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72" r:id="rId3"/>
    <p:sldId id="334" r:id="rId4"/>
    <p:sldId id="335" r:id="rId5"/>
    <p:sldId id="369" r:id="rId6"/>
    <p:sldId id="336" r:id="rId7"/>
    <p:sldId id="333" r:id="rId8"/>
    <p:sldId id="338" r:id="rId9"/>
    <p:sldId id="345" r:id="rId10"/>
    <p:sldId id="337" r:id="rId11"/>
    <p:sldId id="339" r:id="rId12"/>
    <p:sldId id="340" r:id="rId13"/>
    <p:sldId id="341" r:id="rId14"/>
    <p:sldId id="342" r:id="rId15"/>
    <p:sldId id="343" r:id="rId16"/>
    <p:sldId id="344" r:id="rId17"/>
    <p:sldId id="347" r:id="rId18"/>
    <p:sldId id="346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6" r:id="rId34"/>
    <p:sldId id="362" r:id="rId35"/>
    <p:sldId id="365" r:id="rId36"/>
    <p:sldId id="367" r:id="rId37"/>
    <p:sldId id="363" r:id="rId38"/>
    <p:sldId id="364" r:id="rId39"/>
    <p:sldId id="368" r:id="rId40"/>
    <p:sldId id="370" r:id="rId41"/>
    <p:sldId id="371" r:id="rId42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ymer.cz/" TargetMode="External"/><Relationship Id="rId2" Type="http://schemas.openxmlformats.org/officeDocument/2006/relationships/hyperlink" Target="mailto:ladislav.pospisil@polymer.cz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gascontrolplast.cz/" TargetMode="External"/><Relationship Id="rId4" Type="http://schemas.openxmlformats.org/officeDocument/2006/relationships/hyperlink" Target="mailto:pospisil@gascontrolplast.cz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recheza.cz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cs.wikipedia.org/wiki/Soubor:Isoprene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hemick%C3%BD_vzorec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Miner%C3%A1ln%C3%AD_olej" TargetMode="External"/><Relationship Id="rId7" Type="http://schemas.openxmlformats.org/officeDocument/2006/relationships/hyperlink" Target="http://cs.wikipedia.org/wiki/K%C5%99em%C3%ADk" TargetMode="External"/><Relationship Id="rId2" Type="http://schemas.openxmlformats.org/officeDocument/2006/relationships/hyperlink" Target="http://cs.wikipedia.org/wiki/Triacylglycer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ilikonov%C3%BD_olej" TargetMode="External"/><Relationship Id="rId5" Type="http://schemas.openxmlformats.org/officeDocument/2006/relationships/hyperlink" Target="http://cs.wikipedia.org/wiki/Ropa" TargetMode="External"/><Relationship Id="rId4" Type="http://schemas.openxmlformats.org/officeDocument/2006/relationships/hyperlink" Target="http://cs.wikipedia.org/wiki/Uhlovod%C3%ADk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cke-normy-csn.cz/588761-csn-en-iso-3961_4_89869.html" TargetMode="External"/><Relationship Id="rId2" Type="http://schemas.openxmlformats.org/officeDocument/2006/relationships/hyperlink" Target="http://www.technicke-normy-csn.cz/588756-csn-en-iso-660_4_84117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icke-normy-csn.cz/588763-csn-58-8763_4_17049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448272"/>
          </a:xfrm>
        </p:spPr>
        <p:txBody>
          <a:bodyPr/>
          <a:lstStyle/>
          <a:p>
            <a:pPr eaLnBrk="1" hangingPunct="1"/>
            <a:r>
              <a:rPr lang="sk-SK" sz="4000" b="1" dirty="0" smtClean="0">
                <a:solidFill>
                  <a:srgbClr val="FF0000"/>
                </a:solidFill>
              </a:rPr>
              <a:t>PŘÍRODNÍ POLYMERY</a:t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Deriváty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kyselin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, -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přírodní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pryskyřice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,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vysýchavé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oleje, šelak</a:t>
            </a: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636912"/>
            <a:ext cx="6400800" cy="360040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  <a:p>
            <a:pPr eaLnBrk="1" hangingPunct="1"/>
            <a:r>
              <a:rPr lang="cs-CZ" sz="2400" b="1" dirty="0" smtClean="0"/>
              <a:t>POLYMER INSTITUTE BRNO </a:t>
            </a:r>
          </a:p>
          <a:p>
            <a:pPr eaLnBrk="1" hangingPunct="1"/>
            <a:r>
              <a:rPr lang="cs-CZ" sz="2400" b="1" dirty="0" smtClean="0"/>
              <a:t>spol. s r.o. </a:t>
            </a:r>
          </a:p>
          <a:p>
            <a:pPr eaLnBrk="1" hangingPunct="1"/>
            <a:r>
              <a:rPr lang="cs-CZ" sz="2400" dirty="0" err="1" smtClean="0">
                <a:hlinkClick r:id="rId2"/>
              </a:rPr>
              <a:t>ladislav.pospisil</a:t>
            </a:r>
            <a:r>
              <a:rPr lang="cs-CZ" sz="2400" dirty="0" smtClean="0">
                <a:hlinkClick r:id="rId2"/>
              </a:rPr>
              <a:t>@polymer.</a:t>
            </a:r>
            <a:r>
              <a:rPr lang="cs-CZ" sz="2400" dirty="0" err="1" smtClean="0">
                <a:hlinkClick r:id="rId2"/>
              </a:rPr>
              <a:t>cz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  </a:t>
            </a:r>
            <a:r>
              <a:rPr lang="cs-CZ" sz="2400" dirty="0" smtClean="0">
                <a:solidFill>
                  <a:srgbClr val="0000FF"/>
                </a:solidFill>
                <a:hlinkClick r:id="rId3"/>
              </a:rPr>
              <a:t>www.polymer.</a:t>
            </a:r>
            <a:r>
              <a:rPr lang="cs-CZ" sz="2400" dirty="0" err="1" smtClean="0">
                <a:solidFill>
                  <a:srgbClr val="0000FF"/>
                </a:solidFill>
                <a:hlinkClick r:id="rId3"/>
              </a:rPr>
              <a:t>cz</a:t>
            </a:r>
            <a:endParaRPr lang="cs-CZ" sz="24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C00000"/>
                </a:solidFill>
                <a:hlinkClick r:id="rId4"/>
              </a:rPr>
              <a:t>pospisil</a:t>
            </a:r>
            <a:r>
              <a:rPr lang="cs-CZ" sz="2400" dirty="0" smtClean="0">
                <a:solidFill>
                  <a:srgbClr val="C00000"/>
                </a:solidFill>
                <a:hlinkClick r:id="rId4"/>
              </a:rPr>
              <a:t>@</a:t>
            </a:r>
            <a:r>
              <a:rPr lang="cs-CZ" sz="2400" dirty="0" err="1" smtClean="0">
                <a:solidFill>
                  <a:srgbClr val="C00000"/>
                </a:solidFill>
                <a:hlinkClick r:id="rId4"/>
              </a:rPr>
              <a:t>gascontrolplast.cz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/>
            <a:r>
              <a:rPr lang="cs-CZ" sz="2400" dirty="0" smtClean="0">
                <a:solidFill>
                  <a:srgbClr val="C00000"/>
                </a:solidFill>
                <a:hlinkClick r:id="rId5"/>
              </a:rPr>
              <a:t>www.</a:t>
            </a:r>
            <a:r>
              <a:rPr lang="cs-CZ" sz="2400" dirty="0" err="1" smtClean="0">
                <a:solidFill>
                  <a:srgbClr val="C00000"/>
                </a:solidFill>
                <a:hlinkClick r:id="rId5"/>
              </a:rPr>
              <a:t>gascontrolplast.cz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/>
            <a:r>
              <a:rPr lang="cs-CZ" sz="2400" b="1" dirty="0" smtClean="0">
                <a:solidFill>
                  <a:srgbClr val="C00000"/>
                </a:solidFill>
              </a:rPr>
              <a:t>UČO:29716</a:t>
            </a:r>
            <a:endParaRPr lang="sk-SK" sz="2400" b="1" dirty="0" smtClean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24. 9. 2014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Oleje, které nás budou zajímat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jejich složení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pic>
        <p:nvPicPr>
          <p:cNvPr id="14" name="Obrázek 13" descr="img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5148" y="-1218883"/>
            <a:ext cx="3960440" cy="864769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01317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</a:rPr>
              <a:t>Jsou to oleje používané pro olejové bravy a jsou tzv. VYSÝCHAVÉ OLEJE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Co to je VYSÝCHÁNÍ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NEJEDNÁ SE O VYSÝCHÁNÍ V KLASICKÉM SLOVA SMYSLU, tj.  O VYTĚKÁNÍ ROZPOUŠTĚDLA!</a:t>
            </a:r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Jedná se o mnohastupňovou radikálovou reakci, kde napřed vzniká struktura polymerní, která pak může ale degradovat</a:t>
            </a:r>
            <a:endParaRPr lang="cs-CZ" sz="2400" b="1" dirty="0">
              <a:solidFill>
                <a:srgbClr val="008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12" name="Obrázek 11" descr="img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11316" y="2425188"/>
            <a:ext cx="3124440" cy="441198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299695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G je zde změna HMOTNOSTI,  nikoli změna VOLNÉ ENTALPIE!</a:t>
            </a:r>
            <a:endParaRPr lang="cs-CZ" sz="3200" b="1" dirty="0">
              <a:solidFill>
                <a:srgbClr val="C00000"/>
              </a:solidFill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Co to je VYSÝCHÁNÍ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14" name="Obrázek 13" descr="img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75755" y="-927485"/>
            <a:ext cx="4176466" cy="81369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95536" y="522920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V PŘÍPADĚ ZÁJMU TO MŮŽEME „ROZPITVAT“ V PŘÍŠTÍ PŘEDNÁŠCE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Jak URYCHLIT VYSÝCHÁNÍ OLEJE?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12" name="Obrázek 11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72413" y="-1248077"/>
            <a:ext cx="2736304" cy="863407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Kovy přechodné valence, např. Fe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3+ </a:t>
            </a:r>
            <a:r>
              <a:rPr lang="cs-CZ" sz="2400" b="1" dirty="0" smtClean="0">
                <a:solidFill>
                  <a:srgbClr val="0000FF"/>
                </a:solidFill>
              </a:rPr>
              <a:t>, Co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Mn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</a:t>
            </a:r>
            <a:r>
              <a:rPr lang="cs-CZ" sz="2400" b="1" dirty="0" err="1" smtClean="0">
                <a:solidFill>
                  <a:srgbClr val="0000FF"/>
                </a:solidFill>
              </a:rPr>
              <a:t>Pb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+2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r>
              <a:rPr lang="cs-CZ" sz="2400" b="1" dirty="0" smtClean="0">
                <a:solidFill>
                  <a:srgbClr val="0000FF"/>
                </a:solidFill>
              </a:rPr>
              <a:t>Tzv. </a:t>
            </a:r>
            <a:r>
              <a:rPr lang="cs-CZ" sz="3200" b="1" dirty="0" smtClean="0">
                <a:solidFill>
                  <a:srgbClr val="0000FF"/>
                </a:solidFill>
                <a:latin typeface="Arial Black" pitchFamily="34" charset="0"/>
              </a:rPr>
              <a:t>SIKATIVY</a:t>
            </a:r>
            <a:r>
              <a:rPr lang="cs-CZ" sz="3200" b="1" baseline="30000" dirty="0" smtClean="0">
                <a:solidFill>
                  <a:srgbClr val="0000FF"/>
                </a:solidFill>
                <a:latin typeface="Arial Black" pitchFamily="34" charset="0"/>
              </a:rPr>
              <a:t>  </a:t>
            </a:r>
            <a:endParaRPr lang="cs-CZ" sz="24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Data z literatury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11" name="Obrázek 10" descr="img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3408" y="-347184"/>
            <a:ext cx="2808312" cy="5032088"/>
          </a:xfrm>
          <a:prstGeom prst="rect">
            <a:avLst/>
          </a:prstGeom>
        </p:spPr>
      </p:pic>
      <p:pic>
        <p:nvPicPr>
          <p:cNvPr id="13" name="Obrázek 12" descr="img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06752" y="2434208"/>
            <a:ext cx="2694432" cy="482803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076056" y="98072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Železité červeně jsou kysličníky železa s odstíny červenohnědými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67544" y="3717032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4"/>
              </a:rPr>
              <a:t>www.</a:t>
            </a:r>
            <a:r>
              <a:rPr lang="cs-CZ" dirty="0" err="1" smtClean="0">
                <a:hlinkClick r:id="rId4"/>
              </a:rPr>
              <a:t>precheza.cz</a:t>
            </a:r>
            <a:endParaRPr lang="cs-CZ" dirty="0" smtClean="0"/>
          </a:p>
          <a:p>
            <a:r>
              <a:rPr lang="cs-CZ" sz="2800" b="1" dirty="0" smtClean="0">
                <a:solidFill>
                  <a:srgbClr val="C00000"/>
                </a:solidFill>
              </a:rPr>
              <a:t>Pigmenty FEPREN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Jak naopak vysýchání zpomalit a případně ochránit vyschnutý film před degradací?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UV stabilizátory – proti degradaci světlem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HALS,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UV </a:t>
            </a:r>
            <a:r>
              <a:rPr lang="cs-CZ" b="1" dirty="0" err="1" smtClean="0">
                <a:solidFill>
                  <a:srgbClr val="008000"/>
                </a:solidFill>
              </a:rPr>
              <a:t>absorbéry</a:t>
            </a:r>
            <a:r>
              <a:rPr lang="cs-CZ" b="1" dirty="0" smtClean="0">
                <a:solidFill>
                  <a:srgbClr val="008000"/>
                </a:solidFill>
              </a:rPr>
              <a:t>,</a:t>
            </a:r>
          </a:p>
          <a:p>
            <a:pPr lvl="1"/>
            <a:r>
              <a:rPr lang="cs-CZ" b="1" dirty="0" err="1" smtClean="0">
                <a:solidFill>
                  <a:srgbClr val="008000"/>
                </a:solidFill>
              </a:rPr>
              <a:t>Zhášeče</a:t>
            </a:r>
            <a:r>
              <a:rPr lang="cs-CZ" b="1" dirty="0" smtClean="0">
                <a:solidFill>
                  <a:srgbClr val="008000"/>
                </a:solidFill>
              </a:rPr>
              <a:t> excitovaných stavů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………..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Inhibitory radikálových reakcí proti „vysýchání“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Mladý a vzdělaný chemik &amp; vysýchavé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Organické pigmenty a „vysýchání“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Vliv sikativů u organických pigmentů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Ochrana olejomaleb proti UV záření</a:t>
            </a:r>
          </a:p>
          <a:p>
            <a:r>
              <a:rPr lang="cs-CZ" b="1" dirty="0" smtClean="0">
                <a:solidFill>
                  <a:srgbClr val="FFC000"/>
                </a:solidFill>
              </a:rPr>
              <a:t>Ochrana olejomaleb proti umělým zdrojům světla s různým spektrálním rozložením záření</a:t>
            </a:r>
          </a:p>
          <a:p>
            <a:r>
              <a:rPr lang="cs-CZ" b="1" dirty="0" smtClean="0"/>
              <a:t>……………….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Přírodní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PRYSKYŘICE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Resins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Viskózní kapaliny, nazývané též </a:t>
            </a:r>
            <a:r>
              <a:rPr lang="cs-CZ" b="1" dirty="0" smtClean="0">
                <a:solidFill>
                  <a:srgbClr val="FF0000"/>
                </a:solidFill>
              </a:rPr>
              <a:t>BALZÁMY</a:t>
            </a:r>
          </a:p>
          <a:p>
            <a:r>
              <a:rPr lang="cs-CZ" dirty="0" smtClean="0">
                <a:solidFill>
                  <a:srgbClr val="008000"/>
                </a:solidFill>
              </a:rPr>
              <a:t>Směsi </a:t>
            </a:r>
            <a:r>
              <a:rPr lang="cs-CZ" u="sng" dirty="0" smtClean="0">
                <a:solidFill>
                  <a:srgbClr val="008000"/>
                </a:solidFill>
              </a:rPr>
              <a:t>převážně</a:t>
            </a:r>
            <a:r>
              <a:rPr lang="cs-CZ" dirty="0" smtClean="0">
                <a:solidFill>
                  <a:srgbClr val="008000"/>
                </a:solidFill>
              </a:rPr>
              <a:t> </a:t>
            </a:r>
            <a:r>
              <a:rPr lang="cs-CZ" dirty="0" err="1" smtClean="0">
                <a:solidFill>
                  <a:srgbClr val="008000"/>
                </a:solidFill>
              </a:rPr>
              <a:t>terpenoidních</a:t>
            </a:r>
            <a:r>
              <a:rPr lang="cs-CZ" dirty="0" smtClean="0">
                <a:solidFill>
                  <a:srgbClr val="008000"/>
                </a:solidFill>
              </a:rPr>
              <a:t> sloučenin (</a:t>
            </a:r>
            <a:r>
              <a:rPr lang="cs-CZ" i="1" u="sng" dirty="0" smtClean="0">
                <a:solidFill>
                  <a:srgbClr val="008000"/>
                </a:solidFill>
              </a:rPr>
              <a:t>výjimkou je šelak</a:t>
            </a:r>
            <a:r>
              <a:rPr lang="cs-CZ" dirty="0" smtClean="0">
                <a:solidFill>
                  <a:srgbClr val="008000"/>
                </a:solidFill>
              </a:rPr>
              <a:t>) a silic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Získávají se jako výron z poraněných rostlin, hlavně jehličnatých dřevin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ROZDĚLENÍ na pryskyřice a silice &gt; destilace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45435"/>
          </a:xfrm>
        </p:spPr>
        <p:txBody>
          <a:bodyPr/>
          <a:lstStyle/>
          <a:p>
            <a:r>
              <a:rPr lang="cs-CZ" b="1" dirty="0" smtClean="0"/>
              <a:t>Produkt živočišný </a:t>
            </a:r>
            <a:r>
              <a:rPr lang="cs-CZ" dirty="0" smtClean="0"/>
              <a:t>&gt; hmyzí sekret</a:t>
            </a:r>
          </a:p>
          <a:p>
            <a:r>
              <a:rPr lang="cs-CZ" dirty="0" smtClean="0"/>
              <a:t>Neobsahuje terpenové kyseliny, ale vyšší </a:t>
            </a:r>
            <a:r>
              <a:rPr lang="cs-CZ" dirty="0" err="1" smtClean="0"/>
              <a:t>polyhydroxykyseliny</a:t>
            </a:r>
            <a:r>
              <a:rPr lang="cs-CZ" dirty="0" smtClean="0"/>
              <a:t>, hlavně (až 50 % hmot.) </a:t>
            </a:r>
            <a:r>
              <a:rPr lang="cs-CZ" dirty="0" err="1" smtClean="0"/>
              <a:t>aleuritové</a:t>
            </a:r>
            <a:r>
              <a:rPr lang="cs-CZ" dirty="0" smtClean="0"/>
              <a:t> kyseliny a její oligomery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HOCH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5</a:t>
            </a:r>
            <a:r>
              <a:rPr lang="cs-CZ" b="1" dirty="0" smtClean="0">
                <a:solidFill>
                  <a:srgbClr val="FF0000"/>
                </a:solidFill>
              </a:rPr>
              <a:t>CH(OH)CH(OH)(CH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7</a:t>
            </a:r>
            <a:r>
              <a:rPr lang="cs-CZ" b="1" dirty="0" smtClean="0">
                <a:solidFill>
                  <a:srgbClr val="FF0000"/>
                </a:solidFill>
              </a:rPr>
              <a:t>COOH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SILNĚ POLÁRNÍ &gt; rozpustnost v alkoholu (</a:t>
            </a:r>
            <a:r>
              <a:rPr lang="cs-CZ" b="1" dirty="0" err="1" smtClean="0">
                <a:solidFill>
                  <a:srgbClr val="008000"/>
                </a:solidFill>
              </a:rPr>
              <a:t>EtOH</a:t>
            </a:r>
            <a:r>
              <a:rPr lang="cs-CZ" b="1" dirty="0" smtClean="0">
                <a:solidFill>
                  <a:srgbClr val="008000"/>
                </a:solidFill>
              </a:rPr>
              <a:t> i jiné) a glykolech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Nerozpustný ve vodě, ale za horka v alkalických roztocích &gt; pojivo tuší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6446"/>
            <a:ext cx="8229600" cy="5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17. 9. 2013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/>
              <a:t>PŘÍRODNÍ POLYMERY PŘF MU  1 2014 </a:t>
            </a:r>
            <a:endParaRPr lang="sk-SK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9512" y="764701"/>
          <a:ext cx="8712968" cy="5458519"/>
        </p:xfrm>
        <a:graphic>
          <a:graphicData uri="http://schemas.openxmlformats.org/drawingml/2006/table">
            <a:tbl>
              <a:tblPr/>
              <a:tblGrid>
                <a:gridCol w="727116"/>
                <a:gridCol w="7985852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05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2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20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20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20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20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20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20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20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20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Polyyfenoly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88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–  ŠKROBÁRNA</a:t>
                      </a: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, VÝROBA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 A </a:t>
                      </a: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ZPRACOVÁNÍ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ŠKROBŮ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38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KOŽELUŽNA, VÝROBA KLIHU A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ŽELATINY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 - použití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algn="ctr">
              <a:buNone/>
            </a:pPr>
            <a:r>
              <a:rPr lang="cs-CZ" sz="2000" b="1" u="sng" dirty="0" smtClean="0"/>
              <a:t>HISTORICKÉ POUŽITÍ</a:t>
            </a:r>
          </a:p>
          <a:p>
            <a:r>
              <a:rPr lang="cs-CZ" sz="2000" b="1" cap="small" dirty="0" smtClean="0"/>
              <a:t>GRAMOFONOVÉ DESKY, </a:t>
            </a:r>
            <a:r>
              <a:rPr lang="cs-CZ" sz="2000" b="1" dirty="0" smtClean="0"/>
              <a:t>ještě před kopolymery vinylchloridu!</a:t>
            </a:r>
          </a:p>
          <a:p>
            <a:pPr algn="ctr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SOUČASNÉ POUŽITÍ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Ve výrobě hudebních nástrojů se používá k ručnímu lakováni houslí a i na některé dřevěně dechové nástroje vyráběné ze světlého dřeva.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Povrchová úprava dřeva pomoci šelakově politury při restaurátorských pracích. Dřevo se jim lakuje, což mu dodává vynikající vzhled.</a:t>
            </a:r>
          </a:p>
          <a:p>
            <a:r>
              <a:rPr lang="pl-PL" sz="2400" b="1" dirty="0" smtClean="0">
                <a:solidFill>
                  <a:srgbClr val="FF0000"/>
                </a:solidFill>
              </a:rPr>
              <a:t>Leštění nábytku (v 18.–19. stoleti).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 potravinářském průmyslu s označením E904, např. na čokoládově draže. Také na impregnaci povrchů ovoce a zeleniny pro zachováni čerstvosti.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4294967295"/>
          </p:nvPr>
        </p:nvSpPr>
        <p:spPr>
          <a:xfrm>
            <a:off x="395536" y="260648"/>
            <a:ext cx="8229600" cy="5976664"/>
          </a:xfrm>
        </p:spPr>
        <p:txBody>
          <a:bodyPr/>
          <a:lstStyle/>
          <a:p>
            <a:pPr algn="just">
              <a:buNone/>
            </a:pPr>
            <a:r>
              <a:rPr lang="cs-CZ" sz="1400" b="1" dirty="0" smtClean="0">
                <a:solidFill>
                  <a:srgbClr val="FF0000"/>
                </a:solidFill>
              </a:rPr>
              <a:t>Šelakové šupinky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pred</a:t>
            </a:r>
            <a:r>
              <a:rPr lang="cs-CZ" sz="1400" dirty="0" smtClean="0"/>
              <a:t> samotným použitím </a:t>
            </a:r>
            <a:r>
              <a:rPr lang="cs-CZ" sz="1400" dirty="0" err="1" smtClean="0"/>
              <a:t>musia</a:t>
            </a:r>
            <a:r>
              <a:rPr lang="cs-CZ" sz="1400" dirty="0" smtClean="0"/>
              <a:t> </a:t>
            </a:r>
            <a:r>
              <a:rPr lang="cs-CZ" sz="1400" dirty="0" err="1" smtClean="0"/>
              <a:t>vyčistiť</a:t>
            </a:r>
            <a:r>
              <a:rPr lang="cs-CZ" sz="1400" dirty="0" smtClean="0"/>
              <a:t> </a:t>
            </a:r>
            <a:r>
              <a:rPr lang="cs-CZ" sz="1400" dirty="0" err="1" smtClean="0"/>
              <a:t>rozpustením</a:t>
            </a:r>
            <a:r>
              <a:rPr lang="cs-CZ" sz="1400" dirty="0" smtClean="0"/>
              <a:t> v </a:t>
            </a:r>
            <a:r>
              <a:rPr lang="cs-CZ" sz="1400" dirty="0" err="1" smtClean="0"/>
              <a:t>denaturovanom</a:t>
            </a:r>
            <a:r>
              <a:rPr lang="cs-CZ" sz="1400" dirty="0" smtClean="0"/>
              <a:t> alkohole v </a:t>
            </a:r>
            <a:r>
              <a:rPr lang="cs-CZ" sz="1400" dirty="0" err="1" smtClean="0"/>
              <a:t>pomere</a:t>
            </a:r>
            <a:r>
              <a:rPr lang="cs-CZ" sz="1400" dirty="0" smtClean="0"/>
              <a:t> 1:2 (1 objemový </a:t>
            </a:r>
            <a:r>
              <a:rPr lang="cs-CZ" sz="1400" dirty="0" err="1" smtClean="0"/>
              <a:t>diel</a:t>
            </a:r>
            <a:r>
              <a:rPr lang="cs-CZ" sz="1400" dirty="0" smtClean="0"/>
              <a:t> šelaku na 2 objemové </a:t>
            </a:r>
            <a:r>
              <a:rPr lang="cs-CZ" sz="1400" dirty="0" err="1" smtClean="0"/>
              <a:t>diely</a:t>
            </a:r>
            <a:r>
              <a:rPr lang="cs-CZ" sz="1400" dirty="0" smtClean="0"/>
              <a:t> denaturovaného alkoholu).</a:t>
            </a:r>
            <a:br>
              <a:rPr lang="cs-CZ" sz="1400" dirty="0" smtClean="0"/>
            </a:br>
            <a:r>
              <a:rPr lang="cs-CZ" sz="1400" dirty="0" err="1" smtClean="0"/>
              <a:t>Týmto</a:t>
            </a:r>
            <a:r>
              <a:rPr lang="cs-CZ" sz="1400" dirty="0" smtClean="0"/>
              <a:t> si </a:t>
            </a:r>
            <a:r>
              <a:rPr lang="cs-CZ" sz="1400" dirty="0" err="1" smtClean="0"/>
              <a:t>vytvoríme</a:t>
            </a:r>
            <a:r>
              <a:rPr lang="cs-CZ" sz="1400" dirty="0" smtClean="0"/>
              <a:t> základný roztok. Šelak nasypeme do denaturovaného alkoholu a necháme </a:t>
            </a:r>
            <a:r>
              <a:rPr lang="cs-CZ" sz="1400" dirty="0" err="1" smtClean="0"/>
              <a:t>rozpustiť</a:t>
            </a:r>
            <a:r>
              <a:rPr lang="cs-CZ" sz="1400" dirty="0" smtClean="0"/>
              <a:t>. Po </a:t>
            </a:r>
            <a:r>
              <a:rPr lang="cs-CZ" sz="1400" dirty="0" err="1" smtClean="0"/>
              <a:t>niekoľkých</a:t>
            </a:r>
            <a:r>
              <a:rPr lang="cs-CZ" sz="1400" dirty="0" smtClean="0"/>
              <a:t> </a:t>
            </a:r>
            <a:r>
              <a:rPr lang="cs-CZ" sz="1400" dirty="0" err="1" smtClean="0"/>
              <a:t>dňoch</a:t>
            </a:r>
            <a:r>
              <a:rPr lang="cs-CZ" sz="1400" dirty="0" smtClean="0"/>
              <a:t>, </a:t>
            </a:r>
            <a:r>
              <a:rPr lang="cs-CZ" sz="1400" dirty="0" err="1" smtClean="0"/>
              <a:t>pričom</a:t>
            </a:r>
            <a:r>
              <a:rPr lang="cs-CZ" sz="1400" dirty="0" smtClean="0"/>
              <a:t> z času na čas roztok </a:t>
            </a:r>
            <a:r>
              <a:rPr lang="cs-CZ" sz="1400" dirty="0" err="1" smtClean="0"/>
              <a:t>premiešame</a:t>
            </a:r>
            <a:r>
              <a:rPr lang="cs-CZ" sz="1400" dirty="0" smtClean="0"/>
              <a:t>, </a:t>
            </a:r>
            <a:r>
              <a:rPr lang="cs-CZ" sz="1400" dirty="0" err="1" smtClean="0"/>
              <a:t>sa</a:t>
            </a:r>
            <a:r>
              <a:rPr lang="cs-CZ" sz="1400" dirty="0" smtClean="0"/>
              <a:t> na spodku nádoby </a:t>
            </a:r>
            <a:r>
              <a:rPr lang="cs-CZ" sz="1400" dirty="0" err="1" smtClean="0"/>
              <a:t>usadia</a:t>
            </a:r>
            <a:r>
              <a:rPr lang="cs-CZ" sz="1400" dirty="0" smtClean="0"/>
              <a:t> nečistoty. Po </a:t>
            </a:r>
            <a:r>
              <a:rPr lang="cs-CZ" sz="1400" dirty="0" err="1" smtClean="0"/>
              <a:t>rozpustení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pozorne</a:t>
            </a:r>
            <a:r>
              <a:rPr lang="cs-CZ" sz="1400" dirty="0" smtClean="0"/>
              <a:t> </a:t>
            </a:r>
            <a:r>
              <a:rPr lang="cs-CZ" sz="1400" dirty="0" err="1" smtClean="0"/>
              <a:t>prelejeme</a:t>
            </a:r>
            <a:r>
              <a:rPr lang="cs-CZ" sz="1400" dirty="0" smtClean="0"/>
              <a:t> do </a:t>
            </a:r>
            <a:r>
              <a:rPr lang="cs-CZ" sz="1400" dirty="0" err="1" smtClean="0"/>
              <a:t>pripravenej</a:t>
            </a:r>
            <a:r>
              <a:rPr lang="cs-CZ" sz="1400" dirty="0" smtClean="0"/>
              <a:t>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,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uzavierateľnej</a:t>
            </a:r>
            <a:r>
              <a:rPr lang="cs-CZ" sz="1400" dirty="0" smtClean="0"/>
              <a:t>, nádoby tak, aby </a:t>
            </a:r>
            <a:r>
              <a:rPr lang="cs-CZ" sz="1400" dirty="0" err="1" smtClean="0"/>
              <a:t>sa</a:t>
            </a:r>
            <a:r>
              <a:rPr lang="cs-CZ" sz="1400" dirty="0" smtClean="0"/>
              <a:t> tam nedostali </a:t>
            </a:r>
            <a:r>
              <a:rPr lang="cs-CZ" sz="1400" dirty="0" err="1" smtClean="0"/>
              <a:t>usadené</a:t>
            </a:r>
            <a:r>
              <a:rPr lang="cs-CZ" sz="1400" dirty="0" smtClean="0"/>
              <a:t> nečistoty a </a:t>
            </a:r>
            <a:r>
              <a:rPr lang="cs-CZ" sz="1400" dirty="0" err="1" smtClean="0"/>
              <a:t>nerozpustiteľné</a:t>
            </a:r>
            <a:r>
              <a:rPr lang="cs-CZ" sz="1400" dirty="0" smtClean="0"/>
              <a:t> </a:t>
            </a:r>
            <a:r>
              <a:rPr lang="cs-CZ" sz="1400" dirty="0" err="1" smtClean="0"/>
              <a:t>kúsky</a:t>
            </a:r>
            <a:r>
              <a:rPr lang="cs-CZ" sz="1400" dirty="0" smtClean="0"/>
              <a:t>. </a:t>
            </a:r>
            <a:r>
              <a:rPr lang="cs-CZ" sz="1400" i="1" dirty="0" smtClean="0"/>
              <a:t>(Do nádoby, v </a:t>
            </a:r>
            <a:r>
              <a:rPr lang="cs-CZ" sz="1400" i="1" dirty="0" err="1" smtClean="0"/>
              <a:t>ktorej</a:t>
            </a:r>
            <a:r>
              <a:rPr lang="cs-CZ" sz="1400" i="1" dirty="0" smtClean="0"/>
              <a:t> nám </a:t>
            </a:r>
            <a:r>
              <a:rPr lang="cs-CZ" sz="1400" i="1" dirty="0" err="1" smtClean="0"/>
              <a:t>zostali</a:t>
            </a:r>
            <a:r>
              <a:rPr lang="cs-CZ" sz="1400" i="1" dirty="0" smtClean="0"/>
              <a:t> nečistoty </a:t>
            </a:r>
            <a:r>
              <a:rPr lang="cs-CZ" sz="1400" i="1" dirty="0" err="1" smtClean="0"/>
              <a:t>prilejeme</a:t>
            </a:r>
            <a:r>
              <a:rPr lang="cs-CZ" sz="1400" i="1" dirty="0" smtClean="0"/>
              <a:t> malé množstvo alkoholu, znova necháme pár dní </a:t>
            </a:r>
            <a:r>
              <a:rPr lang="cs-CZ" sz="1400" i="1" dirty="0" err="1" smtClean="0"/>
              <a:t>odstáť</a:t>
            </a:r>
            <a:r>
              <a:rPr lang="cs-CZ" sz="1400" i="1" dirty="0" smtClean="0"/>
              <a:t> – tento roztok </a:t>
            </a:r>
            <a:r>
              <a:rPr lang="cs-CZ" sz="1400" i="1" dirty="0" err="1" smtClean="0"/>
              <a:t>môžeme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použiť</a:t>
            </a:r>
            <a:r>
              <a:rPr lang="cs-CZ" sz="1400" i="1" dirty="0" smtClean="0"/>
              <a:t>, po </a:t>
            </a:r>
            <a:r>
              <a:rPr lang="cs-CZ" sz="1400" i="1" dirty="0" err="1" smtClean="0"/>
              <a:t>prefiltrovaní</a:t>
            </a:r>
            <a:r>
              <a:rPr lang="cs-CZ" sz="1400" i="1" dirty="0" smtClean="0"/>
              <a:t>, na </a:t>
            </a:r>
            <a:r>
              <a:rPr lang="cs-CZ" sz="1400" i="1" dirty="0" err="1" smtClean="0"/>
              <a:t>náter</a:t>
            </a:r>
            <a:r>
              <a:rPr lang="cs-CZ" sz="1400" i="1" dirty="0" smtClean="0"/>
              <a:t> povrchu </a:t>
            </a:r>
            <a:r>
              <a:rPr lang="cs-CZ" sz="1400" i="1" dirty="0" err="1" smtClean="0"/>
              <a:t>pred</a:t>
            </a:r>
            <a:r>
              <a:rPr lang="cs-CZ" sz="1400" i="1" dirty="0" smtClean="0"/>
              <a:t> </a:t>
            </a:r>
            <a:r>
              <a:rPr lang="cs-CZ" sz="1400" b="1" i="1" dirty="0" err="1" smtClean="0"/>
              <a:t>voskovaním</a:t>
            </a:r>
            <a:r>
              <a:rPr lang="cs-CZ" sz="1400" i="1" dirty="0" smtClean="0"/>
              <a:t>, čím </a:t>
            </a:r>
            <a:r>
              <a:rPr lang="cs-CZ" sz="1400" i="1" dirty="0" err="1" smtClean="0"/>
              <a:t>dosiahneme</a:t>
            </a:r>
            <a:r>
              <a:rPr lang="cs-CZ" sz="1400" i="1" dirty="0" smtClean="0"/>
              <a:t> vyšší lesk po nanesení vosku.)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následne</a:t>
            </a:r>
            <a:r>
              <a:rPr lang="cs-CZ" sz="1400" dirty="0" smtClean="0"/>
              <a:t> </a:t>
            </a:r>
            <a:r>
              <a:rPr lang="cs-CZ" sz="1400" dirty="0" err="1" smtClean="0"/>
              <a:t>zriedime</a:t>
            </a:r>
            <a:r>
              <a:rPr lang="cs-CZ" sz="1400" dirty="0" smtClean="0"/>
              <a:t> </a:t>
            </a:r>
            <a:r>
              <a:rPr lang="cs-CZ" sz="1400" dirty="0" err="1" smtClean="0"/>
              <a:t>pridaním</a:t>
            </a:r>
            <a:r>
              <a:rPr lang="cs-CZ" sz="1400" dirty="0" smtClean="0"/>
              <a:t> troj- až </a:t>
            </a:r>
            <a:r>
              <a:rPr lang="cs-CZ" sz="1400" dirty="0" err="1" smtClean="0"/>
              <a:t>štvornásobného</a:t>
            </a:r>
            <a:r>
              <a:rPr lang="cs-CZ" sz="1400" dirty="0" smtClean="0"/>
              <a:t> množstva denaturovaného alkoholu. Na tzv. </a:t>
            </a:r>
            <a:r>
              <a:rPr lang="cs-CZ" sz="1400" b="1" dirty="0" err="1" smtClean="0">
                <a:solidFill>
                  <a:srgbClr val="FF0000"/>
                </a:solidFill>
              </a:rPr>
              <a:t>základovanie</a:t>
            </a:r>
            <a:r>
              <a:rPr lang="cs-CZ" sz="1400" dirty="0" smtClean="0"/>
              <a:t>, </a:t>
            </a:r>
            <a:r>
              <a:rPr lang="cs-CZ" sz="1400" dirty="0" err="1" smtClean="0"/>
              <a:t>t.j</a:t>
            </a:r>
            <a:r>
              <a:rPr lang="cs-CZ" sz="1400" dirty="0" smtClean="0"/>
              <a:t>. </a:t>
            </a:r>
            <a:r>
              <a:rPr lang="cs-CZ" sz="1400" dirty="0" err="1" smtClean="0"/>
              <a:t>vytvorenie</a:t>
            </a:r>
            <a:r>
              <a:rPr lang="cs-CZ" sz="1400" dirty="0" smtClean="0"/>
              <a:t> </a:t>
            </a:r>
            <a:r>
              <a:rPr lang="cs-CZ" sz="1400" dirty="0" err="1" smtClean="0"/>
              <a:t>základnej</a:t>
            </a:r>
            <a:r>
              <a:rPr lang="cs-CZ" sz="1400" dirty="0" smtClean="0"/>
              <a:t> vrstvy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používa</a:t>
            </a:r>
            <a:r>
              <a:rPr lang="cs-CZ" sz="1400" dirty="0" smtClean="0"/>
              <a:t> </a:t>
            </a:r>
            <a:r>
              <a:rPr lang="cs-CZ" sz="1400" dirty="0" err="1" smtClean="0"/>
              <a:t>hustejší</a:t>
            </a:r>
            <a:r>
              <a:rPr lang="cs-CZ" sz="1400" dirty="0" smtClean="0"/>
              <a:t> roztok, na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</a:t>
            </a:r>
            <a:r>
              <a:rPr lang="cs-CZ" sz="1400" dirty="0" err="1" smtClean="0"/>
              <a:t>redšia</a:t>
            </a:r>
            <a:r>
              <a:rPr lang="cs-CZ" sz="1400" dirty="0" smtClean="0"/>
              <a:t> </a:t>
            </a:r>
            <a:r>
              <a:rPr lang="cs-CZ" sz="1400" dirty="0" err="1" smtClean="0"/>
              <a:t>konzistencia</a:t>
            </a:r>
            <a:r>
              <a:rPr lang="cs-CZ" sz="1400" dirty="0" smtClean="0"/>
              <a:t>. </a:t>
            </a:r>
            <a:r>
              <a:rPr lang="cs-CZ" sz="1400" dirty="0" err="1" smtClean="0"/>
              <a:t>Niektoré</a:t>
            </a:r>
            <a:r>
              <a:rPr lang="cs-CZ" sz="1400" dirty="0" smtClean="0"/>
              <a:t> zdroje </a:t>
            </a:r>
            <a:r>
              <a:rPr lang="cs-CZ" sz="1400" dirty="0" err="1" smtClean="0"/>
              <a:t>uvádzajú</a:t>
            </a:r>
            <a:r>
              <a:rPr lang="cs-CZ" sz="1400" dirty="0" smtClean="0"/>
              <a:t> </a:t>
            </a:r>
            <a:r>
              <a:rPr lang="cs-CZ" sz="1400" dirty="0" err="1" smtClean="0"/>
              <a:t>práve</a:t>
            </a:r>
            <a:r>
              <a:rPr lang="cs-CZ" sz="1400" dirty="0" smtClean="0"/>
              <a:t> opačné </a:t>
            </a:r>
            <a:r>
              <a:rPr lang="cs-CZ" sz="1400" dirty="0" err="1" smtClean="0"/>
              <a:t>riešenie</a:t>
            </a:r>
            <a:r>
              <a:rPr lang="cs-CZ" sz="1400" dirty="0" smtClean="0"/>
              <a:t> – </a:t>
            </a:r>
            <a:r>
              <a:rPr lang="cs-CZ" sz="1400" dirty="0" err="1" smtClean="0"/>
              <a:t>základovanie</a:t>
            </a:r>
            <a:r>
              <a:rPr lang="cs-CZ" sz="1400" dirty="0" smtClean="0"/>
              <a:t> s </a:t>
            </a:r>
            <a:r>
              <a:rPr lang="cs-CZ" sz="1400" dirty="0" err="1" smtClean="0"/>
              <a:t>redším</a:t>
            </a:r>
            <a:r>
              <a:rPr lang="cs-CZ" sz="1400" dirty="0" smtClean="0"/>
              <a:t> </a:t>
            </a:r>
            <a:r>
              <a:rPr lang="cs-CZ" sz="1400" dirty="0" err="1" smtClean="0"/>
              <a:t>roztokom</a:t>
            </a:r>
            <a:r>
              <a:rPr lang="cs-CZ" sz="1400" dirty="0" smtClean="0"/>
              <a:t> (</a:t>
            </a:r>
            <a:r>
              <a:rPr lang="cs-CZ" sz="1400" dirty="0" err="1" smtClean="0"/>
              <a:t>menšie</a:t>
            </a:r>
            <a:r>
              <a:rPr lang="cs-CZ" sz="1400" dirty="0" smtClean="0"/>
              <a:t> riziko vzniku </a:t>
            </a:r>
            <a:r>
              <a:rPr lang="cs-CZ" sz="1400" dirty="0" err="1" smtClean="0"/>
              <a:t>vlniek</a:t>
            </a:r>
            <a:r>
              <a:rPr lang="cs-CZ" sz="1400" dirty="0" smtClean="0"/>
              <a:t> na povrchu v </a:t>
            </a:r>
            <a:r>
              <a:rPr lang="cs-CZ" sz="1400" dirty="0" err="1" smtClean="0"/>
              <a:t>dôsledku</a:t>
            </a:r>
            <a:r>
              <a:rPr lang="cs-CZ" sz="1400" dirty="0" smtClean="0"/>
              <a:t> </a:t>
            </a:r>
            <a:r>
              <a:rPr lang="cs-CZ" sz="1400" dirty="0" err="1" smtClean="0"/>
              <a:t>nerovnomerného</a:t>
            </a:r>
            <a:r>
              <a:rPr lang="cs-CZ" sz="1400" dirty="0" smtClean="0"/>
              <a:t> </a:t>
            </a:r>
            <a:r>
              <a:rPr lang="cs-CZ" sz="1400" dirty="0" err="1" smtClean="0"/>
              <a:t>nanesenia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), druhý základ s </a:t>
            </a:r>
            <a:r>
              <a:rPr lang="cs-CZ" sz="1400" dirty="0" err="1" smtClean="0"/>
              <a:t>hustejším</a:t>
            </a:r>
            <a:r>
              <a:rPr lang="cs-CZ" sz="1400" dirty="0" smtClean="0"/>
              <a:t>,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znova s </a:t>
            </a:r>
            <a:r>
              <a:rPr lang="cs-CZ" sz="1400" dirty="0" err="1" smtClean="0"/>
              <a:t>redšou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politúrou</a:t>
            </a:r>
            <a:r>
              <a:rPr lang="cs-CZ" sz="1400" dirty="0" smtClean="0"/>
              <a:t>. Znova necháme </a:t>
            </a:r>
            <a:r>
              <a:rPr lang="cs-CZ" sz="1400" dirty="0" err="1" smtClean="0"/>
              <a:t>deň</a:t>
            </a:r>
            <a:r>
              <a:rPr lang="cs-CZ" sz="1400" dirty="0" smtClean="0"/>
              <a:t>, dva </a:t>
            </a:r>
            <a:r>
              <a:rPr lang="cs-CZ" sz="1400" dirty="0" err="1" smtClean="0"/>
              <a:t>odstáť</a:t>
            </a:r>
            <a:r>
              <a:rPr lang="cs-CZ" sz="1400" dirty="0" smtClean="0"/>
              <a:t> v </a:t>
            </a:r>
            <a:r>
              <a:rPr lang="cs-CZ" sz="1400" dirty="0" err="1" smtClean="0"/>
              <a:t>miestnosti</a:t>
            </a:r>
            <a:r>
              <a:rPr lang="cs-CZ" sz="1400" dirty="0" smtClean="0"/>
              <a:t>, kde teplota neklesne pod 20°C a </a:t>
            </a:r>
            <a:r>
              <a:rPr lang="cs-CZ" sz="1400" dirty="0" err="1" smtClean="0"/>
              <a:t>nepresiahne</a:t>
            </a:r>
            <a:r>
              <a:rPr lang="cs-CZ" sz="1400" dirty="0" smtClean="0"/>
              <a:t> 30°C. </a:t>
            </a:r>
            <a:r>
              <a:rPr lang="cs-CZ" sz="1400" dirty="0" err="1" smtClean="0"/>
              <a:t>Medzitým</a:t>
            </a:r>
            <a:r>
              <a:rPr lang="cs-CZ" sz="1400" dirty="0" smtClean="0"/>
              <a:t> si </a:t>
            </a:r>
            <a:r>
              <a:rPr lang="cs-CZ" sz="1400" dirty="0" err="1" smtClean="0"/>
              <a:t>pripravíme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loptu, na </a:t>
            </a:r>
            <a:r>
              <a:rPr lang="cs-CZ" sz="1400" dirty="0" err="1" smtClean="0"/>
              <a:t>ktorú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potrebovať</a:t>
            </a:r>
            <a:r>
              <a:rPr lang="cs-CZ" sz="1400" dirty="0" smtClean="0"/>
              <a:t> </a:t>
            </a:r>
            <a:r>
              <a:rPr lang="cs-CZ" sz="1400" dirty="0" err="1" smtClean="0"/>
              <a:t>buničinovú</a:t>
            </a:r>
            <a:r>
              <a:rPr lang="cs-CZ" sz="1400" dirty="0" smtClean="0"/>
              <a:t> vatu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plsť,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látku a </a:t>
            </a:r>
            <a:r>
              <a:rPr lang="cs-CZ" sz="1400" dirty="0" err="1" smtClean="0"/>
              <a:t>ľanové</a:t>
            </a:r>
            <a:r>
              <a:rPr lang="cs-CZ" sz="1400" dirty="0" smtClean="0"/>
              <a:t> plátno. </a:t>
            </a:r>
            <a:r>
              <a:rPr lang="cs-CZ" sz="1400" dirty="0" err="1" smtClean="0"/>
              <a:t>Veľkosť</a:t>
            </a:r>
            <a:r>
              <a:rPr lang="cs-CZ" sz="1400" dirty="0" smtClean="0"/>
              <a:t> lopty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politúrovanej</a:t>
            </a:r>
            <a:r>
              <a:rPr lang="cs-CZ" sz="1400" dirty="0" smtClean="0"/>
              <a:t> plochy, </a:t>
            </a:r>
            <a:r>
              <a:rPr lang="cs-CZ" sz="1400" dirty="0" err="1" smtClean="0"/>
              <a:t>pri</a:t>
            </a:r>
            <a:r>
              <a:rPr lang="cs-CZ" sz="1400" dirty="0" smtClean="0"/>
              <a:t> </a:t>
            </a:r>
            <a:r>
              <a:rPr lang="cs-CZ" sz="1400" dirty="0" err="1" smtClean="0"/>
              <a:t>väčších</a:t>
            </a:r>
            <a:r>
              <a:rPr lang="cs-CZ" sz="1400" dirty="0" smtClean="0"/>
              <a:t> plochách si vyrobíme loptu, </a:t>
            </a:r>
            <a:r>
              <a:rPr lang="cs-CZ" sz="1400" dirty="0" err="1" smtClean="0"/>
              <a:t>ktorá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nám bude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držať</a:t>
            </a:r>
            <a:r>
              <a:rPr lang="cs-CZ" sz="1400" dirty="0" smtClean="0"/>
              <a:t> v dlani. Plsť </a:t>
            </a:r>
            <a:r>
              <a:rPr lang="cs-CZ" sz="1400" dirty="0" err="1" smtClean="0"/>
              <a:t>alebo</a:t>
            </a:r>
            <a:r>
              <a:rPr lang="cs-CZ" sz="1400" dirty="0" smtClean="0"/>
              <a:t> vatu vytvarujeme do </a:t>
            </a:r>
            <a:r>
              <a:rPr lang="cs-CZ" sz="1400" dirty="0" err="1" smtClean="0"/>
              <a:t>guľovitého</a:t>
            </a:r>
            <a:r>
              <a:rPr lang="cs-CZ" sz="1400" dirty="0" smtClean="0"/>
              <a:t> tvaru a položíme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vreckovky</a:t>
            </a:r>
            <a:r>
              <a:rPr lang="cs-CZ" sz="1400" dirty="0" smtClean="0"/>
              <a:t>. </a:t>
            </a:r>
            <a:r>
              <a:rPr lang="cs-CZ" sz="1400" dirty="0" err="1" smtClean="0"/>
              <a:t>Všetky</a:t>
            </a:r>
            <a:r>
              <a:rPr lang="cs-CZ" sz="1400" dirty="0" smtClean="0"/>
              <a:t> </a:t>
            </a:r>
            <a:r>
              <a:rPr lang="cs-CZ" sz="1400" dirty="0" err="1" smtClean="0"/>
              <a:t>štyri</a:t>
            </a:r>
            <a:r>
              <a:rPr lang="cs-CZ" sz="1400" dirty="0" smtClean="0"/>
              <a:t> rohy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uchopíme </a:t>
            </a:r>
            <a:r>
              <a:rPr lang="cs-CZ" sz="1400" dirty="0" err="1" smtClean="0"/>
              <a:t>prstami</a:t>
            </a:r>
            <a:r>
              <a:rPr lang="cs-CZ" sz="1400" dirty="0" smtClean="0"/>
              <a:t> jednej ruky, </a:t>
            </a:r>
            <a:r>
              <a:rPr lang="cs-CZ" sz="1400" dirty="0" err="1" smtClean="0"/>
              <a:t>pevne</a:t>
            </a:r>
            <a:r>
              <a:rPr lang="cs-CZ" sz="1400" dirty="0" smtClean="0"/>
              <a:t> </a:t>
            </a:r>
            <a:r>
              <a:rPr lang="cs-CZ" sz="1400" dirty="0" err="1" smtClean="0"/>
              <a:t>obopneme</a:t>
            </a:r>
            <a:r>
              <a:rPr lang="cs-CZ" sz="1400" dirty="0" smtClean="0"/>
              <a:t> tampón, aby </a:t>
            </a:r>
            <a:r>
              <a:rPr lang="cs-CZ" sz="1400" dirty="0" err="1" smtClean="0"/>
              <a:t>nezostali</a:t>
            </a:r>
            <a:r>
              <a:rPr lang="cs-CZ" sz="1400" dirty="0" smtClean="0"/>
              <a:t> záhyby a druhou rukou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tampón </a:t>
            </a:r>
            <a:r>
              <a:rPr lang="cs-CZ" sz="1400" dirty="0" err="1" smtClean="0"/>
              <a:t>dovtedy</a:t>
            </a:r>
            <a:r>
              <a:rPr lang="cs-CZ" sz="1400" dirty="0" smtClean="0"/>
              <a:t>, kým </a:t>
            </a:r>
            <a:r>
              <a:rPr lang="cs-CZ" sz="1400" dirty="0" err="1" smtClean="0"/>
              <a:t>nie</a:t>
            </a:r>
            <a:r>
              <a:rPr lang="cs-CZ" sz="1400" dirty="0" smtClean="0"/>
              <a:t> je </a:t>
            </a:r>
            <a:r>
              <a:rPr lang="cs-CZ" sz="1400" dirty="0" err="1" smtClean="0"/>
              <a:t>pevne</a:t>
            </a:r>
            <a:r>
              <a:rPr lang="cs-CZ" sz="1400" dirty="0" smtClean="0"/>
              <a:t> a hladko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. Tampón vložíme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husto tkaného, </a:t>
            </a:r>
            <a:r>
              <a:rPr lang="cs-CZ" sz="1400" dirty="0" err="1" smtClean="0"/>
              <a:t>ľanového</a:t>
            </a:r>
            <a:r>
              <a:rPr lang="cs-CZ" sz="1400" dirty="0" smtClean="0"/>
              <a:t> plátna (</a:t>
            </a:r>
            <a:r>
              <a:rPr lang="cs-CZ" sz="1400" dirty="0" err="1" smtClean="0"/>
              <a:t>môžeme</a:t>
            </a:r>
            <a:r>
              <a:rPr lang="cs-CZ" sz="1400" dirty="0" smtClean="0"/>
              <a:t> </a:t>
            </a:r>
            <a:r>
              <a:rPr lang="cs-CZ" sz="1400" dirty="0" err="1" smtClean="0"/>
              <a:t>použiť</a:t>
            </a:r>
            <a:r>
              <a:rPr lang="cs-CZ" sz="1400" dirty="0" smtClean="0"/>
              <a:t>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prepranú</a:t>
            </a:r>
            <a:r>
              <a:rPr lang="cs-CZ" sz="1400" dirty="0" smtClean="0"/>
              <a:t>, </a:t>
            </a:r>
            <a:r>
              <a:rPr lang="cs-CZ" sz="1400" dirty="0" err="1" smtClean="0"/>
              <a:t>staršiu</a:t>
            </a:r>
            <a:r>
              <a:rPr lang="cs-CZ" sz="1400" dirty="0" smtClean="0"/>
              <a:t> </a:t>
            </a:r>
            <a:r>
              <a:rPr lang="cs-CZ" sz="1400" dirty="0" err="1" smtClean="0"/>
              <a:t>kuchynskú</a:t>
            </a:r>
            <a:r>
              <a:rPr lang="cs-CZ" sz="1400" dirty="0" smtClean="0"/>
              <a:t> </a:t>
            </a:r>
            <a:r>
              <a:rPr lang="cs-CZ" sz="1400" dirty="0" err="1" smtClean="0"/>
              <a:t>utierku</a:t>
            </a:r>
            <a:r>
              <a:rPr lang="cs-CZ" sz="1400" dirty="0" smtClean="0"/>
              <a:t>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vystrihneme</a:t>
            </a:r>
            <a:r>
              <a:rPr lang="cs-CZ" sz="1400" dirty="0" smtClean="0"/>
              <a:t> vhodný </a:t>
            </a:r>
            <a:r>
              <a:rPr lang="cs-CZ" sz="1400" dirty="0" err="1" smtClean="0"/>
              <a:t>rozmer</a:t>
            </a:r>
            <a:r>
              <a:rPr lang="cs-CZ" sz="1400" dirty="0" smtClean="0"/>
              <a:t> </a:t>
            </a:r>
            <a:r>
              <a:rPr lang="cs-CZ" sz="1400" dirty="0" err="1" smtClean="0"/>
              <a:t>zo</a:t>
            </a:r>
            <a:r>
              <a:rPr lang="cs-CZ" sz="1400" dirty="0" smtClean="0"/>
              <a:t> starej </a:t>
            </a:r>
            <a:r>
              <a:rPr lang="cs-CZ" sz="1400" dirty="0" err="1" smtClean="0"/>
              <a:t>posteľnej</a:t>
            </a:r>
            <a:r>
              <a:rPr lang="cs-CZ" sz="1400" dirty="0" smtClean="0"/>
              <a:t> plachty) a </a:t>
            </a:r>
            <a:r>
              <a:rPr lang="cs-CZ" sz="1400" dirty="0" err="1" smtClean="0"/>
              <a:t>rovnakým</a:t>
            </a:r>
            <a:r>
              <a:rPr lang="cs-CZ" sz="1400" dirty="0" smtClean="0"/>
              <a:t> </a:t>
            </a:r>
            <a:r>
              <a:rPr lang="cs-CZ" sz="1400" dirty="0" err="1" smtClean="0"/>
              <a:t>spôsobom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tak, aby bol vložený tampón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 a plocha, </a:t>
            </a:r>
            <a:r>
              <a:rPr lang="cs-CZ" sz="1400" dirty="0" err="1" smtClean="0"/>
              <a:t>ktorou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leštiť</a:t>
            </a:r>
            <a:r>
              <a:rPr lang="cs-CZ" sz="1400" dirty="0" smtClean="0"/>
              <a:t> </a:t>
            </a:r>
            <a:r>
              <a:rPr lang="cs-CZ" sz="1400" dirty="0" err="1" smtClean="0"/>
              <a:t>zostala</a:t>
            </a:r>
            <a:r>
              <a:rPr lang="cs-CZ" sz="1400" dirty="0" smtClean="0"/>
              <a:t> bez </a:t>
            </a:r>
            <a:r>
              <a:rPr lang="cs-CZ" sz="1400" dirty="0" err="1" smtClean="0"/>
              <a:t>záhybov</a:t>
            </a:r>
            <a:r>
              <a:rPr lang="cs-CZ" sz="1400" dirty="0" smtClean="0"/>
              <a:t>. Plochu </a:t>
            </a:r>
            <a:r>
              <a:rPr lang="cs-CZ" sz="1400" dirty="0" err="1" smtClean="0"/>
              <a:t>polírovacej</a:t>
            </a:r>
            <a:r>
              <a:rPr lang="cs-CZ" sz="1400" dirty="0" smtClean="0"/>
              <a:t> lopty vytvarujeme </a:t>
            </a:r>
            <a:r>
              <a:rPr lang="cs-CZ" sz="1400" dirty="0" err="1" smtClean="0"/>
              <a:t>poklepaním</a:t>
            </a:r>
            <a:r>
              <a:rPr lang="cs-CZ" sz="1400" dirty="0" smtClean="0"/>
              <a:t> po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</a:t>
            </a:r>
            <a:r>
              <a:rPr lang="cs-CZ" sz="1400" dirty="0" err="1" smtClean="0"/>
              <a:t>suchej</a:t>
            </a:r>
            <a:r>
              <a:rPr lang="cs-CZ" sz="1400" dirty="0" smtClean="0"/>
              <a:t> </a:t>
            </a:r>
            <a:r>
              <a:rPr lang="cs-CZ" sz="1400" dirty="0" err="1" smtClean="0"/>
              <a:t>latke</a:t>
            </a:r>
            <a:r>
              <a:rPr lang="cs-CZ" sz="1400" dirty="0" smtClean="0"/>
              <a:t> (prkénku), čím </a:t>
            </a:r>
            <a:r>
              <a:rPr lang="cs-CZ" sz="1400" dirty="0" err="1" smtClean="0"/>
              <a:t>získa</a:t>
            </a:r>
            <a:r>
              <a:rPr lang="cs-CZ" sz="1400" dirty="0" smtClean="0"/>
              <a:t> </a:t>
            </a:r>
            <a:r>
              <a:rPr lang="cs-CZ" sz="1400" dirty="0" err="1" smtClean="0"/>
              <a:t>potrebný</a:t>
            </a:r>
            <a:r>
              <a:rPr lang="cs-CZ" sz="1400" dirty="0" smtClean="0"/>
              <a:t> tvar a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dlani. </a:t>
            </a:r>
            <a:r>
              <a:rPr lang="cs-CZ" sz="1400" dirty="0" err="1" smtClean="0"/>
              <a:t>Medzi</a:t>
            </a:r>
            <a:r>
              <a:rPr lang="cs-CZ" sz="1400" dirty="0" smtClean="0"/>
              <a:t> jednotlivými </a:t>
            </a:r>
            <a:r>
              <a:rPr lang="cs-CZ" sz="1400" dirty="0" err="1" smtClean="0"/>
              <a:t>fázami</a:t>
            </a:r>
            <a:r>
              <a:rPr lang="cs-CZ" sz="1400" dirty="0" smtClean="0"/>
              <a:t> </a:t>
            </a:r>
            <a:r>
              <a:rPr lang="cs-CZ" sz="1400" dirty="0" err="1" smtClean="0"/>
              <a:t>nanášania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uschovávame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 v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uzatvárateľnej</a:t>
            </a:r>
            <a:r>
              <a:rPr lang="cs-CZ" sz="1400" dirty="0" smtClean="0"/>
              <a:t>, </a:t>
            </a:r>
            <a:r>
              <a:rPr lang="cs-CZ" sz="1400" dirty="0" err="1" smtClean="0"/>
              <a:t>sklenenej</a:t>
            </a:r>
            <a:r>
              <a:rPr lang="cs-CZ" sz="1400" dirty="0" smtClean="0"/>
              <a:t> </a:t>
            </a:r>
            <a:r>
              <a:rPr lang="cs-CZ" sz="1400" dirty="0" err="1" smtClean="0"/>
              <a:t>nádobe</a:t>
            </a:r>
            <a:r>
              <a:rPr lang="cs-CZ" sz="1400" dirty="0" smtClean="0"/>
              <a:t>, aby nám </a:t>
            </a:r>
            <a:r>
              <a:rPr lang="cs-CZ" sz="1400" dirty="0" err="1" smtClean="0"/>
              <a:t>politúra</a:t>
            </a:r>
            <a:r>
              <a:rPr lang="cs-CZ" sz="1400" dirty="0" smtClean="0"/>
              <a:t> v tampóne </a:t>
            </a:r>
            <a:r>
              <a:rPr lang="cs-CZ" sz="1400" dirty="0" err="1" smtClean="0"/>
              <a:t>nestvrdla</a:t>
            </a:r>
            <a:r>
              <a:rPr lang="cs-CZ" sz="1400" dirty="0" smtClean="0"/>
              <a:t>. </a:t>
            </a:r>
            <a:br>
              <a:rPr lang="cs-CZ" sz="1400" dirty="0" smtClean="0"/>
            </a:br>
            <a:endParaRPr lang="cs-CZ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Izopren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– základní jednotka TERPENOIDŮ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13" name="Zástupný symbol pro obsah 12" descr="Vzorec">
            <a:hlinkClick r:id="rId2" tooltip="&quot;Vzorec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2915816" y="1025178"/>
          <a:ext cx="5832648" cy="1288737"/>
        </p:xfrm>
        <a:graphic>
          <a:graphicData uri="http://schemas.openxmlformats.org/drawingml/2006/table">
            <a:tbl>
              <a:tblPr/>
              <a:tblGrid>
                <a:gridCol w="2916324"/>
                <a:gridCol w="2916324"/>
              </a:tblGrid>
              <a:tr h="5876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Systematický název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buta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-1,3-dien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Ostatní názvy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-1,3-butadien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Chemický vzorec"/>
                        </a:rPr>
                        <a:t>Sumární vzorec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83568" y="263691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TERPENOIDY – HLAVNÍ SLOŽKY PRYSKYŘIC</a:t>
            </a:r>
            <a:endParaRPr lang="cs-CZ" sz="28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755576" y="3140968"/>
          <a:ext cx="7776864" cy="277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368152"/>
                <a:gridCol w="3960440"/>
              </a:tblGrid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OZNAČENÍ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POČET UHLÍKŮ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SKUPENSTVÍ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za normální teploty (tj.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</a:rPr>
                        <a:t> 23 °C)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Monoterpenoid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SESQUITERPENOID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Diterpenoid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TRITERPENOID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150096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5907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67544" y="386104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MONOTERPEN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LIMOLEN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(v pomerančové kůře)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4048" y="378904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SESQUITERPEN</a:t>
            </a:r>
          </a:p>
          <a:p>
            <a:r>
              <a:rPr lang="cs-CZ" sz="3600" b="1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cs-CZ" sz="3600" b="1" dirty="0" smtClean="0">
                <a:solidFill>
                  <a:srgbClr val="008000"/>
                </a:solidFill>
              </a:rPr>
              <a:t> KADILEN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195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364088" y="47667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rgbClr val="FF0000"/>
                </a:solidFill>
              </a:rPr>
              <a:t>DITERPEN</a:t>
            </a:r>
          </a:p>
          <a:p>
            <a:r>
              <a:rPr lang="cs-CZ" sz="4800" b="1" dirty="0" smtClean="0">
                <a:solidFill>
                  <a:srgbClr val="FF0000"/>
                </a:solidFill>
              </a:rPr>
              <a:t>Kyselina </a:t>
            </a:r>
            <a:r>
              <a:rPr lang="cs-CZ" sz="4800" b="1" dirty="0" err="1" smtClean="0">
                <a:solidFill>
                  <a:srgbClr val="FF0000"/>
                </a:solidFill>
              </a:rPr>
              <a:t>abietová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Nejdůležitější pryskyřice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2" name="Zástupný symbol pro obsah 11" descr="img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77297" y="-790860"/>
            <a:ext cx="5110379" cy="851391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PŘÍKLAD pryskyřice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dirty="0" smtClean="0">
                <a:solidFill>
                  <a:srgbClr val="008000"/>
                </a:solidFill>
              </a:rPr>
              <a:t>Jehličnaté stromy &gt; </a:t>
            </a:r>
            <a:r>
              <a:rPr lang="cs-CZ" b="1" dirty="0" smtClean="0">
                <a:solidFill>
                  <a:srgbClr val="008000"/>
                </a:solidFill>
              </a:rPr>
              <a:t>BOROVICE</a:t>
            </a:r>
          </a:p>
          <a:p>
            <a:r>
              <a:rPr lang="cs-CZ" dirty="0" smtClean="0"/>
              <a:t>&gt; </a:t>
            </a:r>
            <a:r>
              <a:rPr lang="cs-CZ" b="1" dirty="0" smtClean="0">
                <a:solidFill>
                  <a:srgbClr val="C00000"/>
                </a:solidFill>
              </a:rPr>
              <a:t>Terpentýnový balzám</a:t>
            </a:r>
          </a:p>
          <a:p>
            <a:r>
              <a:rPr lang="cs-CZ" dirty="0" smtClean="0"/>
              <a:t>&gt; DESTILACE  silice &gt; </a:t>
            </a:r>
            <a:r>
              <a:rPr lang="cs-CZ" b="1" dirty="0" smtClean="0">
                <a:solidFill>
                  <a:srgbClr val="0000FF"/>
                </a:solidFill>
              </a:rPr>
              <a:t>TERPENTÝN</a:t>
            </a:r>
          </a:p>
          <a:p>
            <a:r>
              <a:rPr lang="cs-CZ" dirty="0" smtClean="0"/>
              <a:t>&gt; DESTILAČNÍ ZBYTEK &gt; </a:t>
            </a:r>
            <a:r>
              <a:rPr lang="cs-CZ" b="1" dirty="0" smtClean="0">
                <a:solidFill>
                  <a:srgbClr val="FF0000"/>
                </a:solidFill>
              </a:rPr>
              <a:t>KALAFUNA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FF0000"/>
                </a:solidFill>
              </a:rPr>
              <a:t>KALAFUNA </a:t>
            </a:r>
          </a:p>
          <a:p>
            <a:endParaRPr lang="cs-CZ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200" dirty="0" smtClean="0"/>
              <a:t>Za normální teploty tvrdá a křehká</a:t>
            </a:r>
          </a:p>
          <a:p>
            <a:r>
              <a:rPr lang="cs-CZ" sz="2200" dirty="0" smtClean="0"/>
              <a:t>Měkne při cca. 70 °C</a:t>
            </a:r>
          </a:p>
          <a:p>
            <a:r>
              <a:rPr lang="cs-CZ" sz="2200" dirty="0" smtClean="0"/>
              <a:t>Taje při cca. 120 °C</a:t>
            </a:r>
          </a:p>
          <a:p>
            <a:r>
              <a:rPr lang="cs-CZ" sz="2200" dirty="0" smtClean="0"/>
              <a:t>Rozpustná v alkoholech, esterech, aromátech, chlorovaných rozpouštědlech, ketonech, terpentýnu</a:t>
            </a:r>
          </a:p>
          <a:p>
            <a:r>
              <a:rPr lang="cs-CZ" sz="2200" dirty="0" smtClean="0"/>
              <a:t>Obsahuje převážně kyselinu </a:t>
            </a:r>
            <a:r>
              <a:rPr lang="cs-CZ" sz="2200" dirty="0" err="1" smtClean="0"/>
              <a:t>abietovou</a:t>
            </a:r>
            <a:r>
              <a:rPr lang="cs-CZ" sz="2200" dirty="0" smtClean="0"/>
              <a:t> &gt; oxidace, křehnutí, omezení rozpustnosti</a:t>
            </a:r>
          </a:p>
          <a:p>
            <a:r>
              <a:rPr lang="cs-CZ" sz="2200" dirty="0" smtClean="0"/>
              <a:t>Rozpouští se v alkáliích &gt; PRYSKYŘIČNÁ MÝDLA</a:t>
            </a:r>
          </a:p>
          <a:p>
            <a:r>
              <a:rPr lang="cs-CZ" sz="2200" dirty="0" smtClean="0"/>
              <a:t>Kobaltnatá sůl &gt; SIKATIVUM</a:t>
            </a:r>
          </a:p>
          <a:p>
            <a:r>
              <a:rPr lang="cs-CZ" sz="2200" dirty="0" smtClean="0"/>
              <a:t>Měďnatá sůl &gt; pigment &amp; SIKATIVUM</a:t>
            </a:r>
          </a:p>
          <a:p>
            <a:r>
              <a:rPr lang="cs-CZ" sz="2200" dirty="0" smtClean="0"/>
              <a:t>Tavná lepidla</a:t>
            </a:r>
          </a:p>
          <a:p>
            <a:r>
              <a:rPr lang="cs-CZ" sz="2200" b="1" dirty="0" err="1" smtClean="0">
                <a:solidFill>
                  <a:srgbClr val="C00000"/>
                </a:solidFill>
              </a:rPr>
              <a:t>Odštětinování</a:t>
            </a:r>
            <a:r>
              <a:rPr lang="cs-CZ" sz="2200" b="1" dirty="0" smtClean="0">
                <a:solidFill>
                  <a:srgbClr val="C00000"/>
                </a:solidFill>
              </a:rPr>
              <a:t> (depilace štětin) vepřů</a:t>
            </a:r>
          </a:p>
          <a:p>
            <a:r>
              <a:rPr lang="cs-CZ" sz="2200" dirty="0" smtClean="0"/>
              <a:t>Pájení &gt; rozrušuje vrstvy oxidů</a:t>
            </a:r>
          </a:p>
          <a:p>
            <a:endParaRPr lang="cs-CZ" sz="2200" dirty="0" smtClean="0"/>
          </a:p>
          <a:p>
            <a:endParaRPr lang="cs-CZ" sz="2200" dirty="0" smtClean="0"/>
          </a:p>
          <a:p>
            <a:endParaRPr lang="cs-CZ" sz="2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&gt; od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starořeckého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města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Kolofónu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poslulého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vývozem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kalafuny</a:t>
            </a:r>
            <a:endParaRPr lang="sk-SK" sz="2800" b="1" kern="1200" dirty="0" smtClean="0">
              <a:solidFill>
                <a:srgbClr val="0000FF"/>
              </a:solidFill>
              <a:ea typeface="Times New Roman"/>
              <a:cs typeface="Times New Roman"/>
            </a:endParaRPr>
          </a:p>
          <a:p>
            <a:r>
              <a:rPr lang="sk-SK" sz="2800" b="1" kern="1200" dirty="0" err="1" smtClean="0">
                <a:solidFill>
                  <a:srgbClr val="0000FF"/>
                </a:solidFill>
                <a:cs typeface="Times New Roman"/>
              </a:rPr>
              <a:t>Další</a:t>
            </a:r>
            <a:r>
              <a:rPr lang="sk-SK" sz="2800" b="1" kern="1200" dirty="0" smtClean="0">
                <a:solidFill>
                  <a:srgbClr val="0000FF"/>
                </a:solidFill>
                <a:cs typeface="Times New Roman"/>
              </a:rPr>
              <a:t> použití:</a:t>
            </a: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Nános na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smyčce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ke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zvýšení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tření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o struny</a:t>
            </a: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Ve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směsi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 vosky k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nažehlování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starých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obrazů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na nové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podkladní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plátno</a:t>
            </a: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Farmacie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Potravinářství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.............</a:t>
            </a:r>
            <a:endParaRPr lang="cs-CZ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030" y="2780928"/>
            <a:ext cx="4372938" cy="33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Produkty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Přírodní produkty 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Obnovitelné zdroje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NEOBNOVITELNÉ ZDROJE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Modifikované přírodní produkty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Syntetické produkty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C00000"/>
                </a:solidFill>
              </a:rPr>
              <a:t>Proč zařazujeme i oleje?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C00000"/>
                </a:solidFill>
              </a:rPr>
              <a:t>Radikálovými reakcemi z některých z nich totiž vznikají  POLYMERY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PŘÍKLAD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</a:rPr>
              <a:t>silice TERPENTÝN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851920" y="155679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Hlavní složky jsou PINENY (</a:t>
            </a:r>
            <a:r>
              <a:rPr lang="cs-CZ" sz="2800" b="1" dirty="0" smtClean="0">
                <a:solidFill>
                  <a:srgbClr val="FF0000"/>
                </a:solidFill>
                <a:latin typeface="Symbol" pitchFamily="18" charset="2"/>
              </a:rPr>
              <a:t>a, b)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2780928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Rozpouštědlo olejových barev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Ve směsi s včelím nebo karnaubským voskem jako leštidlo na nábytek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Syntéza vonných látek, např. kafru</a:t>
            </a:r>
            <a:endParaRPr lang="cs-CZ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Ještě pár poznámek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b="1" dirty="0" smtClean="0"/>
              <a:t>V chemii přírodních látek převažují triviální názvy, často mající původ v místě výskytu látky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8000"/>
                </a:solidFill>
              </a:rPr>
              <a:t>V přírodních látkách (polymerech) jsou vždy kromě složky (složek) hlavní (hlavních) i látky doprovodné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00FF"/>
                </a:solidFill>
              </a:rPr>
              <a:t>Složení a množství látek doprovodných souvisí se zdrojem, např. různé jehličnany dávají různé pryskyřice, místem těžby suroviny, dobou odběru atd. 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DITERPENOIDNÍ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Kanadský balzám</a:t>
            </a:r>
          </a:p>
          <a:p>
            <a:r>
              <a:rPr lang="cs-CZ" sz="2800" dirty="0" smtClean="0"/>
              <a:t>Získává se z kanadské jedle</a:t>
            </a:r>
          </a:p>
          <a:p>
            <a:r>
              <a:rPr lang="cs-CZ" sz="2800" dirty="0" smtClean="0"/>
              <a:t>Tmelení optiky, protože má vhodný index lomu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Benátský balzám</a:t>
            </a:r>
          </a:p>
          <a:p>
            <a:r>
              <a:rPr lang="cs-CZ" sz="2800" dirty="0" smtClean="0"/>
              <a:t>Získává se z evropského modřínu</a:t>
            </a:r>
          </a:p>
          <a:p>
            <a:r>
              <a:rPr lang="cs-CZ" sz="2800" dirty="0" smtClean="0"/>
              <a:t>Vytváří lesklý nežloutnoucí film</a:t>
            </a:r>
          </a:p>
          <a:p>
            <a:r>
              <a:rPr lang="cs-CZ" sz="2800" dirty="0" smtClean="0"/>
              <a:t>Používán v malířství (olejomalba) již v dobách </a:t>
            </a:r>
            <a:r>
              <a:rPr lang="cs-CZ" sz="2800" dirty="0" err="1" smtClean="0"/>
              <a:t>Rubensových</a:t>
            </a:r>
            <a:r>
              <a:rPr lang="cs-CZ" sz="2800" dirty="0" smtClean="0"/>
              <a:t>, ve směsi s ořechovým olejem a mastixem</a:t>
            </a:r>
          </a:p>
          <a:p>
            <a:pPr algn="ctr">
              <a:buNone/>
            </a:pPr>
            <a:endParaRPr lang="cs-CZ" sz="2800" dirty="0" smtClean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Kopál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eng.Copal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516" y="1124744"/>
            <a:ext cx="39607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95536" y="1196752"/>
            <a:ext cx="38884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Kopál je </a:t>
            </a:r>
            <a:r>
              <a:rPr lang="cs-CZ" b="1" dirty="0" smtClean="0">
                <a:solidFill>
                  <a:srgbClr val="C00000"/>
                </a:solidFill>
              </a:rPr>
              <a:t>recentní (GEOLOGICKY SOUČASNÉ) </a:t>
            </a:r>
            <a:r>
              <a:rPr lang="cs-CZ" b="1" dirty="0" smtClean="0"/>
              <a:t>nebo subfosilní tvrdá pryskyřice některých</a:t>
            </a:r>
          </a:p>
          <a:p>
            <a:r>
              <a:rPr lang="cs-CZ" dirty="0" smtClean="0"/>
              <a:t>jehličnanů, zejména z rodu </a:t>
            </a:r>
            <a:r>
              <a:rPr lang="cs-CZ" i="1" dirty="0" err="1" smtClean="0"/>
              <a:t>Copaifera</a:t>
            </a:r>
            <a:r>
              <a:rPr lang="cs-CZ" i="1" dirty="0" smtClean="0"/>
              <a:t>, ve středoamerických kulturách</a:t>
            </a:r>
          </a:p>
          <a:p>
            <a:r>
              <a:rPr lang="cs-CZ" dirty="0" smtClean="0"/>
              <a:t>užívaná jako kadidlo a dříve také k výrobě laků. Kopál má medovou</a:t>
            </a:r>
          </a:p>
          <a:p>
            <a:r>
              <a:rPr lang="cs-CZ" dirty="0" smtClean="0"/>
              <a:t>nebo jantarovou barvu a rozpouští se v éteru, v acetonu a v </a:t>
            </a:r>
            <a:r>
              <a:rPr lang="cs-CZ" b="1" dirty="0" smtClean="0">
                <a:solidFill>
                  <a:srgbClr val="FF0000"/>
                </a:solidFill>
              </a:rPr>
              <a:t>alkoholu</a:t>
            </a:r>
            <a:r>
              <a:rPr lang="cs-CZ" dirty="0" smtClean="0"/>
              <a:t>.</a:t>
            </a:r>
          </a:p>
          <a:p>
            <a:r>
              <a:rPr lang="pt-BR" dirty="0" smtClean="0"/>
              <a:t>Dodnes se používá při restaurování obrazů a jako přísada do</a:t>
            </a:r>
          </a:p>
          <a:p>
            <a:r>
              <a:rPr lang="cs-CZ" dirty="0" smtClean="0"/>
              <a:t>houslařských laků, protože dává tvrdý a lesklý povrch.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Protože alkohol (ETANOL) je běžné a levné rozpouštědlo, byly tzv. KOPÁLOVÉ LAKY hojně využívány.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Sandarak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eng.Sandarac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4464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Získává se z jehličnanu rostoucího v severní Africe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Ochranné nátěry na obrazy a starožitnosti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amylalkoholu.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24744"/>
            <a:ext cx="3373131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TRITERPENOIDNÍ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267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625602" cy="48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11560" y="429309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Masticha</a:t>
            </a:r>
            <a:r>
              <a:rPr lang="cs-CZ" sz="2400" b="1" dirty="0" smtClean="0"/>
              <a:t> nebo Mastix je pryskyřice, která se získává z keře řečíku</a:t>
            </a:r>
          </a:p>
          <a:p>
            <a:r>
              <a:rPr lang="pt-BR" sz="2400" dirty="0" smtClean="0"/>
              <a:t>lentišku (</a:t>
            </a:r>
            <a:r>
              <a:rPr lang="pt-BR" sz="2400" i="1" dirty="0" smtClean="0"/>
              <a:t>Pistacia lentiscus) na řeckém ostrově Chios.</a:t>
            </a:r>
            <a:endParaRPr lang="cs-CZ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792088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 smtClean="0"/>
              <a:t>Masticha</a:t>
            </a:r>
            <a:r>
              <a:rPr lang="cs-CZ" sz="2000" dirty="0" smtClean="0"/>
              <a:t> byla v mnoha směrech využívána již ve starověku, zejména</a:t>
            </a:r>
          </a:p>
          <a:p>
            <a:r>
              <a:rPr lang="cs-CZ" sz="2000" dirty="0" smtClean="0"/>
              <a:t>pro vonný dech a bělící účinky na zuby. V současnosti má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široké využití v potravinářském průmyslu, v lékařství a kosmetice. Používá se při přípravě mastí na ekzémy, popáleniny, omrzliny. Je vynikající pro ústní hygienu, působí antisepticky a vede k redukci zubního plaku. Při dlouhodobém užívání zabíjí bakterii </a:t>
            </a:r>
            <a:r>
              <a:rPr lang="cs-CZ" sz="2000" i="1" dirty="0" err="1" smtClean="0"/>
              <a:t>Helicobacter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pylori</a:t>
            </a:r>
            <a:r>
              <a:rPr lang="cs-CZ" sz="2000" i="1" dirty="0" smtClean="0"/>
              <a:t>, která </a:t>
            </a:r>
            <a:r>
              <a:rPr lang="cs-CZ" sz="2000" dirty="0" smtClean="0"/>
              <a:t>způsobuje peptické vředy, gastritidu a </a:t>
            </a:r>
            <a:r>
              <a:rPr lang="cs-CZ" sz="2000" dirty="0" err="1" smtClean="0"/>
              <a:t>duodentidu</a:t>
            </a:r>
            <a:r>
              <a:rPr lang="cs-CZ" sz="2000" dirty="0" smtClean="0"/>
              <a:t> (zánět dvanáctníku).</a:t>
            </a:r>
          </a:p>
          <a:p>
            <a:r>
              <a:rPr lang="cs-CZ" sz="2000" dirty="0" smtClean="0"/>
              <a:t>V potravinářství se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používá k ochucení masa, mořských</a:t>
            </a:r>
          </a:p>
          <a:p>
            <a:r>
              <a:rPr lang="pl-PL" sz="2000" dirty="0" smtClean="0"/>
              <a:t>plodů, jako přísada do koláčů a cukrovinek. Populárními produkty z</a:t>
            </a:r>
          </a:p>
          <a:p>
            <a:r>
              <a:rPr lang="cs-CZ" sz="2000" dirty="0" err="1" smtClean="0"/>
              <a:t>mastichy</a:t>
            </a:r>
            <a:r>
              <a:rPr lang="cs-CZ" sz="2000" dirty="0" smtClean="0"/>
              <a:t> nebo s přísadou </a:t>
            </a:r>
            <a:r>
              <a:rPr lang="cs-CZ" sz="2000" dirty="0" err="1" smtClean="0"/>
              <a:t>mastichy</a:t>
            </a:r>
            <a:r>
              <a:rPr lang="cs-CZ" sz="2000" dirty="0" smtClean="0"/>
              <a:t> jsou žvýkačky, olej, voda, likéry,</a:t>
            </a:r>
          </a:p>
          <a:p>
            <a:r>
              <a:rPr lang="cs-CZ" sz="2000" dirty="0" smtClean="0"/>
              <a:t>mýdla, zubní pasty.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 i etanolu.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Damara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Dammar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gum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383" y="1052736"/>
            <a:ext cx="34872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95536" y="112474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Získává se z LISTNATÝCH STROMŮ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Nízké jodové číslo &gt; málo žloutne, nepolymeruje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alkoholech i ketonech a esterech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terpentýnu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Směsi s voskem &gt; RENTOALÁŽ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SOUČÁST OLEJOVÝCH BAREV &gt; VYŠŠÍ  LESK</a:t>
            </a:r>
          </a:p>
          <a:p>
            <a:pPr>
              <a:buFont typeface="Arial" pitchFamily="34" charset="0"/>
              <a:buChar char="•"/>
            </a:pPr>
            <a:endParaRPr lang="cs-CZ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Tuky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trike="sngStrike" dirty="0" smtClean="0">
                <a:solidFill>
                  <a:srgbClr val="0000FF"/>
                </a:solidFill>
              </a:rPr>
              <a:t>Živočišné tuky (máslo, sádlo, lůj)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Rostlinné tuky (oleje)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Glyceridy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Vyšší mastné kyseliny (&gt; 10 C)</a:t>
            </a:r>
          </a:p>
          <a:p>
            <a:pPr lvl="2"/>
            <a:r>
              <a:rPr lang="cs-CZ" b="1" dirty="0" smtClean="0">
                <a:solidFill>
                  <a:srgbClr val="FF0000"/>
                </a:solidFill>
              </a:rPr>
              <a:t>Nasycené</a:t>
            </a:r>
          </a:p>
          <a:p>
            <a:pPr lvl="2"/>
            <a:r>
              <a:rPr lang="cs-CZ" b="1" u="sng" dirty="0" smtClean="0">
                <a:solidFill>
                  <a:srgbClr val="008000"/>
                </a:solidFill>
              </a:rPr>
              <a:t>Nenasycené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Jedna dvojná vazba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Více dvojných vazeb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Izolované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Konjugované</a:t>
            </a:r>
          </a:p>
          <a:p>
            <a:pPr lvl="4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13" name="Obrázek 12" descr="img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051261" y="3684125"/>
            <a:ext cx="3240360" cy="258609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KEŠU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096344" cy="23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95536" y="42930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Anacardic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acid</a:t>
            </a:r>
            <a:endParaRPr lang="cs-CZ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2740968" cy="20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7020272" y="14127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Carnadol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77072"/>
            <a:ext cx="51450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3995936" y="54452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Adipostatin</a:t>
            </a:r>
            <a:r>
              <a:rPr lang="cs-CZ" sz="2400" b="1" dirty="0" smtClean="0">
                <a:solidFill>
                  <a:srgbClr val="0000FF"/>
                </a:solidFill>
              </a:rPr>
              <a:t> A</a:t>
            </a:r>
            <a:endParaRPr lang="cs-CZ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RICINOVÝ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Castor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55849" y="-211432"/>
            <a:ext cx="3071821" cy="67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just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Olej</a:t>
            </a:r>
            <a:r>
              <a:rPr lang="cs-CZ" sz="2400" dirty="0" smtClean="0"/>
              <a:t> je kapalina tvořená molekulami, které obsahují hydrofobní uhlovodíkové řetězce. Proto se oleje nerozpouští ve vodě. Mají také menší hustotu než voda.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Potravinářské, jedlé oleje </a:t>
            </a:r>
            <a:r>
              <a:rPr lang="cs-CZ" sz="2400" dirty="0" smtClean="0"/>
              <a:t>jsou rostlinné kapalné </a:t>
            </a:r>
            <a:r>
              <a:rPr lang="cs-CZ" sz="2400" dirty="0" err="1" smtClean="0">
                <a:hlinkClick r:id="rId2" tooltip="Triacylglycerol"/>
              </a:rPr>
              <a:t>triacylglyceroly</a:t>
            </a:r>
            <a:r>
              <a:rPr lang="cs-CZ" sz="2400" dirty="0" smtClean="0"/>
              <a:t>. Mohou mít jednu nebo více nenasycených vazeb. Čím více je dvojných vazeb v řetězci, tím je olej tekutější.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0000FF"/>
                </a:solidFill>
              </a:rPr>
              <a:t>Technické oleje </a:t>
            </a:r>
            <a:r>
              <a:rPr lang="cs-CZ" sz="2400" dirty="0" smtClean="0"/>
              <a:t>jsou nejčastěji založeny na použití</a:t>
            </a:r>
          </a:p>
          <a:p>
            <a:pPr algn="just">
              <a:buNone/>
            </a:pPr>
            <a:r>
              <a:rPr lang="cs-CZ" sz="2400" dirty="0" smtClean="0">
                <a:hlinkClick r:id="rId3" tooltip="Minerální olej"/>
              </a:rPr>
              <a:t>minerálních olejů</a:t>
            </a:r>
            <a:r>
              <a:rPr lang="cs-CZ" sz="2400" dirty="0" smtClean="0"/>
              <a:t>, tedy směsí </a:t>
            </a:r>
            <a:r>
              <a:rPr lang="cs-CZ" sz="2400" dirty="0" smtClean="0">
                <a:hlinkClick r:id="rId4" tooltip="Uhlovodíky"/>
              </a:rPr>
              <a:t>uhlovodíků</a:t>
            </a:r>
            <a:r>
              <a:rPr lang="cs-CZ" sz="2400" dirty="0" smtClean="0"/>
              <a:t> získaných z </a:t>
            </a:r>
            <a:r>
              <a:rPr lang="cs-CZ" sz="2400" dirty="0" smtClean="0">
                <a:hlinkClick r:id="rId5" tooltip="Ropa"/>
              </a:rPr>
              <a:t>ropy</a:t>
            </a:r>
            <a:r>
              <a:rPr lang="cs-CZ" sz="2400" dirty="0" smtClean="0"/>
              <a:t>, nebo </a:t>
            </a:r>
            <a:r>
              <a:rPr lang="cs-CZ" sz="2400" dirty="0" smtClean="0">
                <a:hlinkClick r:id="rId6" tooltip="Silikonový olej"/>
              </a:rPr>
              <a:t>silikonových olejů</a:t>
            </a:r>
            <a:r>
              <a:rPr lang="cs-CZ" sz="2400" dirty="0" smtClean="0"/>
              <a:t>, vyráběných synteticky, u kterých místo uhlíkových řetězců jsou použity řetězce na bázi </a:t>
            </a:r>
            <a:r>
              <a:rPr lang="cs-CZ" sz="2400" dirty="0" smtClean="0">
                <a:hlinkClick r:id="rId7" tooltip="Křemík"/>
              </a:rPr>
              <a:t>křemíku</a:t>
            </a:r>
            <a:r>
              <a:rPr lang="cs-CZ" sz="2400" dirty="0" smtClean="0"/>
              <a:t>.</a:t>
            </a:r>
          </a:p>
          <a:p>
            <a:pPr algn="just">
              <a:buNone/>
            </a:pPr>
            <a:endParaRPr lang="cs-CZ" sz="24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Glyceridy </a:t>
            </a:r>
            <a:r>
              <a:rPr lang="cs-CZ" sz="2800" b="1" dirty="0" smtClean="0">
                <a:solidFill>
                  <a:srgbClr val="FF0000"/>
                </a:solidFill>
              </a:rPr>
              <a:t>vyšších nenasycených mastných kyselin 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Jak v praxi charakterizujeme nenasycenost vyšších mastných kyselin </a:t>
            </a:r>
          </a:p>
          <a:p>
            <a:r>
              <a:rPr lang="cs-CZ" sz="2400" b="1" dirty="0" smtClean="0">
                <a:solidFill>
                  <a:srgbClr val="008000"/>
                </a:solidFill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endParaRPr lang="cs-CZ" sz="2400" b="1" dirty="0">
              <a:solidFill>
                <a:srgbClr val="008000"/>
              </a:solidFill>
            </a:endParaRPr>
          </a:p>
        </p:txBody>
      </p:sp>
      <p:pic>
        <p:nvPicPr>
          <p:cNvPr id="13" name="Obrázek 12" descr="img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708920"/>
            <a:ext cx="4559808" cy="2267712"/>
          </a:xfrm>
          <a:prstGeom prst="rect">
            <a:avLst/>
          </a:prstGeom>
        </p:spPr>
      </p:pic>
      <p:pic>
        <p:nvPicPr>
          <p:cNvPr id="14" name="Obrázek 13" descr="img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1038" y="4126420"/>
            <a:ext cx="4679962" cy="21108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Trochu norem na úvod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000" b="1" dirty="0" smtClean="0">
                <a:hlinkClick r:id="rId2" tooltip="(588756) ČSN EN ISO 660"/>
              </a:rPr>
              <a:t>(588756) ČSN EN ISO 660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čísla kyselosti a kyselosti</a:t>
            </a:r>
            <a:endParaRPr lang="cs-CZ" sz="2000" dirty="0" smtClean="0"/>
          </a:p>
          <a:p>
            <a:r>
              <a:rPr lang="cs-CZ" sz="2000" dirty="0" smtClean="0"/>
              <a:t>Část nebo celá norma je v angličtině.</a:t>
            </a:r>
          </a:p>
          <a:p>
            <a:r>
              <a:rPr lang="cs-CZ" sz="2000" dirty="0" smtClean="0"/>
              <a:t>Účinnost: 12/2009</a:t>
            </a:r>
          </a:p>
          <a:p>
            <a:pPr algn="ctr">
              <a:buNone/>
            </a:pPr>
            <a:r>
              <a:rPr lang="cs-CZ" sz="2000" b="1" dirty="0" smtClean="0">
                <a:hlinkClick r:id="rId3" tooltip="(588761) ČSN EN ISO 3961"/>
              </a:rPr>
              <a:t>(588761) ČSN EN ISO 3961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jodového čísla</a:t>
            </a:r>
            <a:endParaRPr lang="cs-CZ" sz="2000" dirty="0" smtClean="0"/>
          </a:p>
          <a:p>
            <a:r>
              <a:rPr lang="cs-CZ" sz="2000" dirty="0" smtClean="0"/>
              <a:t> Část nebo celá norma je v angličtině.</a:t>
            </a:r>
          </a:p>
          <a:p>
            <a:r>
              <a:rPr lang="cs-CZ" sz="2000" dirty="0" smtClean="0"/>
              <a:t>Účinnost: 05/2012</a:t>
            </a:r>
          </a:p>
          <a:p>
            <a:pPr algn="ctr"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>
                <a:hlinkClick r:id="rId4" tooltip="(588763) ČSN 58 8763"/>
              </a:rPr>
              <a:t>(588763) ČSN 58 8763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oleje. Stanovení čísla zmýdelnění</a:t>
            </a:r>
            <a:endParaRPr lang="cs-CZ" sz="2000" dirty="0" smtClean="0"/>
          </a:p>
          <a:p>
            <a:r>
              <a:rPr lang="cs-CZ" sz="2000" dirty="0" smtClean="0"/>
              <a:t>Norma je v češtině.</a:t>
            </a:r>
          </a:p>
          <a:p>
            <a:r>
              <a:rPr lang="cs-CZ" sz="2000" dirty="0" smtClean="0"/>
              <a:t>Účinnost: 01/1995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endParaRPr lang="cs-CZ" sz="2000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kyseliny, které nás budou zajímat 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proč?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13" name="Obrázek 12" descr="img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20721" y="-600440"/>
            <a:ext cx="5040560" cy="863494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619672" y="6021288"/>
            <a:ext cx="1728192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CHYBA! MÁ BÝT 3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059832" y="4869160"/>
            <a:ext cx="288032" cy="11521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 -  zdroje a technologie výroby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ctr">
              <a:buNone/>
            </a:pPr>
            <a:r>
              <a:rPr lang="cs-CZ" sz="4000" b="1" dirty="0" smtClean="0"/>
              <a:t>Olejnatá semena bylin</a:t>
            </a:r>
          </a:p>
          <a:p>
            <a:pPr algn="ctr">
              <a:buNone/>
            </a:pPr>
            <a:r>
              <a:rPr lang="cs-CZ" sz="4000" b="1" u="sng" dirty="0" smtClean="0">
                <a:solidFill>
                  <a:srgbClr val="008000"/>
                </a:solidFill>
              </a:rPr>
              <a:t>TECHNOLOGIE</a:t>
            </a:r>
          </a:p>
          <a:p>
            <a:r>
              <a:rPr lang="cs-CZ" sz="2800" b="1" u="sng" dirty="0" smtClean="0">
                <a:solidFill>
                  <a:srgbClr val="008000"/>
                </a:solidFill>
              </a:rPr>
              <a:t>LISOVÁNÍ ZA STUDENA </a:t>
            </a:r>
            <a:r>
              <a:rPr lang="cs-CZ" sz="2800" dirty="0" smtClean="0">
                <a:solidFill>
                  <a:srgbClr val="008000"/>
                </a:solidFill>
              </a:rPr>
              <a:t>(obdoba tzv. panenského olivového oleje)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Lisování za tepla </a:t>
            </a:r>
            <a:r>
              <a:rPr lang="cs-CZ" sz="2800" dirty="0" smtClean="0">
                <a:solidFill>
                  <a:srgbClr val="0000FF"/>
                </a:solidFill>
              </a:rPr>
              <a:t>(obdoba olivového oleje pro vaření)</a:t>
            </a:r>
          </a:p>
          <a:p>
            <a:r>
              <a:rPr lang="cs-CZ" sz="2800" b="1" u="sng" dirty="0" smtClean="0"/>
              <a:t>Extrakce uhlovodíky </a:t>
            </a:r>
            <a:r>
              <a:rPr lang="cs-CZ" sz="2800" dirty="0" smtClean="0"/>
              <a:t>(obdoba olivového oleje pro mýdla a kosmetiku 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ODPADY, tzv. POKRUTINY &gt; KRMIVO 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24. 9. 2014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2014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2041</Words>
  <Application>Microsoft Office PowerPoint</Application>
  <PresentationFormat>Předvádění na obrazovce (4:3)</PresentationFormat>
  <Paragraphs>383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Default Design</vt:lpstr>
      <vt:lpstr>PŘÍRODNÍ POLYMERY Deriváty kyselin, - přírodní pryskyřice, vysýchavé oleje, šelak</vt:lpstr>
      <vt:lpstr>Časový plán</vt:lpstr>
      <vt:lpstr>Produkty</vt:lpstr>
      <vt:lpstr>Tuky</vt:lpstr>
      <vt:lpstr>OLEJE</vt:lpstr>
      <vt:lpstr>Glyceridy vyšších nenasycených mastných kyselin </vt:lpstr>
      <vt:lpstr>Trochu norem na úvod</vt:lpstr>
      <vt:lpstr>Mastné kyseliny, které nás budou zajímat  a proč?</vt:lpstr>
      <vt:lpstr>Mastné kyseliny -  zdroje a technologie výroby</vt:lpstr>
      <vt:lpstr>Oleje, které nás budou zajímat a jejich složení</vt:lpstr>
      <vt:lpstr>Co to je VYSÝCHÁNÍ OLEJE</vt:lpstr>
      <vt:lpstr>Co to je VYSÝCHÁNÍ OLEJE</vt:lpstr>
      <vt:lpstr>Jak URYCHLIT VYSÝCHÁNÍ OLEJE?</vt:lpstr>
      <vt:lpstr>Data z literatury</vt:lpstr>
      <vt:lpstr>Jak naopak vysýchání zpomalit a případně ochránit vyschnutý film před degradací?</vt:lpstr>
      <vt:lpstr>Mladý a vzdělaný chemik &amp; vysýchavé oleje</vt:lpstr>
      <vt:lpstr>Přírodní PRYSKYŘICE (eng. Resins)</vt:lpstr>
      <vt:lpstr>Šelak (eng. Shellac)</vt:lpstr>
      <vt:lpstr>Šelak (eng. Shellac)</vt:lpstr>
      <vt:lpstr>Šelak (eng. Shellac) - použití</vt:lpstr>
      <vt:lpstr>Snímek 21</vt:lpstr>
      <vt:lpstr>Izopren – základní jednotka TERPENOIDŮ</vt:lpstr>
      <vt:lpstr>Snímek 23</vt:lpstr>
      <vt:lpstr>Snímek 24</vt:lpstr>
      <vt:lpstr>Nejdůležitější pryskyřice</vt:lpstr>
      <vt:lpstr>PŘÍKLAD pryskyřice</vt:lpstr>
      <vt:lpstr>KALAFUNA</vt:lpstr>
      <vt:lpstr>KALAFUNA (eng. Rosin or Colophony or Greek Pitch)</vt:lpstr>
      <vt:lpstr>KALAFUNA (eng. Rosin or Colophony or Greek Pitch)</vt:lpstr>
      <vt:lpstr>PŘÍKLAD silice TERPENTÝN  (eng. Turpentine)</vt:lpstr>
      <vt:lpstr>Ještě pár poznámek</vt:lpstr>
      <vt:lpstr>Vzhůru k dalším pryskyřicím a balzámům!</vt:lpstr>
      <vt:lpstr>Vzhůru k dalším pryskyřicím a balzámům!</vt:lpstr>
      <vt:lpstr>Kopál (eng.Copal)</vt:lpstr>
      <vt:lpstr>Sandarak (eng.Sandarac)</vt:lpstr>
      <vt:lpstr>Vzhůru k dalším pryskyřicím a balzámům!</vt:lpstr>
      <vt:lpstr>Mastix či Masticha (eng.Mastic)</vt:lpstr>
      <vt:lpstr>Mastix či Masticha (eng.Mastic)</vt:lpstr>
      <vt:lpstr>Damara (eng. Dammar gum)</vt:lpstr>
      <vt:lpstr>Ještě další zajímavé OLEJE KEŠU OLEJ (eng. Cashew Oil)</vt:lpstr>
      <vt:lpstr>Ještě další zajímavé OLEJE RICINOVÝ OLEJ (eng. Castor Oil)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pospisil</cp:lastModifiedBy>
  <cp:revision>184</cp:revision>
  <dcterms:created xsi:type="dcterms:W3CDTF">2008-02-10T16:41:08Z</dcterms:created>
  <dcterms:modified xsi:type="dcterms:W3CDTF">2014-09-24T05:44:15Z</dcterms:modified>
</cp:coreProperties>
</file>