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97" r:id="rId3"/>
    <p:sldId id="398" r:id="rId4"/>
    <p:sldId id="440" r:id="rId5"/>
    <p:sldId id="446" r:id="rId6"/>
    <p:sldId id="447" r:id="rId7"/>
    <p:sldId id="452" r:id="rId8"/>
    <p:sldId id="449" r:id="rId9"/>
    <p:sldId id="443" r:id="rId10"/>
    <p:sldId id="454" r:id="rId11"/>
    <p:sldId id="453" r:id="rId12"/>
    <p:sldId id="459" r:id="rId13"/>
    <p:sldId id="460" r:id="rId14"/>
    <p:sldId id="461" r:id="rId15"/>
    <p:sldId id="462" r:id="rId16"/>
    <p:sldId id="463" r:id="rId17"/>
    <p:sldId id="450" r:id="rId18"/>
    <p:sldId id="451" r:id="rId19"/>
    <p:sldId id="444" r:id="rId20"/>
    <p:sldId id="448" r:id="rId21"/>
    <p:sldId id="441" r:id="rId22"/>
    <p:sldId id="442" r:id="rId23"/>
    <p:sldId id="455" r:id="rId24"/>
    <p:sldId id="456" r:id="rId25"/>
    <p:sldId id="465" r:id="rId26"/>
    <p:sldId id="467" r:id="rId27"/>
    <p:sldId id="466" r:id="rId28"/>
    <p:sldId id="445" r:id="rId29"/>
    <p:sldId id="464" r:id="rId30"/>
    <p:sldId id="485" r:id="rId31"/>
    <p:sldId id="457" r:id="rId32"/>
    <p:sldId id="458" r:id="rId33"/>
    <p:sldId id="469" r:id="rId34"/>
    <p:sldId id="468" r:id="rId35"/>
    <p:sldId id="471" r:id="rId36"/>
    <p:sldId id="473" r:id="rId37"/>
    <p:sldId id="472" r:id="rId38"/>
    <p:sldId id="474" r:id="rId39"/>
    <p:sldId id="475" r:id="rId40"/>
    <p:sldId id="439" r:id="rId41"/>
    <p:sldId id="478" r:id="rId42"/>
    <p:sldId id="477" r:id="rId43"/>
    <p:sldId id="479" r:id="rId44"/>
    <p:sldId id="480" r:id="rId45"/>
    <p:sldId id="481" r:id="rId46"/>
    <p:sldId id="476" r:id="rId47"/>
    <p:sldId id="482" r:id="rId48"/>
    <p:sldId id="483" r:id="rId49"/>
    <p:sldId id="484" r:id="rId5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FF"/>
    <a:srgbClr val="FF9900"/>
    <a:srgbClr val="FFFF00"/>
    <a:srgbClr val="FFFF99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0" autoAdjust="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yrolysin" TargetMode="External"/><Relationship Id="rId13" Type="http://schemas.openxmlformats.org/officeDocument/2006/relationships/hyperlink" Target="http://cs.wikipedia.org/wiki/Ribozom" TargetMode="External"/><Relationship Id="rId3" Type="http://schemas.openxmlformats.org/officeDocument/2006/relationships/hyperlink" Target="http://cs.wikipedia.org/wiki/Cystein" TargetMode="External"/><Relationship Id="rId7" Type="http://schemas.openxmlformats.org/officeDocument/2006/relationships/hyperlink" Target="http://cs.wikipedia.org/wiki/Aminokyseliny" TargetMode="External"/><Relationship Id="rId12" Type="http://schemas.openxmlformats.org/officeDocument/2006/relationships/hyperlink" Target="http://cs.wikipedia.org/wiki/Mitochondrie" TargetMode="External"/><Relationship Id="rId2" Type="http://schemas.openxmlformats.org/officeDocument/2006/relationships/hyperlink" Target="http://cs.wikipedia.org/wiki/Methi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lutathion_peroxid%C3%A1za" TargetMode="External"/><Relationship Id="rId11" Type="http://schemas.openxmlformats.org/officeDocument/2006/relationships/hyperlink" Target="http://cs.wikipedia.org/wiki/Plastid" TargetMode="External"/><Relationship Id="rId5" Type="http://schemas.openxmlformats.org/officeDocument/2006/relationships/hyperlink" Target="http://cs.wikipedia.org/wiki/Selenocystein" TargetMode="External"/><Relationship Id="rId10" Type="http://schemas.openxmlformats.org/officeDocument/2006/relationships/hyperlink" Target="http://cs.wikipedia.org/wiki/Translace" TargetMode="External"/><Relationship Id="rId4" Type="http://schemas.openxmlformats.org/officeDocument/2006/relationships/hyperlink" Target="http://cs.wikipedia.org/wiki/Prolin" TargetMode="External"/><Relationship Id="rId9" Type="http://schemas.openxmlformats.org/officeDocument/2006/relationships/hyperlink" Target="http://cs.wikipedia.org/wiki/N-formylmethioni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cs.wikipedia.org/wiki/Alanin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cs.wikipedia.org/wiki/Glyc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oleucin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cs.wikipedia.org/wiki/Leucin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cs.wikipedia.org/wiki/Valin" TargetMode="Externa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cs.wikipedia.org/wiki/Tyrosin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cs.wikipedia.org/wiki/Thre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cs.wikipedia.org/wiki/Cystein" TargetMode="External"/><Relationship Id="rId4" Type="http://schemas.openxmlformats.org/officeDocument/2006/relationships/hyperlink" Target="http://cs.wikipedia.org/wiki/Methionin" TargetMode="Externa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cs.wikipedia.org/wiki/Kyselina_asparagov%C3%A1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cs.wikipedia.org/wiki/Lys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lutamin" TargetMode="External"/><Relationship Id="rId5" Type="http://schemas.openxmlformats.org/officeDocument/2006/relationships/hyperlink" Target="http://cs.wikipedia.org/wiki/Kyselina_glutamov%C3%A1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cs.wikipedia.org/wiki/Asparagin" TargetMode="Externa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cs.wikipedia.org/wiki/Histidin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cs.wikipedia.org/wiki/Argi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Prolin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cs.wikipedia.org/wiki/Tryptofan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cs.wikipedia.org/wiki/Fenylalanin" TargetMode="Externa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cs.wikipedia.org/wiki/Pyrolysin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cs.wikipedia.org/wiki/Selenocyste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cs.wikipedia.org/wiki/N-formylmethionin" TargetMode="External"/><Relationship Id="rId4" Type="http://schemas.openxmlformats.org/officeDocument/2006/relationships/hyperlink" Target="http://cs.wikipedia.org/wiki/Serin" TargetMode="Externa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Disociace" TargetMode="External"/><Relationship Id="rId3" Type="http://schemas.openxmlformats.org/officeDocument/2006/relationships/hyperlink" Target="http://en.wikipedia.org/wiki/Amine" TargetMode="External"/><Relationship Id="rId7" Type="http://schemas.openxmlformats.org/officeDocument/2006/relationships/hyperlink" Target="http://en.wikipedia.org/wiki/Isoelectric_point" TargetMode="External"/><Relationship Id="rId2" Type="http://schemas.openxmlformats.org/officeDocument/2006/relationships/hyperlink" Target="http://en.wikipedia.org/wiki/Amino_aci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PKa" TargetMode="External"/><Relationship Id="rId5" Type="http://schemas.openxmlformats.org/officeDocument/2006/relationships/hyperlink" Target="http://en.wikipedia.org/wiki/Mean" TargetMode="External"/><Relationship Id="rId4" Type="http://schemas.openxmlformats.org/officeDocument/2006/relationships/hyperlink" Target="http://en.wikipedia.org/wiki/Carboxyl" TargetMode="External"/><Relationship Id="rId9" Type="http://schemas.openxmlformats.org/officeDocument/2006/relationships/hyperlink" Target="http://cs.wikipedia.org/wiki/PH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ysine" TargetMode="External"/><Relationship Id="rId13" Type="http://schemas.openxmlformats.org/officeDocument/2006/relationships/hyperlink" Target="http://en.wikipedia.org/wiki/Glutamic_acid" TargetMode="External"/><Relationship Id="rId18" Type="http://schemas.openxmlformats.org/officeDocument/2006/relationships/hyperlink" Target="http://en.wikipedia.org/wiki/Valine" TargetMode="External"/><Relationship Id="rId26" Type="http://schemas.openxmlformats.org/officeDocument/2006/relationships/hyperlink" Target="http://en.wikipedia.org/wiki/Biosynthesis" TargetMode="External"/><Relationship Id="rId3" Type="http://schemas.openxmlformats.org/officeDocument/2006/relationships/hyperlink" Target="http://en.wikipedia.org/wiki/Alanine" TargetMode="External"/><Relationship Id="rId21" Type="http://schemas.openxmlformats.org/officeDocument/2006/relationships/hyperlink" Target="http://en.wikipedia.org/wiki/Selenocysteine" TargetMode="External"/><Relationship Id="rId7" Type="http://schemas.openxmlformats.org/officeDocument/2006/relationships/hyperlink" Target="http://en.wikipedia.org/wiki/Asparagine" TargetMode="External"/><Relationship Id="rId12" Type="http://schemas.openxmlformats.org/officeDocument/2006/relationships/hyperlink" Target="http://en.wikipedia.org/wiki/Phenylalanine" TargetMode="External"/><Relationship Id="rId17" Type="http://schemas.openxmlformats.org/officeDocument/2006/relationships/hyperlink" Target="http://en.wikipedia.org/wiki/Glycine" TargetMode="External"/><Relationship Id="rId25" Type="http://schemas.openxmlformats.org/officeDocument/2006/relationships/hyperlink" Target="http://en.wikipedia.org/wiki/Human_body" TargetMode="External"/><Relationship Id="rId2" Type="http://schemas.openxmlformats.org/officeDocument/2006/relationships/hyperlink" Target="http://en.wikipedia.org/wiki/Histidine" TargetMode="External"/><Relationship Id="rId16" Type="http://schemas.openxmlformats.org/officeDocument/2006/relationships/hyperlink" Target="http://en.wikipedia.org/wiki/Tryptophan" TargetMode="External"/><Relationship Id="rId20" Type="http://schemas.openxmlformats.org/officeDocument/2006/relationships/hyperlink" Target="http://en.wikipedia.org/wiki/Proline" TargetMode="External"/><Relationship Id="rId29" Type="http://schemas.openxmlformats.org/officeDocument/2006/relationships/hyperlink" Target="http://en.wikipedia.org/wiki/Taurin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Leucine" TargetMode="External"/><Relationship Id="rId11" Type="http://schemas.openxmlformats.org/officeDocument/2006/relationships/hyperlink" Target="http://en.wikipedia.org/wiki/Cysteine" TargetMode="External"/><Relationship Id="rId24" Type="http://schemas.openxmlformats.org/officeDocument/2006/relationships/hyperlink" Target="http://en.wikipedia.org/wiki/Essential_amino_acid" TargetMode="External"/><Relationship Id="rId5" Type="http://schemas.openxmlformats.org/officeDocument/2006/relationships/hyperlink" Target="http://en.wikipedia.org/wiki/Arginine" TargetMode="External"/><Relationship Id="rId15" Type="http://schemas.openxmlformats.org/officeDocument/2006/relationships/hyperlink" Target="http://en.wikipedia.org/wiki/Glutamine" TargetMode="External"/><Relationship Id="rId23" Type="http://schemas.openxmlformats.org/officeDocument/2006/relationships/hyperlink" Target="http://en.wikipedia.org/wiki/Tyrosine" TargetMode="External"/><Relationship Id="rId28" Type="http://schemas.openxmlformats.org/officeDocument/2006/relationships/hyperlink" Target="http://en.wikipedia.org/wiki/Amino_acid" TargetMode="External"/><Relationship Id="rId10" Type="http://schemas.openxmlformats.org/officeDocument/2006/relationships/hyperlink" Target="http://en.wikipedia.org/wiki/Methionine" TargetMode="External"/><Relationship Id="rId19" Type="http://schemas.openxmlformats.org/officeDocument/2006/relationships/hyperlink" Target="http://en.wikipedia.org/wiki/Ornithine" TargetMode="External"/><Relationship Id="rId4" Type="http://schemas.openxmlformats.org/officeDocument/2006/relationships/hyperlink" Target="http://en.wikipedia.org/wiki/Isoleucine" TargetMode="External"/><Relationship Id="rId9" Type="http://schemas.openxmlformats.org/officeDocument/2006/relationships/hyperlink" Target="http://en.wikipedia.org/wiki/Aspartic_acid" TargetMode="External"/><Relationship Id="rId14" Type="http://schemas.openxmlformats.org/officeDocument/2006/relationships/hyperlink" Target="http://en.wikipedia.org/wiki/Threonine" TargetMode="External"/><Relationship Id="rId22" Type="http://schemas.openxmlformats.org/officeDocument/2006/relationships/hyperlink" Target="http://en.wikipedia.org/wiki/Serine" TargetMode="External"/><Relationship Id="rId27" Type="http://schemas.openxmlformats.org/officeDocument/2006/relationships/hyperlink" Target="http://en.wikipedia.org/wiki/Chemical_compoun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erin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hyperlink" Target="http://cs.wikipedia.org/wiki/Kyselina_glutam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25.png"/><Relationship Id="rId4" Type="http://schemas.openxmlformats.org/officeDocument/2006/relationships/hyperlink" Target="http://cs.wikipedia.org/wiki/Prolin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hyperlink" Target="http://cs.wikipedia.org/wiki/Leucin" TargetMode="External"/><Relationship Id="rId2" Type="http://schemas.openxmlformats.org/officeDocument/2006/relationships/hyperlink" Target="http://cs.wikipedia.org/wiki/Kyselina_glutam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cs.wikipedia.org/wiki/Serin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://cs.wikipedia.org/wiki/Glycin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Teplota_t%C3%A1n%C3%AD" TargetMode="External"/><Relationship Id="rId3" Type="http://schemas.openxmlformats.org/officeDocument/2006/relationships/hyperlink" Target="http://cs.wikipedia.org/wiki/Chemick%C3%BD_n%C3%A1zev" TargetMode="External"/><Relationship Id="rId7" Type="http://schemas.openxmlformats.org/officeDocument/2006/relationships/hyperlink" Target="http://cs.wikipedia.org/wiki/Mol%C3%A1rn%C3%AD_hmotnost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Krystalick%C3%A1_l%C3%A1tka" TargetMode="External"/><Relationship Id="rId5" Type="http://schemas.openxmlformats.org/officeDocument/2006/relationships/hyperlink" Target="http://cs.wikipedia.org/wiki/Registra%C4%8Dn%C3%AD_%C4%8D%C3%ADslo_CAS" TargetMode="External"/><Relationship Id="rId4" Type="http://schemas.openxmlformats.org/officeDocument/2006/relationships/hyperlink" Target="http://cs.wikipedia.org/wiki/Chemick%C3%BD_vzorec" TargetMode="External"/><Relationship Id="rId9" Type="http://schemas.openxmlformats.org/officeDocument/2006/relationships/hyperlink" Target="http://cs.wikipedia.org/wiki/Rozpustnost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sfor" TargetMode="External"/><Relationship Id="rId13" Type="http://schemas.openxmlformats.org/officeDocument/2006/relationships/hyperlink" Target="http://cs.wikipedia.org/wiki/Akn%C3%A9" TargetMode="External"/><Relationship Id="rId3" Type="http://schemas.openxmlformats.org/officeDocument/2006/relationships/hyperlink" Target="http://cs.wikipedia.org/wiki/Ml%C3%A9ko" TargetMode="External"/><Relationship Id="rId7" Type="http://schemas.openxmlformats.org/officeDocument/2006/relationships/hyperlink" Target="http://cs.wikipedia.org/wiki/Ho%C5%99%C4%8D%C3%ADk" TargetMode="External"/><Relationship Id="rId12" Type="http://schemas.openxmlformats.org/officeDocument/2006/relationships/hyperlink" Target="http://cs.wikipedia.org/wiki/Zinek" TargetMode="External"/><Relationship Id="rId2" Type="http://schemas.openxmlformats.org/officeDocument/2006/relationships/hyperlink" Target="http://cs.wikipedia.org/wiki/Tekut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%C3%BDr" TargetMode="External"/><Relationship Id="rId11" Type="http://schemas.openxmlformats.org/officeDocument/2006/relationships/hyperlink" Target="http://cs.wikipedia.org/wiki/Sod%C3%ADk" TargetMode="External"/><Relationship Id="rId5" Type="http://schemas.openxmlformats.org/officeDocument/2006/relationships/hyperlink" Target="http://cs.wikipedia.org/wiki/Tvaroh" TargetMode="External"/><Relationship Id="rId10" Type="http://schemas.openxmlformats.org/officeDocument/2006/relationships/hyperlink" Target="http://cs.wikipedia.org/wiki/Drasl%C3%ADk" TargetMode="External"/><Relationship Id="rId4" Type="http://schemas.openxmlformats.org/officeDocument/2006/relationships/hyperlink" Target="http://cs.wikipedia.org/wiki/Kasein" TargetMode="External"/><Relationship Id="rId9" Type="http://schemas.openxmlformats.org/officeDocument/2006/relationships/hyperlink" Target="http://cs.wikipedia.org/wiki/V%C3%A1pn%C3%ADk" TargetMode="External"/><Relationship Id="rId14" Type="http://schemas.openxmlformats.org/officeDocument/2006/relationships/hyperlink" Target="http://cs.wikipedia.org/wiki/PH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ovine_serum_albumin" TargetMode="External"/><Relationship Id="rId13" Type="http://schemas.openxmlformats.org/officeDocument/2006/relationships/hyperlink" Target="http://en.wikipedia.org/wiki/Cow" TargetMode="External"/><Relationship Id="rId18" Type="http://schemas.openxmlformats.org/officeDocument/2006/relationships/hyperlink" Target="http://en.wikipedia.org/wiki/Mammal" TargetMode="External"/><Relationship Id="rId3" Type="http://schemas.openxmlformats.org/officeDocument/2006/relationships/hyperlink" Target="http://en.wikipedia.org/wiki/Whey" TargetMode="External"/><Relationship Id="rId21" Type="http://schemas.openxmlformats.org/officeDocument/2006/relationships/hyperlink" Target="http://en.wikipedia.org/wiki/Bacterium" TargetMode="External"/><Relationship Id="rId7" Type="http://schemas.openxmlformats.org/officeDocument/2006/relationships/hyperlink" Target="http://en.wikipedia.org/wiki/Alpha-lactalbumin" TargetMode="External"/><Relationship Id="rId12" Type="http://schemas.openxmlformats.org/officeDocument/2006/relationships/hyperlink" Target="http://en.wikipedia.org/wiki/Whey_protein" TargetMode="External"/><Relationship Id="rId17" Type="http://schemas.openxmlformats.org/officeDocument/2006/relationships/hyperlink" Target="http://en.wikipedia.org/wiki/Plasma_protein" TargetMode="External"/><Relationship Id="rId2" Type="http://schemas.openxmlformats.org/officeDocument/2006/relationships/hyperlink" Target="http://en.wikipedia.org/wiki/Globular_protein" TargetMode="External"/><Relationship Id="rId16" Type="http://schemas.openxmlformats.org/officeDocument/2006/relationships/hyperlink" Target="http://en.wikipedia.org/wiki/Protein" TargetMode="External"/><Relationship Id="rId20" Type="http://schemas.openxmlformats.org/officeDocument/2006/relationships/hyperlink" Target="http://en.wikipedia.org/wiki/Immune_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eta-lactoglobulin" TargetMode="External"/><Relationship Id="rId11" Type="http://schemas.openxmlformats.org/officeDocument/2006/relationships/hyperlink" Target="http://en.wikipedia.org/wiki/PH" TargetMode="External"/><Relationship Id="rId5" Type="http://schemas.openxmlformats.org/officeDocument/2006/relationships/hyperlink" Target="http://en.wikipedia.org/wiki/Milk" TargetMode="External"/><Relationship Id="rId15" Type="http://schemas.openxmlformats.org/officeDocument/2006/relationships/hyperlink" Target="http://en.wikipedia.org/wiki/Brain_function" TargetMode="External"/><Relationship Id="rId10" Type="http://schemas.openxmlformats.org/officeDocument/2006/relationships/hyperlink" Target="http://en.wikipedia.org/wiki/Immunoglobulins" TargetMode="External"/><Relationship Id="rId19" Type="http://schemas.openxmlformats.org/officeDocument/2006/relationships/hyperlink" Target="http://en.wikipedia.org/wiki/B_cell" TargetMode="External"/><Relationship Id="rId4" Type="http://schemas.openxmlformats.org/officeDocument/2006/relationships/hyperlink" Target="http://en.wikipedia.org/wiki/Cheese" TargetMode="External"/><Relationship Id="rId9" Type="http://schemas.openxmlformats.org/officeDocument/2006/relationships/hyperlink" Target="http://en.wikipedia.org/wiki/Serum_albumin" TargetMode="External"/><Relationship Id="rId14" Type="http://schemas.openxmlformats.org/officeDocument/2006/relationships/hyperlink" Target="http://en.wikipedia.org/wiki/Sheep" TargetMode="External"/><Relationship Id="rId22" Type="http://schemas.openxmlformats.org/officeDocument/2006/relationships/hyperlink" Target="http://en.wikipedia.org/wiki/Virus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yrolysin" TargetMode="External"/><Relationship Id="rId3" Type="http://schemas.openxmlformats.org/officeDocument/2006/relationships/hyperlink" Target="http://cs.wikipedia.org/wiki/Voda" TargetMode="External"/><Relationship Id="rId7" Type="http://schemas.openxmlformats.org/officeDocument/2006/relationships/hyperlink" Target="http://cs.wikipedia.org/wiki/Selenocystein" TargetMode="External"/><Relationship Id="rId2" Type="http://schemas.openxmlformats.org/officeDocument/2006/relationships/hyperlink" Target="http://cs.wikipedia.org/wiki/Peptidov%C3%A1_vaz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/index.php?title=Iminokyselina&amp;action=edit&amp;redlink=1" TargetMode="External"/><Relationship Id="rId5" Type="http://schemas.openxmlformats.org/officeDocument/2006/relationships/hyperlink" Target="http://cs.wikipedia.org/wiki/B%C3%ADlkovina" TargetMode="External"/><Relationship Id="rId10" Type="http://schemas.openxmlformats.org/officeDocument/2006/relationships/hyperlink" Target="http://cs.wikipedia.org/wiki/Methionin" TargetMode="External"/><Relationship Id="rId4" Type="http://schemas.openxmlformats.org/officeDocument/2006/relationships/hyperlink" Target="http://cs.wikipedia.org/wiki/Peptid" TargetMode="External"/><Relationship Id="rId9" Type="http://schemas.openxmlformats.org/officeDocument/2006/relationships/hyperlink" Target="http://cs.wikipedia.org/wiki/N-formylmethioni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sparagin" TargetMode="External"/><Relationship Id="rId13" Type="http://schemas.openxmlformats.org/officeDocument/2006/relationships/hyperlink" Target="http://cs.wikipedia.org/wiki/Histidin" TargetMode="External"/><Relationship Id="rId18" Type="http://schemas.openxmlformats.org/officeDocument/2006/relationships/hyperlink" Target="http://cs.wikipedia.org/wiki/Tryptofan" TargetMode="External"/><Relationship Id="rId3" Type="http://schemas.openxmlformats.org/officeDocument/2006/relationships/hyperlink" Target="http://cs.wikipedia.org/wiki/Alanin" TargetMode="External"/><Relationship Id="rId7" Type="http://schemas.openxmlformats.org/officeDocument/2006/relationships/hyperlink" Target="http://cs.wikipedia.org/wiki/Kyselina_asparagov%C3%A1" TargetMode="External"/><Relationship Id="rId12" Type="http://schemas.openxmlformats.org/officeDocument/2006/relationships/hyperlink" Target="http://cs.wikipedia.org/wiki/Lysin" TargetMode="External"/><Relationship Id="rId17" Type="http://schemas.openxmlformats.org/officeDocument/2006/relationships/hyperlink" Target="http://cs.wikipedia.org/wiki/Tyrozin" TargetMode="External"/><Relationship Id="rId2" Type="http://schemas.openxmlformats.org/officeDocument/2006/relationships/hyperlink" Target="http://cs.wikipedia.org/wiki/Glycin" TargetMode="External"/><Relationship Id="rId16" Type="http://schemas.openxmlformats.org/officeDocument/2006/relationships/hyperlink" Target="http://cs.wikipedia.org/wiki/Thre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oleucin" TargetMode="External"/><Relationship Id="rId11" Type="http://schemas.openxmlformats.org/officeDocument/2006/relationships/hyperlink" Target="http://cs.wikipedia.org/wiki/Arginin" TargetMode="External"/><Relationship Id="rId5" Type="http://schemas.openxmlformats.org/officeDocument/2006/relationships/hyperlink" Target="http://cs.wikipedia.org/wiki/Leucin" TargetMode="External"/><Relationship Id="rId15" Type="http://schemas.openxmlformats.org/officeDocument/2006/relationships/hyperlink" Target="http://cs.wikipedia.org/wiki/Serin" TargetMode="External"/><Relationship Id="rId10" Type="http://schemas.openxmlformats.org/officeDocument/2006/relationships/hyperlink" Target="http://cs.wikipedia.org/wiki/Glutamin" TargetMode="External"/><Relationship Id="rId4" Type="http://schemas.openxmlformats.org/officeDocument/2006/relationships/hyperlink" Target="http://cs.wikipedia.org/wiki/Valin" TargetMode="External"/><Relationship Id="rId9" Type="http://schemas.openxmlformats.org/officeDocument/2006/relationships/hyperlink" Target="http://cs.wikipedia.org/wiki/Kyselina_glutamov%C3%A1" TargetMode="External"/><Relationship Id="rId14" Type="http://schemas.openxmlformats.org/officeDocument/2006/relationships/hyperlink" Target="http://cs.wikipedia.org/wiki/Fenylalan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Kasein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syrovátka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, vaječné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proteiny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5. 11. 2014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48680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Se sírou v postranním řetězci</a:t>
            </a:r>
          </a:p>
          <a:p>
            <a:r>
              <a:rPr lang="cs-CZ" b="1" dirty="0" err="1" smtClean="0">
                <a:hlinkClick r:id="rId2" tooltip="Methionin"/>
              </a:rPr>
              <a:t>Methionin</a:t>
            </a:r>
            <a:r>
              <a:rPr lang="cs-CZ" b="1" dirty="0" smtClean="0"/>
              <a:t> Met (M)</a:t>
            </a:r>
          </a:p>
          <a:p>
            <a:r>
              <a:rPr lang="cs-CZ" b="1" dirty="0" smtClean="0">
                <a:hlinkClick r:id="rId3" tooltip="Cystein"/>
              </a:rPr>
              <a:t>Cystein</a:t>
            </a:r>
            <a:r>
              <a:rPr lang="cs-CZ" b="1" dirty="0" smtClean="0"/>
              <a:t> </a:t>
            </a:r>
            <a:r>
              <a:rPr lang="cs-CZ" b="1" dirty="0" err="1" smtClean="0"/>
              <a:t>Cys</a:t>
            </a:r>
            <a:r>
              <a:rPr lang="cs-CZ" b="1" dirty="0" smtClean="0"/>
              <a:t> (C)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Aminokyseliny obsahující sekundární amin (někdy nepřesně </a:t>
            </a:r>
            <a:r>
              <a:rPr lang="cs-CZ" b="1" dirty="0" err="1" smtClean="0">
                <a:solidFill>
                  <a:srgbClr val="FF0000"/>
                </a:solidFill>
              </a:rPr>
              <a:t>iminokyseliny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b="1" dirty="0" smtClean="0">
                <a:hlinkClick r:id="rId4" tooltip="Prolin"/>
              </a:rPr>
              <a:t>Prolin</a:t>
            </a:r>
            <a:r>
              <a:rPr lang="cs-CZ" b="1" dirty="0" smtClean="0"/>
              <a:t> Pro (P)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b="1" dirty="0" smtClean="0">
                <a:solidFill>
                  <a:srgbClr val="008000"/>
                </a:solidFill>
              </a:rPr>
              <a:t>21. aminokyselina</a:t>
            </a:r>
          </a:p>
          <a:p>
            <a:r>
              <a:rPr lang="cs-CZ" b="1" dirty="0" err="1" smtClean="0">
                <a:hlinkClick r:id="rId5" tooltip="Selenocystein"/>
              </a:rPr>
              <a:t>Selenocystein</a:t>
            </a:r>
            <a:r>
              <a:rPr lang="cs-CZ" b="1" dirty="0" smtClean="0"/>
              <a:t> </a:t>
            </a:r>
            <a:r>
              <a:rPr lang="cs-CZ" b="1" dirty="0" err="1" smtClean="0"/>
              <a:t>SeCys</a:t>
            </a:r>
            <a:r>
              <a:rPr lang="cs-CZ" b="1" dirty="0" smtClean="0"/>
              <a:t> – nahrazuje </a:t>
            </a:r>
            <a:r>
              <a:rPr lang="cs-CZ" b="1" dirty="0" smtClean="0">
                <a:hlinkClick r:id="rId3" tooltip="Cystein"/>
              </a:rPr>
              <a:t>cystein</a:t>
            </a:r>
            <a:r>
              <a:rPr lang="cs-CZ" b="1" dirty="0" smtClean="0"/>
              <a:t> v lidském enzymu </a:t>
            </a:r>
            <a:r>
              <a:rPr lang="cs-CZ" b="1" dirty="0" err="1" smtClean="0">
                <a:hlinkClick r:id="rId6" tooltip="Glutathion peroxidáza"/>
              </a:rPr>
              <a:t>glutathionperoxidáze</a:t>
            </a:r>
            <a:r>
              <a:rPr lang="cs-CZ" b="1" dirty="0" smtClean="0"/>
              <a:t> a v enzymech některých bakterií</a:t>
            </a:r>
            <a:r>
              <a:rPr lang="cs-CZ" b="1" baseline="30000" dirty="0" smtClean="0">
                <a:hlinkClick r:id="rId7"/>
              </a:rPr>
              <a:t>[2]</a:t>
            </a:r>
            <a:endParaRPr lang="cs-CZ" b="1" dirty="0" smtClean="0"/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b="1" dirty="0" smtClean="0">
                <a:solidFill>
                  <a:srgbClr val="008000"/>
                </a:solidFill>
              </a:rPr>
              <a:t>22. aminokyselina</a:t>
            </a:r>
          </a:p>
          <a:p>
            <a:r>
              <a:rPr lang="cs-CZ" b="1" dirty="0" err="1" smtClean="0">
                <a:hlinkClick r:id="rId8" tooltip="Pyrolysin"/>
              </a:rPr>
              <a:t>Pyrolysin</a:t>
            </a:r>
            <a:r>
              <a:rPr lang="cs-CZ" b="1" dirty="0" smtClean="0"/>
              <a:t> Pyl - vyskytuje se zejména u </a:t>
            </a:r>
            <a:r>
              <a:rPr lang="cs-CZ" b="1" dirty="0" err="1" smtClean="0"/>
              <a:t>prokaryot</a:t>
            </a:r>
            <a:r>
              <a:rPr lang="cs-CZ" b="1" dirty="0" smtClean="0"/>
              <a:t>.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b="1" dirty="0" smtClean="0">
                <a:solidFill>
                  <a:srgbClr val="008000"/>
                </a:solidFill>
              </a:rPr>
              <a:t>23. aminokyselina</a:t>
            </a:r>
          </a:p>
          <a:p>
            <a:r>
              <a:rPr lang="cs-CZ" b="1" dirty="0" smtClean="0">
                <a:hlinkClick r:id="rId9" tooltip="N-formylmethionin"/>
              </a:rPr>
              <a:t>N-</a:t>
            </a:r>
            <a:r>
              <a:rPr lang="cs-CZ" b="1" dirty="0" err="1" smtClean="0">
                <a:hlinkClick r:id="rId9" tooltip="N-formylmethionin"/>
              </a:rPr>
              <a:t>formylmethionin</a:t>
            </a:r>
            <a:r>
              <a:rPr lang="cs-CZ" b="1" dirty="0" smtClean="0"/>
              <a:t> f-Met - hraje roli při iniciaci </a:t>
            </a:r>
            <a:r>
              <a:rPr lang="cs-CZ" b="1" dirty="0" smtClean="0">
                <a:hlinkClick r:id="rId10" tooltip="Translace"/>
              </a:rPr>
              <a:t>translace</a:t>
            </a:r>
            <a:r>
              <a:rPr lang="cs-CZ" b="1" dirty="0" smtClean="0"/>
              <a:t> u bakterií a na </a:t>
            </a:r>
            <a:r>
              <a:rPr lang="cs-CZ" b="1" dirty="0" smtClean="0">
                <a:hlinkClick r:id="rId11" tooltip="Plastid"/>
              </a:rPr>
              <a:t>plastidových</a:t>
            </a:r>
            <a:r>
              <a:rPr lang="cs-CZ" b="1" dirty="0" smtClean="0"/>
              <a:t> a </a:t>
            </a:r>
            <a:r>
              <a:rPr lang="cs-CZ" b="1" dirty="0" smtClean="0">
                <a:hlinkClick r:id="rId12" tooltip="Mitochondrie"/>
              </a:rPr>
              <a:t>mitochondriálních</a:t>
            </a:r>
            <a:r>
              <a:rPr lang="cs-CZ" b="1" dirty="0" smtClean="0"/>
              <a:t> </a:t>
            </a:r>
            <a:r>
              <a:rPr lang="cs-CZ" b="1" dirty="0" smtClean="0">
                <a:hlinkClick r:id="rId13" tooltip="Ribozom"/>
              </a:rPr>
              <a:t>ribozomech</a:t>
            </a:r>
            <a:r>
              <a:rPr lang="cs-CZ" b="1" dirty="0" smtClean="0"/>
              <a:t>, je tedy první aminokyselinou zařazenou při tvorbě proteinu. 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8" name="Obrázek 7" descr="img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7664" y="-963488"/>
            <a:ext cx="6048672" cy="8352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39552" y="188641"/>
          <a:ext cx="8352928" cy="6048671"/>
        </p:xfrm>
        <a:graphic>
          <a:graphicData uri="http://schemas.openxmlformats.org/drawingml/2006/table">
            <a:tbl>
              <a:tblPr/>
              <a:tblGrid>
                <a:gridCol w="1951617"/>
                <a:gridCol w="6401311"/>
              </a:tblGrid>
              <a:tr h="316524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2" tooltip="Glycin"/>
                        </a:rPr>
                        <a:t>Glycin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Gly</a:t>
                      </a:r>
                      <a:r>
                        <a:rPr lang="cs-CZ" sz="1800" dirty="0"/>
                        <a:t>, G)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3" tooltip="Alanin"/>
                        </a:rPr>
                        <a:t>Alanin</a:t>
                      </a:r>
                      <a:r>
                        <a:rPr lang="cs-CZ" sz="1800" dirty="0"/>
                        <a:t> (Ala, A)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38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4" tooltip="Valin"/>
                        </a:rPr>
                        <a:t>Valin</a:t>
                      </a:r>
                      <a:r>
                        <a:rPr lang="cs-CZ" sz="1800" dirty="0"/>
                        <a:t> (Val, V)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5" tooltip="Leucin"/>
                        </a:rPr>
                        <a:t>Leucin</a:t>
                      </a:r>
                      <a:r>
                        <a:rPr lang="cs-CZ" sz="1800" dirty="0"/>
                        <a:t> (Leu, L)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 err="1">
                          <a:hlinkClick r:id="rId6" tooltip="Isoleucin"/>
                        </a:rPr>
                        <a:t>Isoleucin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Ile</a:t>
                      </a:r>
                      <a:r>
                        <a:rPr lang="cs-CZ" sz="1800" dirty="0"/>
                        <a:t>, I)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Obrázek 23" descr="Amminoacido_glic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548680"/>
            <a:ext cx="1104900" cy="914400"/>
          </a:xfrm>
          <a:prstGeom prst="rect">
            <a:avLst/>
          </a:prstGeom>
        </p:spPr>
      </p:pic>
      <p:pic>
        <p:nvPicPr>
          <p:cNvPr id="25" name="Obrázek 24" descr="Amminoacido_alan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1772816"/>
            <a:ext cx="1247775" cy="914400"/>
          </a:xfrm>
          <a:prstGeom prst="rect">
            <a:avLst/>
          </a:prstGeom>
        </p:spPr>
      </p:pic>
      <p:pic>
        <p:nvPicPr>
          <p:cNvPr id="26" name="Obrázek 25" descr="Amminoacido_val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2924944"/>
            <a:ext cx="1266825" cy="914400"/>
          </a:xfrm>
          <a:prstGeom prst="rect">
            <a:avLst/>
          </a:prstGeom>
        </p:spPr>
      </p:pic>
      <p:pic>
        <p:nvPicPr>
          <p:cNvPr id="27" name="Obrázek 26" descr="Amminoacido_leuc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3888" y="4077072"/>
            <a:ext cx="1552575" cy="914400"/>
          </a:xfrm>
          <a:prstGeom prst="rect">
            <a:avLst/>
          </a:prstGeom>
        </p:spPr>
      </p:pic>
      <p:pic>
        <p:nvPicPr>
          <p:cNvPr id="28" name="Obrázek 27" descr="Amminoacido_isoleucina_formul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5157192"/>
            <a:ext cx="15906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39552" y="188641"/>
          <a:ext cx="8352928" cy="5976662"/>
        </p:xfrm>
        <a:graphic>
          <a:graphicData uri="http://schemas.openxmlformats.org/drawingml/2006/table">
            <a:tbl>
              <a:tblPr/>
              <a:tblGrid>
                <a:gridCol w="2376264"/>
                <a:gridCol w="5976664"/>
              </a:tblGrid>
              <a:tr h="359588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6918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Threonin"/>
                        </a:rPr>
                        <a:t>Threonin</a:t>
                      </a:r>
                      <a:r>
                        <a:rPr lang="cs-CZ"/>
                        <a:t> (Thr, T)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2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err="1">
                          <a:hlinkClick r:id="rId3" tooltip="Tyrosin"/>
                        </a:rPr>
                        <a:t>Tyrosin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Tyr</a:t>
                      </a:r>
                      <a:r>
                        <a:rPr lang="cs-CZ" dirty="0"/>
                        <a:t>, Y)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76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Methionin"/>
                        </a:rPr>
                        <a:t>Methionin</a:t>
                      </a:r>
                      <a:r>
                        <a:rPr lang="cs-CZ"/>
                        <a:t> (Met, M)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8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5" tooltip="Cystein"/>
                        </a:rPr>
                        <a:t>Cystein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Cys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Amminoacido_treonina_formu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659622"/>
            <a:ext cx="1512168" cy="1091490"/>
          </a:xfrm>
          <a:prstGeom prst="rect">
            <a:avLst/>
          </a:prstGeom>
        </p:spPr>
      </p:pic>
      <p:pic>
        <p:nvPicPr>
          <p:cNvPr id="12" name="Obrázek 11" descr="Amminoacido_tiros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911489" y="1641238"/>
            <a:ext cx="1420366" cy="1971553"/>
          </a:xfrm>
          <a:prstGeom prst="rect">
            <a:avLst/>
          </a:prstGeom>
        </p:spPr>
      </p:pic>
      <p:pic>
        <p:nvPicPr>
          <p:cNvPr id="13" name="Obrázek 12" descr="115px-Amminoacido_metion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3" y="3645024"/>
            <a:ext cx="2658511" cy="1178992"/>
          </a:xfrm>
          <a:prstGeom prst="rect">
            <a:avLst/>
          </a:prstGeom>
        </p:spPr>
      </p:pic>
      <p:pic>
        <p:nvPicPr>
          <p:cNvPr id="14" name="Obrázek 13" descr="95px-Amminoacido_ciste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5" y="5013176"/>
            <a:ext cx="1665475" cy="10869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846379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301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380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Lysin"/>
                        </a:rPr>
                        <a:t>Lysin</a:t>
                      </a:r>
                      <a:r>
                        <a:rPr lang="cs-CZ"/>
                        <a:t> (Lys, K)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Kyselina asparagová"/>
                        </a:rPr>
                        <a:t>Kyselina asparagová</a:t>
                      </a:r>
                      <a:r>
                        <a:rPr lang="cs-CZ"/>
                        <a:t> (Asp, D)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14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Asparagin"/>
                        </a:rPr>
                        <a:t>Asparagin</a:t>
                      </a:r>
                      <a:r>
                        <a:rPr lang="cs-CZ"/>
                        <a:t> (Asn, N)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79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5" tooltip="Kyselina glutamová"/>
                        </a:rPr>
                        <a:t>Kyselina </a:t>
                      </a:r>
                      <a:r>
                        <a:rPr lang="cs-CZ" dirty="0" err="1">
                          <a:hlinkClick r:id="rId5" tooltip="Kyselina glutamová"/>
                        </a:rPr>
                        <a:t>glutamová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Glu</a:t>
                      </a:r>
                      <a:r>
                        <a:rPr lang="cs-CZ" dirty="0"/>
                        <a:t>, E)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1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err="1">
                          <a:hlinkClick r:id="rId6" tooltip="Glutamin"/>
                        </a:rPr>
                        <a:t>Glutamin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Gln</a:t>
                      </a:r>
                      <a:r>
                        <a:rPr lang="cs-CZ" dirty="0"/>
                        <a:t>, Q)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Obrázek 9" descr="Amminoacido_lis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620688"/>
            <a:ext cx="2333625" cy="914400"/>
          </a:xfrm>
          <a:prstGeom prst="rect">
            <a:avLst/>
          </a:prstGeom>
        </p:spPr>
      </p:pic>
      <p:pic>
        <p:nvPicPr>
          <p:cNvPr id="15" name="Obrázek 14" descr="Amminoacido_asparag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2708920"/>
            <a:ext cx="1790700" cy="914400"/>
          </a:xfrm>
          <a:prstGeom prst="rect">
            <a:avLst/>
          </a:prstGeom>
        </p:spPr>
      </p:pic>
      <p:pic>
        <p:nvPicPr>
          <p:cNvPr id="16" name="Obrázek 15" descr="Amminoacido_acido_aspartico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1628800"/>
            <a:ext cx="1724025" cy="914400"/>
          </a:xfrm>
          <a:prstGeom prst="rect">
            <a:avLst/>
          </a:prstGeom>
        </p:spPr>
      </p:pic>
      <p:pic>
        <p:nvPicPr>
          <p:cNvPr id="18" name="Obrázek 17" descr="Amminoacido_glutamm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3789040"/>
            <a:ext cx="2057400" cy="914400"/>
          </a:xfrm>
          <a:prstGeom prst="rect">
            <a:avLst/>
          </a:prstGeom>
        </p:spPr>
      </p:pic>
      <p:pic>
        <p:nvPicPr>
          <p:cNvPr id="19" name="Obrázek 18" descr="Amminoacido_glutamm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4941168"/>
            <a:ext cx="2057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779534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301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380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Arginin"/>
                        </a:rPr>
                        <a:t>Arginin</a:t>
                      </a:r>
                      <a:r>
                        <a:rPr lang="cs-CZ"/>
                        <a:t> (Arg, R)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Histidin"/>
                        </a:rPr>
                        <a:t>Histidin</a:t>
                      </a:r>
                      <a:r>
                        <a:rPr lang="cs-CZ"/>
                        <a:t> (His, H)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14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Fenylalanin"/>
                        </a:rPr>
                        <a:t>Fenylalanin</a:t>
                      </a:r>
                      <a:r>
                        <a:rPr lang="cs-CZ"/>
                        <a:t> (Phe, F)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79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5" tooltip="Tryptofan"/>
                        </a:rPr>
                        <a:t>Tryptofan</a:t>
                      </a:r>
                      <a:r>
                        <a:rPr lang="cs-CZ"/>
                        <a:t> (Trp, W)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1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6" tooltip="Prolin"/>
                        </a:rPr>
                        <a:t>Prolin</a:t>
                      </a:r>
                      <a:r>
                        <a:rPr lang="cs-CZ" dirty="0"/>
                        <a:t> </a:t>
                      </a:r>
                      <a:r>
                        <a:rPr lang="cs-CZ" dirty="0" smtClean="0"/>
                        <a:t>(Pro, P)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Amminoacido_argin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620688"/>
            <a:ext cx="2600325" cy="914400"/>
          </a:xfrm>
          <a:prstGeom prst="rect">
            <a:avLst/>
          </a:prstGeom>
        </p:spPr>
      </p:pic>
      <p:pic>
        <p:nvPicPr>
          <p:cNvPr id="12" name="Obrázek 11" descr="Amminoacido_istid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628800"/>
            <a:ext cx="1790700" cy="962025"/>
          </a:xfrm>
          <a:prstGeom prst="rect">
            <a:avLst/>
          </a:prstGeom>
        </p:spPr>
      </p:pic>
      <p:pic>
        <p:nvPicPr>
          <p:cNvPr id="13" name="Obrázek 12" descr="Amminoacido_fenilalan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4" y="2636912"/>
            <a:ext cx="1743075" cy="962025"/>
          </a:xfrm>
          <a:prstGeom prst="rect">
            <a:avLst/>
          </a:prstGeom>
        </p:spPr>
      </p:pic>
      <p:pic>
        <p:nvPicPr>
          <p:cNvPr id="14" name="Obrázek 13" descr="Amminoacido_triptofano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3501008"/>
            <a:ext cx="2276475" cy="1314450"/>
          </a:xfrm>
          <a:prstGeom prst="rect">
            <a:avLst/>
          </a:prstGeom>
        </p:spPr>
      </p:pic>
      <p:pic>
        <p:nvPicPr>
          <p:cNvPr id="20" name="Obrázek 19" descr="800px-Amminoacido_prolina_formula_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4653136"/>
            <a:ext cx="1800200" cy="12736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961138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60039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06979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Selenocystein"/>
                        </a:rPr>
                        <a:t>Selenocystein</a:t>
                      </a:r>
                      <a:r>
                        <a:rPr lang="cs-CZ"/>
                        <a:t> (SeCys,U)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32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Pyrolysin"/>
                        </a:rPr>
                        <a:t>Pyrolysin</a:t>
                      </a:r>
                      <a:r>
                        <a:rPr lang="cs-CZ"/>
                        <a:t> (Pyl,O)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4" tooltip="Serin"/>
                        </a:rPr>
                        <a:t>Serin</a:t>
                      </a:r>
                      <a:r>
                        <a:rPr lang="cs-CZ" dirty="0" smtClean="0"/>
                        <a:t> (Ser, S)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67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smtClean="0">
                          <a:hlinkClick r:id="rId5" tooltip="N-formylmethionin"/>
                        </a:rPr>
                        <a:t>N-</a:t>
                      </a:r>
                      <a:r>
                        <a:rPr lang="cs-CZ" dirty="0" err="1" smtClean="0">
                          <a:hlinkClick r:id="rId5" tooltip="N-formylmethionin"/>
                        </a:rPr>
                        <a:t>formylmethionin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fMet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Obrázek 14" descr="711px-L-selenocysteine-2D-skelet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548680"/>
            <a:ext cx="1450602" cy="1224136"/>
          </a:xfrm>
          <a:prstGeom prst="rect">
            <a:avLst/>
          </a:prstGeom>
        </p:spPr>
      </p:pic>
      <p:pic>
        <p:nvPicPr>
          <p:cNvPr id="16" name="Obrázek 15" descr="560px-Pyrrolysine_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916832"/>
            <a:ext cx="4085861" cy="1313313"/>
          </a:xfrm>
          <a:prstGeom prst="rect">
            <a:avLst/>
          </a:prstGeom>
        </p:spPr>
      </p:pic>
      <p:pic>
        <p:nvPicPr>
          <p:cNvPr id="18" name="Obrázek 17" descr="430px-(S)-N-Formylmethionine_V_1_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653136"/>
            <a:ext cx="1726462" cy="1160343"/>
          </a:xfrm>
          <a:prstGeom prst="rect">
            <a:avLst/>
          </a:prstGeom>
        </p:spPr>
      </p:pic>
      <p:pic>
        <p:nvPicPr>
          <p:cNvPr id="21" name="Obrázek 20" descr="Amminoacido_ser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3356992"/>
            <a:ext cx="1447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9" name="Obrázek 8" descr="img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7708" y="-775460"/>
            <a:ext cx="1024128" cy="439248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Obrázek 9" descr="img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60185" y="-563441"/>
            <a:ext cx="864095" cy="380841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Obrázek 10" descr="img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88840"/>
            <a:ext cx="8064896" cy="432048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2" name="Obrázek 11" descr="img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57868" y="1124744"/>
            <a:ext cx="8299372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611560" y="90872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Izoelektrický bod je taková hodnota pH roztoku, v němž se </a:t>
            </a:r>
            <a:r>
              <a:rPr lang="cs-CZ" sz="1200" b="1" dirty="0" err="1" smtClean="0"/>
              <a:t>amfion</a:t>
            </a:r>
            <a:r>
              <a:rPr lang="cs-CZ" sz="1200" b="1" dirty="0" smtClean="0"/>
              <a:t> nepohybuje v elektrickém poli; to znamená, že</a:t>
            </a:r>
          </a:p>
          <a:p>
            <a:r>
              <a:rPr lang="cs-CZ" sz="1200" dirty="0" smtClean="0"/>
              <a:t>jeho volný náboj je zde nulový. Izoelektrický bod lze určit pro každý </a:t>
            </a:r>
            <a:r>
              <a:rPr lang="cs-CZ" sz="1200" dirty="0" err="1" smtClean="0"/>
              <a:t>amfion</a:t>
            </a:r>
            <a:r>
              <a:rPr lang="cs-CZ" sz="1200" dirty="0" smtClean="0"/>
              <a:t>, tedy zejména pro aminokyseliny,</a:t>
            </a:r>
          </a:p>
          <a:p>
            <a:r>
              <a:rPr lang="cs-CZ" sz="1200" dirty="0" smtClean="0"/>
              <a:t>peptidy a bílkoviny. Jeho hodnota (zejména u bílkovin) výrazně závisí na složení pufru, v němž se provádí</a:t>
            </a:r>
          </a:p>
          <a:p>
            <a:r>
              <a:rPr lang="cs-CZ" sz="1200" dirty="0" smtClean="0"/>
              <a:t>elektroforéza. Pokud je hodnota pH nižší, molekula získává celkově kladný elektrický náboj. Pro hodnoty pH vyšší</a:t>
            </a:r>
          </a:p>
          <a:p>
            <a:r>
              <a:rPr lang="cs-CZ" sz="1200" dirty="0" smtClean="0"/>
              <a:t>je náboj molekuly celkově záporný.</a:t>
            </a:r>
            <a:endParaRPr lang="cs-CZ" sz="1200" dirty="0"/>
          </a:p>
        </p:txBody>
      </p:sp>
      <p:pic>
        <p:nvPicPr>
          <p:cNvPr id="11" name="Obrázek 10" descr="IZOELECTRIC POINT OF Glycine_pI WIKI 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3322781" cy="3312589"/>
          </a:xfrm>
          <a:prstGeom prst="rect">
            <a:avLst/>
          </a:prstGeom>
        </p:spPr>
      </p:pic>
      <p:pic>
        <p:nvPicPr>
          <p:cNvPr id="12" name="Obrázek 11" descr="IZOELEKTRICKÝ BOD WIKI ENG 1 ADENOSIE MONO PHOSPH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276" y="2276872"/>
            <a:ext cx="3292109" cy="331236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11560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glycine </a:t>
            </a:r>
            <a:r>
              <a:rPr lang="cs-CZ" dirty="0" err="1" smtClean="0"/>
              <a:t>pK</a:t>
            </a:r>
            <a:r>
              <a:rPr lang="cs-CZ" dirty="0" smtClean="0"/>
              <a:t> = 2.72, 9.60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63888" y="55892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adenosine </a:t>
            </a:r>
            <a:r>
              <a:rPr lang="cs-CZ" dirty="0" err="1" smtClean="0"/>
              <a:t>monophosphate</a:t>
            </a:r>
            <a:r>
              <a:rPr lang="cs-CZ" dirty="0" smtClean="0"/>
              <a:t> </a:t>
            </a:r>
            <a:r>
              <a:rPr lang="cs-CZ" dirty="0" err="1" smtClean="0"/>
              <a:t>pK</a:t>
            </a:r>
            <a:r>
              <a:rPr lang="cs-CZ" dirty="0" smtClean="0"/>
              <a:t> = 2.15, 9.16, 10.67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/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Mleziva, J. Kálal: </a:t>
            </a:r>
            <a:r>
              <a:rPr lang="cs-CZ" sz="2400" b="1" dirty="0" smtClean="0"/>
              <a:t>Základy makromolekulární chemie</a:t>
            </a:r>
            <a:r>
              <a:rPr lang="cs-CZ" sz="2400" dirty="0" smtClean="0"/>
              <a:t>, SNTL Praha, 1986</a:t>
            </a:r>
          </a:p>
          <a:p>
            <a:r>
              <a:rPr lang="cs-CZ" sz="2400" dirty="0" smtClean="0"/>
              <a:t>J. </a:t>
            </a:r>
            <a:r>
              <a:rPr lang="cs-CZ" sz="2400" dirty="0" err="1" smtClean="0"/>
              <a:t>Zelinger</a:t>
            </a:r>
            <a:r>
              <a:rPr lang="cs-CZ" sz="2400" dirty="0" smtClean="0"/>
              <a:t>, V. </a:t>
            </a:r>
            <a:r>
              <a:rPr lang="cs-CZ" sz="2400" dirty="0" err="1" smtClean="0"/>
              <a:t>Heidingsfeld</a:t>
            </a:r>
            <a:r>
              <a:rPr lang="cs-CZ" sz="2400" dirty="0" smtClean="0"/>
              <a:t>, P. Kotlík, E. Šimůnková: </a:t>
            </a:r>
            <a:r>
              <a:rPr lang="cs-CZ" sz="2400" b="1" dirty="0" smtClean="0"/>
              <a:t>Chemie v práci konzervátora a restaurátora</a:t>
            </a:r>
            <a:r>
              <a:rPr lang="cs-CZ" sz="2400" dirty="0" smtClean="0"/>
              <a:t>, ACADEMIA Praha 1987,  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/>
              <a:t>Prírodné</a:t>
            </a:r>
            <a:r>
              <a:rPr lang="cs-CZ" sz="2400" b="1" dirty="0" smtClean="0"/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052736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 </a:t>
            </a:r>
            <a:r>
              <a:rPr lang="en-US" dirty="0" smtClean="0">
                <a:hlinkClick r:id="rId2" tooltip="Amino acid"/>
              </a:rPr>
              <a:t>amino acid</a:t>
            </a:r>
            <a:r>
              <a:rPr lang="en-US" dirty="0" smtClean="0"/>
              <a:t> with only one </a:t>
            </a:r>
            <a:r>
              <a:rPr lang="en-US" dirty="0" smtClean="0">
                <a:hlinkClick r:id="rId3" tooltip="Amine"/>
              </a:rPr>
              <a:t>amine</a:t>
            </a:r>
            <a:r>
              <a:rPr lang="en-US" dirty="0" smtClean="0"/>
              <a:t> and one </a:t>
            </a:r>
            <a:r>
              <a:rPr lang="en-US" dirty="0" smtClean="0">
                <a:hlinkClick r:id="rId4" tooltip="Carboxyl"/>
              </a:rPr>
              <a:t>carboxyl</a:t>
            </a:r>
            <a:r>
              <a:rPr lang="en-US" dirty="0" smtClean="0"/>
              <a:t> group, the </a:t>
            </a:r>
            <a:r>
              <a:rPr lang="en-US" sz="2800" b="1" dirty="0" err="1" smtClean="0">
                <a:solidFill>
                  <a:srgbClr val="FF0000"/>
                </a:solidFill>
              </a:rPr>
              <a:t>pI</a:t>
            </a:r>
            <a:r>
              <a:rPr lang="en-US" dirty="0" smtClean="0"/>
              <a:t> can be calculated from the </a:t>
            </a:r>
            <a:r>
              <a:rPr lang="en-US" dirty="0" smtClean="0">
                <a:hlinkClick r:id="rId5" tooltip="Mean"/>
              </a:rPr>
              <a:t>mean</a:t>
            </a:r>
            <a:r>
              <a:rPr lang="en-US" dirty="0" smtClean="0"/>
              <a:t> of the </a:t>
            </a:r>
            <a:r>
              <a:rPr lang="en-US" dirty="0" err="1" smtClean="0">
                <a:solidFill>
                  <a:srgbClr val="FF0000"/>
                </a:solidFill>
                <a:hlinkClick r:id="rId6" tooltip="PKa"/>
              </a:rPr>
              <a:t>pKas</a:t>
            </a:r>
            <a:r>
              <a:rPr lang="en-US" dirty="0" smtClean="0"/>
              <a:t> of this molecule.</a:t>
            </a:r>
            <a:r>
              <a:rPr lang="en-US" baseline="30000" dirty="0" smtClean="0">
                <a:hlinkClick r:id="rId7"/>
              </a:rPr>
              <a:t>[1]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99792" y="19888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pI</a:t>
            </a:r>
            <a:r>
              <a:rPr lang="cs-CZ" sz="2800" b="1" dirty="0" smtClean="0">
                <a:solidFill>
                  <a:srgbClr val="FF0000"/>
                </a:solidFill>
              </a:rPr>
              <a:t> = (</a:t>
            </a:r>
            <a:r>
              <a:rPr lang="cs-CZ" sz="2800" b="1" dirty="0" err="1" smtClean="0">
                <a:solidFill>
                  <a:srgbClr val="FF0000"/>
                </a:solidFill>
              </a:rPr>
              <a:t>pKa</a:t>
            </a:r>
            <a:r>
              <a:rPr lang="cs-CZ" sz="2800" b="1" dirty="0" smtClean="0">
                <a:solidFill>
                  <a:srgbClr val="FF0000"/>
                </a:solidFill>
              </a:rPr>
              <a:t> + </a:t>
            </a:r>
            <a:r>
              <a:rPr lang="cs-CZ" sz="2800" b="1" dirty="0" err="1" smtClean="0">
                <a:solidFill>
                  <a:srgbClr val="FF0000"/>
                </a:solidFill>
              </a:rPr>
              <a:t>pKb</a:t>
            </a:r>
            <a:r>
              <a:rPr lang="cs-CZ" sz="2800" b="1" dirty="0" smtClean="0">
                <a:solidFill>
                  <a:srgbClr val="FF0000"/>
                </a:solidFill>
              </a:rPr>
              <a:t>)/2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63691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Každá aminokyselina obsahuje aspoň dvě skupiny schopné </a:t>
            </a:r>
            <a:r>
              <a:rPr lang="cs-CZ" sz="2400" b="1" dirty="0" smtClean="0">
                <a:hlinkClick r:id="rId8" tooltip="Disociace"/>
              </a:rPr>
              <a:t>disociace</a:t>
            </a:r>
            <a:r>
              <a:rPr lang="cs-CZ" sz="2400" b="1" dirty="0" smtClean="0"/>
              <a:t>: -COOH a -NH</a:t>
            </a:r>
            <a:r>
              <a:rPr lang="cs-CZ" sz="2400" b="1" baseline="-25000" dirty="0" smtClean="0"/>
              <a:t>3</a:t>
            </a:r>
            <a:r>
              <a:rPr lang="cs-CZ" sz="2400" b="1" baseline="30000" dirty="0" smtClean="0"/>
              <a:t>+</a:t>
            </a:r>
            <a:r>
              <a:rPr lang="cs-CZ" sz="2400" b="1" dirty="0" smtClean="0"/>
              <a:t> a tvoří konjugované zásady -COO</a:t>
            </a:r>
            <a:r>
              <a:rPr lang="cs-CZ" sz="2400" b="1" baseline="30000" dirty="0" smtClean="0"/>
              <a:t>-</a:t>
            </a:r>
            <a:r>
              <a:rPr lang="cs-CZ" sz="2400" b="1" dirty="0" smtClean="0"/>
              <a:t> a -NH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.</a:t>
            </a:r>
          </a:p>
          <a:p>
            <a:r>
              <a:rPr lang="cs-CZ" sz="2400" b="1" dirty="0" smtClean="0"/>
              <a:t>V roztoku jsou kyselina i její konjugovaná zásada v protonové rovnováze: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R-COOH ↔ R-COO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−</a:t>
            </a:r>
            <a:r>
              <a:rPr lang="cs-CZ" sz="2400" b="1" dirty="0" smtClean="0">
                <a:solidFill>
                  <a:srgbClr val="FF0000"/>
                </a:solidFill>
              </a:rPr>
              <a:t> + 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R-NH</a:t>
            </a:r>
            <a:r>
              <a:rPr lang="cs-CZ" sz="2400" b="1" baseline="-25000" dirty="0" smtClean="0">
                <a:solidFill>
                  <a:srgbClr val="FF0000"/>
                </a:solidFill>
              </a:rPr>
              <a:t>3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 ↔ R-NH</a:t>
            </a:r>
            <a:r>
              <a:rPr lang="cs-CZ" sz="24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400" b="1" dirty="0" smtClean="0">
                <a:solidFill>
                  <a:srgbClr val="FF0000"/>
                </a:solidFill>
              </a:rPr>
              <a:t> + 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cs-CZ" sz="2400" b="1" dirty="0" smtClean="0"/>
              <a:t>Jak se ustaví rovnováha, záleží na </a:t>
            </a:r>
            <a:r>
              <a:rPr lang="cs-CZ" sz="2400" b="1" dirty="0" smtClean="0">
                <a:hlinkClick r:id="rId9" tooltip="PH"/>
              </a:rPr>
              <a:t>pH</a:t>
            </a:r>
            <a:r>
              <a:rPr lang="cs-CZ" sz="2400" b="1" dirty="0" smtClean="0"/>
              <a:t> prostředí, tedy na koncentraci protonů v okolí. Karboxylová skupina je silnější kyselina a proton snadněji odštěpuje než přijímá.</a:t>
            </a:r>
            <a:endParaRPr lang="cs-CZ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980728"/>
          <a:ext cx="3024336" cy="4064004"/>
        </p:xfrm>
        <a:graphic>
          <a:graphicData uri="http://schemas.openxmlformats.org/drawingml/2006/table">
            <a:tbl>
              <a:tblPr/>
              <a:tblGrid>
                <a:gridCol w="1296144"/>
                <a:gridCol w="1728192"/>
              </a:tblGrid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Essential</a:t>
                      </a:r>
                      <a:endParaRPr lang="cs-CZ" sz="1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Nonessential</a:t>
                      </a:r>
                      <a:endParaRPr lang="cs-CZ" sz="1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2" tooltip="Histidine"/>
                        </a:rPr>
                        <a:t>Histidine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3" tooltip="Alanine"/>
                        </a:rPr>
                        <a:t>Alanine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4" tooltip="Isoleucine"/>
                        </a:rPr>
                        <a:t>Isoleucine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5" tooltip="Arginine"/>
                        </a:rPr>
                        <a:t>Arginine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6" tooltip="Leucine"/>
                        </a:rPr>
                        <a:t>Leucine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7" tooltip="Asparagine"/>
                        </a:rPr>
                        <a:t>Asparagine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8" tooltip="Lysine"/>
                        </a:rPr>
                        <a:t>Lysine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9" tooltip="Aspartic acid"/>
                        </a:rPr>
                        <a:t>Aspartic acid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10" tooltip="Methionine"/>
                        </a:rPr>
                        <a:t>Methionine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11" tooltip="Cysteine"/>
                        </a:rPr>
                        <a:t>Cysteine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12" tooltip="Phenylalanine"/>
                        </a:rPr>
                        <a:t>Phenylalanine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13" tooltip="Glutamic acid"/>
                        </a:rPr>
                        <a:t>Glutamic acid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14" tooltip="Threonine"/>
                        </a:rPr>
                        <a:t>Threonine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15" tooltip="Glutamine"/>
                        </a:rPr>
                        <a:t>Glutamine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16" tooltip="Tryptophan"/>
                        </a:rPr>
                        <a:t>Tryptophan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17" tooltip="Glycine"/>
                        </a:rPr>
                        <a:t>Glycine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18" tooltip="Valine"/>
                        </a:rPr>
                        <a:t>Valine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19" tooltip="Ornithine"/>
                        </a:rPr>
                        <a:t>Ornithine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20" tooltip="Proline"/>
                        </a:rPr>
                        <a:t>Proline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21" tooltip="Selenocysteine"/>
                        </a:rPr>
                        <a:t>Selenocysteine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22" tooltip="Serine"/>
                        </a:rPr>
                        <a:t>Serine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>
                          <a:hlinkClick r:id="rId23" tooltip="Tyrosine"/>
                        </a:rPr>
                        <a:t>Tyrosine</a:t>
                      </a:r>
                      <a:endParaRPr lang="cs-CZ" sz="1400" dirty="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251520" y="515719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(*) Essential only in certain cases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35896" y="836712"/>
            <a:ext cx="51845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Of the 22 standard amino acids, 9 are called </a:t>
            </a:r>
            <a:r>
              <a:rPr lang="en-US" sz="2000" b="1" dirty="0" smtClean="0">
                <a:hlinkClick r:id="rId24" tooltip="Essential amino acid"/>
              </a:rPr>
              <a:t>essential amino acids</a:t>
            </a:r>
            <a:r>
              <a:rPr lang="en-US" sz="2000" b="1" dirty="0" smtClean="0"/>
              <a:t> because the </a:t>
            </a:r>
            <a:r>
              <a:rPr lang="en-US" sz="2000" b="1" dirty="0" smtClean="0">
                <a:hlinkClick r:id="rId25" tooltip="Human body"/>
              </a:rPr>
              <a:t>human body</a:t>
            </a:r>
            <a:r>
              <a:rPr lang="en-US" sz="2000" b="1" dirty="0" smtClean="0"/>
              <a:t> cannot </a:t>
            </a:r>
            <a:r>
              <a:rPr lang="en-US" sz="2000" b="1" dirty="0" smtClean="0">
                <a:hlinkClick r:id="rId26" tooltip="Biosynthesis"/>
              </a:rPr>
              <a:t>synthesize</a:t>
            </a:r>
            <a:r>
              <a:rPr lang="en-US" sz="2000" b="1" dirty="0" smtClean="0"/>
              <a:t> them from other </a:t>
            </a:r>
            <a:r>
              <a:rPr lang="en-US" sz="2000" b="1" dirty="0" smtClean="0">
                <a:hlinkClick r:id="rId27" tooltip="Chemical compound"/>
              </a:rPr>
              <a:t>compounds</a:t>
            </a:r>
            <a:r>
              <a:rPr lang="en-US" sz="2000" b="1" dirty="0" smtClean="0"/>
              <a:t> at the level needed for normal growth, so they must be obtained from food.</a:t>
            </a:r>
            <a:r>
              <a:rPr lang="en-US" sz="2000" b="1" baseline="30000" dirty="0" smtClean="0">
                <a:hlinkClick r:id="rId28"/>
              </a:rPr>
              <a:t>[52]</a:t>
            </a:r>
            <a:r>
              <a:rPr lang="en-US" sz="2000" b="1" dirty="0" smtClean="0"/>
              <a:t> In addition, </a:t>
            </a:r>
            <a:r>
              <a:rPr lang="en-US" sz="2000" b="1" dirty="0" err="1" smtClean="0">
                <a:hlinkClick r:id="rId11" tooltip="Cysteine"/>
              </a:rPr>
              <a:t>cysteine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hlinkClick r:id="rId29" tooltip="Taurine"/>
              </a:rPr>
              <a:t>taurine</a:t>
            </a:r>
            <a:r>
              <a:rPr lang="en-US" sz="2000" b="1" dirty="0" smtClean="0"/>
              <a:t>, </a:t>
            </a:r>
            <a:r>
              <a:rPr lang="en-US" sz="2000" b="1" dirty="0" smtClean="0">
                <a:hlinkClick r:id="rId23" tooltip="Tyrosine"/>
              </a:rPr>
              <a:t>tyrosine</a:t>
            </a:r>
            <a:r>
              <a:rPr lang="en-US" sz="2000" b="1" dirty="0" smtClean="0"/>
              <a:t>, and </a:t>
            </a:r>
            <a:r>
              <a:rPr lang="en-US" sz="2000" b="1" dirty="0" err="1" smtClean="0">
                <a:hlinkClick r:id="rId5" tooltip="Arginine"/>
              </a:rPr>
              <a:t>arginine</a:t>
            </a:r>
            <a:r>
              <a:rPr lang="en-US" sz="2000" b="1" dirty="0" smtClean="0"/>
              <a:t> are considered </a:t>
            </a:r>
            <a:r>
              <a:rPr lang="en-US" sz="2000" b="1" dirty="0" err="1" smtClean="0"/>
              <a:t>semiessential</a:t>
            </a:r>
            <a:r>
              <a:rPr lang="en-US" sz="2000" b="1" dirty="0" smtClean="0"/>
              <a:t> amino-acids in children (though </a:t>
            </a:r>
            <a:r>
              <a:rPr lang="en-US" sz="2000" b="1" dirty="0" err="1" smtClean="0"/>
              <a:t>taurine</a:t>
            </a:r>
            <a:r>
              <a:rPr lang="en-US" sz="2000" b="1" dirty="0" smtClean="0"/>
              <a:t> is not technically an amino acid), because the metabolic pathways that synthesize these amino acids are not fully developed.</a:t>
            </a:r>
            <a:r>
              <a:rPr lang="en-US" sz="2000" b="1" baseline="30000" dirty="0" smtClean="0">
                <a:hlinkClick r:id="rId28"/>
              </a:rPr>
              <a:t>[53][54]</a:t>
            </a:r>
            <a:r>
              <a:rPr lang="en-US" sz="2000" b="1" dirty="0" smtClean="0"/>
              <a:t> The amounts required also depend on the age and health of the individual, so it is hard to make general statements about the dietary requirement for some amino acids.</a:t>
            </a:r>
            <a:endParaRPr lang="cs-CZ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39552" y="980728"/>
          <a:ext cx="7920880" cy="4824538"/>
        </p:xfrm>
        <a:graphic>
          <a:graphicData uri="http://schemas.openxmlformats.org/drawingml/2006/table">
            <a:tbl>
              <a:tblPr/>
              <a:tblGrid>
                <a:gridCol w="3960440"/>
                <a:gridCol w="3960440"/>
              </a:tblGrid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Class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Name of the amino acids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b="1" dirty="0" err="1"/>
                        <a:t>Aliphatic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Glycine, Alanine, Valine, Leucine, Isoleucine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b="1" dirty="0"/>
                        <a:t>Hydroxyl </a:t>
                      </a:r>
                      <a:r>
                        <a:rPr lang="cs-CZ" b="1" dirty="0" err="1"/>
                        <a:t>or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Sulfur</a:t>
                      </a:r>
                      <a:r>
                        <a:rPr lang="cs-CZ" b="1" dirty="0"/>
                        <a:t>-</a:t>
                      </a:r>
                      <a:r>
                        <a:rPr lang="cs-CZ" b="1" dirty="0" err="1"/>
                        <a:t>containing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Serine, Cysteine, Threonine, Methionine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cs-CZ" b="1" dirty="0" err="1"/>
                        <a:t>Cyclic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Proline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b="1" dirty="0" err="1"/>
                        <a:t>Aromatic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Phenylalanine, Tyrosine, Tryptophan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cs-CZ" b="1" dirty="0"/>
                        <a:t>Basic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Histidine, </a:t>
                      </a:r>
                      <a:r>
                        <a:rPr lang="cs-CZ" b="1" dirty="0" err="1"/>
                        <a:t>Lysine</a:t>
                      </a:r>
                      <a:r>
                        <a:rPr lang="cs-CZ" b="1" dirty="0"/>
                        <a:t>, Arginine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b="1" dirty="0" err="1"/>
                        <a:t>Acidic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and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their</a:t>
                      </a:r>
                      <a:r>
                        <a:rPr lang="cs-CZ" b="1" dirty="0"/>
                        <a:t> Amide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Aspartate</a:t>
                      </a:r>
                      <a:r>
                        <a:rPr lang="cs-CZ" b="1" dirty="0"/>
                        <a:t>, </a:t>
                      </a:r>
                      <a:r>
                        <a:rPr lang="cs-CZ" b="1" dirty="0" err="1"/>
                        <a:t>Glutamate</a:t>
                      </a:r>
                      <a:r>
                        <a:rPr lang="cs-CZ" b="1" dirty="0"/>
                        <a:t>, Asparagine, </a:t>
                      </a:r>
                      <a:r>
                        <a:rPr lang="cs-CZ" b="1" dirty="0" err="1"/>
                        <a:t>Glutamine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Aminokyselina &gt; 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peptid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&gt;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protein,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bílkovina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Aminokyselina – </a:t>
            </a:r>
            <a:r>
              <a:rPr lang="cs-CZ" sz="2800" dirty="0" smtClean="0">
                <a:solidFill>
                  <a:srgbClr val="FF0000"/>
                </a:solidFill>
              </a:rPr>
              <a:t>monomer, výhradně L- konfigurace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Peptid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- </a:t>
            </a:r>
            <a:r>
              <a:rPr lang="cs-CZ" sz="2800" dirty="0" smtClean="0">
                <a:solidFill>
                  <a:srgbClr val="008000"/>
                </a:solidFill>
              </a:rPr>
              <a:t>mají méně než 50 aminokyselin, tj. M do cca. 5*10</a:t>
            </a:r>
            <a:r>
              <a:rPr lang="cs-CZ" sz="2800" baseline="30000" dirty="0" smtClean="0">
                <a:solidFill>
                  <a:srgbClr val="008000"/>
                </a:solidFill>
              </a:rPr>
              <a:t>5</a:t>
            </a:r>
            <a:r>
              <a:rPr lang="cs-CZ" sz="2800" dirty="0" smtClean="0">
                <a:solidFill>
                  <a:srgbClr val="008000"/>
                </a:solidFill>
              </a:rPr>
              <a:t>,</a:t>
            </a:r>
            <a:r>
              <a:rPr lang="cs-CZ" sz="2800" baseline="30000" dirty="0" smtClean="0">
                <a:solidFill>
                  <a:srgbClr val="008000"/>
                </a:solidFill>
              </a:rPr>
              <a:t> </a:t>
            </a:r>
            <a:r>
              <a:rPr lang="cs-CZ" sz="2800" dirty="0" smtClean="0">
                <a:solidFill>
                  <a:srgbClr val="008000"/>
                </a:solidFill>
              </a:rPr>
              <a:t>při </a:t>
            </a:r>
            <a:r>
              <a:rPr lang="cs-CZ" sz="2800" u="sng" dirty="0" smtClean="0">
                <a:solidFill>
                  <a:srgbClr val="008000"/>
                </a:solidFill>
              </a:rPr>
              <a:t>DIALÝZE</a:t>
            </a:r>
            <a:r>
              <a:rPr lang="cs-CZ" sz="2800" dirty="0" smtClean="0">
                <a:solidFill>
                  <a:srgbClr val="008000"/>
                </a:solidFill>
              </a:rPr>
              <a:t>  projde </a:t>
            </a:r>
            <a:r>
              <a:rPr lang="cs-CZ" sz="2800" u="sng" dirty="0" smtClean="0">
                <a:solidFill>
                  <a:srgbClr val="008000"/>
                </a:solidFill>
              </a:rPr>
              <a:t>celofánovou</a:t>
            </a:r>
            <a:r>
              <a:rPr lang="cs-CZ" sz="2800" dirty="0" smtClean="0">
                <a:solidFill>
                  <a:srgbClr val="008000"/>
                </a:solidFill>
              </a:rPr>
              <a:t> membránou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Protein,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bílkovina – </a:t>
            </a:r>
            <a:r>
              <a:rPr lang="cs-CZ" sz="2800" dirty="0" smtClean="0">
                <a:solidFill>
                  <a:srgbClr val="0000FF"/>
                </a:solidFill>
              </a:rPr>
              <a:t>M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</a:rPr>
              <a:t>je od 5*10</a:t>
            </a:r>
            <a:r>
              <a:rPr lang="cs-CZ" sz="2800" baseline="30000" dirty="0" smtClean="0">
                <a:solidFill>
                  <a:srgbClr val="0000FF"/>
                </a:solidFill>
              </a:rPr>
              <a:t>5</a:t>
            </a:r>
            <a:r>
              <a:rPr lang="cs-CZ" sz="2800" dirty="0" smtClean="0">
                <a:solidFill>
                  <a:srgbClr val="0000FF"/>
                </a:solidFill>
              </a:rPr>
              <a:t> do X*10</a:t>
            </a:r>
            <a:r>
              <a:rPr lang="cs-CZ" sz="2800" baseline="30000" dirty="0" smtClean="0">
                <a:solidFill>
                  <a:srgbClr val="0000FF"/>
                </a:solidFill>
              </a:rPr>
              <a:t>6</a:t>
            </a:r>
            <a:r>
              <a:rPr lang="cs-CZ" sz="2800" dirty="0" smtClean="0">
                <a:solidFill>
                  <a:srgbClr val="0000FF"/>
                </a:solidFill>
              </a:rPr>
              <a:t>, X </a:t>
            </a:r>
            <a:r>
              <a:rPr lang="cs-CZ" sz="2800" dirty="0" smtClean="0">
                <a:solidFill>
                  <a:srgbClr val="0000FF"/>
                </a:solidFill>
                <a:latin typeface="Symbol" pitchFamily="18" charset="2"/>
              </a:rPr>
              <a:t>Î(1</a:t>
            </a:r>
            <a:r>
              <a:rPr lang="cs-CZ" sz="2800" dirty="0" smtClean="0">
                <a:solidFill>
                  <a:srgbClr val="0000FF"/>
                </a:solidFill>
              </a:rPr>
              <a:t>;10)</a:t>
            </a:r>
          </a:p>
          <a:p>
            <a:pPr algn="ctr"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Určování složení peptidů a proteinů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Kyselá hydrolýza na aminokyseliny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Chromatografie (</a:t>
            </a:r>
            <a:r>
              <a:rPr lang="cs-CZ" sz="2800" b="1" u="sng" dirty="0" smtClean="0">
                <a:solidFill>
                  <a:srgbClr val="C00000"/>
                </a:solidFill>
              </a:rPr>
              <a:t>tenká vrstva</a:t>
            </a:r>
            <a:r>
              <a:rPr lang="cs-CZ" sz="2800" dirty="0" smtClean="0">
                <a:solidFill>
                  <a:srgbClr val="C00000"/>
                </a:solidFill>
              </a:rPr>
              <a:t>, gelová)</a:t>
            </a:r>
          </a:p>
          <a:p>
            <a:pPr algn="ctr"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Strukturní hierarchie peptidů a proteinů( bílkovin)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Primární struktura </a:t>
            </a:r>
            <a:r>
              <a:rPr lang="cs-CZ" sz="2800" b="1" dirty="0" smtClean="0">
                <a:solidFill>
                  <a:srgbClr val="FF0000"/>
                </a:solidFill>
              </a:rPr>
              <a:t>– sled aminokyselin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Sekundární struktura </a:t>
            </a:r>
            <a:r>
              <a:rPr lang="cs-CZ" sz="2800" b="1" dirty="0" smtClean="0">
                <a:solidFill>
                  <a:srgbClr val="0000FF"/>
                </a:solidFill>
              </a:rPr>
              <a:t>– interakce v rámci jedné makromolekuly 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Terciární struktura </a:t>
            </a:r>
            <a:r>
              <a:rPr lang="cs-CZ" sz="2800" b="1" dirty="0" smtClean="0">
                <a:solidFill>
                  <a:srgbClr val="008000"/>
                </a:solidFill>
              </a:rPr>
              <a:t>- interakce v rámci více makromolekul, svazky řetězců nebo nesousedními segmenty polymerního řetězce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Kvartérní struktura </a:t>
            </a:r>
            <a:r>
              <a:rPr lang="cs-CZ" sz="2800" b="1" dirty="0" smtClean="0">
                <a:solidFill>
                  <a:srgbClr val="C00000"/>
                </a:solidFill>
              </a:rPr>
              <a:t>– interakce mezi svazky řetězců</a:t>
            </a:r>
          </a:p>
          <a:p>
            <a:pPr algn="ctr">
              <a:buNone/>
            </a:pPr>
            <a:r>
              <a:rPr lang="cs-CZ" sz="2800" b="1" u="sng" dirty="0" smtClean="0">
                <a:solidFill>
                  <a:srgbClr val="7030A0"/>
                </a:solidFill>
                <a:latin typeface="Arial Black" pitchFamily="34" charset="0"/>
              </a:rPr>
              <a:t>Terciární a kvartérní struktury – tomu se budeme věnovat u kolagenu</a:t>
            </a:r>
            <a:endParaRPr lang="cs-CZ" sz="2800" b="1" u="sng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výskytu dalších složek v makromolekule 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JEDNODUCHÉ (PROTEINY) – </a:t>
            </a:r>
            <a:r>
              <a:rPr lang="cs-CZ" sz="2800" b="1" dirty="0" smtClean="0">
                <a:solidFill>
                  <a:srgbClr val="008000"/>
                </a:solidFill>
              </a:rPr>
              <a:t>hydrolýzu se štěpí jen na aminokyseliny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SLOŽENÉ (PROTEIDY) – </a:t>
            </a:r>
            <a:r>
              <a:rPr lang="cs-CZ" sz="2800" b="1" dirty="0" smtClean="0">
                <a:solidFill>
                  <a:srgbClr val="0000FF"/>
                </a:solidFill>
              </a:rPr>
              <a:t>hydrolýzu se štěpí na aminokyseliny, cukry, tuky, …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LIPOPROTEINY (tuky)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GLYKOPROTEINY (cukry)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FOSFOPROTEINY (</a:t>
            </a:r>
            <a:r>
              <a:rPr lang="cs-CZ" sz="2400" b="1" dirty="0" err="1" smtClean="0">
                <a:solidFill>
                  <a:srgbClr val="0000FF"/>
                </a:solidFill>
              </a:rPr>
              <a:t>fostátové</a:t>
            </a:r>
            <a:r>
              <a:rPr lang="cs-CZ" sz="2400" b="1" dirty="0" smtClean="0">
                <a:solidFill>
                  <a:srgbClr val="0000FF"/>
                </a:solidFill>
              </a:rPr>
              <a:t> skupiny &gt;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KASEIN</a:t>
            </a:r>
            <a:r>
              <a:rPr lang="cs-CZ" sz="2400" b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CHROMOPEROTEINY (barviva, např. hemoglobin, melamin)</a:t>
            </a:r>
          </a:p>
          <a:p>
            <a:pPr lvl="1"/>
            <a:endParaRPr lang="cs-CZ" sz="2400" b="1" dirty="0" smtClean="0">
              <a:solidFill>
                <a:srgbClr val="0000FF"/>
              </a:solidFill>
            </a:endParaRP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rozpustnosti ve vodě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ROZPUSTNÉ (SFÉROPROTEINY)</a:t>
            </a:r>
          </a:p>
          <a:p>
            <a:pPr lvl="1"/>
            <a:r>
              <a:rPr lang="cs-CZ" sz="2400" dirty="0" smtClean="0">
                <a:solidFill>
                  <a:srgbClr val="0000FF"/>
                </a:solidFill>
              </a:rPr>
              <a:t>(TEPLO &gt; </a:t>
            </a:r>
            <a:r>
              <a:rPr lang="cs-CZ" sz="2400" u="sng" dirty="0" smtClean="0">
                <a:solidFill>
                  <a:srgbClr val="0000FF"/>
                </a:solidFill>
              </a:rPr>
              <a:t>KOAGULACE</a:t>
            </a:r>
            <a:r>
              <a:rPr lang="cs-CZ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cs-CZ" sz="2400" dirty="0" smtClean="0">
                <a:solidFill>
                  <a:srgbClr val="0000FF"/>
                </a:solidFill>
              </a:rPr>
              <a:t>Albumin &gt;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vaječný bílek</a:t>
            </a:r>
          </a:p>
          <a:p>
            <a:pPr lvl="1"/>
            <a:r>
              <a:rPr lang="cs-CZ" sz="2400" dirty="0" err="1" smtClean="0">
                <a:solidFill>
                  <a:srgbClr val="0000FF"/>
                </a:solidFill>
              </a:rPr>
              <a:t>Gluteliny</a:t>
            </a:r>
            <a:r>
              <a:rPr lang="cs-CZ" sz="2400" dirty="0" smtClean="0">
                <a:solidFill>
                  <a:srgbClr val="0000FF"/>
                </a:solidFill>
              </a:rPr>
              <a:t> &gt; </a:t>
            </a:r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glutein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z pšenice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NEROZPUSTNÉ (SKLEROPROREINY)</a:t>
            </a:r>
          </a:p>
          <a:p>
            <a:pPr lvl="1"/>
            <a:r>
              <a:rPr lang="cs-CZ" sz="2400" dirty="0" smtClean="0">
                <a:solidFill>
                  <a:srgbClr val="008000"/>
                </a:solidFill>
              </a:rPr>
              <a:t>Keratiny </a:t>
            </a:r>
            <a:r>
              <a:rPr lang="cs-CZ" sz="2400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400" dirty="0" err="1" smtClean="0">
                <a:solidFill>
                  <a:srgbClr val="008000"/>
                </a:solidFill>
              </a:rPr>
              <a:t>a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endParaRPr lang="cs-CZ" sz="2400" dirty="0" smtClean="0">
              <a:solidFill>
                <a:srgbClr val="008000"/>
              </a:solidFill>
            </a:endParaRPr>
          </a:p>
          <a:p>
            <a:pPr lvl="1"/>
            <a:r>
              <a:rPr lang="cs-CZ" sz="2400" dirty="0" smtClean="0">
                <a:solidFill>
                  <a:srgbClr val="008000"/>
                </a:solidFill>
              </a:rPr>
              <a:t>Kolageny </a:t>
            </a:r>
          </a:p>
          <a:p>
            <a:pPr lvl="1"/>
            <a:endParaRPr lang="cs-CZ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endParaRPr lang="cs-CZ" sz="2400" dirty="0" smtClean="0">
              <a:solidFill>
                <a:srgbClr val="0000FF"/>
              </a:solidFill>
            </a:endParaRP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tvaru molekul či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nadmolekulárních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útvarů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VLÁKNITÉ = FIBRILÁRNÍ </a:t>
            </a:r>
            <a:r>
              <a:rPr lang="cs-CZ" sz="2800" b="1" dirty="0" smtClean="0">
                <a:solidFill>
                  <a:srgbClr val="008000"/>
                </a:solidFill>
              </a:rPr>
              <a:t>&gt; HEDVÁBÍ, VLASY, SVALY, VAZIVA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KULOVÉ = GLOBULÁRNÍ </a:t>
            </a:r>
            <a:r>
              <a:rPr lang="cs-CZ" sz="2800" b="1" dirty="0" smtClean="0">
                <a:solidFill>
                  <a:srgbClr val="0000FF"/>
                </a:solidFill>
              </a:rPr>
              <a:t>&gt; ENZYMY, VAJEČNÉ A MLÉČNÉ BÍLKOVINY, INSULIN, …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9" name="Obrázek 8" descr="Protein_primary_struct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46" y="980728"/>
            <a:ext cx="8223104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II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URČOVÁNÍ SEKVENCE AMINOKYSLEIN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ŠTĚPENÍ POMOCÍ ENZYMŮ </a:t>
            </a:r>
            <a:r>
              <a:rPr lang="cs-CZ" sz="2400" dirty="0" smtClean="0">
                <a:solidFill>
                  <a:srgbClr val="FF0000"/>
                </a:solidFill>
              </a:rPr>
              <a:t>-  určitý enzym štěpí jen vazbu mezi určitými aminokyselinami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POPUŽITÍ RŮZNÝCH ENZYMŮ  </a:t>
            </a:r>
            <a:r>
              <a:rPr lang="cs-CZ" sz="2400" dirty="0" smtClean="0">
                <a:solidFill>
                  <a:srgbClr val="008000"/>
                </a:solidFill>
              </a:rPr>
              <a:t>- různé štěpy &gt; určení pořadí aminokyselin</a:t>
            </a:r>
          </a:p>
          <a:p>
            <a:r>
              <a:rPr lang="cs-CZ" sz="2400" dirty="0" smtClean="0">
                <a:solidFill>
                  <a:srgbClr val="008000"/>
                </a:solidFill>
              </a:rPr>
              <a:t> </a:t>
            </a:r>
            <a:endParaRPr lang="cs-CZ" sz="2400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Chemie peptidů a proteinů    ( bílkovin)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 smtClean="0">
                <a:latin typeface="Arial Black" pitchFamily="34" charset="0"/>
              </a:rPr>
              <a:t>Nadmolekulární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dirty="0" err="1" smtClean="0">
                <a:latin typeface="Arial Black" pitchFamily="34" charset="0"/>
              </a:rPr>
              <a:t>stuktura</a:t>
            </a:r>
            <a:r>
              <a:rPr lang="cs-CZ" sz="3600" dirty="0" smtClean="0">
                <a:latin typeface="Arial Black" pitchFamily="34" charset="0"/>
              </a:rPr>
              <a:t> peptidů a proteinů ( bílkovin)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III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URČOVÁNÍ SEKVENCE AMINOKYSLEIN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Rozštěpení</a:t>
            </a:r>
            <a:r>
              <a:rPr lang="cs-CZ" sz="2000" dirty="0" smtClean="0"/>
              <a:t> na definovaných místech (jen mezi určitými aminokyselinami) na menší </a:t>
            </a:r>
            <a:r>
              <a:rPr lang="cs-CZ" sz="2000" smtClean="0"/>
              <a:t>části </a:t>
            </a:r>
            <a:r>
              <a:rPr lang="cs-CZ" sz="2000" b="1" smtClean="0">
                <a:solidFill>
                  <a:srgbClr val="FF0000"/>
                </a:solidFill>
              </a:rPr>
              <a:t>ENZYMY </a:t>
            </a:r>
            <a:r>
              <a:rPr lang="cs-CZ" sz="2000" b="1" dirty="0" smtClean="0">
                <a:solidFill>
                  <a:srgbClr val="FF0000"/>
                </a:solidFill>
              </a:rPr>
              <a:t>ZVANÝMI  </a:t>
            </a:r>
            <a:r>
              <a:rPr lang="cs-CZ" sz="2000" b="1" cap="all" dirty="0" smtClean="0">
                <a:solidFill>
                  <a:srgbClr val="FF0000"/>
                </a:solidFill>
              </a:rPr>
              <a:t>restrikční </a:t>
            </a:r>
            <a:r>
              <a:rPr lang="cs-CZ" sz="2000" b="1" cap="all" dirty="0" err="1" smtClean="0">
                <a:solidFill>
                  <a:srgbClr val="FF0000"/>
                </a:solidFill>
              </a:rPr>
              <a:t>endonukleasy</a:t>
            </a:r>
            <a:r>
              <a:rPr lang="cs-CZ" sz="2000" b="1" cap="all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(je jich cca. 200 typů)</a:t>
            </a:r>
          </a:p>
          <a:p>
            <a:r>
              <a:rPr lang="cs-CZ" sz="2000" dirty="0" smtClean="0"/>
              <a:t>Další štěpení fragmentů vzniklých prvotním štěpením opět pomocí </a:t>
            </a:r>
            <a:r>
              <a:rPr lang="cs-CZ" sz="2000" b="1" cap="all" dirty="0" smtClean="0">
                <a:solidFill>
                  <a:srgbClr val="FF0000"/>
                </a:solidFill>
              </a:rPr>
              <a:t>restrikční </a:t>
            </a:r>
            <a:r>
              <a:rPr lang="cs-CZ" sz="2000" b="1" cap="all" dirty="0" err="1" smtClean="0">
                <a:solidFill>
                  <a:srgbClr val="FF0000"/>
                </a:solidFill>
              </a:rPr>
              <a:t>endonukleasy</a:t>
            </a:r>
            <a:r>
              <a:rPr lang="cs-CZ" sz="2000" b="1" cap="all" dirty="0" smtClean="0">
                <a:solidFill>
                  <a:srgbClr val="FF0000"/>
                </a:solidFill>
              </a:rPr>
              <a:t> ,  </a:t>
            </a:r>
            <a:r>
              <a:rPr lang="cs-CZ" sz="2000" dirty="0" smtClean="0"/>
              <a:t>ale jinou než bylo děláno první štěpení</a:t>
            </a:r>
          </a:p>
          <a:p>
            <a:r>
              <a:rPr lang="cs-CZ" sz="2000" dirty="0" smtClean="0"/>
              <a:t>Elektroforetické rozdělení štěpů</a:t>
            </a:r>
          </a:p>
          <a:p>
            <a:r>
              <a:rPr lang="cs-CZ" sz="2000" dirty="0" smtClean="0"/>
              <a:t>Matematické zpracování výsledků</a:t>
            </a:r>
          </a:p>
          <a:p>
            <a:endParaRPr lang="cs-CZ" sz="2000" dirty="0"/>
          </a:p>
        </p:txBody>
      </p:sp>
      <p:pic>
        <p:nvPicPr>
          <p:cNvPr id="10" name="Obrázek 9" descr="800px-Sanger_sequencing_read_displa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76200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8" name="Obrázek 7" descr="img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9288" y="1268760"/>
            <a:ext cx="876044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9" name="Obrázek 8" descr="img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033116"/>
            <a:ext cx="8424936" cy="505219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Kasein – hlavní </a:t>
            </a:r>
            <a:r>
              <a:rPr lang="cs-CZ" sz="2800" u="sng" dirty="0" smtClean="0">
                <a:solidFill>
                  <a:srgbClr val="FF0000"/>
                </a:solidFill>
                <a:latin typeface="Arial Black" pitchFamily="34" charset="0"/>
              </a:rPr>
              <a:t>aminokyselinové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složky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fontAlgn="ctr" hangingPunct="1">
              <a:buNone/>
            </a:pPr>
            <a:r>
              <a:rPr lang="cs-CZ" sz="2400" dirty="0" smtClean="0">
                <a:hlinkClick r:id="rId2"/>
              </a:rPr>
              <a:t>Kyselina </a:t>
            </a:r>
            <a:r>
              <a:rPr lang="cs-CZ" sz="2400" dirty="0" err="1" smtClean="0">
                <a:hlinkClick r:id="rId2"/>
              </a:rPr>
              <a:t>glutamová</a:t>
            </a:r>
            <a:r>
              <a:rPr lang="cs-CZ" sz="2400" dirty="0" smtClean="0"/>
              <a:t> (</a:t>
            </a:r>
            <a:r>
              <a:rPr lang="cs-CZ" sz="2400" dirty="0" err="1" smtClean="0"/>
              <a:t>Glu</a:t>
            </a:r>
            <a:r>
              <a:rPr lang="cs-CZ" sz="2400" dirty="0" smtClean="0"/>
              <a:t>, E)</a:t>
            </a:r>
            <a:br>
              <a:rPr lang="cs-CZ" sz="2400" dirty="0" smtClean="0"/>
            </a:br>
            <a:endParaRPr lang="cs-CZ" sz="2400" dirty="0" smtClean="0"/>
          </a:p>
          <a:p>
            <a:pPr eaLnBrk="1" fontAlgn="t" hangingPunct="1"/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7" name="Obrázek 6" descr="Amminoacido_glutamm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2057400" cy="9144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7544" y="1988840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4" tooltip="Prolin"/>
              </a:rPr>
              <a:t>Prolin</a:t>
            </a:r>
            <a:r>
              <a:rPr lang="cs-CZ" sz="2400" dirty="0" smtClean="0"/>
              <a:t> (Pro, P)</a:t>
            </a:r>
            <a:endParaRPr lang="cs-CZ" sz="2400" dirty="0"/>
          </a:p>
        </p:txBody>
      </p:sp>
      <p:pic>
        <p:nvPicPr>
          <p:cNvPr id="9" name="Obrázek 8" descr="800px-Amminoacido_prolina_formula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988840"/>
            <a:ext cx="1800200" cy="1273642"/>
          </a:xfrm>
          <a:prstGeom prst="rect">
            <a:avLst/>
          </a:prstGeom>
        </p:spPr>
      </p:pic>
      <p:pic>
        <p:nvPicPr>
          <p:cNvPr id="10" name="Obrázek 9" descr="img7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467544" y="3789040"/>
            <a:ext cx="4518262" cy="187220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644008" y="5157192"/>
            <a:ext cx="223224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Kasein je FOSFOPROTEID</a:t>
            </a:r>
            <a:endParaRPr lang="cs-CZ" dirty="0"/>
          </a:p>
        </p:txBody>
      </p:sp>
      <p:pic>
        <p:nvPicPr>
          <p:cNvPr id="13" name="Obrázek 12" descr="Amminoacido_ser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1" y="3356992"/>
            <a:ext cx="1735832" cy="10081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429111" y="2780928"/>
            <a:ext cx="203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8" tooltip="Serin"/>
              </a:rPr>
              <a:t>Serin</a:t>
            </a:r>
            <a:r>
              <a:rPr lang="cs-CZ" sz="2400" dirty="0" smtClean="0"/>
              <a:t> (Ser, S)</a:t>
            </a:r>
            <a:endParaRPr lang="cs-CZ" sz="2400" dirty="0"/>
          </a:p>
        </p:txBody>
      </p:sp>
      <p:cxnSp>
        <p:nvCxnSpPr>
          <p:cNvPr id="16" name="Přímá spojovací šipka 15"/>
          <p:cNvCxnSpPr>
            <a:stCxn id="13" idx="1"/>
          </p:cNvCxnSpPr>
          <p:nvPr/>
        </p:nvCxnSpPr>
        <p:spPr>
          <a:xfrm flipH="1">
            <a:off x="2843808" y="3861048"/>
            <a:ext cx="3888433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7" name="Obrázek 6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435" y="-963253"/>
            <a:ext cx="5977137" cy="856895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5508104" y="1340768"/>
            <a:ext cx="79208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508104" y="2996952"/>
            <a:ext cx="792088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539552" y="2996952"/>
            <a:ext cx="1368152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Kasein – charakteristiky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Bílkovinná složka mléka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Rozeznáváme čtyři typy: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800" b="1" dirty="0" smtClean="0">
                <a:solidFill>
                  <a:srgbClr val="0000FF"/>
                </a:solidFill>
              </a:rPr>
              <a:t>S1,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800" b="1" dirty="0" smtClean="0">
                <a:solidFill>
                  <a:srgbClr val="0000FF"/>
                </a:solidFill>
              </a:rPr>
              <a:t>S2,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b, k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r>
              <a:rPr lang="cs-CZ" sz="2800" b="1" dirty="0" smtClean="0"/>
              <a:t>Získávám vysrážením kyselinami nebo enzymy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M = cca. 75 000 – 350 000</a:t>
            </a:r>
          </a:p>
          <a:p>
            <a:r>
              <a:rPr lang="cs-CZ" sz="2800" b="1" dirty="0" smtClean="0"/>
              <a:t>Nerozpustný ve vodě</a:t>
            </a:r>
          </a:p>
          <a:p>
            <a:r>
              <a:rPr lang="cs-CZ" sz="2800" b="1" dirty="0" smtClean="0"/>
              <a:t>Rozpustný v kyselinách a alkáliích</a:t>
            </a:r>
          </a:p>
          <a:p>
            <a:r>
              <a:rPr lang="cs-CZ" sz="2800" b="1" dirty="0" smtClean="0"/>
              <a:t>Alkalické roztoky mají schopnost dispergátorů</a:t>
            </a:r>
            <a:endParaRPr lang="cs-CZ" sz="28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Kasein – použití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Lepidla</a:t>
            </a:r>
          </a:p>
          <a:p>
            <a:r>
              <a:rPr lang="cs-CZ" sz="2800" b="1" dirty="0" smtClean="0"/>
              <a:t>Barvy </a:t>
            </a:r>
          </a:p>
          <a:p>
            <a:r>
              <a:rPr lang="cs-CZ" sz="2800" b="1" dirty="0" err="1" smtClean="0"/>
              <a:t>Galatit</a:t>
            </a:r>
            <a:r>
              <a:rPr lang="cs-CZ" sz="2800" b="1" dirty="0" smtClean="0"/>
              <a:t> (termoset síťovaný FORMALDEHYDEM)</a:t>
            </a:r>
          </a:p>
          <a:p>
            <a:r>
              <a:rPr lang="cs-CZ" sz="2800" b="1" dirty="0" smtClean="0"/>
              <a:t>…………..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lepidlo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1800" b="1" dirty="0" err="1" smtClean="0"/>
              <a:t>Kaseinový</a:t>
            </a:r>
            <a:r>
              <a:rPr lang="cs-CZ" sz="1800" b="1" dirty="0" smtClean="0"/>
              <a:t> klíh se čpavkem: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50 g technicky čistého kaseinu smícháme s 250 </a:t>
            </a:r>
            <a:r>
              <a:rPr lang="cs-CZ" sz="1800" dirty="0" err="1" smtClean="0"/>
              <a:t>ccm</a:t>
            </a:r>
            <a:r>
              <a:rPr lang="cs-CZ" sz="1800" dirty="0" smtClean="0"/>
              <a:t> vody a mírně ohřejeme. </a:t>
            </a:r>
            <a:br>
              <a:rPr lang="cs-CZ" sz="1800" dirty="0" smtClean="0"/>
            </a:br>
            <a:r>
              <a:rPr lang="cs-CZ" sz="1800" dirty="0" smtClean="0"/>
              <a:t>15 g čpavku smícháme s troškou vody a </a:t>
            </a:r>
            <a:r>
              <a:rPr lang="cs-CZ" sz="1800" dirty="0" err="1" smtClean="0"/>
              <a:t>nalejeme</a:t>
            </a:r>
            <a:r>
              <a:rPr lang="cs-CZ" sz="1800" dirty="0" smtClean="0"/>
              <a:t> do ohřátého kaseinu. Roztok vzkypí a uniká z něj kyselina uhličitá. </a:t>
            </a:r>
            <a:r>
              <a:rPr lang="cs-CZ" sz="1800" dirty="0" err="1" smtClean="0"/>
              <a:t>Kaseinové</a:t>
            </a:r>
            <a:r>
              <a:rPr lang="cs-CZ" sz="1800" dirty="0" smtClean="0"/>
              <a:t> pojidlo mícháme tak dlouho, dokud nepřestane šumět. </a:t>
            </a:r>
          </a:p>
          <a:p>
            <a:pPr>
              <a:buNone/>
            </a:pPr>
            <a:r>
              <a:rPr lang="cs-CZ" sz="1800" b="1" dirty="0" smtClean="0"/>
              <a:t>Vápenné </a:t>
            </a:r>
            <a:r>
              <a:rPr lang="cs-CZ" sz="1800" b="1" dirty="0" err="1" smtClean="0"/>
              <a:t>kaseinové</a:t>
            </a:r>
            <a:r>
              <a:rPr lang="cs-CZ" sz="1800" b="1" dirty="0" smtClean="0"/>
              <a:t> pojidlo: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4 díly tuk neobsahujícího tvarohu smícháme s 1 dílem hašeného nejméně 2 roky starého vápna. Po deseti minutách reakce je pojidlo hotové. </a:t>
            </a:r>
            <a:r>
              <a:rPr lang="cs-CZ" sz="1800" dirty="0" err="1" smtClean="0"/>
              <a:t>Kaseinové</a:t>
            </a:r>
            <a:r>
              <a:rPr lang="cs-CZ" sz="1800" dirty="0" smtClean="0"/>
              <a:t> pojidlo se musí každý den namíchat čerstvé. Na míchaní </a:t>
            </a:r>
            <a:r>
              <a:rPr lang="cs-CZ" sz="1800" dirty="0" err="1" smtClean="0"/>
              <a:t>kaseinových</a:t>
            </a:r>
            <a:r>
              <a:rPr lang="cs-CZ" sz="1800" dirty="0" smtClean="0"/>
              <a:t> barev pojidlo rozředíme s 2-3 díly vody. </a:t>
            </a:r>
          </a:p>
          <a:p>
            <a:pPr>
              <a:buNone/>
            </a:pPr>
            <a:r>
              <a:rPr lang="cs-CZ" sz="1800" b="1" dirty="0" smtClean="0"/>
              <a:t>Další návod:</a:t>
            </a:r>
          </a:p>
          <a:p>
            <a:pPr>
              <a:buNone/>
            </a:pPr>
            <a:r>
              <a:rPr lang="cs-CZ" sz="1800" dirty="0" smtClean="0"/>
              <a:t>30 g </a:t>
            </a:r>
            <a:r>
              <a:rPr lang="cs-CZ" sz="1800" b="1" dirty="0" smtClean="0"/>
              <a:t>jedlé sody </a:t>
            </a:r>
            <a:r>
              <a:rPr lang="cs-CZ" sz="1800" dirty="0" smtClean="0"/>
              <a:t>rozpustím v horké vodě a za stálého míchání nechám vychladnout. Přidám k 500 g (1/2 kg) odtučněného tvarohu a promíchám kuchyňským mixérem. </a:t>
            </a:r>
            <a:br>
              <a:rPr lang="cs-CZ" sz="1800" dirty="0" smtClean="0"/>
            </a:br>
            <a:r>
              <a:rPr lang="cs-CZ" sz="1800" dirty="0" smtClean="0"/>
              <a:t>Nechám půl hodiny stát. Pak lze lepidlo studenou vodou rozředit na potřebnou konzistenci. </a:t>
            </a:r>
            <a:r>
              <a:rPr lang="cs-CZ" sz="1800" dirty="0" err="1" smtClean="0"/>
              <a:t>Kaseinový</a:t>
            </a:r>
            <a:r>
              <a:rPr lang="cs-CZ" sz="1800" dirty="0" smtClean="0"/>
              <a:t> klíh se sodou je vhodný jako lepidlo anebo jako pojidlo na barvy. </a:t>
            </a:r>
            <a:br>
              <a:rPr lang="cs-CZ" sz="1800" dirty="0" smtClean="0"/>
            </a:br>
            <a:endParaRPr lang="cs-CZ" sz="1800" b="1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barvy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Kaseinový</a:t>
            </a:r>
            <a:r>
              <a:rPr lang="cs-CZ" sz="2000" b="1" dirty="0" smtClean="0"/>
              <a:t> klih - jednoduchý recept: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Lžíci boraxu rozpustíme v šálku horké vody. Tento roztok přelijeme přes 1/2 kg tuk neobsahujícího tvarohu a dobře rozmícháme mixérem. 20 minut necháme působit a posléze znovu rozmícháme.</a:t>
            </a:r>
          </a:p>
          <a:p>
            <a:pPr>
              <a:buNone/>
            </a:pPr>
            <a:r>
              <a:rPr lang="cs-CZ" sz="2000" b="1" dirty="0" smtClean="0"/>
              <a:t>Malba </a:t>
            </a:r>
            <a:r>
              <a:rPr lang="cs-CZ" sz="2000" b="1" dirty="0" err="1" smtClean="0"/>
              <a:t>kaseinovými</a:t>
            </a:r>
            <a:r>
              <a:rPr lang="cs-CZ" sz="2000" b="1" dirty="0" smtClean="0"/>
              <a:t> barvami: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Pigmenty barev smícháme s trochou vody na kaši. Na jeden díl barevné kaše přidáme jeden díl </a:t>
            </a:r>
            <a:r>
              <a:rPr lang="cs-CZ" sz="2000" dirty="0" err="1" smtClean="0"/>
              <a:t>kaseinového</a:t>
            </a:r>
            <a:r>
              <a:rPr lang="cs-CZ" sz="2000" dirty="0" smtClean="0"/>
              <a:t> klihu a tři díly vody.</a:t>
            </a:r>
          </a:p>
          <a:p>
            <a:pPr>
              <a:buNone/>
            </a:pPr>
            <a:r>
              <a:rPr lang="cs-CZ" sz="2000" b="1" dirty="0" smtClean="0"/>
              <a:t>Recept na nástěnnou </a:t>
            </a:r>
            <a:r>
              <a:rPr lang="cs-CZ" sz="2000" b="1" dirty="0" err="1" smtClean="0"/>
              <a:t>kaseinovou</a:t>
            </a:r>
            <a:r>
              <a:rPr lang="cs-CZ" sz="2000" b="1" dirty="0" smtClean="0"/>
              <a:t> barvu: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1) 2 kg tuk neobsahujícího tvarohu dáme do vyšší nádoby </a:t>
            </a:r>
            <a:br>
              <a:rPr lang="cs-CZ" sz="2000" dirty="0" smtClean="0"/>
            </a:br>
            <a:r>
              <a:rPr lang="cs-CZ" sz="2000" dirty="0" smtClean="0"/>
              <a:t>2) 90 g boraxu rozpustíme v 1/2 l horké vody a tímto roztokem tvaroh přelijeme </a:t>
            </a:r>
            <a:br>
              <a:rPr lang="cs-CZ" sz="2000" dirty="0" smtClean="0"/>
            </a:br>
            <a:r>
              <a:rPr lang="cs-CZ" sz="2000" dirty="0" smtClean="0"/>
              <a:t>3) mixérem dobře rozmícháme a necháme 20 min. odpočinout </a:t>
            </a:r>
            <a:br>
              <a:rPr lang="cs-CZ" sz="2000" dirty="0" smtClean="0"/>
            </a:br>
            <a:r>
              <a:rPr lang="cs-CZ" sz="2000" dirty="0" smtClean="0"/>
              <a:t>4) na základní nátěr rozředíme s 8 I vody </a:t>
            </a:r>
            <a:br>
              <a:rPr lang="cs-CZ" sz="2000" dirty="0" smtClean="0"/>
            </a:br>
            <a:r>
              <a:rPr lang="cs-CZ" sz="2000" dirty="0" smtClean="0"/>
              <a:t>5) na malování smícháme 1-2 díly barevné kaše (pigment s vodou) s jedním dílem pojidla a s 2-3 díly vody </a:t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barvy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Kaseinový</a:t>
            </a:r>
            <a:r>
              <a:rPr lang="cs-CZ" sz="2000" b="1" dirty="0" smtClean="0"/>
              <a:t> klih - jednoduchý recept: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Lžíci boraxu rozpustíme v šálku horké vody. Tento roztok přelijeme přes 1/2 kg tuk neobsahujícího tvarohu a dobře rozmícháme mixérem. 20 minut necháme působit a posléze znovu rozmícháme.</a:t>
            </a:r>
          </a:p>
          <a:p>
            <a:pPr>
              <a:buNone/>
            </a:pPr>
            <a:r>
              <a:rPr lang="cs-CZ" sz="2000" b="1" dirty="0" smtClean="0"/>
              <a:t>Malba </a:t>
            </a:r>
            <a:r>
              <a:rPr lang="cs-CZ" sz="2000" b="1" dirty="0" err="1" smtClean="0"/>
              <a:t>kaseinovými</a:t>
            </a:r>
            <a:r>
              <a:rPr lang="cs-CZ" sz="2000" b="1" dirty="0" smtClean="0"/>
              <a:t> barvami: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Pigmenty barev smícháme s trochou vody na kaši. Na jeden díl barevné kaše přidáme jeden díl </a:t>
            </a:r>
            <a:r>
              <a:rPr lang="cs-CZ" sz="2000" dirty="0" err="1" smtClean="0"/>
              <a:t>kaseinového</a:t>
            </a:r>
            <a:r>
              <a:rPr lang="cs-CZ" sz="2000" dirty="0" smtClean="0"/>
              <a:t> klihu a tři díly vody.</a:t>
            </a:r>
          </a:p>
          <a:p>
            <a:pPr>
              <a:buNone/>
            </a:pPr>
            <a:r>
              <a:rPr lang="cs-CZ" sz="2000" b="1" dirty="0" smtClean="0"/>
              <a:t>Recept na nástěnnou </a:t>
            </a:r>
            <a:r>
              <a:rPr lang="cs-CZ" sz="2000" b="1" dirty="0" err="1" smtClean="0"/>
              <a:t>kaseinovou</a:t>
            </a:r>
            <a:r>
              <a:rPr lang="cs-CZ" sz="2000" b="1" dirty="0" smtClean="0"/>
              <a:t> barvu: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1) 2 kg tuk neobsahujícího tvarohu dáme do vyšší nádoby </a:t>
            </a:r>
            <a:br>
              <a:rPr lang="cs-CZ" sz="2000" dirty="0" smtClean="0"/>
            </a:br>
            <a:r>
              <a:rPr lang="cs-CZ" sz="2000" dirty="0" smtClean="0"/>
              <a:t>2) 90 g boraxu rozpustíme v 1/2 l horké vody a tímto roztokem tvaroh přelijeme </a:t>
            </a:r>
            <a:br>
              <a:rPr lang="cs-CZ" sz="2000" dirty="0" smtClean="0"/>
            </a:br>
            <a:r>
              <a:rPr lang="cs-CZ" sz="2000" dirty="0" smtClean="0"/>
              <a:t>3) mixérem dobře rozmícháme a necháme 20 min. odpočinout </a:t>
            </a:r>
            <a:br>
              <a:rPr lang="cs-CZ" sz="2000" dirty="0" smtClean="0"/>
            </a:br>
            <a:r>
              <a:rPr lang="cs-CZ" sz="2000" dirty="0" smtClean="0"/>
              <a:t>4) na základní nátěr rozředíme s 8 I vody </a:t>
            </a:r>
            <a:br>
              <a:rPr lang="cs-CZ" sz="2000" dirty="0" smtClean="0"/>
            </a:br>
            <a:r>
              <a:rPr lang="cs-CZ" sz="2000" dirty="0" smtClean="0"/>
              <a:t>5) na malování smícháme 1-2 díly barevné kaše (pigment s vodou) s jedním dílem pojidla a s 2-3 díly vody </a:t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10" name="Obrázek 9" descr="AminoAcid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68655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Kasein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4539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PROTEINU nebo jejího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Vápenná sůl</a:t>
                      </a:r>
                    </a:p>
                    <a:p>
                      <a:r>
                        <a:rPr lang="cs-CZ" sz="1600" b="1" dirty="0" smtClean="0"/>
                        <a:t>(</a:t>
                      </a:r>
                      <a:r>
                        <a:rPr lang="cs-CZ" sz="1600" b="1" dirty="0" err="1" smtClean="0"/>
                        <a:t>kaseinát</a:t>
                      </a:r>
                      <a:r>
                        <a:rPr lang="cs-CZ" sz="1600" b="1" dirty="0" smtClean="0"/>
                        <a:t>)</a:t>
                      </a:r>
                      <a:endParaRPr lang="cs-CZ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Vodný</a:t>
                      </a:r>
                      <a:r>
                        <a:rPr lang="cs-CZ" sz="1600" baseline="0" dirty="0" smtClean="0"/>
                        <a:t> roztok či disperze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Lepidlo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Vhodné je toto konzervovat proti plísním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Vápenná sůl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cs-CZ" sz="1600" b="1" dirty="0" err="1" smtClean="0">
                          <a:solidFill>
                            <a:srgbClr val="0000FF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0000FF"/>
                          </a:solidFill>
                        </a:rPr>
                        <a:t> roztok či disperze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Pojivo pigmentů v malbě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 smtClean="0">
                          <a:solidFill>
                            <a:srgbClr val="0000FF"/>
                          </a:solidFill>
                        </a:rPr>
                        <a:t>Fresco</a:t>
                      </a:r>
                      <a:r>
                        <a:rPr lang="cs-CZ" sz="1600" b="0" baseline="0" dirty="0" smtClean="0">
                          <a:solidFill>
                            <a:srgbClr val="0000FF"/>
                          </a:solidFill>
                        </a:rPr>
                        <a:t> – secco</a:t>
                      </a:r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Vápenná sůl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r>
                        <a:rPr lang="cs-CZ" sz="1600" b="1" dirty="0" err="1" smtClean="0">
                          <a:solidFill>
                            <a:srgbClr val="008000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008000"/>
                          </a:solidFill>
                        </a:rPr>
                        <a:t> roztok či disperze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Zpevňující přísada do malt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Reaguje s Ca</a:t>
                      </a:r>
                      <a:r>
                        <a:rPr lang="cs-CZ" sz="1600" baseline="30000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 v maltě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Kasein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 roztok v NH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OH nebo (NH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16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Pojivo pigmentů v malbě</a:t>
                      </a:r>
                    </a:p>
                    <a:p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Pro alkalicky málo odolné pigmenty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7030A0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 amonný</a:t>
                      </a:r>
                      <a:endParaRPr lang="cs-CZ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7030A0"/>
                          </a:solidFill>
                        </a:rPr>
                        <a:t> roztok či disperze</a:t>
                      </a:r>
                      <a:endParaRPr lang="cs-CZ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Emulgátor</a:t>
                      </a:r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Tempery olejové pryskyřičné, voskové</a:t>
                      </a:r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Vaječné proteiny – hlavní </a:t>
            </a:r>
            <a:r>
              <a:rPr lang="cs-CZ" sz="2800" u="sng" dirty="0" smtClean="0">
                <a:solidFill>
                  <a:srgbClr val="FF0000"/>
                </a:solidFill>
                <a:latin typeface="Arial Black" pitchFamily="34" charset="0"/>
              </a:rPr>
              <a:t>aminokyselinové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složky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fontAlgn="ctr" hangingPunct="1">
              <a:buNone/>
            </a:pPr>
            <a:r>
              <a:rPr lang="cs-CZ" sz="2400" dirty="0" smtClean="0">
                <a:hlinkClick r:id="rId2"/>
              </a:rPr>
              <a:t>Kyselina </a:t>
            </a:r>
            <a:r>
              <a:rPr lang="cs-CZ" sz="2400" dirty="0" err="1" smtClean="0">
                <a:hlinkClick r:id="rId2"/>
              </a:rPr>
              <a:t>glutamová</a:t>
            </a:r>
            <a:r>
              <a:rPr lang="cs-CZ" sz="2400" dirty="0" smtClean="0"/>
              <a:t> (</a:t>
            </a:r>
            <a:r>
              <a:rPr lang="cs-CZ" sz="2400" dirty="0" err="1" smtClean="0"/>
              <a:t>Glu</a:t>
            </a:r>
            <a:r>
              <a:rPr lang="cs-CZ" sz="2400" dirty="0" smtClean="0"/>
              <a:t>, E)</a:t>
            </a:r>
            <a:br>
              <a:rPr lang="cs-CZ" sz="2400" dirty="0" smtClean="0"/>
            </a:br>
            <a:endParaRPr lang="cs-CZ" sz="2400" dirty="0" smtClean="0"/>
          </a:p>
          <a:p>
            <a:pPr eaLnBrk="1" fontAlgn="t" hangingPunct="1"/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7" name="Obrázek 6" descr="Amminoacido_glutamm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096344" cy="914400"/>
          </a:xfrm>
          <a:prstGeom prst="rect">
            <a:avLst/>
          </a:prstGeom>
        </p:spPr>
      </p:pic>
      <p:pic>
        <p:nvPicPr>
          <p:cNvPr id="13" name="Obrázek 12" descr="Amminoacido_serina_formu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212976"/>
            <a:ext cx="1735832" cy="10081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300192" y="2636912"/>
            <a:ext cx="203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5" tooltip="Serin"/>
              </a:rPr>
              <a:t>Serin</a:t>
            </a:r>
            <a:r>
              <a:rPr lang="cs-CZ" sz="2400" dirty="0" smtClean="0"/>
              <a:t> (Ser, S)</a:t>
            </a:r>
            <a:endParaRPr lang="cs-CZ" sz="2400" dirty="0"/>
          </a:p>
        </p:txBody>
      </p:sp>
      <p:pic>
        <p:nvPicPr>
          <p:cNvPr id="15" name="Obrázek 14" descr="Amminoacido_leucina_formu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5013176"/>
            <a:ext cx="1956217" cy="115212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995936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7" tooltip="Leucin"/>
              </a:rPr>
              <a:t>Leucin</a:t>
            </a:r>
            <a:r>
              <a:rPr lang="cs-CZ" dirty="0" smtClean="0"/>
              <a:t> (Leu, L)</a:t>
            </a:r>
            <a:endParaRPr lang="cs-CZ" dirty="0"/>
          </a:p>
        </p:txBody>
      </p:sp>
      <p:pic>
        <p:nvPicPr>
          <p:cNvPr id="18" name="Obrázek 17" descr="Amminoacido_glic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2564904"/>
            <a:ext cx="1368152" cy="1132264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83568" y="28529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9" tooltip="Glycin"/>
              </a:rPr>
              <a:t>Glycin</a:t>
            </a:r>
            <a:r>
              <a:rPr lang="cs-CZ" dirty="0" smtClean="0"/>
              <a:t> (</a:t>
            </a:r>
            <a:r>
              <a:rPr lang="cs-CZ" dirty="0" err="1" smtClean="0"/>
              <a:t>Gly</a:t>
            </a:r>
            <a:r>
              <a:rPr lang="cs-CZ" dirty="0" smtClean="0"/>
              <a:t>, G)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7" name="Obrázek 6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435" y="-963253"/>
            <a:ext cx="5977137" cy="856895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6660232" y="1340768"/>
            <a:ext cx="792088" cy="432048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884368" y="2564904"/>
            <a:ext cx="792088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84368" y="1340768"/>
            <a:ext cx="79208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6804248" y="278092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6876256" y="335699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6876256" y="4005064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6876256" y="422108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804248" y="5085184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8100392" y="5085184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539552" y="2564904"/>
            <a:ext cx="1512168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čára 20"/>
          <p:cNvCxnSpPr/>
          <p:nvPr/>
        </p:nvCxnSpPr>
        <p:spPr>
          <a:xfrm>
            <a:off x="611560" y="386104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611560" y="407707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539552" y="515719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7956376" y="4005064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Vaječné proteiny – použití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Barvy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7" name="Obrázek 6" descr="LECITHIN 800px-1-Oleoyl-2-almitoyl-phosphatidylcholine_Structural_Formulae_V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61160"/>
            <a:ext cx="6707570" cy="41120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619672" y="551723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FOSFOLIPID  LECITIN - emulgátor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Vaječné složky – použití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Barvy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539552" y="55172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CHOLESTEROL – STEROID &amp; emulgátor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Obrázek 8" descr="440px-Cholestero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027" y="980728"/>
            <a:ext cx="631529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11" name="Obrázek 10" descr="600px-Luteine_-_Lutei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1656184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755576" y="1916838"/>
          <a:ext cx="7776864" cy="4408932"/>
        </p:xfrm>
        <a:graphic>
          <a:graphicData uri="http://schemas.openxmlformats.org/drawingml/2006/table">
            <a:tbl>
              <a:tblPr/>
              <a:tblGrid>
                <a:gridCol w="3024336"/>
                <a:gridCol w="4752528"/>
              </a:tblGrid>
              <a:tr h="3938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FF99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Lutein  - barvivo</a:t>
                      </a:r>
                      <a:r>
                        <a:rPr lang="cs-CZ" sz="2400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ve žloutku</a:t>
                      </a:r>
                      <a:endParaRPr lang="cs-CZ" sz="2400" dirty="0">
                        <a:solidFill>
                          <a:srgbClr val="FF99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Chemický název"/>
                        </a:rPr>
                        <a:t>Chemický název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β,ε-karoten-3,3'-diol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hemický vzorec"/>
                        </a:rPr>
                        <a:t>Sumární vzorec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Registrační číslo CAS"/>
                        </a:rPr>
                        <a:t>Registrační číslo CAS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127-40-2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Vzhled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pevná </a:t>
                      </a:r>
                      <a:r>
                        <a:rPr lang="cs-CZ" sz="2000" b="1" dirty="0">
                          <a:solidFill>
                            <a:srgbClr val="FF99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červeno-oranžová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cs-CZ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Krystalická látka"/>
                        </a:rPr>
                        <a:t>krystalická </a:t>
                      </a:r>
                      <a:r>
                        <a:rPr lang="cs-CZ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Krystalická látka"/>
                        </a:rPr>
                        <a:t>látka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Molární hmotnost"/>
                        </a:rPr>
                        <a:t>Molární hmotnost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568,871 g/mol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Teplota tání"/>
                        </a:rPr>
                        <a:t>Teplota tání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190 °C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Rozpustnost"/>
                        </a:rPr>
                        <a:t>Rozpustnost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 ve vodě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Rozpustnost"/>
                        </a:rPr>
                        <a:t>Rozpustnost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 v tucích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Vaječné proteiny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341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Část vejce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Žloutek, lecitin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PEVNÁ LÁTKA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Emulgátor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Tempery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Cholesterol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PEVNÁ LÁTKA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OCHRANNÝ KOLOID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Bílek</a:t>
                      </a:r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Gel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Pojivo barev,</a:t>
                      </a:r>
                    </a:p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Podklad </a:t>
                      </a:r>
                      <a:r>
                        <a:rPr lang="cs-CZ" sz="1600" smtClean="0">
                          <a:solidFill>
                            <a:srgbClr val="008000"/>
                          </a:solidFill>
                        </a:rPr>
                        <a:t>pod zlacení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Celé vejce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Gel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Pojivo barev</a:t>
                      </a:r>
                    </a:p>
                    <a:p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Nevysýchavé oleje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Syrovátka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je žlutozelená </a:t>
            </a:r>
            <a:r>
              <a:rPr lang="cs-CZ" sz="2000" dirty="0" smtClean="0">
                <a:hlinkClick r:id="rId2" tooltip="Tekutina"/>
              </a:rPr>
              <a:t>tekutina</a:t>
            </a:r>
            <a:r>
              <a:rPr lang="cs-CZ" sz="2000" dirty="0" smtClean="0"/>
              <a:t>, která </a:t>
            </a:r>
            <a:r>
              <a:rPr lang="cs-CZ" sz="2000" dirty="0" err="1" smtClean="0"/>
              <a:t>zbyde</a:t>
            </a:r>
            <a:r>
              <a:rPr lang="cs-CZ" sz="2000" dirty="0" smtClean="0"/>
              <a:t> po sražení </a:t>
            </a:r>
            <a:r>
              <a:rPr lang="cs-CZ" sz="2000" dirty="0" smtClean="0">
                <a:hlinkClick r:id="rId3" tooltip="Mléko"/>
              </a:rPr>
              <a:t>mléka</a:t>
            </a:r>
            <a:r>
              <a:rPr lang="cs-CZ" sz="2000" dirty="0" smtClean="0"/>
              <a:t>. Syrovátka je vlastně mléčné sérum, které se získává po odstranění kaseinu z mléka. V praxi to vypadá asi tak, že se mléko úmyslně srazí a vznikne tuhá část </a:t>
            </a:r>
            <a:r>
              <a:rPr lang="cs-CZ" sz="2000" dirty="0" smtClean="0">
                <a:hlinkClick r:id="rId4" tooltip="Kasein"/>
              </a:rPr>
              <a:t>kasein</a:t>
            </a:r>
            <a:r>
              <a:rPr lang="cs-CZ" sz="2000" dirty="0" smtClean="0"/>
              <a:t>, což je v podstatě </a:t>
            </a:r>
            <a:r>
              <a:rPr lang="cs-CZ" sz="2000" dirty="0" smtClean="0">
                <a:hlinkClick r:id="rId5" tooltip="Tvaroh"/>
              </a:rPr>
              <a:t>tvaroh</a:t>
            </a:r>
            <a:r>
              <a:rPr lang="cs-CZ" sz="2000" dirty="0" smtClean="0"/>
              <a:t>, a tekutá část, které se občas říká mléčné sérum, což je syrovátka.</a:t>
            </a:r>
          </a:p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Sušená syrovátka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000" dirty="0" smtClean="0"/>
              <a:t>vzniká jako vedlejší produkt při výrobě </a:t>
            </a:r>
            <a:r>
              <a:rPr lang="cs-CZ" sz="2000" dirty="0" smtClean="0">
                <a:hlinkClick r:id="rId6" tooltip="Sýr"/>
              </a:rPr>
              <a:t>sýrů</a:t>
            </a:r>
            <a:r>
              <a:rPr lang="cs-CZ" sz="2000" dirty="0" smtClean="0"/>
              <a:t> nebo </a:t>
            </a:r>
            <a:r>
              <a:rPr lang="cs-CZ" sz="2000" dirty="0" smtClean="0">
                <a:hlinkClick r:id="rId5" tooltip="Tvaroh"/>
              </a:rPr>
              <a:t>tvarohu</a:t>
            </a:r>
            <a:r>
              <a:rPr lang="cs-CZ" sz="2000" dirty="0" smtClean="0"/>
              <a:t>.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obsahuje vitamíny B1, B2, B6, B12, dále obsahuje i vitaminy C a E. Z minerálních látek to jsou hlavně </a:t>
            </a:r>
            <a:r>
              <a:rPr lang="cs-CZ" sz="2000" dirty="0" smtClean="0">
                <a:hlinkClick r:id="rId7" tooltip="Hořčík"/>
              </a:rPr>
              <a:t>hořčík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 tooltip="Fosfor"/>
              </a:rPr>
              <a:t>fosfor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9" tooltip="Vápník"/>
              </a:rPr>
              <a:t>vápník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0" tooltip="Draslík"/>
              </a:rPr>
              <a:t>draslík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1" tooltip="Sodík"/>
              </a:rPr>
              <a:t>sodík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2" tooltip="Zinek"/>
              </a:rPr>
              <a:t>zinek</a:t>
            </a:r>
            <a:r>
              <a:rPr lang="cs-CZ" sz="2000" dirty="0" smtClean="0"/>
              <a:t>. Obsahuje cukr </a:t>
            </a:r>
            <a:r>
              <a:rPr lang="cs-CZ" sz="2000" b="1" dirty="0" smtClean="0">
                <a:solidFill>
                  <a:srgbClr val="0000FF"/>
                </a:solidFill>
              </a:rPr>
              <a:t>LAKTÓZU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Při vnějším užívání má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protizánětlivé účinky, proto je vhodná na citlivou pleť. Také je vhodná na každodenní mytí při </a:t>
            </a:r>
            <a:r>
              <a:rPr lang="cs-CZ" sz="2000" dirty="0" smtClean="0">
                <a:hlinkClick r:id="rId13" tooltip="Akné"/>
              </a:rPr>
              <a:t>akné</a:t>
            </a:r>
            <a:r>
              <a:rPr lang="cs-CZ" sz="2000" dirty="0" smtClean="0"/>
              <a:t> i nespecifických dermatózách, napíná pokožku, prokrvuje a vyhlazuje. Reguluje </a:t>
            </a:r>
            <a:r>
              <a:rPr lang="cs-CZ" sz="2000" dirty="0" smtClean="0">
                <a:hlinkClick r:id="rId14" tooltip="PH"/>
              </a:rPr>
              <a:t>pH</a:t>
            </a:r>
            <a:r>
              <a:rPr lang="cs-CZ" sz="2000" dirty="0" smtClean="0"/>
              <a:t>, proto se doporučuje jako přísada do koupelí. Při ekzémech a lupence je doporučeno pití i koupele.</a:t>
            </a:r>
            <a:endParaRPr lang="cs-CZ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Syrovátka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(</a:t>
            </a:r>
            <a:r>
              <a:rPr lang="cs-CZ" sz="2800" i="1" dirty="0" err="1" smtClean="0">
                <a:solidFill>
                  <a:srgbClr val="0000FF"/>
                </a:solidFill>
                <a:latin typeface="Arial Black" pitchFamily="34" charset="0"/>
              </a:rPr>
              <a:t>Whey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)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OBSAŽENÉ PROTEINY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Whey protein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is a mixture of </a:t>
            </a:r>
            <a:r>
              <a:rPr lang="en-US" sz="1800" dirty="0" smtClean="0">
                <a:hlinkClick r:id="rId2" tooltip="Globular protein"/>
              </a:rPr>
              <a:t>globular proteins</a:t>
            </a:r>
            <a:r>
              <a:rPr lang="en-US" sz="1800" dirty="0" smtClean="0"/>
              <a:t> isolated from </a:t>
            </a:r>
            <a:r>
              <a:rPr lang="en-US" sz="1800" dirty="0" smtClean="0">
                <a:solidFill>
                  <a:srgbClr val="0000FF"/>
                </a:solidFill>
                <a:hlinkClick r:id="rId3" tooltip="Whey"/>
              </a:rPr>
              <a:t>whey</a:t>
            </a:r>
            <a:endParaRPr lang="cs-CZ" sz="1800" dirty="0" smtClean="0">
              <a:solidFill>
                <a:srgbClr val="0000FF"/>
              </a:solidFill>
            </a:endParaRPr>
          </a:p>
          <a:p>
            <a:r>
              <a:rPr lang="en-US" sz="1800" b="1" dirty="0" smtClean="0">
                <a:solidFill>
                  <a:srgbClr val="0000FF"/>
                </a:solidFill>
              </a:rPr>
              <a:t>Whey protein </a:t>
            </a:r>
            <a:r>
              <a:rPr lang="en-US" sz="1800" dirty="0" smtClean="0"/>
              <a:t>is the collection of </a:t>
            </a:r>
            <a:r>
              <a:rPr lang="en-US" sz="1800" dirty="0" smtClean="0">
                <a:hlinkClick r:id="rId2" tooltip="Globular protein"/>
              </a:rPr>
              <a:t>globular proteins</a:t>
            </a:r>
            <a:r>
              <a:rPr lang="en-US" sz="1800" dirty="0" smtClean="0"/>
              <a:t> isolated from </a:t>
            </a:r>
            <a:r>
              <a:rPr lang="en-US" sz="1800" dirty="0" smtClean="0">
                <a:hlinkClick r:id="rId3" tooltip="Whey"/>
              </a:rPr>
              <a:t>whey</a:t>
            </a:r>
            <a:r>
              <a:rPr lang="en-US" sz="1800" dirty="0" smtClean="0"/>
              <a:t>, a by-product of </a:t>
            </a:r>
            <a:r>
              <a:rPr lang="en-US" sz="1800" dirty="0" smtClean="0">
                <a:hlinkClick r:id="rId4" tooltip="Cheese"/>
              </a:rPr>
              <a:t>cheese</a:t>
            </a:r>
            <a:r>
              <a:rPr lang="en-US" sz="1800" dirty="0" smtClean="0"/>
              <a:t> manufactured from cow's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. The protein in cow's milk is 20% whey protein and 80% casein protein, whereas the protein in human milk is 60% whey and 40% casein. The protein fraction in whey constitutes approximately 10% of the total dry solids in whey. This protein is typically a mixture of </a:t>
            </a:r>
            <a:r>
              <a:rPr lang="en-US" sz="1800" dirty="0" smtClean="0">
                <a:hlinkClick r:id="rId6" tooltip="Beta-lactoglobulin"/>
              </a:rPr>
              <a:t>beta-</a:t>
            </a:r>
            <a:r>
              <a:rPr lang="en-US" sz="1800" dirty="0" err="1" smtClean="0">
                <a:hlinkClick r:id="rId6" tooltip="Beta-lactoglobulin"/>
              </a:rPr>
              <a:t>lactoglobulin</a:t>
            </a:r>
            <a:r>
              <a:rPr lang="en-US" sz="1800" dirty="0" smtClean="0"/>
              <a:t> (~65%), </a:t>
            </a:r>
            <a:r>
              <a:rPr lang="en-US" sz="1800" dirty="0" smtClean="0">
                <a:hlinkClick r:id="rId7" tooltip="Alpha-lactalbumin"/>
              </a:rPr>
              <a:t>alpha-</a:t>
            </a:r>
            <a:r>
              <a:rPr lang="en-US" sz="1800" dirty="0" err="1" smtClean="0">
                <a:hlinkClick r:id="rId7" tooltip="Alpha-lactalbumin"/>
              </a:rPr>
              <a:t>lactalbumin</a:t>
            </a:r>
            <a:r>
              <a:rPr lang="en-US" sz="1800" dirty="0" smtClean="0"/>
              <a:t> (~25%), </a:t>
            </a:r>
            <a:r>
              <a:rPr lang="en-US" sz="1800" dirty="0" smtClean="0">
                <a:hlinkClick r:id="rId8" tooltip="Bovine serum albumin"/>
              </a:rPr>
              <a:t>bovine serum albumin</a:t>
            </a:r>
            <a:r>
              <a:rPr lang="en-US" sz="1800" dirty="0" smtClean="0"/>
              <a:t> (~8%)(see also </a:t>
            </a:r>
            <a:r>
              <a:rPr lang="en-US" sz="1800" dirty="0" smtClean="0">
                <a:hlinkClick r:id="rId9" tooltip="Serum albumin"/>
              </a:rPr>
              <a:t>serum albumin</a:t>
            </a:r>
            <a:r>
              <a:rPr lang="en-US" sz="1800" dirty="0" smtClean="0"/>
              <a:t>), and </a:t>
            </a:r>
            <a:r>
              <a:rPr lang="en-US" sz="1800" dirty="0" err="1" smtClean="0">
                <a:hlinkClick r:id="rId10" tooltip="Immunoglobulins"/>
              </a:rPr>
              <a:t>immunoglobulins</a:t>
            </a:r>
            <a:r>
              <a:rPr lang="en-US" sz="1800" dirty="0" smtClean="0"/>
              <a:t>. These are soluble in their native forms, independent of </a:t>
            </a:r>
            <a:r>
              <a:rPr lang="en-US" sz="1800" dirty="0" err="1" smtClean="0">
                <a:hlinkClick r:id="rId11" tooltip="PH"/>
              </a:rPr>
              <a:t>pH</a:t>
            </a:r>
            <a:r>
              <a:rPr lang="en-US" sz="1800" dirty="0" err="1" smtClean="0"/>
              <a:t>.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β-</a:t>
            </a:r>
            <a:r>
              <a:rPr lang="en-US" sz="1800" b="1" dirty="0" err="1" smtClean="0">
                <a:solidFill>
                  <a:srgbClr val="008000"/>
                </a:solidFill>
              </a:rPr>
              <a:t>Lactoglobulin</a:t>
            </a:r>
            <a:r>
              <a:rPr lang="en-US" sz="1800" dirty="0" smtClean="0"/>
              <a:t> is the major </a:t>
            </a:r>
            <a:r>
              <a:rPr lang="en-US" sz="1800" dirty="0" smtClean="0">
                <a:hlinkClick r:id="rId12" tooltip="Whey protein"/>
              </a:rPr>
              <a:t>whey protein</a:t>
            </a:r>
            <a:r>
              <a:rPr lang="en-US" sz="1800" dirty="0" smtClean="0"/>
              <a:t> of </a:t>
            </a:r>
            <a:r>
              <a:rPr lang="en-US" sz="1800" dirty="0" smtClean="0">
                <a:hlinkClick r:id="rId13" tooltip="Cow"/>
              </a:rPr>
              <a:t>cow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14" tooltip="Sheep"/>
              </a:rPr>
              <a:t>sheep</a:t>
            </a:r>
            <a:r>
              <a:rPr lang="en-US" sz="1800" dirty="0" smtClean="0"/>
              <a:t>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 (~3 g/l),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α-</a:t>
            </a:r>
            <a:r>
              <a:rPr lang="en-US" sz="1800" b="1" dirty="0" err="1" smtClean="0">
                <a:solidFill>
                  <a:srgbClr val="008000"/>
                </a:solidFill>
              </a:rPr>
              <a:t>Lactalbumin</a:t>
            </a:r>
            <a:r>
              <a:rPr lang="en-US" sz="1800" dirty="0" smtClean="0"/>
              <a:t> is an important </a:t>
            </a:r>
            <a:r>
              <a:rPr lang="en-US" sz="1800" dirty="0" smtClean="0">
                <a:hlinkClick r:id="rId12" tooltip="Whey protein"/>
              </a:rPr>
              <a:t>whey protein</a:t>
            </a:r>
            <a:r>
              <a:rPr lang="en-US" sz="1800" dirty="0" smtClean="0"/>
              <a:t> in </a:t>
            </a:r>
            <a:r>
              <a:rPr lang="en-US" sz="1800" dirty="0" smtClean="0">
                <a:hlinkClick r:id="rId13" tooltip="Cow"/>
              </a:rPr>
              <a:t>cow</a:t>
            </a:r>
            <a:r>
              <a:rPr lang="en-US" sz="1800" dirty="0" smtClean="0"/>
              <a:t>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 (~1 g/l) that enhances efficiency of </a:t>
            </a:r>
            <a:r>
              <a:rPr lang="en-US" sz="1800" dirty="0" smtClean="0">
                <a:hlinkClick r:id="rId15" tooltip="Brain function"/>
              </a:rPr>
              <a:t>brain function</a:t>
            </a:r>
            <a:r>
              <a:rPr lang="en-US" sz="1800" dirty="0" smtClean="0"/>
              <a:t>,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Serum albumin</a:t>
            </a:r>
            <a:r>
              <a:rPr lang="en-US" sz="1800" dirty="0" smtClean="0"/>
              <a:t>, often referred to simply as </a:t>
            </a:r>
            <a:r>
              <a:rPr lang="en-US" sz="1800" b="1" dirty="0" smtClean="0"/>
              <a:t>albumin</a:t>
            </a:r>
            <a:r>
              <a:rPr lang="en-US" sz="1800" dirty="0" smtClean="0"/>
              <a:t> is a </a:t>
            </a:r>
            <a:r>
              <a:rPr lang="en-US" sz="1800" dirty="0" smtClean="0">
                <a:hlinkClick r:id="rId2" tooltip="Globular protein"/>
              </a:rPr>
              <a:t>globular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16" tooltip="Protein"/>
              </a:rPr>
              <a:t>protein</a:t>
            </a:r>
            <a:r>
              <a:rPr lang="cs-CZ" sz="1800" dirty="0" smtClean="0"/>
              <a:t>. </a:t>
            </a:r>
            <a:r>
              <a:rPr lang="en-US" sz="1800" b="1" dirty="0" smtClean="0">
                <a:solidFill>
                  <a:srgbClr val="008000"/>
                </a:solidFill>
              </a:rPr>
              <a:t>Serum albumin </a:t>
            </a:r>
            <a:r>
              <a:rPr lang="en-US" sz="1800" dirty="0" smtClean="0"/>
              <a:t>is the most abundant </a:t>
            </a:r>
            <a:r>
              <a:rPr lang="en-US" sz="1800" dirty="0" smtClean="0">
                <a:hlinkClick r:id="rId17" tooltip="Plasma protein"/>
              </a:rPr>
              <a:t>plasma protein</a:t>
            </a:r>
            <a:r>
              <a:rPr lang="en-US" sz="1800" dirty="0" smtClean="0"/>
              <a:t> in </a:t>
            </a:r>
            <a:r>
              <a:rPr lang="en-US" sz="1800" dirty="0" smtClean="0">
                <a:hlinkClick r:id="rId18" tooltip="Mammal"/>
              </a:rPr>
              <a:t>mammals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r>
              <a:rPr lang="en-US" sz="1800" dirty="0" smtClean="0"/>
              <a:t>An </a:t>
            </a:r>
            <a:r>
              <a:rPr lang="en-US" sz="1800" b="1" dirty="0" smtClean="0">
                <a:solidFill>
                  <a:srgbClr val="008000"/>
                </a:solidFill>
              </a:rPr>
              <a:t>antibody</a:t>
            </a:r>
            <a:r>
              <a:rPr lang="en-US" sz="1800" dirty="0" smtClean="0"/>
              <a:t> (</a:t>
            </a:r>
            <a:r>
              <a:rPr lang="en-US" sz="1800" dirty="0" err="1" smtClean="0"/>
              <a:t>Ab</a:t>
            </a:r>
            <a:r>
              <a:rPr lang="en-US" sz="1800" dirty="0" smtClean="0"/>
              <a:t>), also known as an </a:t>
            </a:r>
            <a:r>
              <a:rPr lang="en-US" sz="1800" b="1" dirty="0" smtClean="0">
                <a:solidFill>
                  <a:srgbClr val="008000"/>
                </a:solidFill>
              </a:rPr>
              <a:t>immunoglobulin</a:t>
            </a:r>
            <a:r>
              <a:rPr lang="en-US" sz="1800" dirty="0" smtClean="0"/>
              <a:t> (</a:t>
            </a:r>
            <a:r>
              <a:rPr lang="en-US" sz="1800" dirty="0" err="1" smtClean="0"/>
              <a:t>Ig</a:t>
            </a:r>
            <a:r>
              <a:rPr lang="en-US" sz="1800" dirty="0" smtClean="0"/>
              <a:t>), is a large Y-shaped </a:t>
            </a:r>
            <a:r>
              <a:rPr lang="en-US" sz="1800" dirty="0" smtClean="0">
                <a:hlinkClick r:id="rId16" tooltip="Protein"/>
              </a:rPr>
              <a:t>protein</a:t>
            </a:r>
            <a:r>
              <a:rPr lang="en-US" sz="1800" dirty="0" smtClean="0"/>
              <a:t> produced by </a:t>
            </a:r>
            <a:r>
              <a:rPr lang="en-US" sz="1800" dirty="0" smtClean="0">
                <a:hlinkClick r:id="rId19" tooltip="B cell"/>
              </a:rPr>
              <a:t>B cells</a:t>
            </a:r>
            <a:r>
              <a:rPr lang="en-US" sz="1800" dirty="0" smtClean="0"/>
              <a:t> that is used by the </a:t>
            </a:r>
            <a:r>
              <a:rPr lang="en-US" sz="1800" dirty="0" smtClean="0">
                <a:hlinkClick r:id="rId20" tooltip="Immune system"/>
              </a:rPr>
              <a:t>immune system</a:t>
            </a:r>
            <a:r>
              <a:rPr lang="en-US" sz="1800" dirty="0" smtClean="0"/>
              <a:t> to identify and neutralize foreign objects such as </a:t>
            </a:r>
            <a:r>
              <a:rPr lang="en-US" sz="1800" dirty="0" smtClean="0">
                <a:hlinkClick r:id="rId21" tooltip="Bacterium"/>
              </a:rPr>
              <a:t>bacteria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22" tooltip="Virus"/>
              </a:rPr>
              <a:t>viruses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endParaRPr lang="cs-CZ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Syrovátka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Použití není známo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8" name="Obrázek 7" descr="Lysine_fisher_structure_and_3d_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08720"/>
            <a:ext cx="5793258" cy="52906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9" name="Obrázek 8" descr="Amino_acid_zwitterion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4437884" cy="2160240"/>
          </a:xfrm>
          <a:prstGeom prst="rect">
            <a:avLst/>
          </a:prstGeom>
        </p:spPr>
      </p:pic>
      <p:pic>
        <p:nvPicPr>
          <p:cNvPr id="10" name="Obrázek 9" descr="D+L-Alan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450310" cy="1692399"/>
          </a:xfrm>
          <a:prstGeom prst="rect">
            <a:avLst/>
          </a:prstGeom>
        </p:spPr>
      </p:pic>
      <p:pic>
        <p:nvPicPr>
          <p:cNvPr id="11" name="Obrázek 10" descr="Beta_alanine_comparison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861048"/>
            <a:ext cx="3755765" cy="183641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04048" y="55172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β-</a:t>
            </a:r>
            <a:r>
              <a:rPr lang="en-US" dirty="0" err="1" smtClean="0"/>
              <a:t>alanine</a:t>
            </a:r>
            <a:r>
              <a:rPr lang="en-US" dirty="0" smtClean="0"/>
              <a:t> and its α-</a:t>
            </a:r>
            <a:r>
              <a:rPr lang="en-US" dirty="0" err="1" smtClean="0"/>
              <a:t>alanine</a:t>
            </a:r>
            <a:r>
              <a:rPr lang="en-US" dirty="0" smtClean="0"/>
              <a:t> isomer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64088" y="83671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 amino acid in its (1) un-ionized and (2) </a:t>
            </a:r>
            <a:r>
              <a:rPr lang="en-US" sz="1600" b="1" dirty="0" err="1" smtClean="0"/>
              <a:t>zwitterionic</a:t>
            </a:r>
            <a:r>
              <a:rPr lang="en-US" sz="1600" b="1" dirty="0" smtClean="0"/>
              <a:t> forms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Vznik </a:t>
            </a:r>
            <a:r>
              <a:rPr lang="cs-CZ" sz="2400" b="1" dirty="0" smtClean="0">
                <a:hlinkClick r:id="rId2" tooltip="Peptidová vazba"/>
              </a:rPr>
              <a:t>peptidové vazby</a:t>
            </a:r>
            <a:r>
              <a:rPr lang="cs-CZ" sz="2400" b="1" dirty="0" smtClean="0"/>
              <a:t> je reakce, při které reagují alfa-karboxylová skupina jedné aminokyseliny s alfa-aminovou skupinou druhé za odštěpení molekuly </a:t>
            </a:r>
            <a:r>
              <a:rPr lang="cs-CZ" sz="2400" b="1" dirty="0" smtClean="0">
                <a:hlinkClick r:id="rId3" tooltip="Voda"/>
              </a:rPr>
              <a:t>vody</a:t>
            </a:r>
            <a:r>
              <a:rPr lang="cs-CZ" sz="2400" b="1" dirty="0" smtClean="0"/>
              <a:t>. Toto řetězení aminokyselin je principem spojování v </a:t>
            </a:r>
            <a:r>
              <a:rPr lang="cs-CZ" sz="2400" b="1" dirty="0" smtClean="0">
                <a:hlinkClick r:id="rId4" tooltip="Peptid"/>
              </a:rPr>
              <a:t>peptidy</a:t>
            </a:r>
            <a:r>
              <a:rPr lang="cs-CZ" sz="2400" b="1" dirty="0" smtClean="0"/>
              <a:t> a dále v </a:t>
            </a:r>
            <a:r>
              <a:rPr lang="cs-CZ" sz="2400" b="1" dirty="0" smtClean="0">
                <a:hlinkClick r:id="rId5" tooltip="Bílkovina"/>
              </a:rPr>
              <a:t>proteiny</a:t>
            </a:r>
            <a:r>
              <a:rPr lang="cs-CZ" sz="2400" b="1" dirty="0" smtClean="0"/>
              <a:t> (bílkoviny). Je to nejdůležitější reakce aminokyselin. K jejímu uskutečnění je třeba dodat energii.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92494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Až na nepatrné výjimky jsou všechny proteiny ve všech živých organismech sestaveny z pouhých 19 druhů aminokyselin a jedné </a:t>
            </a:r>
            <a:r>
              <a:rPr lang="cs-CZ" sz="2400" b="1" dirty="0" err="1" smtClean="0">
                <a:hlinkClick r:id="rId6" tooltip="Iminokyselina (stránka neexistuje)"/>
              </a:rPr>
              <a:t>iminokyseliny</a:t>
            </a:r>
            <a:r>
              <a:rPr lang="cs-CZ" sz="2400" b="1" dirty="0" smtClean="0"/>
              <a:t>, prolinu. Ty se obvykle označují jako </a:t>
            </a:r>
            <a:r>
              <a:rPr lang="cs-CZ" sz="2400" b="1" cap="all" dirty="0" smtClean="0">
                <a:solidFill>
                  <a:srgbClr val="FF0000"/>
                </a:solidFill>
                <a:latin typeface="Arial Black" pitchFamily="34" charset="0"/>
              </a:rPr>
              <a:t>biogenní nebo také </a:t>
            </a:r>
            <a:r>
              <a:rPr lang="cs-CZ" sz="2400" b="1" cap="all" dirty="0" err="1" smtClean="0">
                <a:solidFill>
                  <a:srgbClr val="FF0000"/>
                </a:solidFill>
                <a:latin typeface="Arial Black" pitchFamily="34" charset="0"/>
              </a:rPr>
              <a:t>proteinogenní</a:t>
            </a:r>
            <a:r>
              <a:rPr lang="cs-CZ" sz="2400" b="1" cap="all" dirty="0" smtClean="0">
                <a:solidFill>
                  <a:srgbClr val="FF0000"/>
                </a:solidFill>
                <a:latin typeface="Arial Black" pitchFamily="34" charset="0"/>
              </a:rPr>
              <a:t> aminokyseliny.</a:t>
            </a:r>
            <a:r>
              <a:rPr lang="cs-CZ" sz="2400" b="1" dirty="0" smtClean="0"/>
              <a:t> Dále ještě existují 21. a 22. aminokyselina (</a:t>
            </a:r>
            <a:r>
              <a:rPr lang="cs-CZ" sz="2400" b="1" dirty="0" err="1" smtClean="0">
                <a:hlinkClick r:id="rId7" tooltip="Selenocystein"/>
              </a:rPr>
              <a:t>selenocystein</a:t>
            </a:r>
            <a:r>
              <a:rPr lang="cs-CZ" sz="2400" b="1" dirty="0" smtClean="0"/>
              <a:t> a </a:t>
            </a:r>
            <a:r>
              <a:rPr lang="cs-CZ" sz="2400" b="1" dirty="0" err="1" smtClean="0">
                <a:hlinkClick r:id="rId8" tooltip="Pyrolysin"/>
              </a:rPr>
              <a:t>pyrolysin</a:t>
            </a:r>
            <a:r>
              <a:rPr lang="cs-CZ" sz="2400" b="1" dirty="0" smtClean="0"/>
              <a:t>), které se ovšem vyskytují vzácně a 23. aminokyselina </a:t>
            </a:r>
            <a:r>
              <a:rPr lang="cs-CZ" sz="2400" b="1" dirty="0" smtClean="0">
                <a:hlinkClick r:id="rId9" tooltip="N-formylmethionin"/>
              </a:rPr>
              <a:t>N-</a:t>
            </a:r>
            <a:r>
              <a:rPr lang="cs-CZ" sz="2400" b="1" dirty="0" err="1" smtClean="0">
                <a:hlinkClick r:id="rId9" tooltip="N-formylmethionin"/>
              </a:rPr>
              <a:t>formylmethionin</a:t>
            </a:r>
            <a:r>
              <a:rPr lang="cs-CZ" sz="2400" b="1" dirty="0" smtClean="0"/>
              <a:t> využívaná bakteriemi místo </a:t>
            </a:r>
            <a:r>
              <a:rPr lang="cs-CZ" sz="2400" b="1" dirty="0" err="1" smtClean="0">
                <a:hlinkClick r:id="rId10" tooltip="Methionin"/>
              </a:rPr>
              <a:t>methioninu</a:t>
            </a:r>
            <a:endParaRPr lang="cs-CZ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8" name="Obrázek 7" descr="731px-Peptidformation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612" y="836712"/>
            <a:ext cx="6962775" cy="5445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60648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Aminokyseliny s alifatickým postranním řetězcem</a:t>
            </a:r>
          </a:p>
          <a:p>
            <a:r>
              <a:rPr lang="cs-CZ" dirty="0" smtClean="0">
                <a:hlinkClick r:id="rId2" tooltip="Glycin"/>
              </a:rPr>
              <a:t>Glycin</a:t>
            </a:r>
            <a:r>
              <a:rPr lang="cs-CZ" dirty="0" smtClean="0"/>
              <a:t> </a:t>
            </a:r>
            <a:r>
              <a:rPr lang="cs-CZ" b="1" dirty="0" err="1" smtClean="0"/>
              <a:t>Gly</a:t>
            </a:r>
            <a:r>
              <a:rPr lang="cs-CZ" dirty="0" smtClean="0"/>
              <a:t> (G)</a:t>
            </a:r>
          </a:p>
          <a:p>
            <a:r>
              <a:rPr lang="cs-CZ" dirty="0" smtClean="0">
                <a:hlinkClick r:id="rId3" tooltip="Alanin"/>
              </a:rPr>
              <a:t>Alanin</a:t>
            </a:r>
            <a:r>
              <a:rPr lang="cs-CZ" dirty="0" smtClean="0"/>
              <a:t> </a:t>
            </a:r>
            <a:r>
              <a:rPr lang="cs-CZ" b="1" dirty="0" smtClean="0"/>
              <a:t>Ala</a:t>
            </a:r>
            <a:r>
              <a:rPr lang="cs-CZ" dirty="0" smtClean="0"/>
              <a:t> (A)</a:t>
            </a:r>
          </a:p>
          <a:p>
            <a:r>
              <a:rPr lang="cs-CZ" dirty="0" smtClean="0">
                <a:hlinkClick r:id="rId4" tooltip="Valin"/>
              </a:rPr>
              <a:t>Valin</a:t>
            </a:r>
            <a:r>
              <a:rPr lang="cs-CZ" dirty="0" smtClean="0"/>
              <a:t> </a:t>
            </a:r>
            <a:r>
              <a:rPr lang="cs-CZ" b="1" dirty="0" smtClean="0"/>
              <a:t>Val</a:t>
            </a:r>
            <a:r>
              <a:rPr lang="cs-CZ" dirty="0" smtClean="0"/>
              <a:t> (V)</a:t>
            </a:r>
          </a:p>
          <a:p>
            <a:r>
              <a:rPr lang="cs-CZ" dirty="0" smtClean="0">
                <a:hlinkClick r:id="rId5" tooltip="Leucin"/>
              </a:rPr>
              <a:t>Leucin</a:t>
            </a:r>
            <a:r>
              <a:rPr lang="cs-CZ" dirty="0" smtClean="0"/>
              <a:t> </a:t>
            </a:r>
            <a:r>
              <a:rPr lang="cs-CZ" b="1" dirty="0" smtClean="0"/>
              <a:t>Leu</a:t>
            </a:r>
            <a:r>
              <a:rPr lang="cs-CZ" dirty="0" smtClean="0"/>
              <a:t> (L)</a:t>
            </a:r>
          </a:p>
          <a:p>
            <a:r>
              <a:rPr lang="cs-CZ" dirty="0" err="1" smtClean="0">
                <a:hlinkClick r:id="rId6" tooltip="Isoleucin"/>
              </a:rPr>
              <a:t>Isoleucin</a:t>
            </a:r>
            <a:r>
              <a:rPr lang="cs-CZ" dirty="0" smtClean="0"/>
              <a:t> </a:t>
            </a:r>
            <a:r>
              <a:rPr lang="cs-CZ" b="1" dirty="0" err="1" smtClean="0"/>
              <a:t>Ile</a:t>
            </a:r>
            <a:r>
              <a:rPr lang="cs-CZ" dirty="0" smtClean="0"/>
              <a:t> (I)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059832" y="40466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 karboxylovou nebo amidovou skupinou na postranním řetězci (kyselé skupiny)</a:t>
            </a:r>
          </a:p>
          <a:p>
            <a:r>
              <a:rPr lang="cs-CZ" dirty="0" smtClean="0">
                <a:hlinkClick r:id="rId7" tooltip="Kyselina asparagová"/>
              </a:rPr>
              <a:t>Kyselina </a:t>
            </a:r>
            <a:r>
              <a:rPr lang="cs-CZ" dirty="0" err="1" smtClean="0">
                <a:hlinkClick r:id="rId7" tooltip="Kyselina asparagová"/>
              </a:rPr>
              <a:t>asparagová</a:t>
            </a:r>
            <a:r>
              <a:rPr lang="cs-CZ" dirty="0" smtClean="0"/>
              <a:t> </a:t>
            </a:r>
            <a:r>
              <a:rPr lang="cs-CZ" b="1" dirty="0" err="1" smtClean="0"/>
              <a:t>Asp</a:t>
            </a:r>
            <a:r>
              <a:rPr lang="cs-CZ" dirty="0" smtClean="0"/>
              <a:t> (D)</a:t>
            </a:r>
          </a:p>
          <a:p>
            <a:r>
              <a:rPr lang="cs-CZ" dirty="0" smtClean="0">
                <a:hlinkClick r:id="rId8" tooltip="Asparagin"/>
              </a:rPr>
              <a:t>Asparagin</a:t>
            </a:r>
            <a:r>
              <a:rPr lang="cs-CZ" dirty="0" smtClean="0"/>
              <a:t> </a:t>
            </a:r>
            <a:r>
              <a:rPr lang="cs-CZ" b="1" dirty="0" err="1" smtClean="0"/>
              <a:t>Asn</a:t>
            </a:r>
            <a:r>
              <a:rPr lang="cs-CZ" dirty="0" smtClean="0"/>
              <a:t> (N)</a:t>
            </a:r>
          </a:p>
          <a:p>
            <a:r>
              <a:rPr lang="cs-CZ" dirty="0" smtClean="0">
                <a:hlinkClick r:id="rId9" tooltip="Kyselina glutamová"/>
              </a:rPr>
              <a:t>Kyselina </a:t>
            </a:r>
            <a:r>
              <a:rPr lang="cs-CZ" dirty="0" err="1" smtClean="0">
                <a:hlinkClick r:id="rId9" tooltip="Kyselina glutamová"/>
              </a:rPr>
              <a:t>glutamová</a:t>
            </a:r>
            <a:r>
              <a:rPr lang="cs-CZ" dirty="0" smtClean="0"/>
              <a:t> </a:t>
            </a:r>
            <a:r>
              <a:rPr lang="cs-CZ" b="1" dirty="0" err="1" smtClean="0"/>
              <a:t>Glu</a:t>
            </a:r>
            <a:r>
              <a:rPr lang="cs-CZ" dirty="0" smtClean="0"/>
              <a:t> (E)</a:t>
            </a:r>
          </a:p>
          <a:p>
            <a:r>
              <a:rPr lang="cs-CZ" dirty="0" err="1" smtClean="0">
                <a:hlinkClick r:id="rId10" tooltip="Glutamin"/>
              </a:rPr>
              <a:t>Glutamin</a:t>
            </a:r>
            <a:r>
              <a:rPr lang="cs-CZ" dirty="0" smtClean="0"/>
              <a:t> </a:t>
            </a:r>
            <a:r>
              <a:rPr lang="cs-CZ" b="1" dirty="0" err="1" smtClean="0"/>
              <a:t>Gln</a:t>
            </a:r>
            <a:r>
              <a:rPr lang="cs-CZ" dirty="0" smtClean="0"/>
              <a:t> (Q)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306896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 aminovou skupinou na postranním řetězci (</a:t>
            </a:r>
            <a:r>
              <a:rPr lang="cs-CZ" b="1" dirty="0" err="1" smtClean="0">
                <a:solidFill>
                  <a:srgbClr val="FF0000"/>
                </a:solidFill>
              </a:rPr>
              <a:t>basické</a:t>
            </a:r>
            <a:r>
              <a:rPr lang="cs-CZ" b="1" dirty="0" smtClean="0">
                <a:solidFill>
                  <a:srgbClr val="FF0000"/>
                </a:solidFill>
              </a:rPr>
              <a:t> skupiny)</a:t>
            </a:r>
          </a:p>
          <a:p>
            <a:r>
              <a:rPr lang="cs-CZ" dirty="0" smtClean="0">
                <a:hlinkClick r:id="rId11" tooltip="Arginin"/>
              </a:rPr>
              <a:t>Arginin</a:t>
            </a:r>
            <a:r>
              <a:rPr lang="cs-CZ" dirty="0" smtClean="0"/>
              <a:t> </a:t>
            </a:r>
            <a:r>
              <a:rPr lang="cs-CZ" b="1" dirty="0" err="1" smtClean="0"/>
              <a:t>Arg</a:t>
            </a:r>
            <a:r>
              <a:rPr lang="cs-CZ" dirty="0" smtClean="0"/>
              <a:t> (R)</a:t>
            </a:r>
          </a:p>
          <a:p>
            <a:r>
              <a:rPr lang="cs-CZ" dirty="0" smtClean="0">
                <a:hlinkClick r:id="rId12" tooltip="Lysin"/>
              </a:rPr>
              <a:t>Lysin</a:t>
            </a:r>
            <a:r>
              <a:rPr lang="cs-CZ" dirty="0" smtClean="0"/>
              <a:t> </a:t>
            </a:r>
            <a:r>
              <a:rPr lang="cs-CZ" b="1" dirty="0" err="1" smtClean="0"/>
              <a:t>Lys</a:t>
            </a:r>
            <a:r>
              <a:rPr lang="cs-CZ" dirty="0" smtClean="0"/>
              <a:t> (K)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 aromatickým jádrem nebo hydroxylovou skupinou na postranním řetězci</a:t>
            </a:r>
          </a:p>
          <a:p>
            <a:r>
              <a:rPr lang="cs-CZ" dirty="0" smtClean="0">
                <a:hlinkClick r:id="rId13" tooltip="Histidin"/>
              </a:rPr>
              <a:t>Histidin</a:t>
            </a:r>
            <a:r>
              <a:rPr lang="cs-CZ" dirty="0" smtClean="0"/>
              <a:t> </a:t>
            </a:r>
            <a:r>
              <a:rPr lang="cs-CZ" b="1" dirty="0" smtClean="0"/>
              <a:t>His</a:t>
            </a:r>
            <a:r>
              <a:rPr lang="cs-CZ" dirty="0" smtClean="0"/>
              <a:t> (H)</a:t>
            </a:r>
          </a:p>
          <a:p>
            <a:r>
              <a:rPr lang="cs-CZ" dirty="0" smtClean="0">
                <a:hlinkClick r:id="rId14" tooltip="Fenylalanin"/>
              </a:rPr>
              <a:t>Fenylalanin</a:t>
            </a:r>
            <a:r>
              <a:rPr lang="cs-CZ" dirty="0" smtClean="0"/>
              <a:t> </a:t>
            </a:r>
            <a:r>
              <a:rPr lang="cs-CZ" b="1" dirty="0" err="1" smtClean="0"/>
              <a:t>Phe</a:t>
            </a:r>
            <a:r>
              <a:rPr lang="cs-CZ" dirty="0" smtClean="0"/>
              <a:t> (F)</a:t>
            </a:r>
          </a:p>
          <a:p>
            <a:r>
              <a:rPr lang="cs-CZ" dirty="0" smtClean="0">
                <a:hlinkClick r:id="rId15" tooltip="Serin"/>
              </a:rPr>
              <a:t>Serin</a:t>
            </a:r>
            <a:r>
              <a:rPr lang="cs-CZ" dirty="0" smtClean="0"/>
              <a:t> </a:t>
            </a:r>
            <a:r>
              <a:rPr lang="cs-CZ" b="1" dirty="0" smtClean="0"/>
              <a:t>Ser</a:t>
            </a:r>
            <a:r>
              <a:rPr lang="cs-CZ" dirty="0" smtClean="0"/>
              <a:t> (S)</a:t>
            </a:r>
          </a:p>
          <a:p>
            <a:r>
              <a:rPr lang="cs-CZ" dirty="0" err="1" smtClean="0">
                <a:hlinkClick r:id="rId16" tooltip="Threonin"/>
              </a:rPr>
              <a:t>Threonin</a:t>
            </a:r>
            <a:r>
              <a:rPr lang="cs-CZ" dirty="0" smtClean="0"/>
              <a:t> </a:t>
            </a:r>
            <a:r>
              <a:rPr lang="cs-CZ" b="1" dirty="0" err="1" smtClean="0"/>
              <a:t>Thr</a:t>
            </a:r>
            <a:r>
              <a:rPr lang="cs-CZ" dirty="0" smtClean="0"/>
              <a:t> (T)</a:t>
            </a:r>
          </a:p>
          <a:p>
            <a:r>
              <a:rPr lang="cs-CZ" dirty="0" smtClean="0">
                <a:hlinkClick r:id="rId17" tooltip="Tyrozin"/>
              </a:rPr>
              <a:t>Tyrozin</a:t>
            </a:r>
            <a:r>
              <a:rPr lang="cs-CZ" dirty="0" smtClean="0"/>
              <a:t> </a:t>
            </a:r>
            <a:r>
              <a:rPr lang="cs-CZ" b="1" dirty="0" err="1" smtClean="0"/>
              <a:t>Tyr</a:t>
            </a:r>
            <a:r>
              <a:rPr lang="cs-CZ" dirty="0" smtClean="0"/>
              <a:t> (Y)</a:t>
            </a:r>
          </a:p>
          <a:p>
            <a:r>
              <a:rPr lang="cs-CZ" dirty="0" smtClean="0">
                <a:hlinkClick r:id="rId18" tooltip="Tryptofan"/>
              </a:rPr>
              <a:t>Tryptofan</a:t>
            </a:r>
            <a:r>
              <a:rPr lang="cs-CZ" dirty="0" smtClean="0"/>
              <a:t> </a:t>
            </a:r>
            <a:r>
              <a:rPr lang="cs-CZ" b="1" dirty="0" smtClean="0"/>
              <a:t>Trp</a:t>
            </a:r>
            <a:r>
              <a:rPr lang="cs-CZ" dirty="0" smtClean="0"/>
              <a:t> (W)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5527</TotalTime>
  <Words>2642</Words>
  <Application>Microsoft Office PowerPoint</Application>
  <PresentationFormat>Předvádění na obrazovce (4:3)</PresentationFormat>
  <Paragraphs>455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Default Design</vt:lpstr>
      <vt:lpstr>PŘÍRODNÍ POLYMERY Kasein, syrovátka, vaječné proteiny    </vt:lpstr>
      <vt:lpstr>LITERATURA</vt:lpstr>
      <vt:lpstr>Snímek 3</vt:lpstr>
      <vt:lpstr>Chemie peptidů a proteinů( bílkovin)</vt:lpstr>
      <vt:lpstr>Chemie peptidů a proteinů( bílkovin)</vt:lpstr>
      <vt:lpstr>Chemie peptidů a proteinů( bílkovin)</vt:lpstr>
      <vt:lpstr>Snímek 7</vt:lpstr>
      <vt:lpstr>Chemie peptidů a proteinů( bílkovin)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Chemie peptidů a proteinů( bílkovin)</vt:lpstr>
      <vt:lpstr>Chemie peptidů a proteinů( bílkovin)</vt:lpstr>
      <vt:lpstr>Chemie peptidů a proteinů( bílkovin)</vt:lpstr>
      <vt:lpstr>Chemie peptidů a proteinů( bílkovin)</vt:lpstr>
      <vt:lpstr>Chemie peptidů a proteinů( bílkovin)</vt:lpstr>
      <vt:lpstr>Chemie peptidů a proteinů( bílkovin)</vt:lpstr>
      <vt:lpstr>Aminokyselina &gt; peptid &gt; protein, bílkovina</vt:lpstr>
      <vt:lpstr>Strukturní hierarchie peptidů a proteinů( bílkovin)</vt:lpstr>
      <vt:lpstr>Dělení proteinů( bílkovin) podle výskytu dalších složek v makromolekule </vt:lpstr>
      <vt:lpstr>Dělení proteinů( bílkovin) podle rozpustnosti ve vodě</vt:lpstr>
      <vt:lpstr>Dělení proteinů( bílkovin) podle tvaru molekul či nadmolekulárních útvarů</vt:lpstr>
      <vt:lpstr>PRIMÁRNÍ STRUKTURA proteinů I</vt:lpstr>
      <vt:lpstr>PRIMÁRNÍ STRUKTURA proteinů II URČOVÁNÍ SEKVENCE AMINOKYSLEIN</vt:lpstr>
      <vt:lpstr>PRIMÁRNÍ STRUKTURA proteinů III URČOVÁNÍ SEKVENCE AMINOKYSLEIN</vt:lpstr>
      <vt:lpstr>SEKUNDÁRNÍ STRUKTURA proteinů I</vt:lpstr>
      <vt:lpstr>SEKUNDÁRNÍ STRUKTURA proteinů II</vt:lpstr>
      <vt:lpstr>Kasein – hlavní aminokyselinové složky </vt:lpstr>
      <vt:lpstr>Snímek 34</vt:lpstr>
      <vt:lpstr>Kasein – charakteristiky</vt:lpstr>
      <vt:lpstr>Kasein – použití</vt:lpstr>
      <vt:lpstr>Kaseinové lepidlo</vt:lpstr>
      <vt:lpstr>Kaseinové barvy</vt:lpstr>
      <vt:lpstr>Kaseinové barvy</vt:lpstr>
      <vt:lpstr> Kasein v práci konzervátora a restaurátora</vt:lpstr>
      <vt:lpstr>Vaječné proteiny – hlavní aminokyselinové složky </vt:lpstr>
      <vt:lpstr>Snímek 42</vt:lpstr>
      <vt:lpstr> Vaječné proteiny – použití</vt:lpstr>
      <vt:lpstr> Vaječné složky – použití</vt:lpstr>
      <vt:lpstr>Snímek 45</vt:lpstr>
      <vt:lpstr>Vaječné proteiny v práci konzervátora a restaurátora</vt:lpstr>
      <vt:lpstr>Syrovátka </vt:lpstr>
      <vt:lpstr>Syrovátka (Whey) – OBSAŽENÉ PROTEINY </vt:lpstr>
      <vt:lpstr>Syrovátka v práci konzervátora a restaurátora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627</cp:revision>
  <dcterms:created xsi:type="dcterms:W3CDTF">2008-02-10T16:41:08Z</dcterms:created>
  <dcterms:modified xsi:type="dcterms:W3CDTF">2014-11-05T08:19:45Z</dcterms:modified>
</cp:coreProperties>
</file>