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1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83" r:id="rId21"/>
    <p:sldId id="278" r:id="rId22"/>
    <p:sldId id="279" r:id="rId23"/>
    <p:sldId id="282" r:id="rId24"/>
    <p:sldId id="280" r:id="rId25"/>
    <p:sldId id="281" r:id="rId26"/>
    <p:sldId id="284" r:id="rId27"/>
    <p:sldId id="276" r:id="rId28"/>
    <p:sldId id="285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94679" autoAdjust="0"/>
  </p:normalViewPr>
  <p:slideViewPr>
    <p:cSldViewPr>
      <p:cViewPr varScale="1">
        <p:scale>
          <a:sx n="92" d="100"/>
          <a:sy n="92" d="100"/>
        </p:scale>
        <p:origin x="-11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4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3E764-7D0B-4C3D-8B8A-151CEB3F7AF2}" type="datetimeFigureOut">
              <a:rPr lang="cs-CZ" smtClean="0"/>
              <a:t>23. 9. 2014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7D4BD-728C-4585-8AB8-827CA9048C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0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E7E1-6297-47F5-9825-CE31DE8421F3}" type="datetime1">
              <a:rPr lang="cs-CZ" smtClean="0"/>
              <a:t>23. 9. 2014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68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8672-8C80-4524-AA6D-53E8C7985DA8}" type="datetime1">
              <a:rPr lang="cs-CZ" smtClean="0"/>
              <a:t>23. 9. 2014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80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2244-6929-4382-9D28-7C678B136C94}" type="datetime1">
              <a:rPr lang="cs-CZ" smtClean="0"/>
              <a:t>23. 9. 2014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23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5718-11E1-4A6D-8221-82A0845F722C}" type="datetime1">
              <a:rPr lang="cs-CZ" smtClean="0"/>
              <a:t>23. 9. 2014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3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ED757-7AFC-4DB3-A561-B856056C3AE6}" type="datetime1">
              <a:rPr lang="cs-CZ" smtClean="0"/>
              <a:t>23. 9. 2014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98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4643-71BC-44C6-9A54-A3F42AC506DA}" type="datetime1">
              <a:rPr lang="cs-CZ" smtClean="0"/>
              <a:t>23. 9. 2014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55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B291-9753-401F-86B9-5FCF3DF45329}" type="datetime1">
              <a:rPr lang="cs-CZ" smtClean="0"/>
              <a:t>23. 9. 2014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67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315-B6C2-48A1-BD6B-8C7E5E269BAC}" type="datetime1">
              <a:rPr lang="cs-CZ" smtClean="0"/>
              <a:t>23. 9. 2014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91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C8ED-1828-4FE2-A08C-F8CBD583C2F3}" type="datetime1">
              <a:rPr lang="cs-CZ" smtClean="0"/>
              <a:t>23. 9. 2014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50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B10D-507C-49F9-8E4F-BF78D2387B16}" type="datetime1">
              <a:rPr lang="cs-CZ" smtClean="0"/>
              <a:t>23. 9. 2014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59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BA89-5173-458B-A779-85577FEB2AEC}" type="datetime1">
              <a:rPr lang="cs-CZ" smtClean="0"/>
              <a:t>23. 9. 2014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6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18688-6DD7-4A35-8D01-AB6CA868F6FD}" type="datetime1">
              <a:rPr lang="cs-CZ" smtClean="0"/>
              <a:t>23. 9. 2014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946A5-F013-442D-8B9F-E60C29A25B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60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lus.maths.org/content/os/issue48/package/inde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Molekulová spektroskopie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Úvod, symetrie molekul, infračervená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spektroskopie,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Ramanova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spektroskopie</a:t>
            </a:r>
            <a:endParaRPr lang="cs-CZ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67744" y="6093296"/>
            <a:ext cx="4804457" cy="369332"/>
          </a:xfrm>
          <a:prstGeom prst="rect">
            <a:avLst/>
          </a:prstGeom>
          <a:noFill/>
        </p:spPr>
        <p:txBody>
          <a:bodyPr wrap="none" rtlCol="0" anchor="b" anchorCtr="1">
            <a:spAutoFit/>
          </a:bodyPr>
          <a:lstStyle/>
          <a:p>
            <a:r>
              <a:rPr lang="cs-CZ" dirty="0" smtClean="0"/>
              <a:t>Zdeněk Moravec, A12/316, hugo@chemi.muni.cz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5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Symetrie molekul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https://upload.wikimedia.org/wikipedia/commons/2/23/Celticknot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745" y="1762089"/>
            <a:ext cx="19335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en/thumb/c/c3/Kitchen_kaleid.svg/300px-Kitchen_kaleid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8422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Simetria-bilateria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79" y="3488401"/>
            <a:ext cx="4733908" cy="295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2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Operace symetrie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747216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Operace symetrie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Prvek symetrie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Identita</a:t>
                      </a:r>
                      <a:r>
                        <a:rPr lang="cs-CZ" baseline="0" dirty="0" smtClean="0"/>
                        <a:t> (E)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Celý objekt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Rotace </a:t>
                      </a:r>
                      <a:r>
                        <a:rPr lang="cs-CZ" dirty="0" err="1" smtClean="0"/>
                        <a:t>C</a:t>
                      </a:r>
                      <a:r>
                        <a:rPr lang="cs-CZ" baseline="-25000" dirty="0" err="1" smtClean="0"/>
                        <a:t>n</a:t>
                      </a:r>
                      <a:endParaRPr lang="cs-CZ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Rotační osa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Zrcadlení</a:t>
                      </a:r>
                      <a:r>
                        <a:rPr lang="cs-CZ" baseline="0" dirty="0" smtClean="0"/>
                        <a:t> </a:t>
                      </a:r>
                      <a:r>
                        <a:rPr lang="el-GR" baseline="0" dirty="0" smtClean="0"/>
                        <a:t>σ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Rovina symetrie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Inverze 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Střed</a:t>
                      </a:r>
                      <a:r>
                        <a:rPr lang="cs-CZ" baseline="0" dirty="0" smtClean="0"/>
                        <a:t> symetrie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Nevlastní rotace </a:t>
                      </a:r>
                      <a:r>
                        <a:rPr lang="cs-CZ" dirty="0" err="1" smtClean="0"/>
                        <a:t>S</a:t>
                      </a:r>
                      <a:r>
                        <a:rPr lang="cs-CZ" baseline="-25000" dirty="0" err="1" smtClean="0"/>
                        <a:t>n</a:t>
                      </a:r>
                      <a:endParaRPr lang="cs-CZ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Rotačně-reflexní osa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299255"/>
              </p:ext>
            </p:extLst>
          </p:nvPr>
        </p:nvGraphicFramePr>
        <p:xfrm>
          <a:off x="1475656" y="4581128"/>
          <a:ext cx="584835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CS ChemDraw Drawing" r:id="rId3" imgW="5848920" imgH="1459800" progId="ChemDraw.Document.6.0">
                  <p:embed/>
                </p:oleObj>
              </mc:Choice>
              <mc:Fallback>
                <p:oleObj name="CS ChemDraw Drawing" r:id="rId3" imgW="5848920" imgH="14598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4581128"/>
                        <a:ext cx="5848350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66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grup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cs-CZ" dirty="0" smtClean="0"/>
              <a:t>Matematická teorie, kterou použijeme k popisu symetrie molekul.</a:t>
            </a:r>
          </a:p>
          <a:p>
            <a:r>
              <a:rPr lang="cs-CZ" i="1" dirty="0" smtClean="0"/>
              <a:t>Grupa</a:t>
            </a:r>
            <a:r>
              <a:rPr lang="cs-CZ" dirty="0" smtClean="0"/>
              <a:t> – množina objektů, jejichž individuální vlastnosti jsou podmíněny navzájem.</a:t>
            </a:r>
          </a:p>
          <a:p>
            <a:r>
              <a:rPr lang="cs-CZ" dirty="0" smtClean="0"/>
              <a:t>Kombinováním dvou libovolných prvků grupy získáme prvek, který náleží do stejné grupy.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79512" y="602128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plus.maths.org/content/os/issue48/package/index</a:t>
            </a:r>
            <a:endParaRPr lang="cs-CZ" dirty="0" smtClean="0"/>
          </a:p>
          <a:p>
            <a:r>
              <a:rPr lang="cs-CZ" dirty="0" err="1" smtClean="0"/>
              <a:t>White</a:t>
            </a:r>
            <a:r>
              <a:rPr lang="cs-CZ" dirty="0" smtClean="0"/>
              <a:t>, J.E. </a:t>
            </a:r>
            <a:r>
              <a:rPr lang="cs-CZ" i="1" dirty="0" smtClean="0"/>
              <a:t>J. </a:t>
            </a:r>
            <a:r>
              <a:rPr lang="cs-CZ" i="1" dirty="0" err="1" smtClean="0"/>
              <a:t>Chem</a:t>
            </a:r>
            <a:r>
              <a:rPr lang="cs-CZ" i="1" dirty="0" smtClean="0"/>
              <a:t>. Ed.</a:t>
            </a:r>
            <a:r>
              <a:rPr lang="cs-CZ" dirty="0" smtClean="0"/>
              <a:t> </a:t>
            </a:r>
            <a:r>
              <a:rPr lang="cs-CZ" b="1" dirty="0" smtClean="0"/>
              <a:t>1967</a:t>
            </a:r>
            <a:r>
              <a:rPr lang="cs-CZ" dirty="0" smtClean="0"/>
              <a:t>, </a:t>
            </a:r>
            <a:r>
              <a:rPr lang="cs-CZ" i="1" dirty="0" smtClean="0"/>
              <a:t>44</a:t>
            </a:r>
            <a:r>
              <a:rPr lang="cs-CZ" dirty="0" smtClean="0"/>
              <a:t>, 128-135. </a:t>
            </a:r>
            <a:r>
              <a:rPr lang="en-US" dirty="0"/>
              <a:t>An Introduction </a:t>
            </a:r>
            <a:r>
              <a:rPr lang="en-US" dirty="0" smtClean="0"/>
              <a:t>to</a:t>
            </a:r>
            <a:r>
              <a:rPr lang="cs-CZ" dirty="0" smtClean="0"/>
              <a:t> </a:t>
            </a:r>
            <a:r>
              <a:rPr lang="en-US" dirty="0" smtClean="0"/>
              <a:t>Group </a:t>
            </a:r>
            <a:r>
              <a:rPr lang="en-US" dirty="0"/>
              <a:t>Theory for Chemists</a:t>
            </a:r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590899"/>
              </p:ext>
            </p:extLst>
          </p:nvPr>
        </p:nvGraphicFramePr>
        <p:xfrm>
          <a:off x="1212304" y="4437112"/>
          <a:ext cx="6096000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CS ChemDraw Drawing" r:id="rId4" imgW="10695240" imgH="2835360" progId="ChemDraw.Document.6.0">
                  <p:embed/>
                </p:oleObj>
              </mc:Choice>
              <mc:Fallback>
                <p:oleObj name="CS ChemDraw Drawing" r:id="rId4" imgW="10695240" imgH="28353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2304" y="4437112"/>
                        <a:ext cx="6096000" cy="161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9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Bodové grupy symetrie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Množina prvků symetrie, jejichž operace ponechávají alespoň jeden bod tělesa nepohyblivý.</a:t>
            </a:r>
          </a:p>
          <a:p>
            <a:r>
              <a:rPr lang="cs-CZ" dirty="0" smtClean="0"/>
              <a:t>Příslušnost molekuly k bodové grupě se určuje pomocí prvků symetrie dané molekuly.</a:t>
            </a:r>
          </a:p>
          <a:p>
            <a:r>
              <a:rPr lang="cs-CZ" dirty="0" smtClean="0"/>
              <a:t>Bodové grupy se označují pomocí </a:t>
            </a:r>
            <a:r>
              <a:rPr lang="cs-CZ" dirty="0" err="1" smtClean="0"/>
              <a:t>Schönfliesovy</a:t>
            </a:r>
            <a:r>
              <a:rPr lang="cs-CZ" dirty="0" smtClean="0"/>
              <a:t> symboliky.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05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Bodové grupy </a:t>
            </a:r>
            <a:r>
              <a:rPr lang="cs-CZ" i="1" dirty="0" smtClean="0"/>
              <a:t>C</a:t>
            </a:r>
            <a:r>
              <a:rPr lang="cs-CZ" baseline="-25000" dirty="0" smtClean="0"/>
              <a:t>1</a:t>
            </a:r>
            <a:r>
              <a:rPr lang="cs-CZ" dirty="0" smtClean="0"/>
              <a:t>, </a:t>
            </a:r>
            <a:r>
              <a:rPr lang="cs-CZ" i="1" dirty="0" err="1" smtClean="0"/>
              <a:t>C</a:t>
            </a:r>
            <a:r>
              <a:rPr lang="cs-CZ" baseline="-25000" dirty="0" err="1" smtClean="0"/>
              <a:t>i</a:t>
            </a:r>
            <a:r>
              <a:rPr lang="cs-CZ" dirty="0" smtClean="0"/>
              <a:t>, </a:t>
            </a:r>
            <a:r>
              <a:rPr lang="cs-CZ" i="1" dirty="0" err="1" smtClean="0"/>
              <a:t>C</a:t>
            </a:r>
            <a:r>
              <a:rPr lang="cs-CZ" baseline="-25000" dirty="0" err="1" smtClean="0"/>
              <a:t>s</a:t>
            </a:r>
            <a:endParaRPr lang="cs-CZ" baseline="-2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C</a:t>
            </a:r>
            <a:r>
              <a:rPr lang="cs-CZ" baseline="-25000" dirty="0" smtClean="0"/>
              <a:t>1</a:t>
            </a:r>
            <a:r>
              <a:rPr lang="cs-CZ" dirty="0" smtClean="0"/>
              <a:t>: tato grupa obsahuje pouze identitu, </a:t>
            </a:r>
            <a:r>
              <a:rPr lang="cs-CZ" dirty="0" err="1" smtClean="0"/>
              <a:t>CHFClBr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i="1" dirty="0" err="1" smtClean="0"/>
              <a:t>C</a:t>
            </a:r>
            <a:r>
              <a:rPr lang="cs-CZ" baseline="-25000" dirty="0" err="1" smtClean="0"/>
              <a:t>i</a:t>
            </a:r>
            <a:r>
              <a:rPr lang="cs-CZ" dirty="0" smtClean="0"/>
              <a:t>: E, i. Např. </a:t>
            </a:r>
            <a:r>
              <a:rPr lang="cs-CZ" dirty="0" err="1" smtClean="0"/>
              <a:t>FClHC-CHClF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i="1" dirty="0" err="1" smtClean="0"/>
              <a:t>C</a:t>
            </a:r>
            <a:r>
              <a:rPr lang="cs-CZ" baseline="-25000" dirty="0" err="1" smtClean="0"/>
              <a:t>s</a:t>
            </a:r>
            <a:r>
              <a:rPr lang="cs-CZ" dirty="0" smtClean="0"/>
              <a:t>: </a:t>
            </a:r>
            <a:r>
              <a:rPr lang="cs-CZ" dirty="0"/>
              <a:t>E, </a:t>
            </a:r>
            <a:r>
              <a:rPr lang="cs-CZ" dirty="0" smtClean="0">
                <a:latin typeface="Symbol" panose="05050102010706020507" pitchFamily="18" charset="2"/>
              </a:rPr>
              <a:t>s</a:t>
            </a:r>
            <a:r>
              <a:rPr lang="cs-CZ" dirty="0" smtClean="0"/>
              <a:t>. </a:t>
            </a:r>
            <a:r>
              <a:rPr lang="cs-CZ" dirty="0"/>
              <a:t>Např. </a:t>
            </a:r>
            <a:r>
              <a:rPr lang="cs-CZ" dirty="0" smtClean="0"/>
              <a:t>CH</a:t>
            </a:r>
            <a:r>
              <a:rPr lang="cs-CZ" baseline="-25000" dirty="0" smtClean="0"/>
              <a:t>2</a:t>
            </a:r>
            <a:r>
              <a:rPr lang="cs-CZ" dirty="0" smtClean="0"/>
              <a:t>ClF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901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Bodové grupy </a:t>
            </a:r>
            <a:r>
              <a:rPr lang="cs-CZ" i="1" dirty="0" err="1" smtClean="0"/>
              <a:t>C</a:t>
            </a:r>
            <a:r>
              <a:rPr lang="cs-CZ" baseline="-25000" dirty="0" err="1" smtClean="0"/>
              <a:t>n</a:t>
            </a:r>
            <a:r>
              <a:rPr lang="cs-CZ" dirty="0" smtClean="0"/>
              <a:t>, </a:t>
            </a:r>
            <a:r>
              <a:rPr lang="cs-CZ" i="1" dirty="0" err="1" smtClean="0"/>
              <a:t>C</a:t>
            </a:r>
            <a:r>
              <a:rPr lang="cs-CZ" baseline="-25000" dirty="0" err="1" smtClean="0"/>
              <a:t>nv</a:t>
            </a:r>
            <a:r>
              <a:rPr lang="cs-CZ" dirty="0" smtClean="0"/>
              <a:t> a </a:t>
            </a:r>
            <a:r>
              <a:rPr lang="cs-CZ" i="1" dirty="0" err="1" smtClean="0"/>
              <a:t>C</a:t>
            </a:r>
            <a:r>
              <a:rPr lang="cs-CZ" baseline="-25000" dirty="0" err="1" smtClean="0"/>
              <a:t>nh</a:t>
            </a:r>
            <a:endParaRPr lang="cs-CZ" baseline="-2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Tyto grupy obsahují vždy identitu a rotační osu s četností vyšší než 1.</a:t>
            </a:r>
          </a:p>
          <a:p>
            <a:r>
              <a:rPr lang="cs-CZ" i="1" dirty="0" err="1" smtClean="0"/>
              <a:t>C</a:t>
            </a:r>
            <a:r>
              <a:rPr lang="cs-CZ" baseline="-25000" dirty="0" err="1" smtClean="0"/>
              <a:t>n</a:t>
            </a:r>
            <a:r>
              <a:rPr lang="cs-CZ" dirty="0" smtClean="0"/>
              <a:t>: E, </a:t>
            </a:r>
            <a:r>
              <a:rPr lang="cs-CZ" dirty="0" err="1" smtClean="0"/>
              <a:t>C</a:t>
            </a:r>
            <a:r>
              <a:rPr lang="cs-CZ" baseline="-25000" dirty="0" err="1" smtClean="0"/>
              <a:t>n</a:t>
            </a:r>
            <a:r>
              <a:rPr lang="cs-CZ" dirty="0" smtClean="0"/>
              <a:t>; H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r>
              <a:rPr lang="cs-CZ" baseline="-25000" dirty="0" smtClean="0"/>
              <a:t>2</a:t>
            </a:r>
          </a:p>
          <a:p>
            <a:r>
              <a:rPr lang="cs-CZ" i="1" dirty="0" err="1" smtClean="0"/>
              <a:t>C</a:t>
            </a:r>
            <a:r>
              <a:rPr lang="cs-CZ" baseline="-25000" dirty="0" err="1" smtClean="0"/>
              <a:t>nv</a:t>
            </a:r>
            <a:r>
              <a:rPr lang="cs-CZ" dirty="0" smtClean="0"/>
              <a:t>: E</a:t>
            </a:r>
            <a:r>
              <a:rPr lang="cs-CZ" dirty="0"/>
              <a:t>, </a:t>
            </a:r>
            <a:r>
              <a:rPr lang="cs-CZ" dirty="0" err="1" smtClean="0"/>
              <a:t>C</a:t>
            </a:r>
            <a:r>
              <a:rPr lang="cs-CZ" baseline="-25000" dirty="0" err="1" smtClean="0"/>
              <a:t>n</a:t>
            </a:r>
            <a:r>
              <a:rPr lang="cs-CZ" dirty="0" smtClean="0"/>
              <a:t>, n </a:t>
            </a:r>
            <a:r>
              <a:rPr lang="cs-CZ" dirty="0" err="1" smtClean="0">
                <a:latin typeface="Symbol" panose="05050102010706020507" pitchFamily="18" charset="2"/>
              </a:rPr>
              <a:t>s</a:t>
            </a:r>
            <a:r>
              <a:rPr lang="cs-CZ" baseline="-25000" dirty="0" err="1" smtClean="0"/>
              <a:t>v</a:t>
            </a:r>
            <a:r>
              <a:rPr lang="cs-CZ" dirty="0" smtClean="0"/>
              <a:t>; H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r>
              <a:rPr lang="cs-CZ" baseline="-25000" dirty="0" smtClean="0"/>
              <a:t>,</a:t>
            </a:r>
            <a:r>
              <a:rPr lang="cs-CZ" dirty="0" smtClean="0"/>
              <a:t> NH</a:t>
            </a:r>
            <a:r>
              <a:rPr lang="cs-CZ" baseline="-25000" dirty="0" smtClean="0"/>
              <a:t>3</a:t>
            </a:r>
          </a:p>
          <a:p>
            <a:r>
              <a:rPr lang="cs-CZ" i="1" dirty="0" err="1" smtClean="0"/>
              <a:t>C</a:t>
            </a:r>
            <a:r>
              <a:rPr lang="cs-CZ" baseline="-25000" dirty="0" err="1" smtClean="0"/>
              <a:t>nh</a:t>
            </a:r>
            <a:r>
              <a:rPr lang="cs-CZ" dirty="0" smtClean="0"/>
              <a:t>: E</a:t>
            </a:r>
            <a:r>
              <a:rPr lang="cs-CZ" dirty="0"/>
              <a:t>, </a:t>
            </a:r>
            <a:r>
              <a:rPr lang="cs-CZ" dirty="0" err="1"/>
              <a:t>C</a:t>
            </a:r>
            <a:r>
              <a:rPr lang="cs-CZ" baseline="-25000" dirty="0" err="1"/>
              <a:t>n</a:t>
            </a:r>
            <a:r>
              <a:rPr lang="cs-CZ" dirty="0"/>
              <a:t>, n </a:t>
            </a:r>
            <a:r>
              <a:rPr lang="cs-CZ" dirty="0" err="1" smtClean="0">
                <a:latin typeface="Symbol" panose="05050102010706020507" pitchFamily="18" charset="2"/>
              </a:rPr>
              <a:t>s</a:t>
            </a:r>
            <a:r>
              <a:rPr lang="cs-CZ" baseline="-25000" dirty="0" err="1" smtClean="0"/>
              <a:t>h</a:t>
            </a:r>
            <a:r>
              <a:rPr lang="cs-CZ" dirty="0" smtClean="0"/>
              <a:t>; H</a:t>
            </a:r>
            <a:r>
              <a:rPr lang="cs-CZ" baseline="-25000" dirty="0" smtClean="0"/>
              <a:t>3</a:t>
            </a:r>
            <a:r>
              <a:rPr lang="cs-CZ" dirty="0" smtClean="0"/>
              <a:t>BO</a:t>
            </a:r>
            <a:r>
              <a:rPr lang="cs-CZ" baseline="-25000" dirty="0" smtClean="0"/>
              <a:t>3</a:t>
            </a:r>
            <a:r>
              <a:rPr lang="cs-CZ" dirty="0" smtClean="0"/>
              <a:t>, </a:t>
            </a:r>
            <a:r>
              <a:rPr lang="cs-CZ" i="1" dirty="0" smtClean="0"/>
              <a:t>trans</a:t>
            </a:r>
            <a:r>
              <a:rPr lang="cs-CZ" dirty="0" smtClean="0"/>
              <a:t>-1,2-dichlorethen</a:t>
            </a:r>
            <a:endParaRPr lang="cs-CZ" baseline="-25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820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Bodové grupy </a:t>
            </a:r>
            <a:r>
              <a:rPr lang="cs-CZ" i="1" dirty="0" err="1" smtClean="0"/>
              <a:t>D</a:t>
            </a:r>
            <a:r>
              <a:rPr lang="cs-CZ" baseline="-25000" dirty="0" err="1" smtClean="0"/>
              <a:t>n</a:t>
            </a:r>
            <a:r>
              <a:rPr lang="cs-CZ" dirty="0" smtClean="0"/>
              <a:t>, </a:t>
            </a:r>
            <a:r>
              <a:rPr lang="cs-CZ" i="1" dirty="0" err="1" smtClean="0"/>
              <a:t>D</a:t>
            </a:r>
            <a:r>
              <a:rPr lang="cs-CZ" baseline="-25000" dirty="0" err="1" smtClean="0"/>
              <a:t>nh</a:t>
            </a:r>
            <a:r>
              <a:rPr lang="cs-CZ" dirty="0" smtClean="0"/>
              <a:t> a </a:t>
            </a:r>
            <a:r>
              <a:rPr lang="cs-CZ" i="1" dirty="0" err="1" smtClean="0"/>
              <a:t>D</a:t>
            </a:r>
            <a:r>
              <a:rPr lang="cs-CZ" baseline="-25000" dirty="0" err="1" smtClean="0"/>
              <a:t>nd</a:t>
            </a:r>
            <a:endParaRPr lang="cs-CZ" baseline="-2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Tyto grupy obsahují vždy identitu, n-četnou rotační osu a n dvojčetných rotačních os na ni kolmých.</a:t>
            </a:r>
          </a:p>
          <a:p>
            <a:r>
              <a:rPr lang="cs-CZ" i="1" dirty="0" err="1" smtClean="0"/>
              <a:t>D</a:t>
            </a:r>
            <a:r>
              <a:rPr lang="cs-CZ" baseline="-25000" dirty="0" err="1" smtClean="0"/>
              <a:t>n</a:t>
            </a:r>
            <a:r>
              <a:rPr lang="cs-CZ" dirty="0" smtClean="0"/>
              <a:t>: E, </a:t>
            </a:r>
            <a:r>
              <a:rPr lang="cs-CZ" dirty="0" err="1" smtClean="0"/>
              <a:t>C</a:t>
            </a:r>
            <a:r>
              <a:rPr lang="cs-CZ" baseline="-25000" dirty="0" err="1" smtClean="0"/>
              <a:t>n</a:t>
            </a:r>
            <a:r>
              <a:rPr lang="cs-CZ" dirty="0" smtClean="0"/>
              <a:t>, nC</a:t>
            </a:r>
            <a:r>
              <a:rPr lang="cs-CZ" baseline="-25000" dirty="0" smtClean="0"/>
              <a:t>2</a:t>
            </a:r>
            <a:r>
              <a:rPr lang="cs-CZ" dirty="0" smtClean="0"/>
              <a:t>; </a:t>
            </a:r>
            <a:r>
              <a:rPr lang="cs-CZ" i="1" dirty="0" smtClean="0"/>
              <a:t>D</a:t>
            </a:r>
            <a:r>
              <a:rPr lang="cs-CZ" baseline="-25000" dirty="0" smtClean="0"/>
              <a:t>1</a:t>
            </a:r>
            <a:r>
              <a:rPr lang="cs-CZ" dirty="0" smtClean="0"/>
              <a:t> = </a:t>
            </a:r>
            <a:r>
              <a:rPr lang="cs-CZ" i="1" dirty="0" smtClean="0"/>
              <a:t>C</a:t>
            </a:r>
            <a:r>
              <a:rPr lang="cs-CZ" baseline="-25000" dirty="0" smtClean="0"/>
              <a:t>2</a:t>
            </a:r>
            <a:r>
              <a:rPr lang="cs-CZ" dirty="0" smtClean="0"/>
              <a:t>; </a:t>
            </a:r>
          </a:p>
          <a:p>
            <a:r>
              <a:rPr lang="cs-CZ" i="1" dirty="0" err="1" smtClean="0"/>
              <a:t>D</a:t>
            </a:r>
            <a:r>
              <a:rPr lang="cs-CZ" baseline="-25000" dirty="0" err="1" smtClean="0"/>
              <a:t>nh</a:t>
            </a:r>
            <a:r>
              <a:rPr lang="cs-CZ" dirty="0" smtClean="0"/>
              <a:t>: E, </a:t>
            </a:r>
            <a:r>
              <a:rPr lang="cs-CZ" dirty="0" err="1" smtClean="0"/>
              <a:t>C</a:t>
            </a:r>
            <a:r>
              <a:rPr lang="cs-CZ" baseline="-25000" dirty="0" err="1" smtClean="0"/>
              <a:t>n</a:t>
            </a:r>
            <a:r>
              <a:rPr lang="cs-CZ" dirty="0" smtClean="0"/>
              <a:t>, nC</a:t>
            </a:r>
            <a:r>
              <a:rPr lang="cs-CZ" baseline="-25000" dirty="0" smtClean="0"/>
              <a:t>2</a:t>
            </a:r>
            <a:r>
              <a:rPr lang="cs-CZ" dirty="0" smtClean="0"/>
              <a:t>, </a:t>
            </a:r>
            <a:r>
              <a:rPr lang="cs-CZ" dirty="0" err="1" smtClean="0">
                <a:latin typeface="Symbol" panose="05050102010706020507" pitchFamily="18" charset="2"/>
              </a:rPr>
              <a:t>s</a:t>
            </a:r>
            <a:r>
              <a:rPr lang="cs-CZ" baseline="-25000" dirty="0" err="1" smtClean="0"/>
              <a:t>h</a:t>
            </a:r>
            <a:r>
              <a:rPr lang="cs-CZ" dirty="0" smtClean="0"/>
              <a:t>, pokud je n sudé, má grupa i střed symetrie; D</a:t>
            </a:r>
            <a:r>
              <a:rPr lang="cs-CZ" baseline="-25000" dirty="0" smtClean="0"/>
              <a:t>2h</a:t>
            </a:r>
            <a:r>
              <a:rPr lang="cs-CZ" dirty="0" smtClean="0"/>
              <a:t>: naftalen; D</a:t>
            </a:r>
            <a:r>
              <a:rPr lang="cs-CZ" baseline="-25000" dirty="0" smtClean="0"/>
              <a:t>3h</a:t>
            </a:r>
            <a:r>
              <a:rPr lang="cs-CZ" dirty="0" smtClean="0"/>
              <a:t>: BF</a:t>
            </a:r>
            <a:r>
              <a:rPr lang="cs-CZ" baseline="-25000" dirty="0" smtClean="0"/>
              <a:t>3</a:t>
            </a:r>
          </a:p>
          <a:p>
            <a:r>
              <a:rPr lang="cs-CZ" i="1" dirty="0" err="1" smtClean="0"/>
              <a:t>D</a:t>
            </a:r>
            <a:r>
              <a:rPr lang="cs-CZ" baseline="-25000" dirty="0" err="1" smtClean="0"/>
              <a:t>nd</a:t>
            </a:r>
            <a:r>
              <a:rPr lang="cs-CZ" dirty="0"/>
              <a:t>: E, </a:t>
            </a:r>
            <a:r>
              <a:rPr lang="cs-CZ" dirty="0" err="1"/>
              <a:t>C</a:t>
            </a:r>
            <a:r>
              <a:rPr lang="cs-CZ" baseline="-25000" dirty="0" err="1"/>
              <a:t>n</a:t>
            </a:r>
            <a:r>
              <a:rPr lang="cs-CZ" dirty="0"/>
              <a:t>, nC</a:t>
            </a:r>
            <a:r>
              <a:rPr lang="cs-CZ" baseline="-25000" dirty="0"/>
              <a:t>2</a:t>
            </a:r>
            <a:r>
              <a:rPr lang="cs-CZ" dirty="0"/>
              <a:t>, </a:t>
            </a:r>
            <a:r>
              <a:rPr lang="cs-CZ" dirty="0" err="1" smtClean="0">
                <a:latin typeface="Symbol" panose="05050102010706020507" pitchFamily="18" charset="2"/>
              </a:rPr>
              <a:t>s</a:t>
            </a:r>
            <a:r>
              <a:rPr lang="cs-CZ" baseline="-25000" dirty="0" err="1" smtClean="0"/>
              <a:t>d</a:t>
            </a:r>
            <a:r>
              <a:rPr lang="cs-CZ" dirty="0" smtClean="0"/>
              <a:t>, </a:t>
            </a:r>
            <a:r>
              <a:rPr lang="cs-CZ" dirty="0"/>
              <a:t>pokud je n </a:t>
            </a:r>
            <a:r>
              <a:rPr lang="cs-CZ" dirty="0" smtClean="0"/>
              <a:t>liché, </a:t>
            </a:r>
            <a:r>
              <a:rPr lang="cs-CZ" dirty="0"/>
              <a:t>má grupa i střed </a:t>
            </a:r>
            <a:r>
              <a:rPr lang="cs-CZ" dirty="0" smtClean="0"/>
              <a:t>symetrie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1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Bodové grupy kubické</a:t>
            </a:r>
            <a:endParaRPr lang="cs-CZ" baseline="-2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Tetraedrické – </a:t>
            </a:r>
            <a:r>
              <a:rPr lang="cs-CZ" i="1" dirty="0" smtClean="0"/>
              <a:t>T, </a:t>
            </a:r>
            <a:r>
              <a:rPr lang="cs-CZ" i="1" dirty="0" err="1" smtClean="0"/>
              <a:t>T</a:t>
            </a:r>
            <a:r>
              <a:rPr lang="cs-CZ" i="1" baseline="-25000" dirty="0" err="1" smtClean="0"/>
              <a:t>d</a:t>
            </a:r>
            <a:r>
              <a:rPr lang="cs-CZ" i="1" dirty="0" smtClean="0"/>
              <a:t>, </a:t>
            </a:r>
            <a:r>
              <a:rPr lang="cs-CZ" i="1" dirty="0" err="1" smtClean="0"/>
              <a:t>T</a:t>
            </a:r>
            <a:r>
              <a:rPr lang="cs-CZ" i="1" baseline="-25000" dirty="0" err="1" smtClean="0"/>
              <a:t>h</a:t>
            </a:r>
            <a:endParaRPr lang="cs-CZ" i="1" baseline="-25000" dirty="0" smtClean="0"/>
          </a:p>
          <a:p>
            <a:pPr lvl="1"/>
            <a:r>
              <a:rPr lang="cs-CZ" i="1" dirty="0" err="1" smtClean="0"/>
              <a:t>T</a:t>
            </a:r>
            <a:r>
              <a:rPr lang="cs-CZ" i="1" baseline="-25000" dirty="0" err="1" smtClean="0"/>
              <a:t>d</a:t>
            </a:r>
            <a:r>
              <a:rPr lang="cs-CZ" dirty="0" smtClean="0"/>
              <a:t>: E, 4 C</a:t>
            </a:r>
            <a:r>
              <a:rPr lang="cs-CZ" baseline="-25000" dirty="0" smtClean="0"/>
              <a:t>3</a:t>
            </a:r>
            <a:r>
              <a:rPr lang="cs-CZ" dirty="0" smtClean="0"/>
              <a:t>, 3 C</a:t>
            </a:r>
            <a:r>
              <a:rPr lang="cs-CZ" baseline="-25000" dirty="0" smtClean="0"/>
              <a:t>2</a:t>
            </a:r>
            <a:r>
              <a:rPr lang="cs-CZ" dirty="0" smtClean="0"/>
              <a:t>, 6 </a:t>
            </a:r>
            <a:r>
              <a:rPr lang="cs-CZ" dirty="0" err="1" smtClean="0">
                <a:latin typeface="Symbol" panose="05050102010706020507" pitchFamily="18" charset="2"/>
              </a:rPr>
              <a:t>s</a:t>
            </a:r>
            <a:r>
              <a:rPr lang="cs-CZ" baseline="-25000" dirty="0" err="1" smtClean="0"/>
              <a:t>d</a:t>
            </a:r>
            <a:r>
              <a:rPr lang="cs-CZ" dirty="0" smtClean="0"/>
              <a:t>; např. CH</a:t>
            </a:r>
            <a:r>
              <a:rPr lang="cs-CZ" baseline="-25000" dirty="0" smtClean="0"/>
              <a:t>4</a:t>
            </a:r>
            <a:r>
              <a:rPr lang="cs-CZ" dirty="0" smtClean="0"/>
              <a:t>, SO</a:t>
            </a:r>
            <a:r>
              <a:rPr lang="cs-CZ" baseline="-25000" dirty="0" smtClean="0"/>
              <a:t>4</a:t>
            </a:r>
            <a:r>
              <a:rPr lang="cs-CZ" baseline="30000" dirty="0" smtClean="0"/>
              <a:t>2-</a:t>
            </a:r>
            <a:endParaRPr lang="cs-CZ" dirty="0" smtClean="0"/>
          </a:p>
          <a:p>
            <a:r>
              <a:rPr lang="cs-CZ" dirty="0" smtClean="0"/>
              <a:t>Oktaedrické – </a:t>
            </a:r>
            <a:r>
              <a:rPr lang="cs-CZ" i="1" dirty="0" smtClean="0"/>
              <a:t>O</a:t>
            </a:r>
            <a:r>
              <a:rPr lang="cs-CZ" dirty="0" smtClean="0"/>
              <a:t>, </a:t>
            </a:r>
            <a:r>
              <a:rPr lang="cs-CZ" i="1" dirty="0" err="1" smtClean="0"/>
              <a:t>O</a:t>
            </a:r>
            <a:r>
              <a:rPr lang="cs-CZ" i="1" baseline="-25000" dirty="0" err="1" smtClean="0"/>
              <a:t>h</a:t>
            </a:r>
            <a:endParaRPr lang="cs-CZ" i="1" baseline="-25000" dirty="0" smtClean="0"/>
          </a:p>
          <a:p>
            <a:pPr lvl="1"/>
            <a:r>
              <a:rPr lang="cs-CZ" i="1" dirty="0" err="1" smtClean="0"/>
              <a:t>O</a:t>
            </a:r>
            <a:r>
              <a:rPr lang="cs-CZ" i="1" baseline="-25000" dirty="0" err="1" smtClean="0"/>
              <a:t>h</a:t>
            </a:r>
            <a:r>
              <a:rPr lang="cs-CZ" dirty="0" smtClean="0"/>
              <a:t>: SbF</a:t>
            </a:r>
            <a:r>
              <a:rPr lang="cs-CZ" baseline="-25000" dirty="0" smtClean="0"/>
              <a:t>6</a:t>
            </a:r>
            <a:r>
              <a:rPr lang="cs-CZ" baseline="30000" dirty="0" smtClean="0"/>
              <a:t>-</a:t>
            </a:r>
            <a:r>
              <a:rPr lang="cs-CZ" dirty="0" smtClean="0"/>
              <a:t>, </a:t>
            </a:r>
            <a:r>
              <a:rPr lang="cs-CZ" dirty="0" err="1" smtClean="0"/>
              <a:t>Mo</a:t>
            </a:r>
            <a:r>
              <a:rPr lang="cs-CZ" dirty="0" smtClean="0"/>
              <a:t>(CO)</a:t>
            </a:r>
            <a:r>
              <a:rPr lang="cs-CZ" baseline="-25000" dirty="0" smtClean="0"/>
              <a:t>6</a:t>
            </a:r>
            <a:endParaRPr lang="cs-CZ" dirty="0" smtClean="0"/>
          </a:p>
          <a:p>
            <a:r>
              <a:rPr lang="cs-CZ" dirty="0" err="1" smtClean="0"/>
              <a:t>Ikosaedrická</a:t>
            </a:r>
            <a:r>
              <a:rPr lang="cs-CZ" dirty="0" smtClean="0"/>
              <a:t>: </a:t>
            </a:r>
            <a:r>
              <a:rPr lang="cs-CZ" i="1" dirty="0" err="1" smtClean="0"/>
              <a:t>I</a:t>
            </a:r>
            <a:r>
              <a:rPr lang="cs-CZ" i="1" baseline="-25000" dirty="0" err="1" smtClean="0"/>
              <a:t>h</a:t>
            </a:r>
            <a:r>
              <a:rPr lang="cs-CZ" dirty="0" smtClean="0"/>
              <a:t>: B</a:t>
            </a:r>
            <a:r>
              <a:rPr lang="cs-CZ" baseline="-25000" dirty="0" smtClean="0"/>
              <a:t>12</a:t>
            </a:r>
            <a:r>
              <a:rPr lang="cs-CZ" dirty="0" smtClean="0"/>
              <a:t>, C</a:t>
            </a:r>
            <a:r>
              <a:rPr lang="cs-CZ" baseline="-25000" dirty="0" smtClean="0"/>
              <a:t>60</a:t>
            </a:r>
            <a:endParaRPr lang="cs-CZ" i="1" baseline="-250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338814"/>
              </p:ext>
            </p:extLst>
          </p:nvPr>
        </p:nvGraphicFramePr>
        <p:xfrm>
          <a:off x="6444208" y="908720"/>
          <a:ext cx="2403475" cy="551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CS ChemDraw Drawing" r:id="rId3" imgW="2403360" imgH="5518080" progId="ChemDraw.Document.6.0">
                  <p:embed/>
                </p:oleObj>
              </mc:Choice>
              <mc:Fallback>
                <p:oleObj name="CS ChemDraw Drawing" r:id="rId3" imgW="2403360" imgH="55180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44208" y="908720"/>
                        <a:ext cx="2403475" cy="551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4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Úplná rotační grupa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 smtClean="0"/>
              <a:t>R</a:t>
            </a:r>
            <a:r>
              <a:rPr lang="cs-CZ" i="1" baseline="-25000" dirty="0" err="1" smtClean="0"/>
              <a:t>h</a:t>
            </a:r>
            <a:endParaRPr lang="cs-CZ" i="1" baseline="-25000" dirty="0" smtClean="0"/>
          </a:p>
          <a:p>
            <a:r>
              <a:rPr lang="cs-CZ" dirty="0" smtClean="0"/>
              <a:t>Obsahuje nekonečně mnoho os se všemi možnými hodnotami četnosti. Osy se protínají ve středu symetrie. Dále obsahuje nekonečně mnoho rovin symetrie, které procházejí středem symetrie.</a:t>
            </a:r>
            <a:endParaRPr lang="cs-CZ" dirty="0"/>
          </a:p>
        </p:txBody>
      </p:sp>
      <p:sp>
        <p:nvSpPr>
          <p:cNvPr id="4" name="AutoShape 2" descr="data:image/jpeg;base64,/9j/4AAQSkZJRgABAQAAAQABAAD/2wCEAAkGBxQTEhUUExQVFhQXGRwaGRcYFxwcGxoeHRgYGRweIBwaHyggGhslGxcaITEhJikrLy4uHR8zODMsNygtLisBCgoKDg0OGxAQGywkHyQ3LCwsLC8sLCwsLCwvLDQsLCw0LCwsLCwsLCwsLCwsLDQ0LCw0LCwsLCw0LCwsLCwsLP/AABEIAOEA4QMBIgACEQEDEQH/xAAbAAADAQEBAQEAAAAAAAAAAAAABQYEAwIBB//EAEwQAAIBAwEFBQMIBgYJAwUAAAECAwAEESEFEjFBUQYTImFxMoGRFDNCUmJyobEjU4KSwdEHJENjsvAVFjRzg6PC4fGTorM1REVUZP/EABcBAQEBAQAAAAAAAAAAAAAAAAEAAgP/xAApEQACAgIBAwMEAgMAAAAAAAAAAQIRITFBElHwMmFxAyKBwZHhE0Kh/9oADAMBAAIRAxEAPwD9xoooqIKKKKiCiiiogoorDdbVjQHUtg48KltToF8IPiJ0xVVkbqw3G1oUODIm99UMCfhy99ZJhNJktEFQfReQLnzJQPj0GPMnOK920c4GVECDHhXxEKPdu8eNaoAbbkROBPCpPJnUn4Fhr6ZrzcS3CKZA8EiAZwS0enPxgsPw99YNp7deNli3rV3fOhJVVUcWY5OnLHEnhzIRG0iwS8cDyMwPeQXIQ5HDdTdjUaEjUk9Sa2oBY5h2vDcqYmEolcEhBlWwPpRyhtwgfWVvWvWwNpzb72s6Fp4xvBjuAyRk4Vzgkb3JsaZ9aVbQu2ZdyVXljzkd6oWRCODJcW+8isORIH3qSS9qd2WCRmLvA2BIcbzxNo8cm6SpcaEOpKnHI1tQtYCyg2ZcM13d3TISEkW3GqYQRrlxliBgs2c1rTbclx4o963tv15i3mfjncxvJGgx84+QeQ51DRbfVohCwO40rzSrnHeszkqhb6MYABY6k6ACn42qJsCXdlxjdgMgigUcv0S700uB9dAOgFalAEypt9rw43YJJLhubRlpRnzfWNT5by1qt9oTHQ27AjiGaMEefhds1OqS7Bt+aJhjBtbGVNBwVmdWWRR0K48q5W99iRY7n5YZDkKwMkYlUDJIVCpRlPFdeoJHDn0GrLOO8GcMCh5b2NfQgke7jWmpwGAcVvtevytx+BYV8+UpHjubrdOfmZyAG8gHAdT0wccscxjpGykorDs+/wC8GccNGxoynoy8vcWB4g4INbQaw1Qn2iiiogoooqIKKKKiCiiiogoooqIKKKKiCvLN8azX16Ewo1ds4UdBxJ8hkDUjUjUcRwMDFSZGKqNSoOCfvNoT6aDlgimiOW0b+Nd4OxbdBLKvBQBnDH2QcfXIGlZLBLiYiYKkS4/RK4JKIRzQboWQjictgYHXOHa9yjpFbwKG72RVYjwxFVzIyBwCCCE3TugjGc0+Oz3fWaZiPqRZjX3kHfP7wB6VvSMi/aKouFnupGZj82rbpxxOFhAdh8a8izib2LEydHnAA/5pMg/drrBcxK+7aRB8A5MYCoGJ13pOBOmuN4+VaJreQqWuJxGg4rEdwD1kPiPqu5Trz9ETGxnANxIzWkLNOybrR75G4AoVFDJkDyGTnOK03pZsHMu7qSxhhgjGBxzOpcD3GuEdx8nlkkt1xby7oMsiM243Nhrvup6nAJPHrrlCvKoizdzjUvL81HnGCFGFB5gKM9Tzro92BO7TgDJvYQgnG/ugqTyCuUi3yf7tHqUurF1Y5U6Eg+RA3iD0IGpHEc8V+lNavJKY42Z5xpNdNjMSnikQGVjY+XDicngpu7dfk11OiBYI0NvAM8iwWST7RZjje4kZrpCdGWiFWzc/RPPl0AJ04nQg4HLWqvYyOiqu83j9gb4Af7niSOT0Eu91Apvf7KAnMLDdE0EbowOqSwAKGXz3Dr1rpaW7yCXciQzId26tGx3Ux/WKDojMNQwGDz61S+paJKgjGoVmUSHQJJNd2jH7pLuHP3SRXHtfC0dqzmO6jeJleN2n76MMGA4s7MMhiMlRxpjZktGxtgZYQd2SzudShHFQzZZCPqvvL0wKR4ivpBBaMYYFAeZJG3o95T4UWLexu7w1KMFx7s81u+wsqdnSd78zeq8mASksaF18isXdMPfW9nulzvRJKv2H1P7EgA+MlLHukKBb+3UqvCZR3kYweJ034T5kYH1qYQ7PYKHtbk7hGQsh76MjyYnvB5YcgdK5vzxGhPfCJW34lNtPphSDCJSMnuy2Aj5ycEFt1sHXUF5s27aSNZI271GHBgEkHUNjwlgRgrhcEHWuF3tQqhW6hMYx84P0kJxrq2AUGmpdQNeJpTsW0AurmO3kMabsU8QXDRbsisrAJwC78ZbwFSd7jVVrJFZBdK2moYcVOhHu5jzGhrvSW5uCuBcJjHCVT4P3tDEdOeANBvNW+1udd1jnTKt9YacRyYZGeWoOmcDm0JrooooEKKKKiCiiiogoooqIKzXt2I1J00BJJ4KBzPl5c/xGhvKp3tBPvbtvH/aSIjyaEDPiK66MxjVvDwAIzyB1FWwZospO7GWDPcS4cp9JRrug8kVRkE6DO9jJOK6y2DSFe/YNk57pfmwBrrzkOcDLacworVGkcKtjj7TsTqdNWZj5DnoAMDQYpYsst0/gYxQgfOAYdwT9DPsqce2Rk8hwan3IxdsNopHLbFSGeKUFkH0VdGQFjghNWGM+7hTL/R0kutwQw/VDIjHqBrL+0QPsitFxsWE27wBQsbA56547xJ1ZsgHJ5ikew9pyzgW/eKrIPHKDlpFBKho8jmBq+vkNdNLMccByM5Lnddo4wZJAFG6nhVRj6TD2Brw4nkDXW32OM95ORI41AxhE+6pzk/abJ9K0bNt0iVwoCqGOdfIZJJ1J6k1wGbnqIOnAyfyT86zfYTnLI91lIyUg4NJzk5FU6L1b4daV31gYZkis3ZHcElM7yKvAv4slTw4cTVHfXQhjzjoFUczwCiseyrIo5ZzmWRd5z7xhR5AaUqVIGhFeSz2tt8nEKh5PAsiSbxZ29piCA28Rk5644aVn7QXSCxW2WKdBmNfHEwBw4J1GQWOM4B1NPoh316zcUt13V/3j+0fculeO12vyVet1H8BkmtqWV/IUJe1+10YQSok2YZASzQuo3GG6w3mAAJ8Ir1tu8nWQXkNpKndoRKZCgEkfHBVWLZU+IHlrVL2lte9tZk+shx68R+IFfOzd331pC513kAbzI8LfiDQpJRuhrJNXvZqa5U3Jmjd3VT3cQZIpUHiCu2d98jQE4x0ptZW9teQqFQwvCd0BfBLbuOIBHD8mHI157Pn5NO9k3sHMtuT9QnxJ6q3vwc1o25s11cXVsB36jDpwE6D6B6MPoty4cOE27q/gqMlrtBrc93eAFCxVLoDCk54SAfNN5+yfLhW2XYG4S9pIYHOpUDeic/ajJxk/WUq3meFdtjXcdzCzAbyOWDKw4cmVlPMcCKXlJLDVd6Wy5pq0luOq83hHNeKjhkaA59yNNrtxlcRXMYilJwuGzHJ/u3OAT9ht1vIjWp7YlnvX141u6wd2I4xhFKSP43cOmhOCwzulTnnqcuO1u2oRbBVVLh7gbsEWjCQng33RoSfxFYNhWEuz4irj5RCTvzFVJlR2Vd5scZk0++McG4BXpb7g9lBb7VIYR3Cd1IxwpzmOQ/YfA8X2GAbjgEDNZ73ZbLn5OQpHjRD7AYaeHGqcdQNCGYYBO8NqpHPFlCksMi8Dh0YH+FLnaS2IJ35IAeBy0kY4HB1Myc8HxjH0uAwvY0M9lbSWdAw0OoZTxRhoynzBBHu0yMGttTmygrzXHduvtJLGy6qUlQHGntKZEkbPVjintrPvDUYYaMOh/iDxBokqZI7UUUVkQoooqIK+E19rDtWYgKi+07Y14AAFmJH1cDHvA51IgmmLncQ7vN3+oDqAM/TI18hqfogpNvlYltX9iJLlSTzwySx56/TGvEk07KrHGzMcKgLEsfUlmPXn5fkl2lsuS7t2Y7yELm3j4EMuCruPrEgYU+yDrqTjpHfsZZvgsmnIaZSsQOUgPPo8vU8wnAcTk43WHehTIzEKqgZJOAABkknprWfYm1lnt0m0XK+MHTcYaODnhgg8aVQkXUhd8/JwQY48azEAYkYfq+aqeOhPIUU+RNSI154nBW1+ih0ab7TjisfReJ4nTStO1tkLKFIPdyR+xIvFfLzXyrZlz0Ueep/kKTXqfKJTAhYovz0mfeI15bx59B61JuyFlvtXvGCXDAR7xyyg7kzA4xngF0z51VrKceFMDkSQB+Ga5Q2qYeMqu4CBu40xujGlJNo7PKOsFtI694CWQnKKnM65K5OnnWsSYaN9oGnfvSQEQkR6ZB5F9fgK7X8vdhnZj4UJ0wOHL3ms8V/LCoWS2bdUYDQneGn2T4gKWba2tDO0UYfdVmHeb4K4UENg72OOKlFt+xWNuz+zysCli2++ZH1I8Ta6+eMD3Vk29CPlFmmusjNxP0Vz186ew3SN7Dq33WB/Kk21Nb+zH1Vmb4qBQm3K/knoZ3UACEjP7x/nSTsfDui4gyw7mdwoB+g3iXT3mqC+9hv886n4Zlg2lOGZVWaFJMkgDKEpjXnjWqOU0L2du1WzXMQmiZjNbnvI841x7S8M4ZcjHPSmOzbszRJLGwKuoYZHDPI4PEHSsl12ss4+NwjHoh3z/wCzNTOxNsyxyy29tbuyyMZYRN+iCqcb+jDxIGOgGuppUZOIWrGd4r2kr3aKTCzH5TGuvD+1UdV+l1Hpmu20e2KE91aL8onPIH9GmeDO/ADyB8tK5w7AuLgE3dwdwk5ggyiHXUFz4mHlXrZEYsbg2pAFvOS0DdG4tEx5nmpOpGRk4p+35aDIssNgyWDC8IW4JDd8saYMYZixaEDkMnK4ywyRjgbHZ9ykmZI2DIwVlYaggrxrsbZeWh6jSpiZWsJJJUG9aM2ZkA1iY6mVQPoa+NeXtDnRfX8joY3mzpIXae0AOTmW3zhZerITpHN58G4NyYbrW+S4hLxnIwQQRhlYcVZTqrA8Qa0Q3KtjB46jzHUHgR6Um7QQ/J9+8iIUquZkJwsyKOfSUD2W/ZOhGM7w9joU7NVo7+9kt0DRqIFkjHFiVeRih4b4EgOPpZPOqcShws0RDZGn2hr4Tngc5GuoPvFJf6O13rUzkgvcSvK+DndOdwJ6qiKCORBphfwmBmmj+bbWZOhH9qo6jA3hzGvEYZn6qBaGsUgYAjgf8+417rFZyjfdQcqQrjp4sgge9Sf2q21zZoKKKKiCkqtv3iMeHdS7voHg19+c/DpTW4GRu/W093P8M1PbaYi6tkRgjSpPFnOCozE5ZR9YLEwHQkHlWooGa7n+sFv1ERP/ABJFP+BGHvcfZ1cSSBeP/ms0qqkfdouAq4CjgqgafgKX7WkYstvEx76QZaQf2UXBmHRifCvnk67pq2RLbQKrPK+JBs95QLjdxu96MgnTXu97dD44kEa8Ku7MLlt3G6QpBGoIIOuedeobGNYhCEHdBd3cxkYxjBzx9/GpV1k2Y5KhpbMjJXOXh15Z9pMnh5+pO2+vC8/sND7bl+yBYosGeU4Too+k5+yo+JwK1bMsVhjCLk41LHizHUsTzJNKeypEwe7ZlaSXQAHPdoD4Y/I/SbzPlVBWJYwK7mRpghlZjhQAxPkAc/lWLs9EWDXDjDzagfVQewvw1PrWPb7iWeO3ByrAPLjXwKchdPrNgU9ErfRQ+/Sl4XyR3qchVZ72UsoZIx3QBAIJxvNoeYJxTe6mdEZ2KgKpY4BOgGedKOzlqwhiZid6UtI2Or6594xVHCbJm6bs5atxgT3Dd/w4pDL2fg+XJCqEJ3JcgO+c7+6Nc5HpVZ8mH1mP7RpDHADtNhrhbYczzkzWoyecg0ervslahSdxz6yydfvUq2v2etoLmzKwr3buyOrZYMWXwZ3ieBBqsurdQpIzy5nqKRdu4AlsJQWzDLHJxPJwv/VVCTbqyaRQ2tjFH83GifdUL+QpL2zhKpHdIMyWrb+nExnwyL71191OxCeTt+B/hXiaNirBirKQQQRxGNeHlWE6diz7s2QNGrKcq3iB6gnI/CuG3NlrcwtExKnQo44o41Vh5g/xpL2KuWSOS1YFmtn3QeZRvHGcfdOPdVItyvXB6HT86WnGWCWULezO1GmjKygLcQt3cyj6w4MPssMMPXyphAAd/OoLEfgBSHtEPk0yXyexpHcgc4yfDJ6ox/dJ6U6W6SOIyO6qmrFiQBgnrVJcrkkJLRfkUy2z62kzYgY/2TnXuSfqnUoeWq/VpbeMdoz9zHlrGBwZmzpNIuoiU80GhPu8ift3NLtbMUQMVhkb8zL45sHIEasNFyB4j/Ags+ysvdRPZsqpLbDHhGBIhyUlA+1g73Rg3lXTSvnzPyZ9uD7Ovyc/KogSpA+UxKNSAABKq83UDXHtqMalVFUMUgZQykFWAIIOQQdQQeYxXgQjdXkQBgjiKS7PJtZ+4bSCUloTyR9WeIdARl1HLDjQBRXPZrRztgYLuKMfNNFNua8N14fBjoo3iuPokjTdGaQVNXUXe3qopw0MEjZ+q0k6d2cdP6u+nMZHOntjNvIDjHUccEEgjPPDAj3VSJGiiiisCec6+g/z+VSm04We3NzGN6cMs8Q+xGSVX9tGk045lI5U42hJvB4/ryBD93cVnHllcqD1YVutEwPPJz7iR8K2nWQ2Y22jELUzhsxMm/vcS28NNObHIAHXSvHZ2zZUMsvz02Hk+zphUH2UXTzO8edTUQWG+W1Z/wCqiXvYxjwrMw31hLcAASZVXqU6CrW20BHQkfxH4EUyVLHILJ2qa2u4uLpIT8zAQ8x5Fz4o4/MDG+R92mO2tr9zC8ije3RgfaYnCqOpLECuGydk9zBlvFOT3kjdXJ3mx5ch5AURxkWZLvs/mQzWhNvIeJ/s3+9Hz9ffqa5DbUkJ3b+J1H62PLQn1A1X0OaqlOdaQ9rpSyx2yHD3L7hxxEY8Uh/d099MZW6YNUZuypEha5yN6ZyMAjwIAQinHA6ZPrVRU7tLstb+3GrQuMeOJipxnpw9+K+fI7+L5ueKdekq7rY+8nE+ZqlUspksHbtlIfk4jU4aZ0iH7R1/AGmksYURgaAEAemMVHX+15jdwCe1cGENIUiIlLAjcVsDGADmmk3bG10Ds8bZBw8bA8fIEUuEqSRWimqe2cc7SuvsxxD4gmtcXaa0bhcRe9gPzxSbYu1Ifl185miCt3IVi64bEZBwc64PSiMXTx5ZNlReez7x+YrF2ot+8tLhesbY9QCR+IFfLvbNvj/aIeI/tE6+teLjtJZgENcw4IwcOD+RoSfYcHfs7cd5awPzaNCfXdGfxzWy6OEb0qF7IdrLeG0jhdnaRN4bqRsxI32KnQY4Ec6aXHaaaQYgsbhskAGXEQOvVs1qX031ApKj3tEfJ7+3m4JOvyd+m8PFEfUnK1RXc6IpaRlVBxLkAfE6VGdoLHaNxA5k+TxLH+kVE3mkLJ4gN46A6cRWnYPZm2njiuZjJcu6hgZnLBcjUBR4cA6YOeFLSpNsrOW0O0iTB4rKB7nIKu3swAEYIZm46HgOPI0s7ObBLytBfl5mtQndw72Ytwr4XC4HeYOV16YOdKv5YlVVRQFXIAAGABx0A9KRdrB3Dw3y/wBidybHOFyA3ruNuuPfVGfCBrllFA6kYXGBpgaY93KkXa2zYBLmEEzQ58I4yxtjvIvPIG8v2lXzp48Strz5MP51wkchlDaga5A92o99c4unZpnWxu0ljSWNgyOoZSOYIyK47YsVmheNzugjIcYyjKd5XGdAysAw9KU7GPya5e1/spd6e36DJ/TRj0Zg4HRyPo1n7T3RuZP9HwkgEBrpx/Zwn6GeUkg8IHJcnpWlH7sBeDl/R5dGdZrlypkmfd8PAJGoCgZ1AbeaUZ5SiqVPBKRykG8PUYVviCn40rNsIJYio3Y5VWJgOCOoJhYchpvRnrmMcq37QfRGOhV1z01dVPu3WP4VSy7QrQwooormIns0zdzZI8AUgZ1/SKAcj/gjHqa2XN2sMcsj+zGCx643d7TqeNLEfu50mPszSSRP6hsREnp+jZfWQV024N+aCHTDt3j/AHISH/GRowfLNbq2B4g2Kr2jR3Iy0uZJTnUSMd7wn7GiqeirS7Zm0HhlW2vWPi+ZmOizY0Af6smMac9PfToN87x9keyP4n+FZO0VtE8D9+oaJQWcH6oByR0IGTkdKVLhhRiuh396kQ+btQJXHIyNkRL+yu8/vWn5FQPZ57mxhErxGaCYCRyuTNFlQBvZ+cUIFGmMYPTW02ZtOK4QSQurqeYPDyI4g+RqnGtaJM62h8OPqnHw4fhikey/099PNxSACBOm97Up9Qd1aYbWvhbpLKeAQt6lRoPfoKx9lLd4rWNcEuw33ZtMu53m9dTj3ULCbHkdyrlSOorlHcrugkjhX3uCfaYnyGgrnDuoHzgbuTnyxmsiI9hzd5eXkwBYApCuOW4MuNftGnd1vMhBQAeZzSnsGh+SCQ+1M7yt6s5x+AFP5hlSPI1qfqBaF0uyI31aG3PrED+Yqc2FsOGSe8DRRFUlCqDGMDw64HKrO3OVX0H5VPdjjmS+P/8AU4+AWmMnTBo6y9mbYY/QQakD5pa1RbDiT2YLcekSj8hW+5+j94fxrvWepjSJTsgWjkvYgoO7cFsA4wHUEY8tKoJZdVypGDnry8qSbK8G1Lxf1kcMn7oKGqAayei/mf8AtWp7BaPqzqeY9P8AzU72I/R/KbQ//bzHcH93J+kT82qleMHiAalbmLuNqRFTurcwsnUb8R3hnP2CRRHKaFlM2rj7Iz8dP519urdZEZHGVdSrDqCMEfA1whkIyxGQTxHlpwrVHIDqDmsiIOxVwwha2kOZbVzCxPFlGsTe+Mr7wadxasx/ZHu4/iamdt3K2d8lyxCw3EZilY6APGC8RPmV31+FZ49pXN8AlmGgtvpXbrhn69yh11+ufPgRXRxv7uDN1g4dt74s6w2QMl5E3fDcwVhwrAlidAXQsu5z3vTLrstZQpaKYXMnf4d5W9uVnAJZvPB4cgKYbD2LDaR93CuMnLMTl3Y8WZuLMf8AxilGwIzDNcWwGkT97GOsU28wA+7IJlHkFqbTjS4Ksj3atn30Lx53SR4W+qwO8jeqsA3upZPdd9FAcbrTMgK59llIkZfUd2491PEYEZHA1NWERN7NGMd3BmRRp7c43vUEETH0lFZiLHfyw9K+V73VorJGd7FZrdomyA4zkcVJ8QYfaD+IeYFJdizyTzTNKoEsCpE68t4bzsy89yQMhGeSgdao4GwF9MH1X/JqYt7GTc+WwDNwXlLx5wJ4jK26hPJ1QLuMeByODGtx0wZXg0i7XeNIrYcbiVUb/drmST4qm7+0K27D2lHPGGjOV6EYZdcFWB1VlOQQeGKwx/pNoufo20AUffmbeb4JGn71EVT+BY5tjgFfq6e7l+H5Ug2n2djkkMlsWguOcsWin76+y/px86bzNvHeGQnAnqM/kP51sRQBgaChNrKKrPzrtNc3Sd3BdosqvIG7yLJLxxkO47rkcYJPCrTZW37e4+ZlVj9XOGH7JwfwpfD+l2pIfo20Cp6PKd4n9xR8a73vZy2nJEsSlhqHHhfHLxLgnFdJOLSTBWPKQdsrnurW4bhvRFfefCP8VZ/9XbmL/Zr2Td+pOBKPTe0Kj0pH2tur3u44rmGJg8qANC58WDvbu62uoHHhRCK6lTJvBb7Hte6gij+pGq/BQDWypj/XWJfn4LmDqXhO78VzkVpg7ZWL8LlB97K/gwFZcJbobQ4s/YHlkfjU/wBhtRdnreTH/DW6029bnIWaNssSMOvP30o7C3qiGUk+1cStxHNh500+lhyVNxxT738DXal820EyuSBgniR09a8Sbft19qaNfV1H8axTEV3Hh2vEf1lqye9ZA/5VQ2+pY+ePhpUR2g7R2ovbKZZ0ZI++EhU72AyADIXJ40wg7bwFQIY7mc/3ULHX1bFdZQk0sAmitqX/AKQfBDFcDQ280cmfsk7jD0w34V5/0ztCXSGxEY5PcSgfFE8VYtp7AvrlJFuLtcbhPdQxgIWwd0Fm8RGeVEI07bRN2im2jti3tUBmmSMY0ydT6KNT7hU++37i6P8AULZgP/2Z8xx+oX2pBX3sHsO0a2guRCrSugLSPl23xo2C2d3xA8MVXs2Bk8qH0xdbLLPzvtB2WkMMs0873FzGveJnSJSp3gqxDQb26VOeNXmzbtZoY5U9mRFZfRgCPzr3CmhJHtcR/D4VNdiWMUc1vqRbTyR45hCRJGR5bjge6ltyj8FplUTip7aQ7u6tbjlIWgk9JBvxk+jxqo/3h607kbewBwOp9P8Auf40q7bACxnckAxqJVLHA34mEqanhl0Ue+sR3Qs07Y2iLVGkILZwERfaeRjhUXzY6dBqTpWDYFi0LpvkNLPG7zOODOHQjH2QJWVRyVRWfZsL3brdzKUXGLWJuKKw1mcfrWXgPorpxZqc3coBgfh4mB8h3UjEfFBWnjBe533aK8br9KKwR5OhdPMOvox11+8Gz5EV47Nf7Jb54mGMn1KAn8a9bXUjdlUEtGTkDiyEeMDqdAwHMqBzrx2fb+rwdDEhB/YGf5/GnguTDtbY8iSm6s8Cb+0iJwk4HX6sgHB/QHI4L+xV+lybls4d52eSMkb6gKsaKQOW7HxGmcjNVN/cbiM3MA4+GfyFSex+zqSWdozFop+6VlnQ4kRnG+yk/SUlj4WyOPWtxdxyD2WZUYxy6VytzjKniOHmOX8qnRt2e08N+mY+V1EpKf8AEQZaI+eq68qabR2gnyZ7iN1ZUjdwykEEBSTqOPCsdLGzB2K8a3E/664kKn7CHul/wGnlwMYbpx9Of86VdkIxFYWwP6tSfvMN4+/JNNN1n4+FenM+vSmXqZLR6e4A0Gp6DWprbu9Jf2MZAAHeyEccYQAZ5cTVHbDdJXpqPMf50pCPHtc9I7T8Xl/kKobZMd20II1ySDjUnGlfZtmwv7UUbeqKfzFexo/kw/Ef9q71mxETdmLNnYG2h4AjCAflU72L7MWk9t3ksKsxkkGcsNA5AGh5AVcto48wR8NanP6M/wD6fEerSH/mvXRSl0vPb9maVnQ9i7EMoFumuebH8zWuPsnZDhaw+9Afzpo3tj0P8K7Vlzl3GkRfbLZ0URsmjijT+txKd1FXRgwPAeVV5txyyPQ1Mf0jti3Rv1c0T/8AMC/xqspk/tX5BbOBDLzBHnofjXm3lGudCddfw1rpPrhevH0royg6EaVg0THYHwR3EHDuLmVAPslu8X/HVFJ4ju8hqf4CpfZOYdpXyD2XWCVV9VMbY96iqi1Ix58/Wtz3YLR2qZgfudqTA+zcW6S/tRMY29+68fwqklkCgsxAUakk4AHmTwr87292h7+8tWsQHZWkhEzhhAWkTO7vj2yO63sL0461fTTdhJlbtPasdmneTMAGOAoGWLclRRq5PDApfa7LlvHWe9XciU70NpxAPJ5uTydF9lfM6jXsjsysb9/O7XN0RgyuNFB4rGg0iX01PMmmqMfY5jn5dfXlVaWv5L5FfYwf1SEE57pTD/6TGIn4p+Fd9qKS0KDnNr5L3Uhb46j1YV47LRhY5UHBbif/AN0zyf8AXRYP30/ffQ3WWI9VBUM/o5zjjlUUjjQ/U2PA5ooorAniThnprU5sxvkyJGx/QM24rn+ylDFN0n6jsMqTwYleDKKpqwRwKe9hdQyNk7rDIKuPECDxBbf06VpMGYe00xFrdNwMdvKf2u7b+A/GmlnABCicgij4ACo3tOJLe0u43LSQtDIkcpyzJmIgRy8yMnCy+5tfE1tbSBlBHQflWpKooFs+Rt9FuPXqP59aie3XZ6GG2mlg3oXfdRkjbdjl32VMMns8GOowauZUyOmOB6VKdr330gDfTurdQPLvQSffu1fTb6kUtHmK9u7Ug3NsJowPnLbUqNBrE2ucDUgmnOy+01rcHEcyb/1G8L/uNhvwpuaUbS2LbzeGeFJF4KzKN5fLe4jy1ouL2hpoZTodGHEfj1FTfZ99/aN+/JRAg/8ATLH8TXv/AFSMf+y3dzB0Qt3sY/Ykz+dT3Z2W+jlu2jFvMO/KSFy0ZZ0UarjKqCDwPOtxiqdPywbP0G5XTI4rr/n3V1VsjNSx7TXSj9Js6cecbJKPcAQTXKPthbrpMLqLHJ4JF/wg1j/HIbRT3Zxg9D+YNTn9GkgGzYMkD5zn/fSV4m7Y7OZG3LhN7BxkMDn9oVi7Cbfs4rGCOWeFJFDbys6gjLsdc+RrfQ+h47fsLVln3g385GN3r513DVPntVY7xJuoMY+utcbjtns5R/tEX7OT/hFY6JdmNo5f0ipvbOuj03MfsyIaqYnyoPUA/hX5/wBp+1NrNZTxxNK5aM8IZNwc8lmUADzrdY9p53hRYrC4fwL4mKRqwwNQWJ0PWtuEulGbVlhCM5brw9K61KpPtSX2UtLdee8zyuPcu6tef9V5pTi5vriQfSWLECHyITUj31jpXLNWY9sbXhttqpNNIqo1qyE8TlZQy6Lk5O8cDGta325c3B/qVoyj9fc5iTHUJ8449wrFd7Bt7S/2cYIlQM8ysdSWJhJXeZskkFTjJ5mraR+Q4/lW5OKqkCslI+yxnYG+me5YHPdnwQJ0xGvtnzYmtPbSJY7eBlAUQ3VsQAMADvkjIA5Ddcin0kW6N5eI4+Y50k7esP8AR8rdO7Yfsyo38KFJuSJrBQyPgfkOtcd3DAnidD+Y/KuiJrk8eXl/3pFtHaLzkw2pwFbEtyACI8EArHnIkm5c1T6WSN04SsTJau0z3FvHkL379840wML+jU/WYcSPZU8iymqW3iAJwMAAKAOGFHL4491KuyFoIrfAzgyTEZJJwZ5CpJJJZiCCSSSTTtRTJ5pEj7RRRWBCsl0N1lfOB7LeWT4T7jp+15Vrry6AggjIIwR1qIxXsHeRTx41dWXH3kxU9sa2mit4J7P9JC8SObZmxjeQNmJ29nj823h6FaoFJRwrHjojnnjXcPnxweYHUHPDsycRGI6GGR48dFDEx/8AKZD762nSA+2m2YrhSsbEOCFeNgVkjzx3kOo0zrwPIkUv7ZprYLwHy2P8I5iPxArdtrYsVw6FgVkUNuyod2ROHBhrjqp0PMVL9pDdwtad8RcRpdRsrKu7Mx3JECldI3J3jqCmoA3dc1qCTeAZdpJg4bjyPI/9/KujKCMHhSrZ+3ra4JRXHeDjE4KSr6xvhh64rbJIUGviHI889D19a5tNCfGmKeHj9XX86nOwkAZLtm1LXk/5gafCqaCIYycMW4n/ADyqa7APuwSk+ybmfXp+kI1+HGtr0v8AAclPC59k8R+I618n0w3Tj6GvUsedRxHA/wCeVEb7w148CKwaOO0YlMb5UHwtxAPI1O9gLGJ9nW5aONiVOSUBPtN1FPrlsRSqeKo3w3Tikv8AR1IBs+3BIHgzx6k1teh/gzyOItmw7zfoYuX0F6eld2t0BAVVGudABwr1C4y2o49fKvUWpJ9w/wA+tYsRZ2xH9Qu/9xL/APG1feyX+xWx5mCL/wCNa+dqBvWl0OQgl957tq59j3/qFpjj3Ef+AVv/AE/IcjaVcnT2utEJx4Tofzroq4/nXNxvcOHX+VYNE32zfE+zyOIuwvpvRSCqhExUr2wOtgOYvos/uSa042vt+C3wJJVVjwXizeSouWc+Sg1tptJIz3GMj49eQ61Kdu50jsZ1kYAsAqLnUlmB3VHFjx4a6VpjvLy4+Yi+ToeM1yMyEfYgB0/bK4+qaVdo9gxxIhJea4lmt4zNKd5yDcwlgvBY13Qx3UCjSmEUpKyehu0c9385v2tr+rBxPKPtMp/Qofqqd88yuq0wuFWC3JRAqRL4I1GAAuoAA56YAreEzqfcOn8zSzazmSSOBCN7eEkh+oqnKnpvF93APEBjqBg5uxNOy4NyOOMHIiRVJ+swUA+vU+Z8jW6vEUYUADgP88eZ8691liFFFFBBRRRURyuYQ6lWGQeR+P586QK/ya4bvW/RTAFZeayICG7w8NYwmG4ERnOOJpKybQtN9fDgOCGUnhvDhnyIyp8iRWkwZ6dyGUtjGozy1wfdwpL27H9WR+UdxbufQTxg/gTXaKB1UNb6Aam3c4CkHDBGGdw8RjVNBjdyTWbbDJd2txAhaOZ4WxE4wwO74SBnDANjxISuedajhpg9DPaexopl3ZYklUcA48S+atxU+/30oGxJkYC1u5ECjIjuB36A9AWIkGn2zTnY20xNbwzYOJI0fI1HiUH1HGu6hWduBGB/Gi2sDSYjN9fRH9JaLIObW0oOfWKXcI9zGknYntPbQwyJO5hJnmP6RGVfFITgvjc3hnBGcirzuyOB9x1/Hj+dS3YRgEvEZchb24B0yNWDY+DdK0mnF4DkeWe0YX1gljlXojq3wwfwru75OUGo4k6D09aU7R7N2cuM28DMTjWNcj343hWc9j7ZfZE8J6xXEwHwD4/Ciolka7STMMjZLEI2QfunTHKlf9H4xY2vnF+IJNZr3s4VjcreXg8J/tg6todCXViKU9jtmSvZW7Le3EYKghFEW6upBA3oyfPUmtUunYXkvRjdY4B8Rx+Vfe7xgDOeZzU0uxJj/wDkLvroIBrk/wB1766L2bJ9q+vmz/eqpPoEjBxWeldxv2GXaFsWlwvSGTX/AIbcfOsXZW/ih2damSRE/QRnxMF+gOppZ2i7LQJaXEjNcMUhkYd5czNkhGI8O/u8Rwwa7di+z1qLW3k+SwmVoY3LtGpYlkBJyRnieVaqPQGbNz9srMnCSGc/Vt43m/GNSPia+Hbl3JpBYsv2rmRYx67ib7+4haoEiwMcB0XQV9DqNB8B/wBqxceF5/w1k/P+0+zLmSayW6uFIkuANy3QxhMRyNvCQsXLYBGcjidOFWOythW1tkxRIjH2nOrt96Rss3vNJ+0BL7R2cmMYM8p/ZiCDT1lqoEQ4nU+f+dK1OTpecglk+b5Ps/E/wHOkG2E372yizqpknbzWNDGPd3k6H3U3vtpxxYDt429lFBZ29EXUjqeA5kVPbJt3vJ5riQtFFpAsYI3mEZYvl1J3QZGKlUPGIeIjQ5iuRY7uL8uWSEjw5DynVI8cQPryeXBfpclbpsuyEYJwd5zkk6t5ZPM8z5kgaYrRHAqhVVQqLjCgYAxwwBoAK7VmxCiiiggoooqIKKKKiCiiiojPJDht4DOfaHXkCPtAaeYx0FZ7m0SRQGVXTORnRlbyPFW6HQg86YVxmgzqDg9eR9Rz/PoRSmRJbAWe3aa2jdGWF8pFMSD3UnjQrKuSAG7xPErElOIprLtqNWBnR7fiC0g8Hke+QmMa8iwODwrnth2hdLkqQYwVkIyVeJsFuHB0IVxka+JRktTuMRuoZd1lYZDLwII0ORxBFbbvLMoIvEAyPlTwOQwPv5/GpnsoSl3tKIYyJ0k5j52FDnnzU/A0yPZ2AMSqtE5Od+F2jLH7W4QGPkwNTrWM8G1Csdxk3Fvvb00YfeML43P0Zj4LKCG1PHOaYpNNEyxuM5UsoxnHHrXvdPJXHow/iaUSXF0uRJFFIP7u4IY/sPGAP3zXhNsMB+ks7pTnGWCuD/6bufwrPSxs3X48D9SrfVzwP1TU12CbOz7b7n/U1NX7QwkFStwDjG6bS4RRpzJj1Hvqd/o/2xAmzoFd8MiuDlW494+NQMYxr766JPpeO37M3krVNa4uH/n/AKR/GlX+nLbXEgPAjCuc9RotfT2igGoFw/3LW4Zh71j199YpvgTz20kC7PuzlR+gkHA51Qjn61r7PIFt4F3sbsES8uSCpnt/tvfsJ0SO48YVMvFuAbzquDv4bXOOB4++qG3uLwIqpaxqBgZluMH1xGjgny3h61qn0FyOMp1z+Neu+AHA49MD8dKUfJbx895OIxyEES7w/bmZwf3BXOfY0ABaZXmwN4m4fvFXd13txj3a4xnRRwrFLuIlXbCybUkkiR5xDbiJREAw33cu43892pARB4mHE9DVB3F3N7ci26fViw8h9XYbqcwQFbyYVj7C27CBpym611I0+DoVRsLEuMaERKmR1zTia7OoTLtwwugB6FjoD5cR0rUnmlwCMF1bpboUgUCaXTfbLseruzHeYKNdT0AwWFMtnWojjSNQQiAAZ1Y+bHqeJ5k5zXi0sMN3j+KQgD7KjoufPUsdSegwBurDYhRRRWRCiiiogoooqIKKKKiCiiiogoooqIKVf6J7tiYSVUnJTioP2QdACdSo3eoI1y1opTohf4hoybw6oxB9SjEY9xapvtjMiCC6By1rKHZWBVzEwKTDdfBbCHf0H0KsyM8a5vboQQVUg8QQCK1GVOwaPEc6YBTBBGRujOQeHCvRVm4+EdOJP8BSPZPZ4W+YlBMOSYyjsjRg67jBSO8VfotqcYBBxvFg1vLnwzSftrHgf+0Mfj76GlwRoZd0hUyCeXLHU5qS/o3BXZqR6eGWVPPSd6pY4J14SRnPEmIkn396PyqU7E96puoBuZivJSQQeDYkU6HQHf0ra9L/AAD2WlxvDDaafkeNfXhJ1B1+APwrie/P6v4Mf4iuEYnXwmSIDlmJvhnveNYERduMStY2wGGku0LLjXciDSv/AIRrVaUI4N+9r+NSFlZSXd81w0jCG3UxQuqqN93IMzLvA+ABVQNzIbBxVJ/olPpFn8pGZx+6W3R8K1KkkgXc9S7QAO6Su90BJb3IBvfhSPazvd5tYoyI8qbh3OAU490MZbecY3lIBCE8N5TVGlsAu6oCr0Qbv5cPUa17ghVFCqAAOQ8zkn1JJOaymkJmWzLfONkfVUbqfDiR5MSPStaKAMAYA4AV6orIhRRRUQUUUVEFFFFRBRRRUQUUUVEFFFFRBRRRUQUUUVEFFFFRBRRRURwkqT2L/wDU9oekH/x0UV0hp+coyynNe1oorAmmiiigQoooqIKKKKiCiiiogoooqIKKKKiCiiioj//Z"/>
          <p:cNvSpPr>
            <a:spLocks noChangeAspect="1" noChangeArrowheads="1"/>
          </p:cNvSpPr>
          <p:nvPr/>
        </p:nvSpPr>
        <p:spPr bwMode="auto">
          <a:xfrm>
            <a:off x="155575" y="-2560638"/>
            <a:ext cx="5334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29309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5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Vibrace chemických vazeb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sz="2800" dirty="0" smtClean="0"/>
                  <a:t>Během vibrace vazby dochází k periodické změně délky vazby nebo velikosti vazebného úhlu.</a:t>
                </a:r>
              </a:p>
              <a:p>
                <a:r>
                  <a:rPr lang="cs-CZ" sz="2800" dirty="0" smtClean="0"/>
                  <a:t>Energie (frekvence) vibrace závisí na síle vazby a hmotnosti atomů, které vazbu tvoří.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</a:rPr>
                        <m:t>ν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den>
                          </m:f>
                        </m:e>
                      </m:rad>
                      <m:r>
                        <a:rPr lang="cs-CZ" b="0" i="1" smtClean="0">
                          <a:latin typeface="Cambria Math"/>
                        </a:rPr>
                        <m:t>; 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el-GR" sz="2800" dirty="0" smtClean="0"/>
                  <a:t>ν</a:t>
                </a:r>
                <a:r>
                  <a:rPr lang="cs-CZ" sz="2800" dirty="0" smtClean="0"/>
                  <a:t> – frekvence vibrace; k – silová konstanta vazby; </a:t>
                </a:r>
                <a:br>
                  <a:rPr lang="cs-CZ" sz="2800" dirty="0" smtClean="0"/>
                </a:br>
                <a:r>
                  <a:rPr lang="el-GR" sz="2800" dirty="0" smtClean="0"/>
                  <a:t>μ</a:t>
                </a:r>
                <a:r>
                  <a:rPr lang="cs-CZ" sz="2800" dirty="0" smtClean="0"/>
                  <a:t> – redukovaná hmotnost; m</a:t>
                </a:r>
                <a:r>
                  <a:rPr lang="cs-CZ" sz="2800" baseline="-25000" dirty="0" smtClean="0"/>
                  <a:t>A</a:t>
                </a:r>
                <a:r>
                  <a:rPr lang="cs-CZ" sz="2800" dirty="0" smtClean="0"/>
                  <a:t>, </a:t>
                </a:r>
                <a:r>
                  <a:rPr lang="cs-CZ" sz="2800" dirty="0" err="1" smtClean="0"/>
                  <a:t>m</a:t>
                </a:r>
                <a:r>
                  <a:rPr lang="cs-CZ" sz="2800" baseline="-25000" dirty="0" err="1" smtClean="0"/>
                  <a:t>B</a:t>
                </a:r>
                <a:r>
                  <a:rPr lang="cs-CZ" sz="2800" dirty="0" smtClean="0"/>
                  <a:t> – hmotnosti atomů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2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54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Molekulová spektroskopie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Studuje interakci elektromagnetického záření s molekulami vzorku</a:t>
            </a:r>
          </a:p>
          <a:p>
            <a:r>
              <a:rPr lang="cs-CZ" dirty="0" smtClean="0"/>
              <a:t>Kvalitativní i kvantitativní analytická metoda</a:t>
            </a:r>
          </a:p>
          <a:p>
            <a:r>
              <a:rPr lang="cs-CZ" dirty="0" smtClean="0"/>
              <a:t>Infračervená spektroskopie</a:t>
            </a:r>
          </a:p>
          <a:p>
            <a:r>
              <a:rPr lang="cs-CZ" dirty="0" err="1" smtClean="0"/>
              <a:t>Ramanova</a:t>
            </a:r>
            <a:r>
              <a:rPr lang="cs-CZ" dirty="0" smtClean="0"/>
              <a:t> spektroskopie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8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Silová konstanta vazby (k)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Závisí na hmotnosti atomů, vazebné energii a řádu vazby.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20</a:t>
            </a:fld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58405"/>
              </p:ext>
            </p:extLst>
          </p:nvPr>
        </p:nvGraphicFramePr>
        <p:xfrm>
          <a:off x="3059832" y="3717032"/>
          <a:ext cx="223678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CS ChemDraw Drawing" r:id="rId3" imgW="2237040" imgH="892800" progId="ChemDraw.Document.6.0">
                  <p:embed/>
                </p:oleObj>
              </mc:Choice>
              <mc:Fallback>
                <p:oleObj name="CS ChemDraw Drawing" r:id="rId3" imgW="2237040" imgH="8928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9832" y="3717032"/>
                        <a:ext cx="2236787" cy="89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86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Vibrace chemických vazeb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Během vibrace vazby dochází k přechodu systému na jinou energetickou hladinu.</a:t>
            </a:r>
          </a:p>
          <a:p>
            <a:r>
              <a:rPr lang="cs-CZ" sz="2600" dirty="0" smtClean="0"/>
              <a:t>Přechod mezi základní a 1. excitovanou hladinou se nazývá </a:t>
            </a:r>
            <a:r>
              <a:rPr lang="cs-CZ" sz="2600" i="1" dirty="0" smtClean="0"/>
              <a:t>základní (fundamentální) vibrace</a:t>
            </a:r>
            <a:r>
              <a:rPr lang="cs-CZ" sz="2600" dirty="0" smtClean="0"/>
              <a:t>.</a:t>
            </a:r>
          </a:p>
          <a:p>
            <a:r>
              <a:rPr lang="cs-CZ" sz="2600" dirty="0" smtClean="0"/>
              <a:t>Pokud dochází k přechodům na vyšší hladinu, jedná se o tzv. </a:t>
            </a:r>
            <a:r>
              <a:rPr lang="cs-CZ" sz="2600" i="1" dirty="0" smtClean="0"/>
              <a:t>vyšší harmonické přechody (</a:t>
            </a:r>
            <a:r>
              <a:rPr lang="cs-CZ" sz="2600" i="1" dirty="0" err="1" smtClean="0"/>
              <a:t>overtony</a:t>
            </a:r>
            <a:r>
              <a:rPr lang="cs-CZ" sz="2600" i="1" dirty="0" smtClean="0"/>
              <a:t>)</a:t>
            </a:r>
            <a:r>
              <a:rPr lang="cs-CZ" sz="2600" dirty="0" smtClean="0"/>
              <a:t>. Jejich frekvence jsou </a:t>
            </a:r>
            <a:r>
              <a:rPr lang="cs-CZ" sz="2600" i="1" dirty="0" smtClean="0"/>
              <a:t>přibližně</a:t>
            </a:r>
            <a:r>
              <a:rPr lang="cs-CZ" sz="2600" dirty="0" smtClean="0"/>
              <a:t> násobkem fundamentální frekvence (energetické hladiny se postupně zhušťují).</a:t>
            </a:r>
          </a:p>
          <a:p>
            <a:r>
              <a:rPr lang="cs-CZ" sz="2600" dirty="0" smtClean="0"/>
              <a:t>Pokud dojde k současné změně dvou vibračních stav molekuly jedná se o </a:t>
            </a:r>
            <a:r>
              <a:rPr lang="cs-CZ" sz="2600" i="1" dirty="0" smtClean="0"/>
              <a:t>kombinační přechody</a:t>
            </a:r>
            <a:r>
              <a:rPr lang="cs-CZ" sz="2600" dirty="0" smtClean="0"/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65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Vibrace ve víceatomové molekule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Víceatomové molekuly můžeme popsat jako soustavy hmotných bodů.</a:t>
            </a:r>
          </a:p>
          <a:p>
            <a:r>
              <a:rPr lang="cs-CZ" dirty="0" smtClean="0"/>
              <a:t>Výsledná vibrace je rovna součtu normálních vibrací.</a:t>
            </a:r>
          </a:p>
          <a:p>
            <a:r>
              <a:rPr lang="cs-CZ" dirty="0" smtClean="0"/>
              <a:t>Počet normálních vibrací je roven počtu vibračních stupňů volnosti. Pro nelineární  molekulu o N atomech je počet vibrací roven 3N-6, u lineární je to 3N-5.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1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Valenční a deformační vibrace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Valenční vibrace – dochází ke změně mezijaderné vzdálenosti.</a:t>
            </a:r>
          </a:p>
          <a:p>
            <a:r>
              <a:rPr lang="cs-CZ" dirty="0" smtClean="0"/>
              <a:t>Deformační vibrace – dochází ke změně </a:t>
            </a:r>
            <a:r>
              <a:rPr lang="cs-CZ" smtClean="0"/>
              <a:t>vazebného úhlu.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393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Vibrace </a:t>
            </a:r>
            <a:r>
              <a:rPr lang="cs-CZ" dirty="0" smtClean="0"/>
              <a:t>v molekule vody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Voda – H</a:t>
            </a:r>
            <a:r>
              <a:rPr lang="cs-CZ" baseline="-25000" dirty="0" smtClean="0"/>
              <a:t>2</a:t>
            </a:r>
            <a:r>
              <a:rPr lang="cs-CZ" dirty="0" smtClean="0"/>
              <a:t>O – N = 3</a:t>
            </a:r>
          </a:p>
          <a:p>
            <a:r>
              <a:rPr lang="cs-CZ" dirty="0" smtClean="0"/>
              <a:t>3N-6 = 3x3-6 = 3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24</a:t>
            </a:fld>
            <a:endParaRPr lang="cs-CZ"/>
          </a:p>
        </p:txBody>
      </p:sp>
      <p:pic>
        <p:nvPicPr>
          <p:cNvPr id="5" name="Picture 4" descr="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36838"/>
            <a:ext cx="7948612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68313" y="5445224"/>
            <a:ext cx="8500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a) Valenční symetrická vibrace; b) valenční antisymetrická </a:t>
            </a:r>
            <a:r>
              <a:rPr lang="cs-CZ" dirty="0"/>
              <a:t>vibrace</a:t>
            </a:r>
            <a:r>
              <a:rPr lang="cs-CZ" dirty="0" smtClean="0"/>
              <a:t>; c) deformační vibrace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4048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Vibrace v molekule oxidu uhličitého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Lineární molekula - CO</a:t>
            </a:r>
            <a:r>
              <a:rPr lang="cs-CZ" baseline="-25000" dirty="0" smtClean="0"/>
              <a:t>2</a:t>
            </a:r>
            <a:r>
              <a:rPr lang="cs-CZ" dirty="0" smtClean="0"/>
              <a:t> – N = 3</a:t>
            </a:r>
          </a:p>
          <a:p>
            <a:r>
              <a:rPr lang="cs-CZ" dirty="0" smtClean="0"/>
              <a:t>3N-5 = 3x3-5 = 4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25</a:t>
            </a:fld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2924944"/>
            <a:ext cx="57721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79512" y="5301208"/>
            <a:ext cx="85117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a) Valenční symetrická vibrace; b) valenční antisymetrická </a:t>
            </a:r>
            <a:r>
              <a:rPr lang="cs-CZ" dirty="0"/>
              <a:t>vibrace</a:t>
            </a:r>
            <a:r>
              <a:rPr lang="cs-CZ" dirty="0" smtClean="0"/>
              <a:t>; c) rovinná deformace; </a:t>
            </a:r>
            <a:br>
              <a:rPr lang="cs-CZ" dirty="0" smtClean="0"/>
            </a:br>
            <a:r>
              <a:rPr lang="cs-CZ" dirty="0" smtClean="0"/>
              <a:t>d) </a:t>
            </a:r>
            <a:r>
              <a:rPr lang="cs-CZ" dirty="0" err="1" smtClean="0"/>
              <a:t>mimorovinná</a:t>
            </a:r>
            <a:r>
              <a:rPr lang="cs-CZ" dirty="0" smtClean="0"/>
              <a:t> deformace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3251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Dipólový moment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Vektor popisující rozložení elektrického náboje v molekule.</a:t>
            </a:r>
          </a:p>
          <a:p>
            <a:r>
              <a:rPr lang="cs-CZ" dirty="0" smtClean="0"/>
              <a:t>Výsledný dipólmoment získáme vektorovým součtem dipólmomentů jednotlivých vazeb.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26</a:t>
            </a:fld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239137"/>
              </p:ext>
            </p:extLst>
          </p:nvPr>
        </p:nvGraphicFramePr>
        <p:xfrm>
          <a:off x="3635896" y="4437112"/>
          <a:ext cx="1944687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CS ChemDraw Drawing" r:id="rId3" imgW="1944360" imgH="1913760" progId="ChemDraw.Document.6.0">
                  <p:embed/>
                </p:oleObj>
              </mc:Choice>
              <mc:Fallback>
                <p:oleObj name="CS ChemDraw Drawing" r:id="rId3" imgW="1944360" imgH="19137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5896" y="4437112"/>
                        <a:ext cx="1944687" cy="191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3304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Absorpce infračerveného záření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Aby mohla molekula absorbovat infračervené záření musí během vibrace docházet ke změně dipólového momentu.</a:t>
            </a:r>
          </a:p>
          <a:p>
            <a:r>
              <a:rPr lang="cs-CZ" dirty="0" smtClean="0"/>
              <a:t>Při absorpci dochází ke změně amplitudy vibrace, frekvence zůstává nezměněna.</a:t>
            </a:r>
          </a:p>
          <a:p>
            <a:r>
              <a:rPr lang="cs-CZ" dirty="0" smtClean="0"/>
              <a:t>Intenzita absorpčních pásu je úměrná druhé mocnině změny </a:t>
            </a:r>
            <a:r>
              <a:rPr lang="cs-CZ" smtClean="0"/>
              <a:t>dipólového momentu.</a:t>
            </a:r>
            <a:endParaRPr lang="cs-CZ" dirty="0" smtClean="0"/>
          </a:p>
          <a:p>
            <a:r>
              <a:rPr lang="cs-CZ" dirty="0" smtClean="0"/>
              <a:t>Absorpcí infračerveného záření molekulami vznikají pásová spektra.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1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Absorpční spektrum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28</a:t>
            </a:fld>
            <a:endParaRPr lang="cs-CZ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892480" cy="455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412598"/>
              </p:ext>
            </p:extLst>
          </p:nvPr>
        </p:nvGraphicFramePr>
        <p:xfrm>
          <a:off x="3419872" y="3573016"/>
          <a:ext cx="2264991" cy="1120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CS ChemDraw Drawing" r:id="rId4" imgW="2912760" imgH="1441440" progId="ChemDraw.Document.6.0">
                  <p:embed/>
                </p:oleObj>
              </mc:Choice>
              <mc:Fallback>
                <p:oleObj name="CS ChemDraw Drawing" r:id="rId4" imgW="2912760" imgH="1441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19872" y="3573016"/>
                        <a:ext cx="2264991" cy="1120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73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000">
                <a:latin typeface="Arial"/>
              </a:rPr>
              <a:t>Infračervené záření</a:t>
            </a:r>
            <a:endParaRPr/>
          </a:p>
        </p:txBody>
      </p:sp>
      <p:sp>
        <p:nvSpPr>
          <p:cNvPr id="61" name="TextShape 2"/>
          <p:cNvSpPr txBox="1"/>
          <p:nvPr/>
        </p:nvSpPr>
        <p:spPr>
          <a:xfrm>
            <a:off x="457172" y="1604841"/>
            <a:ext cx="8228763" cy="3977811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NIR - (0.7–5 µm) – blízká infračervená oblast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MIR - (5–30 µm) – střední infračervená oblast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FIR (30–1000 µm) – vzdálená infračervená oblast</a:t>
            </a:r>
            <a:endParaRPr/>
          </a:p>
        </p:txBody>
      </p:sp>
      <p:pic>
        <p:nvPicPr>
          <p:cNvPr id="62" name="Obrázek 61"/>
          <p:cNvPicPr/>
          <p:nvPr/>
        </p:nvPicPr>
        <p:blipFill>
          <a:blip r:embed="rId2"/>
          <a:stretch>
            <a:fillRect/>
          </a:stretch>
        </p:blipFill>
        <p:spPr>
          <a:xfrm>
            <a:off x="1369882" y="2743318"/>
            <a:ext cx="6403669" cy="408231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2331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Elektromagnetické záření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Kombinace magnetického a elektrického vlnění (pole)</a:t>
                </a:r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𝐸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h</m:t>
                    </m:r>
                    <m:r>
                      <a:rPr lang="cs-CZ" b="0" i="1" smtClean="0">
                        <a:latin typeface="Cambria Math"/>
                      </a:rPr>
                      <m:t>.</m:t>
                    </m:r>
                    <m:r>
                      <a:rPr lang="cs-CZ" b="0" i="1" smtClean="0">
                        <a:latin typeface="Cambria Math"/>
                      </a:rPr>
                      <m:t>𝑓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h𝑐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h𝑐</m:t>
                    </m:r>
                    <m:acc>
                      <m:accPr>
                        <m:chr m:val="̃"/>
                        <m:ctrlPr>
                          <a:rPr lang="cs-CZ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</m:acc>
                  </m:oMath>
                </a14:m>
                <a:endParaRPr lang="cs-CZ" dirty="0" smtClean="0"/>
              </a:p>
              <a:p>
                <a:r>
                  <a:rPr lang="cs-CZ" dirty="0" smtClean="0"/>
                  <a:t>E – energie záření, h – Planckova konstanta, f – frekvence záření, c – rychlost světla, </a:t>
                </a:r>
                <a:r>
                  <a:rPr lang="el-GR" dirty="0" smtClean="0"/>
                  <a:t>λ</a:t>
                </a:r>
                <a:r>
                  <a:rPr lang="cs-CZ" dirty="0" smtClean="0"/>
                  <a:t> – vlnová délka,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cs-CZ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</m:acc>
                  </m:oMath>
                </a14:m>
                <a:r>
                  <a:rPr lang="cs-CZ" dirty="0" smtClean="0"/>
                  <a:t> - vlnočet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3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s://upload.wikimedia.org/wikipedia/commons/thumb/3/35/Onde_electromagnetique.svg/714px-Onde_electromagnetiqu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85184"/>
            <a:ext cx="6800850" cy="167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0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000">
                <a:latin typeface="Arial"/>
              </a:rPr>
              <a:t>Infračervený spektrometr</a:t>
            </a:r>
            <a:endParaRPr/>
          </a:p>
        </p:txBody>
      </p:sp>
      <p:sp>
        <p:nvSpPr>
          <p:cNvPr id="64" name="TextShape 2"/>
          <p:cNvSpPr txBox="1"/>
          <p:nvPr/>
        </p:nvSpPr>
        <p:spPr>
          <a:xfrm>
            <a:off x="457172" y="1604841"/>
            <a:ext cx="8228763" cy="397781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cs-CZ" dirty="0">
                <a:latin typeface="Arial"/>
              </a:rPr>
              <a:t>Disperzní – za vzorkem je umístěn monochromátor (mřížka), který postupně propouští jednotlivé vlnové délky na detektor.</a:t>
            </a:r>
            <a:endParaRPr dirty="0"/>
          </a:p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cs-CZ" dirty="0">
                <a:latin typeface="Arial"/>
              </a:rPr>
              <a:t>Nedisperzní – využívá monochromatické zdroje záření.</a:t>
            </a:r>
            <a:endParaRPr dirty="0"/>
          </a:p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cs-CZ" dirty="0">
                <a:latin typeface="Arial"/>
              </a:rPr>
              <a:t>Interferometrický spektrometr (FT-IR) </a:t>
            </a:r>
            <a:endParaRPr dirty="0"/>
          </a:p>
          <a:p>
            <a:pPr lvl="1">
              <a:lnSpc>
                <a:spcPct val="150000"/>
              </a:lnSpc>
              <a:buSzPct val="75000"/>
              <a:buFont typeface="StarSymbol"/>
              <a:buChar char=""/>
            </a:pPr>
            <a:r>
              <a:rPr lang="cs-CZ" dirty="0">
                <a:latin typeface="Arial"/>
              </a:rPr>
              <a:t>neobsahuje monochromátor, ale </a:t>
            </a:r>
            <a:r>
              <a:rPr lang="cs-CZ" i="1" dirty="0">
                <a:latin typeface="Arial"/>
              </a:rPr>
              <a:t>interferometr</a:t>
            </a:r>
            <a:r>
              <a:rPr lang="cs-CZ" dirty="0">
                <a:latin typeface="Arial"/>
              </a:rPr>
              <a:t> (</a:t>
            </a:r>
            <a:r>
              <a:rPr lang="cs-CZ" dirty="0" err="1">
                <a:latin typeface="Arial"/>
              </a:rPr>
              <a:t>Michelsonův</a:t>
            </a:r>
            <a:r>
              <a:rPr lang="cs-CZ" dirty="0">
                <a:latin typeface="Arial"/>
              </a:rPr>
              <a:t> interferometr)</a:t>
            </a:r>
            <a:endParaRPr dirty="0"/>
          </a:p>
          <a:p>
            <a:pPr lvl="1">
              <a:lnSpc>
                <a:spcPct val="150000"/>
              </a:lnSpc>
              <a:buSzPct val="75000"/>
              <a:buFont typeface="StarSymbol"/>
              <a:buChar char=""/>
            </a:pPr>
            <a:r>
              <a:rPr lang="cs-CZ" dirty="0">
                <a:latin typeface="Arial"/>
              </a:rPr>
              <a:t>celé spektrum se snímá najednou a získaný </a:t>
            </a:r>
            <a:r>
              <a:rPr lang="cs-CZ" i="1" dirty="0" err="1">
                <a:latin typeface="Arial"/>
              </a:rPr>
              <a:t>interferogram</a:t>
            </a:r>
            <a:r>
              <a:rPr lang="cs-CZ" dirty="0">
                <a:latin typeface="Arial"/>
              </a:rPr>
              <a:t> je nutné zpracovat pomocí Fourierovy transformace.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4436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000">
                <a:latin typeface="Arial"/>
              </a:rPr>
              <a:t>Infračervený spektrometr</a:t>
            </a:r>
            <a:endParaRPr/>
          </a:p>
        </p:txBody>
      </p:sp>
      <p:pic>
        <p:nvPicPr>
          <p:cNvPr id="66" name="Obrázek 65"/>
          <p:cNvPicPr/>
          <p:nvPr/>
        </p:nvPicPr>
        <p:blipFill>
          <a:blip r:embed="rId2"/>
          <a:stretch>
            <a:fillRect/>
          </a:stretch>
        </p:blipFill>
        <p:spPr>
          <a:xfrm>
            <a:off x="1288245" y="1403338"/>
            <a:ext cx="6566944" cy="477010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69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000">
                <a:latin typeface="Arial"/>
              </a:rPr>
              <a:t>Infračervený spektrometr</a:t>
            </a:r>
            <a:endParaRPr/>
          </a:p>
        </p:txBody>
      </p:sp>
      <p:sp>
        <p:nvSpPr>
          <p:cNvPr id="68" name="TextShape 2"/>
          <p:cNvSpPr txBox="1"/>
          <p:nvPr/>
        </p:nvSpPr>
        <p:spPr>
          <a:xfrm>
            <a:off x="457172" y="1604841"/>
            <a:ext cx="8228763" cy="3977811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69" name="Obrázek 68"/>
          <p:cNvPicPr/>
          <p:nvPr/>
        </p:nvPicPr>
        <p:blipFill>
          <a:blip r:embed="rId2"/>
          <a:stretch>
            <a:fillRect/>
          </a:stretch>
        </p:blipFill>
        <p:spPr>
          <a:xfrm>
            <a:off x="762497" y="1306342"/>
            <a:ext cx="7618439" cy="555195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645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000">
                <a:latin typeface="Arial"/>
              </a:rPr>
              <a:t>Zdroj infračerveného záření</a:t>
            </a:r>
            <a:endParaRPr/>
          </a:p>
        </p:txBody>
      </p:sp>
      <p:sp>
        <p:nvSpPr>
          <p:cNvPr id="71" name="TextShape 2"/>
          <p:cNvSpPr txBox="1"/>
          <p:nvPr/>
        </p:nvSpPr>
        <p:spPr>
          <a:xfrm>
            <a:off x="457172" y="1604841"/>
            <a:ext cx="8228763" cy="397781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cs-CZ" dirty="0" err="1">
                <a:latin typeface="Arial"/>
              </a:rPr>
              <a:t>Nernstova</a:t>
            </a:r>
            <a:r>
              <a:rPr lang="cs-CZ" dirty="0">
                <a:latin typeface="Arial"/>
              </a:rPr>
              <a:t> lampa </a:t>
            </a:r>
            <a:r>
              <a:rPr lang="cs-CZ" dirty="0" smtClean="0">
                <a:latin typeface="Arial"/>
              </a:rPr>
              <a:t>– lampa s žhavenou keramickou tyčinkou</a:t>
            </a:r>
            <a:endParaRPr dirty="0"/>
          </a:p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cs-CZ" dirty="0" err="1">
                <a:latin typeface="Arial"/>
              </a:rPr>
              <a:t>Globar</a:t>
            </a:r>
            <a:endParaRPr dirty="0"/>
          </a:p>
          <a:p>
            <a:pPr marL="742950" lvl="1" indent="-285750">
              <a:lnSpc>
                <a:spcPct val="150000"/>
              </a:lnSpc>
              <a:buSzPct val="75000"/>
              <a:buFont typeface="Wingdings" panose="05000000000000000000" pitchFamily="2" charset="2"/>
              <a:buChar char="§"/>
            </a:pPr>
            <a:r>
              <a:rPr lang="cs-CZ" dirty="0">
                <a:latin typeface="Arial"/>
              </a:rPr>
              <a:t>tyčinka z karbidu křemíku vyhřívaná na teplotu 1000-1400 °C. </a:t>
            </a:r>
            <a:endParaRPr dirty="0"/>
          </a:p>
          <a:p>
            <a:pPr marL="742950" lvl="1" indent="-285750">
              <a:lnSpc>
                <a:spcPct val="150000"/>
              </a:lnSpc>
              <a:buSzPct val="75000"/>
              <a:buFont typeface="Wingdings" panose="05000000000000000000" pitchFamily="2" charset="2"/>
              <a:buChar char="§"/>
            </a:pPr>
            <a:r>
              <a:rPr lang="cs-CZ" dirty="0">
                <a:latin typeface="Arial"/>
              </a:rPr>
              <a:t>keramická tyčinka omotaná odporovým drátem, který ji vyhřívá</a:t>
            </a:r>
            <a:endParaRPr dirty="0"/>
          </a:p>
          <a:p>
            <a:pPr marL="742950" lvl="1" indent="-285750">
              <a:lnSpc>
                <a:spcPct val="150000"/>
              </a:lnSpc>
              <a:buSzPct val="75000"/>
              <a:buFont typeface="Wingdings" panose="05000000000000000000" pitchFamily="2" charset="2"/>
              <a:buChar char="§"/>
            </a:pPr>
            <a:r>
              <a:rPr lang="cs-CZ" dirty="0">
                <a:latin typeface="Arial"/>
              </a:rPr>
              <a:t>nejběžnější zdroj záření pro FT-IR spektrometry</a:t>
            </a:r>
            <a:endParaRPr dirty="0"/>
          </a:p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cs-CZ" dirty="0">
                <a:latin typeface="Arial"/>
              </a:rPr>
              <a:t>IR LED – diody z III/V polovodičů, poskytují monochromatické záření.</a:t>
            </a:r>
            <a:endParaRPr dirty="0"/>
          </a:p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cs-CZ" dirty="0">
                <a:latin typeface="Arial"/>
              </a:rPr>
              <a:t>IR lasery – plynové nebo pevnolátkové lasery, zdroje monochromatického záření.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9202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000">
                <a:latin typeface="Arial"/>
              </a:rPr>
              <a:t>Detektory</a:t>
            </a:r>
            <a:endParaRPr/>
          </a:p>
        </p:txBody>
      </p:sp>
      <p:sp>
        <p:nvSpPr>
          <p:cNvPr id="73" name="TextShape 2"/>
          <p:cNvSpPr txBox="1"/>
          <p:nvPr/>
        </p:nvSpPr>
        <p:spPr>
          <a:xfrm>
            <a:off x="457172" y="1604841"/>
            <a:ext cx="8228763" cy="397781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cs-CZ" dirty="0">
                <a:latin typeface="Arial"/>
              </a:rPr>
              <a:t>Nejčastěji se využívají pyroelektrické detektory.</a:t>
            </a:r>
            <a:endParaRPr dirty="0"/>
          </a:p>
          <a:p>
            <a:pPr marL="742950" lvl="1" indent="-285750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</a:pPr>
            <a:r>
              <a:rPr lang="cs-CZ" dirty="0" err="1">
                <a:latin typeface="Arial"/>
              </a:rPr>
              <a:t>DLaTGS</a:t>
            </a:r>
            <a:endParaRPr dirty="0"/>
          </a:p>
          <a:p>
            <a:pPr marL="1200150" lvl="2" indent="-285750">
              <a:lnSpc>
                <a:spcPct val="150000"/>
              </a:lnSpc>
              <a:buSzPct val="45000"/>
              <a:buFont typeface="Wingdings" panose="05000000000000000000" pitchFamily="2" charset="2"/>
              <a:buChar char="§"/>
            </a:pPr>
            <a:r>
              <a:rPr lang="cs-CZ" sz="1500" dirty="0" err="1">
                <a:latin typeface="Arial"/>
              </a:rPr>
              <a:t>triglycinsulfát</a:t>
            </a:r>
            <a:r>
              <a:rPr lang="cs-CZ" sz="1500" dirty="0">
                <a:latin typeface="Arial"/>
              </a:rPr>
              <a:t> dopovaný L-alaninem</a:t>
            </a:r>
            <a:endParaRPr dirty="0"/>
          </a:p>
          <a:p>
            <a:pPr marL="1200150" lvl="2" indent="-285750">
              <a:lnSpc>
                <a:spcPct val="150000"/>
              </a:lnSpc>
              <a:buSzPct val="45000"/>
              <a:buFont typeface="Wingdings" panose="05000000000000000000" pitchFamily="2" charset="2"/>
              <a:buChar char="§"/>
            </a:pPr>
            <a:r>
              <a:rPr lang="cs-CZ" sz="1500" dirty="0">
                <a:latin typeface="Arial"/>
              </a:rPr>
              <a:t>pyroelektrický detektor (krystal, po dopadu záření dojde k jeho ohřátí a tím vzniku elektrického napětí na povrchu krystalu)</a:t>
            </a:r>
            <a:endParaRPr dirty="0"/>
          </a:p>
          <a:p>
            <a:pPr marL="742950" lvl="1" indent="-285750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</a:pPr>
            <a:r>
              <a:rPr lang="cs-CZ" dirty="0">
                <a:latin typeface="Arial"/>
              </a:rPr>
              <a:t>MCT</a:t>
            </a:r>
            <a:endParaRPr dirty="0"/>
          </a:p>
          <a:p>
            <a:pPr marL="1200150" lvl="2" indent="-285750">
              <a:lnSpc>
                <a:spcPct val="150000"/>
              </a:lnSpc>
              <a:buSzPct val="45000"/>
              <a:buFont typeface="Wingdings" panose="05000000000000000000" pitchFamily="2" charset="2"/>
              <a:buChar char="§"/>
            </a:pPr>
            <a:r>
              <a:rPr lang="cs-CZ" sz="1500" dirty="0" err="1">
                <a:latin typeface="Arial"/>
              </a:rPr>
              <a:t>mercury</a:t>
            </a:r>
            <a:r>
              <a:rPr lang="cs-CZ" sz="1500" dirty="0">
                <a:latin typeface="Arial"/>
              </a:rPr>
              <a:t>/</a:t>
            </a:r>
            <a:r>
              <a:rPr lang="cs-CZ" sz="1500" dirty="0" err="1">
                <a:latin typeface="Arial"/>
              </a:rPr>
              <a:t>cadmium</a:t>
            </a:r>
            <a:r>
              <a:rPr lang="cs-CZ" sz="1500" dirty="0">
                <a:latin typeface="Arial"/>
              </a:rPr>
              <a:t>/telluride</a:t>
            </a:r>
            <a:endParaRPr dirty="0"/>
          </a:p>
          <a:p>
            <a:pPr marL="1200150" lvl="2" indent="-285750">
              <a:lnSpc>
                <a:spcPct val="150000"/>
              </a:lnSpc>
              <a:buSzPct val="45000"/>
              <a:buFont typeface="Wingdings" panose="05000000000000000000" pitchFamily="2" charset="2"/>
              <a:buChar char="§"/>
            </a:pPr>
            <a:r>
              <a:rPr lang="cs-CZ" sz="1500" dirty="0" err="1">
                <a:latin typeface="Arial"/>
              </a:rPr>
              <a:t>fotovodivostní</a:t>
            </a:r>
            <a:r>
              <a:rPr lang="cs-CZ" sz="1500" dirty="0">
                <a:latin typeface="Arial"/>
              </a:rPr>
              <a:t> detektor (dioda)</a:t>
            </a:r>
            <a:endParaRPr dirty="0"/>
          </a:p>
          <a:p>
            <a:pPr marL="1200150" lvl="2" indent="-285750">
              <a:lnSpc>
                <a:spcPct val="150000"/>
              </a:lnSpc>
              <a:buSzPct val="45000"/>
              <a:buFont typeface="Wingdings" panose="05000000000000000000" pitchFamily="2" charset="2"/>
              <a:buChar char="§"/>
            </a:pPr>
            <a:r>
              <a:rPr lang="cs-CZ" sz="1500" dirty="0">
                <a:latin typeface="Arial"/>
              </a:rPr>
              <a:t>citlivější než </a:t>
            </a:r>
            <a:r>
              <a:rPr lang="cs-CZ" sz="1500" dirty="0" err="1">
                <a:latin typeface="Arial"/>
              </a:rPr>
              <a:t>DLaTGS</a:t>
            </a:r>
            <a:endParaRPr dirty="0"/>
          </a:p>
          <a:p>
            <a:pPr marL="1200150" lvl="2" indent="-285750">
              <a:lnSpc>
                <a:spcPct val="150000"/>
              </a:lnSpc>
              <a:buSzPct val="45000"/>
              <a:buFont typeface="Wingdings" panose="05000000000000000000" pitchFamily="2" charset="2"/>
              <a:buChar char="§"/>
            </a:pPr>
            <a:r>
              <a:rPr lang="cs-CZ" sz="1500" dirty="0">
                <a:latin typeface="Arial"/>
              </a:rPr>
              <a:t>vyžaduje chlazení na teplotu kapalného dusíku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1619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000">
                <a:latin typeface="Arial"/>
              </a:rPr>
              <a:t>Měřící techniky</a:t>
            </a:r>
            <a:endParaRPr/>
          </a:p>
        </p:txBody>
      </p:sp>
      <p:sp>
        <p:nvSpPr>
          <p:cNvPr id="75" name="TextShape 2"/>
          <p:cNvSpPr txBox="1"/>
          <p:nvPr/>
        </p:nvSpPr>
        <p:spPr>
          <a:xfrm>
            <a:off x="457172" y="1604841"/>
            <a:ext cx="8228763" cy="3977811"/>
          </a:xfrm>
          <a:prstGeom prst="rect">
            <a:avLst/>
          </a:prstGeom>
        </p:spPr>
        <p:txBody>
          <a:bodyPr lIns="0" tIns="0" rIns="0" bIns="0"/>
          <a:lstStyle/>
          <a:p>
            <a:pPr marL="342900" indent="-342900">
              <a:lnSpc>
                <a:spcPct val="150000"/>
              </a:lnSpc>
              <a:buSzPct val="45000"/>
              <a:buFont typeface="Wingdings" panose="05000000000000000000" pitchFamily="2" charset="2"/>
              <a:buChar char="§"/>
            </a:pPr>
            <a:r>
              <a:rPr lang="cs-CZ" dirty="0">
                <a:latin typeface="Arial"/>
              </a:rPr>
              <a:t>Transmisní</a:t>
            </a:r>
            <a:endParaRPr dirty="0"/>
          </a:p>
          <a:p>
            <a:pPr marL="800100" lvl="1" indent="-342900">
              <a:lnSpc>
                <a:spcPct val="150000"/>
              </a:lnSpc>
              <a:buSzPct val="75000"/>
              <a:buFont typeface="Wingdings" panose="05000000000000000000" pitchFamily="2" charset="2"/>
              <a:buChar char="§"/>
            </a:pPr>
            <a:r>
              <a:rPr lang="cs-CZ" dirty="0">
                <a:latin typeface="Arial"/>
              </a:rPr>
              <a:t>Měříme absorpci záření při průchodu vzorkem.</a:t>
            </a:r>
            <a:endParaRPr dirty="0"/>
          </a:p>
          <a:p>
            <a:pPr marL="800100" lvl="1" indent="-342900">
              <a:lnSpc>
                <a:spcPct val="150000"/>
              </a:lnSpc>
              <a:buSzPct val="75000"/>
              <a:buFont typeface="Wingdings" panose="05000000000000000000" pitchFamily="2" charset="2"/>
              <a:buChar char="§"/>
            </a:pPr>
            <a:r>
              <a:rPr lang="cs-CZ" dirty="0">
                <a:latin typeface="Arial"/>
              </a:rPr>
              <a:t>Lambert-Beerův zákon</a:t>
            </a:r>
            <a:endParaRPr dirty="0"/>
          </a:p>
          <a:p>
            <a:pPr marL="800100" lvl="1" indent="-342900">
              <a:lnSpc>
                <a:spcPct val="150000"/>
              </a:lnSpc>
              <a:buSzPct val="75000"/>
              <a:buFont typeface="Wingdings" panose="05000000000000000000" pitchFamily="2" charset="2"/>
              <a:buChar char="§"/>
            </a:pPr>
            <a:r>
              <a:rPr lang="cs-CZ" dirty="0">
                <a:latin typeface="Arial"/>
              </a:rPr>
              <a:t>Pevné látky se měří ve formě suspenze v </a:t>
            </a:r>
            <a:r>
              <a:rPr lang="cs-CZ" dirty="0" err="1">
                <a:latin typeface="Arial"/>
              </a:rPr>
              <a:t>nujolu</a:t>
            </a:r>
            <a:r>
              <a:rPr lang="cs-CZ" dirty="0">
                <a:latin typeface="Arial"/>
              </a:rPr>
              <a:t> nebo jako </a:t>
            </a:r>
            <a:r>
              <a:rPr lang="cs-CZ" dirty="0" err="1">
                <a:latin typeface="Arial"/>
              </a:rPr>
              <a:t>KBr</a:t>
            </a:r>
            <a:r>
              <a:rPr lang="cs-CZ" dirty="0">
                <a:latin typeface="Arial"/>
              </a:rPr>
              <a:t> tablety.</a:t>
            </a:r>
            <a:endParaRPr dirty="0"/>
          </a:p>
          <a:p>
            <a:pPr marL="800100" lvl="1" indent="-342900">
              <a:lnSpc>
                <a:spcPct val="150000"/>
              </a:lnSpc>
              <a:buSzPct val="75000"/>
              <a:buFont typeface="Wingdings" panose="05000000000000000000" pitchFamily="2" charset="2"/>
              <a:buChar char="§"/>
            </a:pPr>
            <a:r>
              <a:rPr lang="cs-CZ" dirty="0">
                <a:latin typeface="Arial"/>
              </a:rPr>
              <a:t>Kapaliny měříme ve formě tenkého filmu nebo vrstvy.</a:t>
            </a:r>
            <a:endParaRPr dirty="0"/>
          </a:p>
          <a:p>
            <a:pPr marL="800100" lvl="1" indent="-342900">
              <a:lnSpc>
                <a:spcPct val="150000"/>
              </a:lnSpc>
              <a:buSzPct val="75000"/>
              <a:buFont typeface="Wingdings" panose="05000000000000000000" pitchFamily="2" charset="2"/>
              <a:buChar char="§"/>
            </a:pPr>
            <a:r>
              <a:rPr lang="cs-CZ" dirty="0">
                <a:latin typeface="Arial"/>
              </a:rPr>
              <a:t>Plyny se měří ve speciálních plynových kyvetách s velkou délkou dráhy paprsku.</a:t>
            </a:r>
            <a:endParaRPr dirty="0"/>
          </a:p>
          <a:p>
            <a:pPr>
              <a:buSzPct val="45000"/>
              <a:buFont typeface="StarSymbol"/>
              <a:buChar char="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5955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Obrázek 75"/>
          <p:cNvPicPr/>
          <p:nvPr/>
        </p:nvPicPr>
        <p:blipFill>
          <a:blip r:embed="rId2"/>
          <a:stretch>
            <a:fillRect/>
          </a:stretch>
        </p:blipFill>
        <p:spPr>
          <a:xfrm>
            <a:off x="4571717" y="1079692"/>
            <a:ext cx="4469179" cy="2186163"/>
          </a:xfrm>
          <a:prstGeom prst="rect">
            <a:avLst/>
          </a:prstGeom>
          <a:ln>
            <a:noFill/>
          </a:ln>
        </p:spPr>
      </p:pic>
      <p:sp>
        <p:nvSpPr>
          <p:cNvPr id="77" name="TextShape 1"/>
          <p:cNvSpPr txBox="1"/>
          <p:nvPr/>
        </p:nvSpPr>
        <p:spPr>
          <a:xfrm>
            <a:off x="457172" y="1702817"/>
            <a:ext cx="8228763" cy="4185846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lnSpc>
                <a:spcPct val="150000"/>
              </a:lnSpc>
              <a:buSzPct val="45000"/>
              <a:buFont typeface="Wingdings" panose="05000000000000000000" pitchFamily="2" charset="2"/>
              <a:buChar char="§"/>
            </a:pPr>
            <a:r>
              <a:rPr lang="cs-CZ" dirty="0">
                <a:latin typeface="Arial"/>
              </a:rPr>
              <a:t>ATR – </a:t>
            </a:r>
            <a:r>
              <a:rPr lang="cs-CZ" dirty="0" err="1">
                <a:latin typeface="Arial"/>
              </a:rPr>
              <a:t>Attenuated</a:t>
            </a:r>
            <a:r>
              <a:rPr lang="cs-CZ" dirty="0">
                <a:latin typeface="Arial"/>
              </a:rPr>
              <a:t> </a:t>
            </a:r>
            <a:r>
              <a:rPr lang="cs-CZ" dirty="0" err="1">
                <a:latin typeface="Arial"/>
              </a:rPr>
              <a:t>Total</a:t>
            </a:r>
            <a:r>
              <a:rPr lang="cs-CZ" dirty="0">
                <a:latin typeface="Arial"/>
              </a:rPr>
              <a:t> </a:t>
            </a:r>
            <a:r>
              <a:rPr lang="cs-CZ" dirty="0" err="1">
                <a:latin typeface="Arial"/>
              </a:rPr>
              <a:t>Reflection</a:t>
            </a:r>
            <a:endParaRPr dirty="0"/>
          </a:p>
          <a:p>
            <a:pPr marL="742950" lvl="1" indent="-285750">
              <a:lnSpc>
                <a:spcPct val="150000"/>
              </a:lnSpc>
              <a:buSzPct val="75000"/>
              <a:buFont typeface="Wingdings" panose="05000000000000000000" pitchFamily="2" charset="2"/>
              <a:buChar char="§"/>
            </a:pPr>
            <a:r>
              <a:rPr lang="cs-CZ" dirty="0">
                <a:latin typeface="Arial"/>
              </a:rPr>
              <a:t>zeslabený celkový odraz</a:t>
            </a:r>
            <a:endParaRPr dirty="0"/>
          </a:p>
          <a:p>
            <a:pPr marL="742950" lvl="1" indent="-285750">
              <a:lnSpc>
                <a:spcPct val="150000"/>
              </a:lnSpc>
              <a:buSzPct val="75000"/>
              <a:buFont typeface="Wingdings" panose="05000000000000000000" pitchFamily="2" charset="2"/>
              <a:buChar char="§"/>
            </a:pPr>
            <a:r>
              <a:rPr lang="cs-CZ" dirty="0">
                <a:latin typeface="Arial"/>
              </a:rPr>
              <a:t>měříme jednoduchý nebo 
vícenásobný úplný odraz 
záření na rozhraní měřeného vzorku a měřícího krystalu.</a:t>
            </a:r>
            <a:endParaRPr dirty="0"/>
          </a:p>
          <a:p>
            <a:pPr marL="742950" lvl="1" indent="-285750">
              <a:lnSpc>
                <a:spcPct val="150000"/>
              </a:lnSpc>
              <a:buSzPct val="75000"/>
              <a:buFont typeface="Wingdings" panose="05000000000000000000" pitchFamily="2" charset="2"/>
              <a:buChar char="§"/>
            </a:pPr>
            <a:r>
              <a:rPr lang="cs-CZ" dirty="0">
                <a:latin typeface="Arial"/>
              </a:rPr>
              <a:t>Krystaly jsou z </a:t>
            </a:r>
            <a:r>
              <a:rPr lang="cs-CZ" dirty="0" err="1">
                <a:latin typeface="Arial"/>
              </a:rPr>
              <a:t>ZnSe</a:t>
            </a:r>
            <a:r>
              <a:rPr lang="cs-CZ" dirty="0">
                <a:latin typeface="Arial"/>
              </a:rPr>
              <a:t>, </a:t>
            </a:r>
            <a:r>
              <a:rPr lang="cs-CZ" dirty="0" err="1">
                <a:latin typeface="Arial"/>
              </a:rPr>
              <a:t>Ge</a:t>
            </a:r>
            <a:r>
              <a:rPr lang="cs-CZ" dirty="0">
                <a:latin typeface="Arial"/>
              </a:rPr>
              <a:t>, KRS-5 (směs bromidu a </a:t>
            </a:r>
            <a:r>
              <a:rPr lang="cs-CZ" dirty="0" err="1">
                <a:latin typeface="Arial"/>
              </a:rPr>
              <a:t>iodidu</a:t>
            </a:r>
            <a:r>
              <a:rPr lang="cs-CZ" dirty="0">
                <a:latin typeface="Arial"/>
              </a:rPr>
              <a:t> </a:t>
            </a:r>
            <a:r>
              <a:rPr lang="cs-CZ" dirty="0" err="1">
                <a:latin typeface="Arial"/>
              </a:rPr>
              <a:t>thallného</a:t>
            </a:r>
            <a:r>
              <a:rPr lang="cs-CZ" dirty="0">
                <a:latin typeface="Arial"/>
              </a:rPr>
              <a:t>) nebo křemíku.</a:t>
            </a:r>
            <a:endParaRPr dirty="0"/>
          </a:p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cs-CZ" dirty="0">
                <a:latin typeface="Arial"/>
              </a:rPr>
              <a:t>IRRAS – IR </a:t>
            </a:r>
            <a:r>
              <a:rPr lang="cs-CZ" dirty="0" err="1">
                <a:latin typeface="Arial"/>
              </a:rPr>
              <a:t>Reflection</a:t>
            </a:r>
            <a:r>
              <a:rPr lang="cs-CZ" dirty="0">
                <a:latin typeface="Arial"/>
              </a:rPr>
              <a:t> </a:t>
            </a:r>
            <a:r>
              <a:rPr lang="cs-CZ" dirty="0" err="1">
                <a:latin typeface="Arial"/>
              </a:rPr>
              <a:t>Absorption</a:t>
            </a:r>
            <a:r>
              <a:rPr lang="cs-CZ" dirty="0">
                <a:latin typeface="Arial"/>
              </a:rPr>
              <a:t> </a:t>
            </a:r>
            <a:r>
              <a:rPr lang="cs-CZ" dirty="0" err="1">
                <a:latin typeface="Arial"/>
              </a:rPr>
              <a:t>Spectroscopy</a:t>
            </a:r>
            <a:endParaRPr dirty="0"/>
          </a:p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cs-CZ" dirty="0">
                <a:latin typeface="Arial"/>
              </a:rPr>
              <a:t>DRIFTS – </a:t>
            </a:r>
            <a:r>
              <a:rPr lang="cs-CZ" dirty="0" err="1">
                <a:latin typeface="Arial"/>
              </a:rPr>
              <a:t>Diffuse</a:t>
            </a:r>
            <a:r>
              <a:rPr lang="cs-CZ" dirty="0">
                <a:latin typeface="Arial"/>
              </a:rPr>
              <a:t> </a:t>
            </a:r>
            <a:r>
              <a:rPr lang="cs-CZ" dirty="0" err="1">
                <a:latin typeface="Arial"/>
              </a:rPr>
              <a:t>Reflectanse</a:t>
            </a:r>
            <a:r>
              <a:rPr lang="cs-CZ" dirty="0">
                <a:latin typeface="Arial"/>
              </a:rPr>
              <a:t> </a:t>
            </a:r>
            <a:r>
              <a:rPr lang="cs-CZ" dirty="0" err="1">
                <a:latin typeface="Arial"/>
              </a:rPr>
              <a:t>Infrared</a:t>
            </a:r>
            <a:r>
              <a:rPr lang="cs-CZ" dirty="0">
                <a:latin typeface="Arial"/>
              </a:rPr>
              <a:t> Fourier </a:t>
            </a:r>
            <a:r>
              <a:rPr lang="cs-CZ" dirty="0" err="1">
                <a:latin typeface="Arial"/>
              </a:rPr>
              <a:t>Transform</a:t>
            </a:r>
            <a:r>
              <a:rPr lang="cs-CZ" dirty="0">
                <a:latin typeface="Arial"/>
              </a:rPr>
              <a:t> </a:t>
            </a:r>
            <a:r>
              <a:rPr lang="cs-CZ" dirty="0" err="1">
                <a:latin typeface="Arial"/>
              </a:rPr>
              <a:t>Spectroscopy</a:t>
            </a:r>
            <a:endParaRPr dirty="0"/>
          </a:p>
          <a:p>
            <a:pPr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cs-CZ" dirty="0">
                <a:latin typeface="Arial"/>
              </a:rPr>
              <a:t>PAS – </a:t>
            </a:r>
            <a:r>
              <a:rPr lang="cs-CZ" dirty="0" err="1">
                <a:latin typeface="Arial"/>
              </a:rPr>
              <a:t>Photo</a:t>
            </a:r>
            <a:r>
              <a:rPr lang="cs-CZ" dirty="0">
                <a:latin typeface="Arial"/>
              </a:rPr>
              <a:t> </a:t>
            </a:r>
            <a:r>
              <a:rPr lang="cs-CZ" dirty="0" err="1">
                <a:latin typeface="Arial"/>
              </a:rPr>
              <a:t>Acoustic</a:t>
            </a:r>
            <a:r>
              <a:rPr lang="cs-CZ" dirty="0">
                <a:latin typeface="Arial"/>
              </a:rPr>
              <a:t> </a:t>
            </a:r>
            <a:r>
              <a:rPr lang="cs-CZ" dirty="0" err="1">
                <a:latin typeface="Arial"/>
              </a:rPr>
              <a:t>Spectroscopy</a:t>
            </a:r>
            <a:endParaRPr dirty="0"/>
          </a:p>
          <a:p>
            <a:pPr>
              <a:buSzPct val="45000"/>
              <a:buFont typeface="StarSymbol"/>
              <a:buChar char=""/>
            </a:pPr>
            <a:endParaRPr dirty="0"/>
          </a:p>
        </p:txBody>
      </p:sp>
      <p:sp>
        <p:nvSpPr>
          <p:cNvPr id="78" name="TextShape 2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000">
                <a:latin typeface="Arial"/>
              </a:rPr>
              <a:t>Měřící techniky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71478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457172" y="1604841"/>
            <a:ext cx="8228763" cy="3977811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0" name="Obrázek 7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16464"/>
            <a:ext cx="9143107" cy="6138500"/>
          </a:xfrm>
          <a:prstGeom prst="rect">
            <a:avLst/>
          </a:prstGeom>
          <a:ln>
            <a:noFill/>
          </a:ln>
        </p:spPr>
      </p:pic>
      <p:sp>
        <p:nvSpPr>
          <p:cNvPr id="81" name="TextShape 2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000">
                <a:latin typeface="Arial"/>
              </a:rPr>
              <a:t>Spektrum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090499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57172" y="1604841"/>
            <a:ext cx="8228763" cy="3977811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3" name="Obrázek 8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63553" cy="6857968"/>
          </a:xfrm>
          <a:prstGeom prst="rect">
            <a:avLst/>
          </a:prstGeom>
          <a:ln>
            <a:noFill/>
          </a:ln>
        </p:spPr>
      </p:pic>
      <p:sp>
        <p:nvSpPr>
          <p:cNvPr id="84" name="TextShape 2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000">
                <a:latin typeface="Arial"/>
              </a:rPr>
              <a:t>Příprava vzorku</a:t>
            </a:r>
            <a:endParaRPr/>
          </a:p>
        </p:txBody>
      </p:sp>
      <p:pic>
        <p:nvPicPr>
          <p:cNvPr id="85" name="Obrázek 84"/>
          <p:cNvPicPr/>
          <p:nvPr/>
        </p:nvPicPr>
        <p:blipFill>
          <a:blip r:embed="rId3"/>
          <a:stretch>
            <a:fillRect/>
          </a:stretch>
        </p:blipFill>
        <p:spPr>
          <a:xfrm>
            <a:off x="3755338" y="2537569"/>
            <a:ext cx="4898268" cy="17831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1519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57172" y="1604841"/>
            <a:ext cx="8228763" cy="3977811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" name="TextShape 2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000">
                <a:latin typeface="Arial"/>
              </a:rPr>
              <a:t>Příprava vzorku</a:t>
            </a:r>
            <a:endParaRPr/>
          </a:p>
        </p:txBody>
      </p:sp>
      <p:pic>
        <p:nvPicPr>
          <p:cNvPr id="8194" name="Picture 2" descr="http://cnx.org/resources/de9e9b8fc194a2dae9d9889b0e87d4a0/IMG_9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32496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1690"/>
            <a:ext cx="244827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677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Vlnová délka, frekvence, vlnočet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Vlnová délka – dráha, kterou urazí vlna během jednoho kmitu. 1 Å = 10</a:t>
            </a:r>
            <a:r>
              <a:rPr lang="cs-CZ" baseline="30000" dirty="0" smtClean="0"/>
              <a:t>-10</a:t>
            </a:r>
            <a:r>
              <a:rPr lang="cs-CZ" dirty="0" smtClean="0"/>
              <a:t> m = 0,1 </a:t>
            </a:r>
            <a:r>
              <a:rPr lang="cs-CZ" dirty="0" err="1" smtClean="0"/>
              <a:t>nm</a:t>
            </a:r>
            <a:endParaRPr lang="cs-CZ" dirty="0" smtClean="0"/>
          </a:p>
          <a:p>
            <a:r>
              <a:rPr lang="cs-CZ" dirty="0" smtClean="0"/>
              <a:t>Frekvence – počet kmitů vlny za 1 s. </a:t>
            </a:r>
            <a:br>
              <a:rPr lang="cs-CZ" dirty="0" smtClean="0"/>
            </a:br>
            <a:r>
              <a:rPr lang="cs-CZ" dirty="0" smtClean="0"/>
              <a:t>1 Hz = 1 s</a:t>
            </a:r>
            <a:r>
              <a:rPr lang="cs-CZ" baseline="30000" dirty="0" smtClean="0"/>
              <a:t>-1</a:t>
            </a:r>
          </a:p>
          <a:p>
            <a:r>
              <a:rPr lang="cs-CZ" dirty="0" smtClean="0"/>
              <a:t>Vlnočet – počet vln, připadající na dráhu 1 cm ve směru šíření vlny. 1 cm</a:t>
            </a:r>
            <a:r>
              <a:rPr lang="cs-CZ" baseline="30000" dirty="0" smtClean="0"/>
              <a:t>-1</a:t>
            </a:r>
            <a:endParaRPr lang="cs-CZ" baseline="30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6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000">
                <a:latin typeface="Arial"/>
              </a:rPr>
              <a:t>Ramanova spektroskopie</a:t>
            </a:r>
            <a:endParaRPr/>
          </a:p>
        </p:txBody>
      </p:sp>
      <p:sp>
        <p:nvSpPr>
          <p:cNvPr id="92" name="TextShape 2"/>
          <p:cNvSpPr txBox="1"/>
          <p:nvPr/>
        </p:nvSpPr>
        <p:spPr>
          <a:xfrm>
            <a:off x="457172" y="1604841"/>
            <a:ext cx="8228763" cy="3977811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latin typeface="Arial"/>
              </a:rPr>
              <a:t>Komplementární metoda k infračervené spektroskopii.</a:t>
            </a:r>
            <a:endParaRPr dirty="0"/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latin typeface="Arial"/>
              </a:rPr>
              <a:t>1928 – Sir </a:t>
            </a:r>
            <a:r>
              <a:rPr lang="cs-CZ" dirty="0" err="1">
                <a:latin typeface="Arial"/>
              </a:rPr>
              <a:t>Chandrasekhara</a:t>
            </a:r>
            <a:r>
              <a:rPr lang="cs-CZ" dirty="0">
                <a:latin typeface="Arial"/>
              </a:rPr>
              <a:t> </a:t>
            </a:r>
            <a:r>
              <a:rPr lang="cs-CZ" dirty="0" err="1">
                <a:latin typeface="Arial"/>
              </a:rPr>
              <a:t>Venkata</a:t>
            </a:r>
            <a:r>
              <a:rPr lang="cs-CZ" dirty="0">
                <a:latin typeface="Arial"/>
              </a:rPr>
              <a:t> </a:t>
            </a:r>
            <a:r>
              <a:rPr lang="cs-CZ" dirty="0" err="1">
                <a:latin typeface="Arial"/>
              </a:rPr>
              <a:t>Rāman</a:t>
            </a:r>
            <a:r>
              <a:rPr lang="cs-CZ" dirty="0">
                <a:latin typeface="Arial"/>
              </a:rPr>
              <a:t> objevil nepružný 
rozptyl záření (</a:t>
            </a:r>
            <a:r>
              <a:rPr lang="cs-CZ" dirty="0" err="1">
                <a:latin typeface="Arial"/>
              </a:rPr>
              <a:t>Ramanův</a:t>
            </a:r>
            <a:r>
              <a:rPr lang="cs-CZ" dirty="0">
                <a:latin typeface="Arial"/>
              </a:rPr>
              <a:t> rozptyl).</a:t>
            </a:r>
            <a:endParaRPr dirty="0"/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latin typeface="Arial"/>
              </a:rPr>
              <a:t>Využívá silné zdroje monochromatického záření – lasery.</a:t>
            </a:r>
            <a:endParaRPr dirty="0"/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latin typeface="Arial"/>
              </a:rPr>
              <a:t>Při interakci se vzorkem dochází z největší části k </a:t>
            </a:r>
            <a:r>
              <a:rPr lang="cs-CZ" dirty="0" err="1">
                <a:latin typeface="Arial"/>
              </a:rPr>
              <a:t>Rayleighovu</a:t>
            </a:r>
            <a:r>
              <a:rPr lang="cs-CZ" dirty="0">
                <a:latin typeface="Arial"/>
              </a:rPr>
              <a:t> 
rozptylu, energie rozptýleného záření je stejná jako energie 
excitujícího záření.</a:t>
            </a:r>
            <a:endParaRPr dirty="0"/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latin typeface="Arial"/>
              </a:rPr>
              <a:t>S nižší pravděpodobností dochází k </a:t>
            </a:r>
            <a:r>
              <a:rPr lang="cs-CZ" dirty="0" err="1">
                <a:latin typeface="Arial"/>
              </a:rPr>
              <a:t>Ramanovu</a:t>
            </a:r>
            <a:r>
              <a:rPr lang="cs-CZ" dirty="0">
                <a:latin typeface="Arial"/>
              </a:rPr>
              <a:t> rozptylu, kdy záření část své energie předává vzorku (</a:t>
            </a:r>
            <a:r>
              <a:rPr lang="cs-CZ" dirty="0" err="1">
                <a:latin typeface="Arial"/>
              </a:rPr>
              <a:t>Stokesovy</a:t>
            </a:r>
            <a:r>
              <a:rPr lang="cs-CZ" dirty="0">
                <a:latin typeface="Arial"/>
              </a:rPr>
              <a:t> linie) nebo ji naopak vzorku odebírá (Anti-</a:t>
            </a:r>
            <a:r>
              <a:rPr lang="cs-CZ" dirty="0" err="1">
                <a:latin typeface="Arial"/>
              </a:rPr>
              <a:t>Stokesovy</a:t>
            </a:r>
            <a:r>
              <a:rPr lang="cs-CZ" dirty="0">
                <a:latin typeface="Arial"/>
              </a:rPr>
              <a:t> linie).</a:t>
            </a:r>
            <a:endParaRPr dirty="0"/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cs-CZ" dirty="0">
                <a:latin typeface="Arial"/>
              </a:rPr>
              <a:t>Aby mohlo dojít k </a:t>
            </a:r>
            <a:r>
              <a:rPr lang="cs-CZ" dirty="0" err="1">
                <a:latin typeface="Arial"/>
              </a:rPr>
              <a:t>Ramanovu</a:t>
            </a:r>
            <a:r>
              <a:rPr lang="cs-CZ" dirty="0">
                <a:latin typeface="Arial"/>
              </a:rPr>
              <a:t> rozptylu, děj musí být spojen se změnou tenzoru </a:t>
            </a:r>
            <a:r>
              <a:rPr lang="cs-CZ" dirty="0" err="1">
                <a:latin typeface="Arial"/>
              </a:rPr>
              <a:t>polarizovatelnosti</a:t>
            </a:r>
            <a:r>
              <a:rPr lang="cs-CZ" dirty="0">
                <a:latin typeface="Arial"/>
              </a:rPr>
              <a:t>.</a:t>
            </a:r>
            <a:endParaRPr dirty="0"/>
          </a:p>
        </p:txBody>
      </p:sp>
      <p:pic>
        <p:nvPicPr>
          <p:cNvPr id="93" name="Obrázek 92"/>
          <p:cNvPicPr/>
          <p:nvPr/>
        </p:nvPicPr>
        <p:blipFill>
          <a:blip r:embed="rId2"/>
          <a:stretch>
            <a:fillRect/>
          </a:stretch>
        </p:blipFill>
        <p:spPr>
          <a:xfrm>
            <a:off x="7415651" y="979757"/>
            <a:ext cx="1727782" cy="2445145"/>
          </a:xfrm>
          <a:prstGeom prst="rect">
            <a:avLst/>
          </a:prstGeom>
          <a:ln>
            <a:noFill/>
          </a:ln>
        </p:spPr>
      </p:pic>
      <p:sp>
        <p:nvSpPr>
          <p:cNvPr id="94" name="TextShape 3"/>
          <p:cNvSpPr txBox="1"/>
          <p:nvPr/>
        </p:nvSpPr>
        <p:spPr>
          <a:xfrm>
            <a:off x="326551" y="6531710"/>
            <a:ext cx="4276514" cy="326585"/>
          </a:xfrm>
          <a:prstGeom prst="rect">
            <a:avLst/>
          </a:prstGeom>
        </p:spPr>
        <p:txBody>
          <a:bodyPr lIns="81639" tIns="40820" rIns="81639" bIns="40820"/>
          <a:lstStyle/>
          <a:p>
            <a:r>
              <a:rPr lang="cs-CZ" sz="1300">
                <a:latin typeface="Arial"/>
              </a:rPr>
              <a:t>http://en.wikipedia.org/wiki/Sir_C._V._Raman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044658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000">
                <a:latin typeface="Arial"/>
              </a:rPr>
              <a:t>Ramanova spektroskopie</a:t>
            </a:r>
            <a:endParaRPr/>
          </a:p>
        </p:txBody>
      </p:sp>
      <p:sp>
        <p:nvSpPr>
          <p:cNvPr id="96" name="TextShape 2"/>
          <p:cNvSpPr txBox="1"/>
          <p:nvPr/>
        </p:nvSpPr>
        <p:spPr>
          <a:xfrm>
            <a:off x="457172" y="1604841"/>
            <a:ext cx="8228763" cy="3977811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97" name="Obrázek 96"/>
          <p:cNvPicPr/>
          <p:nvPr/>
        </p:nvPicPr>
        <p:blipFill>
          <a:blip r:embed="rId2"/>
          <a:stretch>
            <a:fillRect/>
          </a:stretch>
        </p:blipFill>
        <p:spPr>
          <a:xfrm>
            <a:off x="866667" y="1632927"/>
            <a:ext cx="7460388" cy="3708378"/>
          </a:xfrm>
          <a:prstGeom prst="rect">
            <a:avLst/>
          </a:prstGeom>
          <a:ln>
            <a:noFill/>
          </a:ln>
        </p:spPr>
      </p:pic>
      <p:sp>
        <p:nvSpPr>
          <p:cNvPr id="98" name="TextShape 3"/>
          <p:cNvSpPr txBox="1"/>
          <p:nvPr/>
        </p:nvSpPr>
        <p:spPr>
          <a:xfrm>
            <a:off x="1331640" y="5715246"/>
            <a:ext cx="6832139" cy="314828"/>
          </a:xfrm>
          <a:prstGeom prst="rect">
            <a:avLst/>
          </a:prstGeom>
        </p:spPr>
        <p:txBody>
          <a:bodyPr lIns="81639" tIns="40820" rIns="81639" bIns="40820"/>
          <a:lstStyle/>
          <a:p>
            <a:r>
              <a:rPr lang="cs-CZ" dirty="0">
                <a:latin typeface="Arial"/>
              </a:rPr>
              <a:t>http://commons.wikimedia.org/wiki/File:Ramanscattering.svg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49429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000">
                <a:latin typeface="Arial"/>
              </a:rPr>
              <a:t>Ramanova spektroskopie</a:t>
            </a:r>
            <a:endParaRPr/>
          </a:p>
        </p:txBody>
      </p:sp>
      <p:sp>
        <p:nvSpPr>
          <p:cNvPr id="100" name="TextShape 2"/>
          <p:cNvSpPr txBox="1"/>
          <p:nvPr/>
        </p:nvSpPr>
        <p:spPr>
          <a:xfrm>
            <a:off x="457172" y="1604841"/>
            <a:ext cx="8228763" cy="3977811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1" name="Obrázek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326" y="1461144"/>
            <a:ext cx="9143107" cy="445887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364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000">
                <a:latin typeface="Arial"/>
              </a:rPr>
              <a:t>Lasery</a:t>
            </a:r>
            <a:endParaRPr/>
          </a:p>
        </p:txBody>
      </p:sp>
      <p:sp>
        <p:nvSpPr>
          <p:cNvPr id="103" name="TextShape 2"/>
          <p:cNvSpPr txBox="1"/>
          <p:nvPr/>
        </p:nvSpPr>
        <p:spPr>
          <a:xfrm>
            <a:off x="457172" y="1604841"/>
            <a:ext cx="8228763" cy="3977811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cs-CZ" dirty="0" err="1">
                <a:latin typeface="Arial"/>
              </a:rPr>
              <a:t>Light</a:t>
            </a:r>
            <a:r>
              <a:rPr lang="cs-CZ" dirty="0">
                <a:latin typeface="Arial"/>
              </a:rPr>
              <a:t> </a:t>
            </a:r>
            <a:r>
              <a:rPr lang="cs-CZ" dirty="0" err="1">
                <a:latin typeface="Arial"/>
              </a:rPr>
              <a:t>Amplification</a:t>
            </a:r>
            <a:r>
              <a:rPr lang="cs-CZ" dirty="0">
                <a:latin typeface="Arial"/>
              </a:rPr>
              <a:t> by </a:t>
            </a:r>
            <a:r>
              <a:rPr lang="cs-CZ" dirty="0" err="1">
                <a:latin typeface="Arial"/>
              </a:rPr>
              <a:t>Stimulated</a:t>
            </a:r>
            <a:r>
              <a:rPr lang="cs-CZ" dirty="0">
                <a:latin typeface="Arial"/>
              </a:rPr>
              <a:t> </a:t>
            </a:r>
            <a:r>
              <a:rPr lang="cs-CZ" dirty="0" err="1">
                <a:latin typeface="Arial"/>
              </a:rPr>
              <a:t>Emission</a:t>
            </a:r>
            <a:r>
              <a:rPr lang="cs-CZ" dirty="0">
                <a:latin typeface="Arial"/>
              </a:rPr>
              <a:t> </a:t>
            </a:r>
            <a:r>
              <a:rPr lang="cs-CZ" dirty="0" err="1">
                <a:latin typeface="Arial"/>
              </a:rPr>
              <a:t>of</a:t>
            </a:r>
            <a:r>
              <a:rPr lang="cs-CZ" dirty="0">
                <a:latin typeface="Arial"/>
              </a:rPr>
              <a:t> </a:t>
            </a:r>
            <a:r>
              <a:rPr lang="cs-CZ" dirty="0" err="1">
                <a:latin typeface="Arial"/>
              </a:rPr>
              <a:t>Radiation</a:t>
            </a:r>
            <a:endParaRPr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latin typeface="Arial"/>
              </a:rPr>
              <a:t>He-Ne laser – 632,8 </a:t>
            </a:r>
            <a:r>
              <a:rPr lang="cs-CZ" dirty="0" err="1">
                <a:latin typeface="Arial"/>
              </a:rPr>
              <a:t>nm</a:t>
            </a:r>
            <a:endParaRPr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latin typeface="Arial"/>
              </a:rPr>
              <a:t>Ar laser – 488 </a:t>
            </a:r>
            <a:r>
              <a:rPr lang="cs-CZ" dirty="0" err="1">
                <a:latin typeface="Arial"/>
              </a:rPr>
              <a:t>nm</a:t>
            </a:r>
            <a:r>
              <a:rPr lang="cs-CZ" dirty="0">
                <a:latin typeface="Arial"/>
              </a:rPr>
              <a:t>, 496,5 </a:t>
            </a:r>
            <a:r>
              <a:rPr lang="cs-CZ" dirty="0" err="1">
                <a:latin typeface="Arial"/>
              </a:rPr>
              <a:t>nm</a:t>
            </a:r>
            <a:r>
              <a:rPr lang="cs-CZ" dirty="0">
                <a:latin typeface="Arial"/>
              </a:rPr>
              <a:t> a 514,4 </a:t>
            </a:r>
            <a:r>
              <a:rPr lang="cs-CZ" dirty="0" err="1">
                <a:latin typeface="Arial"/>
              </a:rPr>
              <a:t>nm</a:t>
            </a:r>
            <a:endParaRPr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cs-CZ" dirty="0" err="1">
                <a:latin typeface="Arial"/>
              </a:rPr>
              <a:t>Kr</a:t>
            </a:r>
            <a:r>
              <a:rPr lang="cs-CZ" dirty="0">
                <a:latin typeface="Arial"/>
              </a:rPr>
              <a:t> laser – 530,9 </a:t>
            </a:r>
            <a:r>
              <a:rPr lang="cs-CZ" dirty="0" err="1">
                <a:latin typeface="Arial"/>
              </a:rPr>
              <a:t>nm</a:t>
            </a:r>
            <a:r>
              <a:rPr lang="cs-CZ" dirty="0">
                <a:latin typeface="Arial"/>
              </a:rPr>
              <a:t> a 674,1 </a:t>
            </a:r>
            <a:r>
              <a:rPr lang="cs-CZ" dirty="0" err="1">
                <a:latin typeface="Arial"/>
              </a:rPr>
              <a:t>nm</a:t>
            </a:r>
            <a:endParaRPr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cs-CZ" dirty="0" err="1">
                <a:latin typeface="Arial"/>
              </a:rPr>
              <a:t>Nd:YAG</a:t>
            </a:r>
            <a:r>
              <a:rPr lang="cs-CZ" dirty="0">
                <a:latin typeface="Arial"/>
              </a:rPr>
              <a:t> laser – 1064 </a:t>
            </a:r>
            <a:r>
              <a:rPr lang="cs-CZ" dirty="0" err="1">
                <a:latin typeface="Arial"/>
              </a:rPr>
              <a:t>nm</a:t>
            </a:r>
            <a:endParaRPr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latin typeface="Arial"/>
              </a:rPr>
              <a:t>laserové diody</a:t>
            </a:r>
            <a:endParaRPr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latin typeface="Arial"/>
              </a:rPr>
              <a:t>laditelné lasery</a:t>
            </a:r>
            <a:endParaRPr dirty="0"/>
          </a:p>
        </p:txBody>
      </p:sp>
      <p:pic>
        <p:nvPicPr>
          <p:cNvPr id="104" name="Obrázek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6657072" y="1410196"/>
            <a:ext cx="2159810" cy="152907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9672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000">
                <a:latin typeface="Arial"/>
              </a:rPr>
              <a:t>Ramanova spektroskopie</a:t>
            </a:r>
            <a:endParaRPr/>
          </a:p>
        </p:txBody>
      </p:sp>
      <p:pic>
        <p:nvPicPr>
          <p:cNvPr id="106" name="Obrázek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311857" y="2256706"/>
            <a:ext cx="3770033" cy="3977811"/>
          </a:xfrm>
          <a:prstGeom prst="rect">
            <a:avLst/>
          </a:prstGeom>
          <a:ln>
            <a:noFill/>
          </a:ln>
        </p:spPr>
      </p:pic>
      <p:pic>
        <p:nvPicPr>
          <p:cNvPr id="107" name="Obrázek 106"/>
          <p:cNvPicPr/>
          <p:nvPr/>
        </p:nvPicPr>
        <p:blipFill>
          <a:blip r:embed="rId3"/>
          <a:stretch>
            <a:fillRect/>
          </a:stretch>
        </p:blipFill>
        <p:spPr>
          <a:xfrm>
            <a:off x="4306884" y="2256706"/>
            <a:ext cx="4607637" cy="3977811"/>
          </a:xfrm>
          <a:prstGeom prst="rect">
            <a:avLst/>
          </a:prstGeom>
          <a:ln>
            <a:noFill/>
          </a:ln>
        </p:spPr>
      </p:pic>
      <p:sp>
        <p:nvSpPr>
          <p:cNvPr id="108" name="TextShape 2"/>
          <p:cNvSpPr txBox="1"/>
          <p:nvPr/>
        </p:nvSpPr>
        <p:spPr>
          <a:xfrm>
            <a:off x="195931" y="1143049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 sz="2000">
                <a:latin typeface="Arial"/>
              </a:rPr>
              <a:t>Bruker EQUINOX IFS 55/S s Ramanovým nástavcem FRA 106/S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962249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57172" y="142718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000">
                <a:latin typeface="Arial"/>
              </a:rPr>
              <a:t>Ramanova spektroskopie</a:t>
            </a:r>
            <a:endParaRPr/>
          </a:p>
        </p:txBody>
      </p:sp>
      <p:pic>
        <p:nvPicPr>
          <p:cNvPr id="110" name="Obrázek 109"/>
          <p:cNvPicPr/>
          <p:nvPr/>
        </p:nvPicPr>
        <p:blipFill>
          <a:blip r:embed="rId2"/>
          <a:stretch>
            <a:fillRect/>
          </a:stretch>
        </p:blipFill>
        <p:spPr>
          <a:xfrm>
            <a:off x="469907" y="1025805"/>
            <a:ext cx="8203619" cy="583249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4871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000">
                <a:latin typeface="Arial"/>
              </a:rPr>
              <a:t>Příprava vzorků</a:t>
            </a:r>
            <a:endParaRPr/>
          </a:p>
        </p:txBody>
      </p:sp>
      <p:sp>
        <p:nvSpPr>
          <p:cNvPr id="112" name="TextShape 2"/>
          <p:cNvSpPr txBox="1"/>
          <p:nvPr/>
        </p:nvSpPr>
        <p:spPr>
          <a:xfrm>
            <a:off x="457172" y="1604841"/>
            <a:ext cx="8228763" cy="3977811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latin typeface="Arial"/>
              </a:rPr>
              <a:t>Jednodušší než u IR spektroskopie.</a:t>
            </a:r>
            <a:endParaRPr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latin typeface="Arial"/>
              </a:rPr>
              <a:t>Pevné vzorky se měří ve skleněných kapilárách nebo jako tenké vrstvy na vhodném substrátu. Větší vzorky lze uchytit do držáku vzorku bez úpravy.</a:t>
            </a:r>
            <a:endParaRPr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latin typeface="Arial"/>
              </a:rPr>
              <a:t>Kapalné vzorky se také plní do kapilár.</a:t>
            </a:r>
            <a:endParaRPr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latin typeface="Arial"/>
              </a:rPr>
              <a:t>Pro měření plynných vzorků se využívají kyvety s násobným odrazem.</a:t>
            </a:r>
            <a:endParaRPr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latin typeface="Arial"/>
              </a:rPr>
              <a:t>Komplikací při měření bývá luminiscence vzorku. Lze ji potlačit změnou vlnové délky laseru, pokud to spektrometr umožňuje.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91342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4" name="TextShape 2"/>
          <p:cNvSpPr txBox="1"/>
          <p:nvPr/>
        </p:nvSpPr>
        <p:spPr>
          <a:xfrm>
            <a:off x="457172" y="1604841"/>
            <a:ext cx="8228763" cy="3977811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5" name="Obrázek 114"/>
          <p:cNvPicPr/>
          <p:nvPr/>
        </p:nvPicPr>
        <p:blipFill>
          <a:blip r:embed="rId2"/>
          <a:stretch>
            <a:fillRect/>
          </a:stretch>
        </p:blipFill>
        <p:spPr>
          <a:xfrm>
            <a:off x="766416" y="928156"/>
            <a:ext cx="7610928" cy="59301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5768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000">
                <a:latin typeface="Arial"/>
              </a:rPr>
              <a:t>Ramanova spektroskopie</a:t>
            </a:r>
            <a:endParaRPr/>
          </a:p>
        </p:txBody>
      </p:sp>
      <p:pic>
        <p:nvPicPr>
          <p:cNvPr id="117" name="Obrázek 116"/>
          <p:cNvPicPr/>
          <p:nvPr/>
        </p:nvPicPr>
        <p:blipFill>
          <a:blip r:embed="rId2"/>
          <a:stretch>
            <a:fillRect/>
          </a:stretch>
        </p:blipFill>
        <p:spPr>
          <a:xfrm>
            <a:off x="512685" y="1604841"/>
            <a:ext cx="8117409" cy="397781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42965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000">
                <a:latin typeface="Arial"/>
              </a:rPr>
              <a:t>Ramanův mikroskop</a:t>
            </a:r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512685" y="1604841"/>
            <a:ext cx="8117409" cy="3977811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0" name="Obrázek 119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826" y="1188771"/>
            <a:ext cx="6911782" cy="5184218"/>
          </a:xfrm>
          <a:prstGeom prst="rect">
            <a:avLst/>
          </a:prstGeom>
          <a:ln>
            <a:noFill/>
          </a:ln>
        </p:spPr>
      </p:pic>
      <p:sp>
        <p:nvSpPr>
          <p:cNvPr id="121" name="TextShape 3"/>
          <p:cNvSpPr txBox="1"/>
          <p:nvPr/>
        </p:nvSpPr>
        <p:spPr>
          <a:xfrm>
            <a:off x="380105" y="6380174"/>
            <a:ext cx="7946950" cy="314828"/>
          </a:xfrm>
          <a:prstGeom prst="rect">
            <a:avLst/>
          </a:prstGeom>
        </p:spPr>
        <p:txBody>
          <a:bodyPr lIns="81639" tIns="40820" rIns="81639" bIns="40820"/>
          <a:lstStyle/>
          <a:p>
            <a:r>
              <a:rPr lang="cs-CZ">
                <a:latin typeface="Arial"/>
              </a:rPr>
              <a:t>http://commons.wikimedia.org/wiki/File:InVia_Raman_microscope_-_March_2008.jpg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0456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Spektrum elektromagnetického záření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22" y="1628800"/>
            <a:ext cx="8087618" cy="479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42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000">
                <a:latin typeface="Arial"/>
              </a:rPr>
              <a:t>Molekulová spektroskopie</a:t>
            </a:r>
            <a:endParaRPr/>
          </a:p>
        </p:txBody>
      </p:sp>
      <p:sp>
        <p:nvSpPr>
          <p:cNvPr id="60" name="TextShape 2"/>
          <p:cNvSpPr txBox="1"/>
          <p:nvPr/>
        </p:nvSpPr>
        <p:spPr>
          <a:xfrm>
            <a:off x="457172" y="1604841"/>
            <a:ext cx="8228763" cy="3977811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</a:pPr>
            <a:r>
              <a:rPr lang="cs-CZ" dirty="0">
                <a:latin typeface="Arial"/>
              </a:rPr>
              <a:t>Soubor metod založených na využití těch vlastností molekul, které jsou spojeny s přítomností</a:t>
            </a:r>
            <a:endParaRPr dirty="0"/>
          </a:p>
          <a:p>
            <a:pPr marL="742950" lvl="1" indent="-285750">
              <a:buSzPct val="75000"/>
              <a:buFont typeface="Arial" panose="020B0604020202020204" pitchFamily="34" charset="0"/>
              <a:buChar char="•"/>
            </a:pPr>
            <a:r>
              <a:rPr lang="cs-CZ" dirty="0">
                <a:latin typeface="Arial"/>
              </a:rPr>
              <a:t>kovalentních vazeb</a:t>
            </a:r>
            <a:endParaRPr dirty="0"/>
          </a:p>
          <a:p>
            <a:pPr marL="742950" lvl="1" indent="-285750">
              <a:buSzPct val="75000"/>
              <a:buFont typeface="Arial" panose="020B0604020202020204" pitchFamily="34" charset="0"/>
              <a:buChar char="•"/>
            </a:pPr>
            <a:r>
              <a:rPr lang="cs-CZ" dirty="0">
                <a:latin typeface="Arial"/>
              </a:rPr>
              <a:t>koordinačních vazeb</a:t>
            </a:r>
            <a:endParaRPr dirty="0"/>
          </a:p>
        </p:txBody>
      </p:sp>
      <p:pic>
        <p:nvPicPr>
          <p:cNvPr id="61" name="Obrázek 60"/>
          <p:cNvPicPr/>
          <p:nvPr/>
        </p:nvPicPr>
        <p:blipFill>
          <a:blip r:embed="rId2"/>
          <a:stretch>
            <a:fillRect/>
          </a:stretch>
        </p:blipFill>
        <p:spPr>
          <a:xfrm>
            <a:off x="665185" y="3774022"/>
            <a:ext cx="2600327" cy="1451346"/>
          </a:xfrm>
          <a:prstGeom prst="rect">
            <a:avLst/>
          </a:prstGeom>
          <a:ln>
            <a:noFill/>
          </a:ln>
        </p:spPr>
      </p:pic>
      <p:pic>
        <p:nvPicPr>
          <p:cNvPr id="62" name="Obrázek 61"/>
          <p:cNvPicPr/>
          <p:nvPr/>
        </p:nvPicPr>
        <p:blipFill>
          <a:blip r:embed="rId3"/>
          <a:stretch>
            <a:fillRect/>
          </a:stretch>
        </p:blipFill>
        <p:spPr>
          <a:xfrm>
            <a:off x="3984251" y="4082318"/>
            <a:ext cx="3363151" cy="1097654"/>
          </a:xfrm>
          <a:prstGeom prst="rect">
            <a:avLst/>
          </a:prstGeom>
          <a:ln>
            <a:noFill/>
          </a:ln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558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000">
                <a:latin typeface="Arial"/>
              </a:rPr>
              <a:t>Molekulová spektroskopie</a:t>
            </a:r>
            <a:endParaRPr/>
          </a:p>
        </p:txBody>
      </p:sp>
      <p:sp>
        <p:nvSpPr>
          <p:cNvPr id="64" name="TextShape 2"/>
          <p:cNvSpPr txBox="1"/>
          <p:nvPr/>
        </p:nvSpPr>
        <p:spPr>
          <a:xfrm>
            <a:off x="457172" y="1604841"/>
            <a:ext cx="8228763" cy="3977811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Elektronové přechody v molekule</a:t>
            </a:r>
            <a:endParaRPr/>
          </a:p>
        </p:txBody>
      </p:sp>
      <p:pic>
        <p:nvPicPr>
          <p:cNvPr id="65" name="Obrázek 64"/>
          <p:cNvPicPr/>
          <p:nvPr/>
        </p:nvPicPr>
        <p:blipFill>
          <a:blip r:embed="rId2"/>
          <a:stretch>
            <a:fillRect/>
          </a:stretch>
        </p:blipFill>
        <p:spPr>
          <a:xfrm>
            <a:off x="1306205" y="2694330"/>
            <a:ext cx="6531024" cy="3641428"/>
          </a:xfrm>
          <a:prstGeom prst="rect">
            <a:avLst/>
          </a:prstGeom>
          <a:ln>
            <a:noFill/>
          </a:ln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0008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000">
                <a:latin typeface="Arial"/>
              </a:rPr>
              <a:t>Molekulová spektroskopie</a:t>
            </a:r>
            <a:endParaRPr/>
          </a:p>
        </p:txBody>
      </p:sp>
      <p:sp>
        <p:nvSpPr>
          <p:cNvPr id="67" name="TextShape 2"/>
          <p:cNvSpPr txBox="1"/>
          <p:nvPr/>
        </p:nvSpPr>
        <p:spPr>
          <a:xfrm>
            <a:off x="457172" y="1604841"/>
            <a:ext cx="8228763" cy="3977811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Elektronové přechody v molekule</a:t>
            </a:r>
            <a:endParaRPr/>
          </a:p>
        </p:txBody>
      </p:sp>
      <p:pic>
        <p:nvPicPr>
          <p:cNvPr id="68" name="Obrázek 67"/>
          <p:cNvPicPr/>
          <p:nvPr/>
        </p:nvPicPr>
        <p:blipFill>
          <a:blip r:embed="rId2"/>
          <a:stretch>
            <a:fillRect/>
          </a:stretch>
        </p:blipFill>
        <p:spPr>
          <a:xfrm>
            <a:off x="1306205" y="2495113"/>
            <a:ext cx="6531024" cy="4363182"/>
          </a:xfrm>
          <a:prstGeom prst="rect">
            <a:avLst/>
          </a:prstGeom>
          <a:ln>
            <a:noFill/>
          </a:ln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5753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000">
                <a:latin typeface="Arial"/>
              </a:rPr>
              <a:t>Molekulová spektroskopie</a:t>
            </a:r>
            <a:endParaRPr/>
          </a:p>
        </p:txBody>
      </p:sp>
      <p:graphicFrame>
        <p:nvGraphicFramePr>
          <p:cNvPr id="70" name="Table 2"/>
          <p:cNvGraphicFramePr/>
          <p:nvPr>
            <p:extLst>
              <p:ext uri="{D42A27DB-BD31-4B8C-83A1-F6EECF244321}">
                <p14:modId xmlns:p14="http://schemas.microsoft.com/office/powerpoint/2010/main" val="3745324901"/>
              </p:ext>
            </p:extLst>
          </p:nvPr>
        </p:nvGraphicFramePr>
        <p:xfrm>
          <a:off x="1612510" y="1796220"/>
          <a:ext cx="6484653" cy="3243973"/>
        </p:xfrm>
        <a:graphic>
          <a:graphicData uri="http://schemas.openxmlformats.org/drawingml/2006/table">
            <a:tbl>
              <a:tblPr/>
              <a:tblGrid>
                <a:gridCol w="1479277"/>
                <a:gridCol w="1717006"/>
                <a:gridCol w="1561894"/>
                <a:gridCol w="1726476"/>
              </a:tblGrid>
              <a:tr h="721754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</a:rPr>
                        <a:t>UV-VIS</a:t>
                      </a:r>
                      <a:endParaRPr sz="1600"/>
                    </a:p>
                    <a:p>
                      <a:pPr algn="ctr"/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</a:rPr>
                        <a:t>50-800 nm</a:t>
                      </a:r>
                      <a:endParaRPr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</a:rPr>
                        <a:t>IR</a:t>
                      </a:r>
                      <a:endParaRPr sz="1600"/>
                    </a:p>
                    <a:p>
                      <a:pPr algn="ctr"/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</a:rPr>
                        <a:t>1-100 </a:t>
                      </a:r>
                      <a:r>
                        <a:rPr lang="cs-CZ" sz="1600">
                          <a:solidFill>
                            <a:srgbClr val="000000"/>
                          </a:solidFill>
                          <a:latin typeface="Symbol"/>
                        </a:rPr>
                        <a:t>m</a:t>
                      </a:r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  <a:endParaRPr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</a:rPr>
                        <a:t>MW</a:t>
                      </a:r>
                      <a:endParaRPr sz="1600"/>
                    </a:p>
                    <a:p>
                      <a:pPr algn="ctr"/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</a:rPr>
                        <a:t>1-10 mm</a:t>
                      </a:r>
                      <a:endParaRPr sz="1600"/>
                    </a:p>
                  </a:txBody>
                  <a:tcPr marL="82944" marR="82944" marT="41476" marB="41476"/>
                </a:tc>
              </a:tr>
              <a:tr h="1078385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</a:rPr>
                        <a:t>Elektronická spektroskopie</a:t>
                      </a:r>
                      <a:endParaRPr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Arial"/>
                        </a:rPr>
                        <a:t>Absorpční UV/VIS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Arial"/>
                        </a:rPr>
                        <a:t>Luminiscenční spektroskopie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cs-CZ" sz="1600">
                        <a:solidFill>
                          <a:schemeClr val="tx1"/>
                        </a:solidFill>
                      </a:endParaRPr>
                    </a:p>
                  </a:txBody>
                  <a:tcPr marL="82944" marR="82944" marT="41476" marB="41476"/>
                </a:tc>
              </a:tr>
              <a:tr h="721754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</a:rPr>
                        <a:t>Vibrační spektroskopie</a:t>
                      </a:r>
                      <a:endParaRPr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solidFill>
                            <a:schemeClr val="tx1"/>
                          </a:solidFill>
                          <a:latin typeface="Arial"/>
                        </a:rPr>
                        <a:t>Ramanova</a:t>
                      </a:r>
                      <a:endParaRPr sz="160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1600">
                          <a:solidFill>
                            <a:schemeClr val="tx1"/>
                          </a:solidFill>
                          <a:latin typeface="Arial"/>
                        </a:rPr>
                        <a:t>spektroskopie</a:t>
                      </a:r>
                      <a:endParaRPr sz="1600">
                        <a:solidFill>
                          <a:schemeClr val="tx1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Arial"/>
                        </a:rPr>
                        <a:t>Infračervená spektroskopie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marL="82944" marR="82944" marT="41476" marB="41476"/>
                </a:tc>
              </a:tr>
              <a:tr h="722080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solidFill>
                            <a:srgbClr val="000000"/>
                          </a:solidFill>
                          <a:latin typeface="Arial"/>
                        </a:rPr>
                        <a:t>Rotační spektroskopie</a:t>
                      </a:r>
                      <a:endParaRPr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solidFill>
                            <a:schemeClr val="tx1"/>
                          </a:solidFill>
                          <a:latin typeface="Arial"/>
                        </a:rPr>
                        <a:t>Ramanova</a:t>
                      </a:r>
                      <a:endParaRPr sz="160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1600">
                          <a:solidFill>
                            <a:schemeClr val="tx1"/>
                          </a:solidFill>
                          <a:latin typeface="Arial"/>
                        </a:rPr>
                        <a:t>spektroskopie</a:t>
                      </a:r>
                      <a:endParaRPr sz="1600">
                        <a:solidFill>
                          <a:schemeClr val="tx1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endParaRPr lang="cs-CZ" sz="1600">
                        <a:solidFill>
                          <a:schemeClr val="tx1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Arial"/>
                        </a:rPr>
                        <a:t>Mikrovlnná spektroskopie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 marL="82944" marR="82944" marT="41476" marB="41476"/>
                </a:tc>
              </a:tr>
            </a:tbl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5861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2914</TotalTime>
  <Words>1389</Words>
  <Application>Microsoft Office PowerPoint</Application>
  <PresentationFormat>Předvádění na obrazovce (4:3)</PresentationFormat>
  <Paragraphs>233</Paragraphs>
  <Slides>49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1" baseType="lpstr">
      <vt:lpstr>Motiv systému Office</vt:lpstr>
      <vt:lpstr>CS ChemDraw Drawing</vt:lpstr>
      <vt:lpstr>Molekulová spektroskopie</vt:lpstr>
      <vt:lpstr>Molekulová spektroskopie</vt:lpstr>
      <vt:lpstr>Elektromagnetické záření</vt:lpstr>
      <vt:lpstr>Vlnová délka, frekvence, vlnočet</vt:lpstr>
      <vt:lpstr>Spektrum elektromagnetického záření</vt:lpstr>
      <vt:lpstr>Prezentace aplikace PowerPoint</vt:lpstr>
      <vt:lpstr>Prezentace aplikace PowerPoint</vt:lpstr>
      <vt:lpstr>Prezentace aplikace PowerPoint</vt:lpstr>
      <vt:lpstr>Prezentace aplikace PowerPoint</vt:lpstr>
      <vt:lpstr>Symetrie molekul</vt:lpstr>
      <vt:lpstr>Operace symetrie</vt:lpstr>
      <vt:lpstr>Teorie grup</vt:lpstr>
      <vt:lpstr>Bodové grupy symetrie</vt:lpstr>
      <vt:lpstr>Bodové grupy C1, Ci, Cs</vt:lpstr>
      <vt:lpstr>Bodové grupy Cn, Cnv a Cnh</vt:lpstr>
      <vt:lpstr>Bodové grupy Dn, Dnh a Dnd</vt:lpstr>
      <vt:lpstr>Bodové grupy kubické</vt:lpstr>
      <vt:lpstr>Úplná rotační grupa</vt:lpstr>
      <vt:lpstr>Vibrace chemických vazeb</vt:lpstr>
      <vt:lpstr>Silová konstanta vazby (k)</vt:lpstr>
      <vt:lpstr>Vibrace chemických vazeb</vt:lpstr>
      <vt:lpstr>Vibrace ve víceatomové molekule</vt:lpstr>
      <vt:lpstr>Valenční a deformační vibrace</vt:lpstr>
      <vt:lpstr>Vibrace v molekule vody</vt:lpstr>
      <vt:lpstr>Vibrace v molekule oxidu uhličitého</vt:lpstr>
      <vt:lpstr>Dipólový moment</vt:lpstr>
      <vt:lpstr>Absorpce infračerveného záření</vt:lpstr>
      <vt:lpstr>Absorpční spektrum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Molekulová spektroskopie</dc:title>
  <dc:creator>hugo</dc:creator>
  <cp:lastModifiedBy>hugo</cp:lastModifiedBy>
  <cp:revision>92</cp:revision>
  <dcterms:created xsi:type="dcterms:W3CDTF">2014-07-31T01:27:42Z</dcterms:created>
  <dcterms:modified xsi:type="dcterms:W3CDTF">2014-09-23T18:49:38Z</dcterms:modified>
</cp:coreProperties>
</file>