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6" r:id="rId23"/>
    <p:sldId id="277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609601"/>
            <a:ext cx="9036496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56084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21_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Lipidy-Metabolismus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Lichý počet C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-metylové větvení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Ile</a:t>
            </a:r>
            <a:r>
              <a:rPr lang="cs-CZ" dirty="0" smtClean="0">
                <a:solidFill>
                  <a:schemeClr val="tx1"/>
                </a:solidFill>
              </a:rPr>
              <a:t>, Val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Vstup do metabolismu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glukosy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39147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-metylové </a:t>
            </a:r>
            <a:r>
              <a:rPr lang="cs-CZ" dirty="0">
                <a:solidFill>
                  <a:schemeClr val="tx1"/>
                </a:solidFill>
              </a:rPr>
              <a:t>větvení (Leu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1. dehydrogenace stejná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acetoacetátu</a:t>
            </a:r>
            <a:r>
              <a:rPr lang="cs-CZ" dirty="0" smtClean="0">
                <a:solidFill>
                  <a:schemeClr val="tx1"/>
                </a:solidFill>
              </a:rPr>
              <a:t> - ketolátky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43234" cy="210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</a:t>
            </a:r>
            <a:r>
              <a:rPr lang="cs-CZ" dirty="0" smtClean="0">
                <a:solidFill>
                  <a:schemeClr val="tx1"/>
                </a:solidFill>
              </a:rPr>
              <a:t>nenasycených mastných </a:t>
            </a:r>
            <a:r>
              <a:rPr lang="cs-CZ" dirty="0">
                <a:solidFill>
                  <a:schemeClr val="tx1"/>
                </a:solidFill>
              </a:rPr>
              <a:t>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Možné </a:t>
            </a:r>
            <a:r>
              <a:rPr lang="cs-CZ" dirty="0" smtClean="0">
                <a:solidFill>
                  <a:schemeClr val="tx1"/>
                </a:solidFill>
              </a:rPr>
              <a:t>problémy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Dvojná </a:t>
            </a:r>
            <a:r>
              <a:rPr lang="cs-CZ" dirty="0">
                <a:solidFill>
                  <a:schemeClr val="tx1"/>
                </a:solidFill>
              </a:rPr>
              <a:t>vazba je v nesprávné poloze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běžně cis-, u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</a:t>
            </a:r>
            <a:r>
              <a:rPr lang="cs-CZ" dirty="0">
                <a:solidFill>
                  <a:schemeClr val="tx1"/>
                </a:solidFill>
              </a:rPr>
              <a:t>-oxidace se tvoří </a:t>
            </a:r>
            <a:r>
              <a:rPr lang="cs-CZ" dirty="0" smtClean="0">
                <a:solidFill>
                  <a:schemeClr val="tx1"/>
                </a:solidFill>
              </a:rPr>
              <a:t>trans-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Jsou potřebné 2 další enzymy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enoyl-CoA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isomerasa</a:t>
            </a:r>
            <a:r>
              <a:rPr lang="cs-CZ" dirty="0">
                <a:solidFill>
                  <a:schemeClr val="tx1"/>
                </a:solidFill>
              </a:rPr>
              <a:t> (z cis- 3,4 na trans- 2,3)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dienoyl-CoA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reduktasa</a:t>
            </a:r>
            <a:r>
              <a:rPr lang="cs-CZ" dirty="0">
                <a:solidFill>
                  <a:schemeClr val="tx1"/>
                </a:solidFill>
              </a:rPr>
              <a:t> (redukuje cis-4,5 ve vzniklém trans-2,3-cis-4,5-dienoyl-CoA.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nenasycených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23" y="1916832"/>
            <a:ext cx="57626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Ketolátky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Skupina metabolicky příbuzných látek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Ketoskupina</a:t>
            </a:r>
            <a:r>
              <a:rPr lang="cs-CZ" dirty="0" smtClean="0">
                <a:solidFill>
                  <a:schemeClr val="tx1"/>
                </a:solidFill>
              </a:rPr>
              <a:t> není určující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metabolismu tuků (MK), zdroj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Podoba se syntézou </a:t>
            </a:r>
            <a:r>
              <a:rPr lang="cs-CZ" dirty="0" err="1" smtClean="0">
                <a:solidFill>
                  <a:schemeClr val="tx1"/>
                </a:solidFill>
              </a:rPr>
              <a:t>izoprenoidů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Pohotová energetická rezerva, obdoba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ve vodě x MK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Fyziologické x patologické koncentrace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Acetoacetát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hydroxybutyrát</a:t>
            </a:r>
            <a:r>
              <a:rPr lang="cs-CZ" dirty="0" smtClean="0">
                <a:solidFill>
                  <a:schemeClr val="tx1"/>
                </a:solidFill>
              </a:rPr>
              <a:t>, (aceton)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/>
              <a:t>Tvorba </a:t>
            </a:r>
            <a:r>
              <a:rPr lang="cs-CZ" dirty="0" smtClean="0"/>
              <a:t>ketolátek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Pokus o syntézu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>
                <a:solidFill>
                  <a:schemeClr val="tx1"/>
                </a:solidFill>
              </a:rPr>
              <a:t>Přenos na </a:t>
            </a:r>
            <a:r>
              <a:rPr lang="cs-CZ" sz="2000" dirty="0" err="1" smtClean="0">
                <a:solidFill>
                  <a:schemeClr val="tx1"/>
                </a:solidFill>
              </a:rPr>
              <a:t>sukcinát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6450"/>
            <a:ext cx="3246191" cy="53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591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5909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lipidů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Tuky (fosfolipidy)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RCO.SCoA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Glycerol-P (glykolýza)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 štěpných produktů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de novo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CH3.CO.SCoA</a:t>
            </a:r>
          </a:p>
          <a:p>
            <a:pPr lvl="2"/>
            <a:r>
              <a:rPr lang="cs-CZ" b="1" dirty="0" smtClean="0">
                <a:solidFill>
                  <a:schemeClr val="tx1"/>
                </a:solidFill>
              </a:rPr>
              <a:t>Sacharidy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AK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24743"/>
              </p:ext>
            </p:extLst>
          </p:nvPr>
        </p:nvGraphicFramePr>
        <p:xfrm>
          <a:off x="3563888" y="1340768"/>
          <a:ext cx="5257800" cy="540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3" imgW="5266509" imgH="6613613" progId="CorelPhotoPaint.Image.9">
                  <p:embed/>
                </p:oleObj>
              </mc:Choice>
              <mc:Fallback>
                <p:oleObj r:id="rId3" imgW="5266509" imgH="6613613" progId="CorelPhotoPaint.Image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40768"/>
                        <a:ext cx="5257800" cy="540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2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Syntéza mastných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Formálně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zvrat degradace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rovnováh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Dodání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Organizace „výroby“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Oddělená 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 donorem elektronů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Karboxylace suroviny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Acetyl.CoA je </a:t>
            </a:r>
            <a:r>
              <a:rPr lang="cs-CZ" dirty="0" err="1" smtClean="0">
                <a:solidFill>
                  <a:schemeClr val="tx1"/>
                </a:solidFill>
              </a:rPr>
              <a:t>makroergický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nestačí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r>
              <a:rPr lang="cs-CZ" dirty="0" smtClean="0">
                <a:solidFill>
                  <a:schemeClr val="tx1"/>
                </a:solidFill>
              </a:rPr>
              <a:t> z acetyl.CoA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Spotřeba ATP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FAS (</a:t>
            </a:r>
            <a:r>
              <a:rPr lang="cs-CZ" dirty="0" err="1" smtClean="0">
                <a:solidFill>
                  <a:schemeClr val="tx1"/>
                </a:solidFill>
              </a:rPr>
              <a:t>Fatty</a:t>
            </a:r>
            <a:r>
              <a:rPr lang="cs-CZ" dirty="0" smtClean="0">
                <a:solidFill>
                  <a:schemeClr val="tx1"/>
                </a:solidFill>
              </a:rPr>
              <a:t> Acid </a:t>
            </a:r>
            <a:r>
              <a:rPr lang="cs-CZ" dirty="0" err="1" smtClean="0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a rostliny volně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Meziprodukty se neoddělují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Saturace jednotlivých enzymů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„Výrobní linka“ - efektivita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308304" y="6184003"/>
            <a:ext cx="1406225" cy="4954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Cytoplasma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88024" y="6237312"/>
            <a:ext cx="1584176" cy="3651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Mitochondrie</a:t>
            </a:r>
            <a:r>
              <a:rPr lang="cs-CZ" sz="1600" dirty="0" smtClean="0"/>
              <a:t>   </a:t>
            </a:r>
            <a:r>
              <a:rPr lang="cs-CZ" dirty="0" smtClean="0"/>
              <a:t>            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9" y="1573118"/>
            <a:ext cx="4617143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suroviny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 +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ATP =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OOC.CH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>
                <a:solidFill>
                  <a:schemeClr val="tx1"/>
                </a:solidFill>
              </a:rPr>
              <a:t>SCoA</a:t>
            </a:r>
            <a:r>
              <a:rPr lang="cs-CZ" dirty="0" smtClean="0">
                <a:solidFill>
                  <a:schemeClr val="tx1"/>
                </a:solidFill>
              </a:rPr>
              <a:t> + ADP +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9" y="3212976"/>
            <a:ext cx="5286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684484"/>
            <a:ext cx="42957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acylového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2 -SH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Centrální ACP-SH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Periferní E-SH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225238" cy="550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tuků a fosfolipidů.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Odbourání mastných kyselin,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Ketonické </a:t>
            </a:r>
            <a:r>
              <a:rPr lang="cs-CZ" dirty="0">
                <a:solidFill>
                  <a:schemeClr val="tx1"/>
                </a:solidFill>
              </a:rPr>
              <a:t>látky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mastných kyselin. Typy a struktura komplexů syntézy MK, příklad organizace a kooperace enzymů.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lipidů.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658"/>
            <a:ext cx="3908572" cy="32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3923810" cy="31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Zakřivená spojnice 5"/>
          <p:cNvCxnSpPr/>
          <p:nvPr/>
        </p:nvCxnSpPr>
        <p:spPr>
          <a:xfrm rot="5400000" flipH="1" flipV="1">
            <a:off x="2015716" y="2600908"/>
            <a:ext cx="2664296" cy="12700"/>
          </a:xfrm>
          <a:prstGeom prst="curvedConnector3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ACP-SH a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-SH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Fosfopantetein</a:t>
            </a:r>
            <a:r>
              <a:rPr lang="cs-CZ" dirty="0" smtClean="0">
                <a:solidFill>
                  <a:schemeClr val="tx1"/>
                </a:solidFill>
              </a:rPr>
              <a:t> – část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– vázaný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r>
              <a:rPr lang="cs-CZ" dirty="0" smtClean="0">
                <a:solidFill>
                  <a:schemeClr val="tx1"/>
                </a:solidFill>
              </a:rPr>
              <a:t> – rozpustný přenašeč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772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822857" cy="38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2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úpravy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palmitoylCoA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dirty="0" err="1" smtClean="0">
                <a:solidFill>
                  <a:schemeClr val="tx1"/>
                </a:solidFill>
              </a:rPr>
              <a:t>stearoylCoA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Elongázy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pomocí acetyl.CoA </a:t>
            </a:r>
            <a:r>
              <a:rPr lang="cs-CZ" dirty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alonyl.CoA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Desaturázy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nhFe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specifické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9</a:t>
            </a:r>
            <a:r>
              <a:rPr lang="cs-CZ" dirty="0" smtClean="0">
                <a:solidFill>
                  <a:schemeClr val="tx1"/>
                </a:solidFill>
              </a:rPr>
              <a:t> (C18:1(9) – olejová)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jinak </a:t>
            </a:r>
            <a:r>
              <a:rPr lang="cs-CZ" dirty="0">
                <a:solidFill>
                  <a:schemeClr val="tx1"/>
                </a:solidFill>
              </a:rPr>
              <a:t>esenciální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-</a:t>
            </a:r>
            <a:r>
              <a:rPr lang="cs-CZ" dirty="0">
                <a:solidFill>
                  <a:schemeClr val="tx1"/>
                </a:solidFill>
                <a:sym typeface="Symbol"/>
              </a:rPr>
              <a:t>6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pro C18)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  </a:t>
            </a:r>
            <a:r>
              <a:rPr lang="cs-CZ" dirty="0">
                <a:solidFill>
                  <a:schemeClr val="tx1"/>
                </a:solidFill>
              </a:rPr>
              <a:t>mají 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arachidonátu</a:t>
            </a:r>
            <a:r>
              <a:rPr lang="cs-CZ" dirty="0" smtClean="0">
                <a:solidFill>
                  <a:schemeClr val="tx1"/>
                </a:solidFill>
              </a:rPr>
              <a:t> u živočichů běží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r>
              <a:rPr lang="cs-CZ" dirty="0" smtClean="0">
                <a:solidFill>
                  <a:schemeClr val="tx1"/>
                </a:solidFill>
              </a:rPr>
              <a:t>, elongace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</a:t>
            </a:r>
            <a:r>
              <a:rPr lang="cs-CZ" dirty="0" smtClean="0">
                <a:solidFill>
                  <a:schemeClr val="tx1"/>
                </a:solidFill>
              </a:rPr>
              <a:t>FA </a:t>
            </a:r>
            <a:r>
              <a:rPr lang="cs-CZ" dirty="0" err="1" smtClean="0">
                <a:solidFill>
                  <a:schemeClr val="tx1"/>
                </a:solidFill>
              </a:rPr>
              <a:t>Syntas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Bakterie – </a:t>
            </a:r>
            <a:r>
              <a:rPr lang="cs-CZ" dirty="0">
                <a:solidFill>
                  <a:schemeClr val="tx1"/>
                </a:solidFill>
              </a:rPr>
              <a:t>E. coli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cytosolické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nezávislé enzymy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Rostliny podobně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chloroplasty </a:t>
            </a:r>
            <a:r>
              <a:rPr lang="cs-CZ" dirty="0">
                <a:solidFill>
                  <a:schemeClr val="tx1"/>
                </a:solidFill>
              </a:rPr>
              <a:t>(jediné místo syntézy)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Kvasinky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multifunkční komplex – 2,5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>
                <a:solidFill>
                  <a:schemeClr val="tx1"/>
                </a:solidFill>
              </a:rPr>
              <a:t> – matrix a funkční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Živočichové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multifunkční </a:t>
            </a:r>
            <a:r>
              <a:rPr lang="cs-CZ" dirty="0" err="1">
                <a:solidFill>
                  <a:schemeClr val="tx1"/>
                </a:solidFill>
              </a:rPr>
              <a:t>homodimer</a:t>
            </a:r>
            <a:r>
              <a:rPr lang="cs-CZ" dirty="0">
                <a:solidFill>
                  <a:schemeClr val="tx1"/>
                </a:solidFill>
              </a:rPr>
              <a:t> 534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ETH </a:t>
            </a:r>
            <a:r>
              <a:rPr lang="cs-CZ" dirty="0" err="1" smtClean="0">
                <a:solidFill>
                  <a:schemeClr val="tx1"/>
                </a:solidFill>
              </a:rPr>
              <a:t>Zurich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Každá podjednotka obsahuje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všechna aktivní místa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5729"/>
            <a:ext cx="2524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29767"/>
            <a:ext cx="3667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4831"/>
            <a:ext cx="57626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Obecné znaky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Hydrolýzy esterových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Hydrolázy - esterázy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Lipázy a fosfolipázy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specificita – podle výskytu (původu)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Katalyzují i esterifikaci – umělé systémy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Trávicí trakt – mimobuněčné (extracelulární) – potrava (žaludek, </a:t>
            </a:r>
            <a:r>
              <a:rPr lang="cs-CZ" u="sng" dirty="0" smtClean="0">
                <a:solidFill>
                  <a:schemeClr val="tx1"/>
                </a:solidFill>
              </a:rPr>
              <a:t>pankreas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Lipoproteiny -            „</a:t>
            </a:r>
            <a:r>
              <a:rPr lang="cs-CZ" dirty="0">
                <a:solidFill>
                  <a:schemeClr val="tx1"/>
                </a:solidFill>
              </a:rPr>
              <a:t>	 – </a:t>
            </a:r>
            <a:r>
              <a:rPr lang="cs-CZ" dirty="0" smtClean="0">
                <a:solidFill>
                  <a:schemeClr val="tx1"/>
                </a:solidFill>
              </a:rPr>
              <a:t>mezistupeň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Adipocyty (tukové buňky) – nitrobuněčné, mobilizace rezerv, hormonální regulace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Trávicí trakt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Účinek pankreatické </a:t>
            </a:r>
            <a:r>
              <a:rPr lang="cs-CZ" dirty="0" err="1" smtClean="0">
                <a:solidFill>
                  <a:schemeClr val="tx1"/>
                </a:solidFill>
              </a:rPr>
              <a:t>lipasy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solemi žlučových kyselin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aj.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772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924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v </a:t>
            </a:r>
            <a:r>
              <a:rPr lang="cs-CZ" dirty="0" smtClean="0">
                <a:solidFill>
                  <a:schemeClr val="tx1"/>
                </a:solidFill>
              </a:rPr>
              <a:t>krvi – TAG      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G + 3 MK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Nitrobuněčné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adipocyty – </a:t>
            </a:r>
            <a:r>
              <a:rPr lang="cs-CZ" dirty="0" err="1">
                <a:solidFill>
                  <a:schemeClr val="tx1"/>
                </a:solidFill>
              </a:rPr>
              <a:t>mobilisace</a:t>
            </a:r>
            <a:r>
              <a:rPr lang="cs-CZ" dirty="0">
                <a:solidFill>
                  <a:schemeClr val="tx1"/>
                </a:solidFill>
              </a:rPr>
              <a:t> reserv (hormonální regulace – (nor)adrenalin, </a:t>
            </a:r>
            <a:r>
              <a:rPr lang="cs-CZ" dirty="0" err="1">
                <a:solidFill>
                  <a:schemeClr val="tx1"/>
                </a:solidFill>
              </a:rPr>
              <a:t>glukagon</a:t>
            </a:r>
            <a:r>
              <a:rPr lang="cs-CZ" dirty="0">
                <a:solidFill>
                  <a:schemeClr val="tx1"/>
                </a:solidFill>
              </a:rPr>
              <a:t>, ACTH, brzdí insulin)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771800" y="207509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4422857" cy="28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Fosfolipasy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fosfolipidů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Specificita – výskyt – buňky, mimobuněčné (jedy)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různých vazeb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pro budování a rekonstrukci biomembrán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– fosfolipáza C (inositol-</a:t>
            </a:r>
            <a:r>
              <a:rPr lang="cs-CZ" dirty="0" err="1" smtClean="0">
                <a:solidFill>
                  <a:schemeClr val="tx1"/>
                </a:solidFill>
              </a:rPr>
              <a:t>trisfosfát</a:t>
            </a:r>
            <a:r>
              <a:rPr lang="cs-CZ" dirty="0" smtClean="0">
                <a:solidFill>
                  <a:schemeClr val="tx1"/>
                </a:solidFill>
              </a:rPr>
              <a:t>), A (</a:t>
            </a:r>
            <a:r>
              <a:rPr lang="cs-CZ" dirty="0" err="1" smtClean="0">
                <a:solidFill>
                  <a:schemeClr val="tx1"/>
                </a:solidFill>
              </a:rPr>
              <a:t>arachidonát</a:t>
            </a:r>
            <a:r>
              <a:rPr lang="cs-CZ" dirty="0" smtClean="0">
                <a:solidFill>
                  <a:schemeClr val="tx1"/>
                </a:solidFill>
              </a:rPr>
              <a:t> – prostaglandiny)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Poškození tkání – účinek živočišných jedů (hmyz, hadi – komplexní směsi)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3143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340768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Přeměny produktů hydrolýzy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Glycerol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Vztah ke glykolýze, další degradace nebo syntéza glukosy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Opačný směr při syntéze lipidů – glycerol-3-P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atabolismus </a:t>
            </a:r>
            <a:r>
              <a:rPr lang="cs-CZ" dirty="0">
                <a:solidFill>
                  <a:schemeClr val="tx1"/>
                </a:solidFill>
              </a:rPr>
              <a:t>oxidací v </a:t>
            </a:r>
            <a:r>
              <a:rPr lang="cs-CZ" dirty="0" smtClean="0">
                <a:solidFill>
                  <a:schemeClr val="tx1"/>
                </a:solidFill>
              </a:rPr>
              <a:t>mitochondriích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organismu – </a:t>
            </a:r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buňce (do mitochondrií) – přes membránu jen krátké, jinak pomocí </a:t>
            </a:r>
            <a:r>
              <a:rPr lang="cs-CZ" dirty="0" smtClean="0">
                <a:solidFill>
                  <a:schemeClr val="tx1"/>
                </a:solidFill>
              </a:rPr>
              <a:t>karnitinu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502858" cy="133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Degradace mastných 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– tvorba acyl-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Následuje transport – účast karnitinu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štěpení na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Knoopovy</a:t>
            </a:r>
            <a:r>
              <a:rPr lang="cs-CZ" dirty="0" smtClean="0">
                <a:solidFill>
                  <a:schemeClr val="tx1"/>
                </a:solidFill>
              </a:rPr>
              <a:t> bilanční pokusy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 – součást „poolu“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z různých zdrojů – vedle MK též sacharidy i aminokyseliny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pro různé dráhy bez ohledu na původ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Degradace –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Syntézy – MK, </a:t>
            </a:r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r>
              <a:rPr lang="cs-CZ" dirty="0" smtClean="0">
                <a:solidFill>
                  <a:schemeClr val="tx1"/>
                </a:solidFill>
              </a:rPr>
              <a:t> (ne cukry – u živočichů)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cs-CZ" sz="480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sz="4800" dirty="0" smtClean="0">
                <a:solidFill>
                  <a:schemeClr val="tx1"/>
                </a:solidFill>
              </a:rPr>
              <a:t>-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oxidace</a:t>
            </a:r>
            <a:r>
              <a:rPr lang="cs-CZ" sz="4800" dirty="0" smtClean="0">
                <a:solidFill>
                  <a:schemeClr val="tx1"/>
                </a:solidFill>
              </a:rPr>
              <a:t> 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mastných kyselin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RCO.AMP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Viz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</a:t>
            </a:r>
            <a:r>
              <a:rPr lang="cs-CZ" dirty="0" smtClean="0">
                <a:solidFill>
                  <a:schemeClr val="tx1"/>
                </a:solidFill>
              </a:rPr>
              <a:t>ineární nasycené 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Sudý počet C = 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½ n 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n-1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a (NADH +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pro aerobní procesy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4"/>
            <a:ext cx="4040000" cy="51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642</TotalTime>
  <Words>727</Words>
  <Application>Microsoft Office PowerPoint</Application>
  <PresentationFormat>Předvádění na obrazovce (4:3)</PresentationFormat>
  <Paragraphs>270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Exekutivní</vt:lpstr>
      <vt:lpstr>CorelPhotoPaint.Image.9</vt:lpstr>
      <vt:lpstr>C5720 Biochemie</vt:lpstr>
      <vt:lpstr>Obsah</vt:lpstr>
      <vt:lpstr>Obecné znaky</vt:lpstr>
      <vt:lpstr>Trávicí trakt</vt:lpstr>
      <vt:lpstr>Další přeměny</vt:lpstr>
      <vt:lpstr>Fosfolipasy</vt:lpstr>
      <vt:lpstr>Přeměny produktů hydrolýzy</vt:lpstr>
      <vt:lpstr>Degradace mastných kyselin</vt:lpstr>
      <vt:lpstr>b-oxidace mastných kyselin</vt:lpstr>
      <vt:lpstr>b-oxidace mastných kyselin</vt:lpstr>
      <vt:lpstr>b-oxidace mastných kyselin</vt:lpstr>
      <vt:lpstr>b-oxidace nenasycených mastných kyselin</vt:lpstr>
      <vt:lpstr>b-oxidace nenasycených mastných kyselin</vt:lpstr>
      <vt:lpstr>Ketolátky </vt:lpstr>
      <vt:lpstr>Tvorba ketolátek</vt:lpstr>
      <vt:lpstr>Syntéza lipidů</vt:lpstr>
      <vt:lpstr>Syntéza mastných kyselin</vt:lpstr>
      <vt:lpstr>Aktivace suroviny</vt:lpstr>
      <vt:lpstr>Syntéza acylového řetězce</vt:lpstr>
      <vt:lpstr>Prezentace aplikace PowerPoint</vt:lpstr>
      <vt:lpstr>ACP-SH a CoA-SH</vt:lpstr>
      <vt:lpstr>Další úpravy</vt:lpstr>
      <vt:lpstr>Struktura FA Syntas</vt:lpstr>
      <vt:lpstr>Struktura savčí FAS</vt:lpstr>
      <vt:lpstr>Model savčí FAS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83</cp:revision>
  <dcterms:created xsi:type="dcterms:W3CDTF">2012-05-21T09:08:24Z</dcterms:created>
  <dcterms:modified xsi:type="dcterms:W3CDTF">2013-11-21T09:49:41Z</dcterms:modified>
</cp:coreProperties>
</file>