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8" r:id="rId6"/>
    <p:sldId id="267" r:id="rId7"/>
    <p:sldId id="271" r:id="rId8"/>
    <p:sldId id="272" r:id="rId9"/>
    <p:sldId id="273" r:id="rId10"/>
    <p:sldId id="280" r:id="rId11"/>
    <p:sldId id="274" r:id="rId12"/>
    <p:sldId id="275" r:id="rId13"/>
    <p:sldId id="276" r:id="rId14"/>
    <p:sldId id="281" r:id="rId15"/>
    <p:sldId id="282" r:id="rId16"/>
    <p:sldId id="283" r:id="rId17"/>
    <p:sldId id="277" r:id="rId18"/>
    <p:sldId id="284" r:id="rId19"/>
    <p:sldId id="285" r:id="rId20"/>
    <p:sldId id="278" r:id="rId21"/>
    <p:sldId id="279" r:id="rId22"/>
    <p:sldId id="269" r:id="rId23"/>
    <p:sldId id="270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64" r:id="rId32"/>
    <p:sldId id="298" r:id="rId33"/>
    <p:sldId id="294" r:id="rId34"/>
    <p:sldId id="262" r:id="rId35"/>
    <p:sldId id="295" r:id="rId36"/>
    <p:sldId id="296" r:id="rId37"/>
    <p:sldId id="29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12/3/2013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12/3/2013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09601"/>
            <a:ext cx="9144000" cy="217132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 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27b_Membránový transport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12/3/2013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transportu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i="1" dirty="0">
                <a:solidFill>
                  <a:schemeClr val="tx1"/>
                </a:solidFill>
              </a:rPr>
              <a:t>Iontové </a:t>
            </a:r>
            <a:r>
              <a:rPr lang="cs-CZ" b="1" i="1" dirty="0" smtClean="0">
                <a:solidFill>
                  <a:schemeClr val="tx1"/>
                </a:solidFill>
              </a:rPr>
              <a:t>kanálky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Řízené chemicky, potenciálově, tlakem, kombinací</a:t>
            </a: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Chemicky </a:t>
            </a:r>
            <a:r>
              <a:rPr lang="cs-CZ" dirty="0">
                <a:solidFill>
                  <a:schemeClr val="tx1"/>
                </a:solidFill>
              </a:rPr>
              <a:t>řízené iontové kanálky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otevírání </a:t>
            </a:r>
            <a:r>
              <a:rPr lang="cs-CZ" dirty="0">
                <a:solidFill>
                  <a:schemeClr val="tx1"/>
                </a:solidFill>
              </a:rPr>
              <a:t>a uzavírání je dáno vazbou </a:t>
            </a:r>
            <a:r>
              <a:rPr lang="cs-CZ" dirty="0" smtClean="0">
                <a:solidFill>
                  <a:schemeClr val="tx1"/>
                </a:solidFill>
              </a:rPr>
              <a:t>ligandu, zde acetylcholinem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06" y="2276872"/>
            <a:ext cx="26384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8015"/>
            <a:ext cx="4457144" cy="174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91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Kinetika transportu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bdoba </a:t>
            </a:r>
            <a:r>
              <a:rPr lang="cs-CZ" dirty="0">
                <a:solidFill>
                  <a:schemeClr val="tx1"/>
                </a:solidFill>
              </a:rPr>
              <a:t>kinetiky enzymů u zprostředkovaného </a:t>
            </a:r>
            <a:r>
              <a:rPr lang="cs-CZ" dirty="0" smtClean="0">
                <a:solidFill>
                  <a:schemeClr val="tx1"/>
                </a:solidFill>
              </a:rPr>
              <a:t>transportu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40576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65003"/>
            <a:ext cx="44577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8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Podstata usnadnění difuse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sz="2200" dirty="0" smtClean="0">
                <a:solidFill>
                  <a:schemeClr val="tx1"/>
                </a:solidFill>
              </a:rPr>
              <a:t>Analogie </a:t>
            </a:r>
            <a:r>
              <a:rPr lang="cs-CZ" sz="2200" dirty="0">
                <a:solidFill>
                  <a:schemeClr val="tx1"/>
                </a:solidFill>
              </a:rPr>
              <a:t>s aktivační 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energií u </a:t>
            </a:r>
            <a:r>
              <a:rPr lang="cs-CZ" sz="2200" dirty="0">
                <a:solidFill>
                  <a:schemeClr val="tx1"/>
                </a:solidFill>
              </a:rPr>
              <a:t>chemických reakcí 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a </a:t>
            </a:r>
            <a:r>
              <a:rPr lang="cs-CZ" sz="2200" dirty="0">
                <a:solidFill>
                  <a:schemeClr val="tx1"/>
                </a:solidFill>
              </a:rPr>
              <a:t>jejím snížením působením 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enzymů</a:t>
            </a:r>
            <a:endParaRPr lang="cs-CZ" sz="22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520001" cy="506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35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M</a:t>
            </a:r>
            <a:r>
              <a:rPr lang="cs-CZ" sz="4800" dirty="0" smtClean="0">
                <a:solidFill>
                  <a:schemeClr val="tx1"/>
                </a:solidFill>
              </a:rPr>
              <a:t>odely transportních systémů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Umělé kanálky a mobilní přenašeče (ionofory),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Přenos iontů je zprostředkován sloučeninami schopnými jejich vazby a transportu v membráně – typ mobilního přenašeče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2,4-dinitrofenol </a:t>
            </a:r>
            <a:r>
              <a:rPr lang="cs-CZ" sz="1600" dirty="0">
                <a:solidFill>
                  <a:schemeClr val="tx1"/>
                </a:solidFill>
              </a:rPr>
              <a:t>– přenos H</a:t>
            </a:r>
            <a:r>
              <a:rPr lang="cs-CZ" sz="1600" baseline="30000" dirty="0">
                <a:solidFill>
                  <a:schemeClr val="tx1"/>
                </a:solidFill>
              </a:rPr>
              <a:t>+</a:t>
            </a:r>
            <a:r>
              <a:rPr lang="cs-CZ" sz="1600" dirty="0">
                <a:solidFill>
                  <a:schemeClr val="tx1"/>
                </a:solidFill>
              </a:rPr>
              <a:t>, působí jako rozpojovač (viz oxidační fosforylace</a:t>
            </a:r>
            <a:r>
              <a:rPr lang="cs-CZ" sz="1600" dirty="0" smtClean="0">
                <a:solidFill>
                  <a:schemeClr val="tx1"/>
                </a:solidFill>
              </a:rPr>
              <a:t>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93950"/>
            <a:ext cx="28194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00364"/>
            <a:ext cx="24384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844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M</a:t>
            </a:r>
            <a:r>
              <a:rPr lang="cs-CZ" sz="4800" dirty="0" smtClean="0">
                <a:solidFill>
                  <a:schemeClr val="tx1"/>
                </a:solidFill>
              </a:rPr>
              <a:t>odely transportních systémů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Valinomycin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                                              </a:t>
            </a:r>
            <a:r>
              <a:rPr lang="cs-CZ" sz="1800" dirty="0" smtClean="0">
                <a:solidFill>
                  <a:schemeClr val="tx1"/>
                </a:solidFill>
              </a:rPr>
              <a:t>Komplex s K</a:t>
            </a:r>
            <a:r>
              <a:rPr lang="cs-CZ" sz="1800" baseline="30000" dirty="0" smtClean="0">
                <a:solidFill>
                  <a:schemeClr val="tx1"/>
                </a:solidFill>
              </a:rPr>
              <a:t>+</a:t>
            </a:r>
            <a:r>
              <a:rPr lang="cs-CZ" sz="1800" dirty="0" smtClean="0">
                <a:solidFill>
                  <a:schemeClr val="tx1"/>
                </a:solidFill>
              </a:rPr>
              <a:t> a volný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sz="1800" dirty="0" err="1">
                <a:solidFill>
                  <a:schemeClr val="tx1"/>
                </a:solidFill>
              </a:rPr>
              <a:t>Depsipeptid</a:t>
            </a:r>
            <a:r>
              <a:rPr lang="cs-CZ" sz="1800" dirty="0">
                <a:solidFill>
                  <a:schemeClr val="tx1"/>
                </a:solidFill>
              </a:rPr>
              <a:t> (smíšený ester-amid) </a:t>
            </a:r>
            <a:r>
              <a:rPr lang="cs-CZ" sz="1800" dirty="0" err="1">
                <a:solidFill>
                  <a:schemeClr val="tx1"/>
                </a:solidFill>
              </a:rPr>
              <a:t>valinomycin</a:t>
            </a:r>
            <a:r>
              <a:rPr lang="cs-CZ" sz="1800" dirty="0">
                <a:solidFill>
                  <a:schemeClr val="tx1"/>
                </a:solidFill>
              </a:rPr>
              <a:t> – přenos K</a:t>
            </a:r>
            <a:r>
              <a:rPr lang="cs-CZ" sz="1800" baseline="30000" dirty="0">
                <a:solidFill>
                  <a:schemeClr val="tx1"/>
                </a:solidFill>
              </a:rPr>
              <a:t>+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D- </a:t>
            </a:r>
            <a:r>
              <a:rPr lang="en-US" sz="1800" dirty="0" smtClean="0">
                <a:solidFill>
                  <a:schemeClr val="tx1"/>
                </a:solidFill>
              </a:rPr>
              <a:t>a L-</a:t>
            </a:r>
            <a:r>
              <a:rPr lang="en-US" sz="1800" dirty="0" err="1" smtClean="0">
                <a:solidFill>
                  <a:schemeClr val="tx1"/>
                </a:solidFill>
              </a:rPr>
              <a:t>valin</a:t>
            </a:r>
            <a:r>
              <a:rPr lang="en-US" sz="1800" dirty="0" smtClean="0">
                <a:solidFill>
                  <a:schemeClr val="tx1"/>
                </a:solidFill>
              </a:rPr>
              <a:t>, D-</a:t>
            </a:r>
            <a:r>
              <a:rPr lang="en-US" sz="1800" dirty="0" err="1" smtClean="0">
                <a:solidFill>
                  <a:schemeClr val="tx1"/>
                </a:solidFill>
              </a:rPr>
              <a:t>hydroxyvaler</a:t>
            </a:r>
            <a:r>
              <a:rPr lang="cs-CZ" sz="1800" dirty="0" err="1" smtClean="0">
                <a:solidFill>
                  <a:schemeClr val="tx1"/>
                </a:solidFill>
              </a:rPr>
              <a:t>át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 L-la</a:t>
            </a:r>
            <a:r>
              <a:rPr lang="cs-CZ" sz="1800" dirty="0" smtClean="0">
                <a:solidFill>
                  <a:schemeClr val="tx1"/>
                </a:solidFill>
              </a:rPr>
              <a:t>k</a:t>
            </a:r>
            <a:r>
              <a:rPr lang="en-US" sz="1800" dirty="0" smtClean="0">
                <a:solidFill>
                  <a:schemeClr val="tx1"/>
                </a:solidFill>
              </a:rPr>
              <a:t>t</a:t>
            </a:r>
            <a:r>
              <a:rPr lang="cs-CZ" sz="1800" dirty="0" err="1" smtClean="0">
                <a:solidFill>
                  <a:schemeClr val="tx1"/>
                </a:solidFill>
              </a:rPr>
              <a:t>át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3851429" cy="1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2800350" cy="25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93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M</a:t>
            </a:r>
            <a:r>
              <a:rPr lang="cs-CZ" sz="4800" dirty="0" smtClean="0">
                <a:solidFill>
                  <a:schemeClr val="tx1"/>
                </a:solidFill>
              </a:rPr>
              <a:t>odely transportních systémů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VALINOMYCIN </a:t>
            </a:r>
            <a:r>
              <a:rPr lang="cs-CZ" sz="1800" dirty="0">
                <a:solidFill>
                  <a:schemeClr val="tx1"/>
                </a:solidFill>
              </a:rPr>
              <a:t>– K</a:t>
            </a:r>
            <a:r>
              <a:rPr lang="cs-CZ" sz="1800" baseline="30000" dirty="0">
                <a:solidFill>
                  <a:schemeClr val="tx1"/>
                </a:solidFill>
              </a:rPr>
              <a:t>+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vnitřní </a:t>
            </a:r>
            <a:r>
              <a:rPr lang="cs-CZ" dirty="0">
                <a:solidFill>
                  <a:schemeClr val="tx1"/>
                </a:solidFill>
              </a:rPr>
              <a:t>kavita molekuly </a:t>
            </a:r>
            <a:r>
              <a:rPr lang="cs-CZ" dirty="0" err="1">
                <a:solidFill>
                  <a:schemeClr val="tx1"/>
                </a:solidFill>
              </a:rPr>
              <a:t>valinomycinu</a:t>
            </a:r>
            <a:r>
              <a:rPr lang="cs-CZ" dirty="0">
                <a:solidFill>
                  <a:schemeClr val="tx1"/>
                </a:solidFill>
              </a:rPr>
              <a:t> odpovídá iontovému poloměru K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Podobnými vlastnostmi se vyznačují i tzv. „</a:t>
            </a:r>
            <a:r>
              <a:rPr lang="cs-CZ" dirty="0" err="1">
                <a:solidFill>
                  <a:schemeClr val="tx1"/>
                </a:solidFill>
              </a:rPr>
              <a:t>crown-etery</a:t>
            </a:r>
            <a:r>
              <a:rPr lang="cs-CZ" dirty="0">
                <a:solidFill>
                  <a:schemeClr val="tx1"/>
                </a:solidFill>
              </a:rPr>
              <a:t>“, kde velikost dutiny lze měnit počtem stavebních jednotek, </a:t>
            </a:r>
            <a:r>
              <a:rPr lang="cs-CZ" dirty="0" err="1">
                <a:solidFill>
                  <a:schemeClr val="tx1"/>
                </a:solidFill>
              </a:rPr>
              <a:t>cyklodextriny</a:t>
            </a:r>
            <a:r>
              <a:rPr lang="cs-CZ" dirty="0">
                <a:solidFill>
                  <a:schemeClr val="tx1"/>
                </a:solidFill>
              </a:rPr>
              <a:t> aj.</a:t>
            </a:r>
          </a:p>
          <a:p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3028572" cy="295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0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M</a:t>
            </a:r>
            <a:r>
              <a:rPr lang="cs-CZ" sz="4800" dirty="0" smtClean="0">
                <a:solidFill>
                  <a:schemeClr val="tx1"/>
                </a:solidFill>
              </a:rPr>
              <a:t>odely transportních systémů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Gramicidin – peptid – kanál přes membránu	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Struktura gramicidinu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Netvoří </a:t>
            </a:r>
            <a:r>
              <a:rPr lang="cs-CZ" sz="1800" dirty="0">
                <a:solidFill>
                  <a:schemeClr val="tx1"/>
                </a:solidFill>
              </a:rPr>
              <a:t>α-helix (obsahuje D- i </a:t>
            </a:r>
            <a:r>
              <a:rPr lang="cs-CZ" sz="1800" dirty="0" smtClean="0">
                <a:solidFill>
                  <a:schemeClr val="tx1"/>
                </a:solidFill>
              </a:rPr>
              <a:t>L-aminokyseliny)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Helix </a:t>
            </a:r>
            <a:r>
              <a:rPr lang="cs-CZ" sz="1800" dirty="0">
                <a:solidFill>
                  <a:schemeClr val="tx1"/>
                </a:solidFill>
              </a:rPr>
              <a:t>o 6,3 AK </a:t>
            </a:r>
            <a:r>
              <a:rPr lang="cs-CZ" sz="1800" dirty="0" smtClean="0">
                <a:solidFill>
                  <a:schemeClr val="tx1"/>
                </a:solidFill>
              </a:rPr>
              <a:t>zbytcích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připomíná </a:t>
            </a:r>
            <a:r>
              <a:rPr lang="cs-CZ" sz="1800" dirty="0">
                <a:solidFill>
                  <a:schemeClr val="tx1"/>
                </a:solidFill>
              </a:rPr>
              <a:t>β-skládaný </a:t>
            </a:r>
            <a:r>
              <a:rPr lang="cs-CZ" sz="1800" dirty="0" smtClean="0">
                <a:solidFill>
                  <a:schemeClr val="tx1"/>
                </a:solidFill>
              </a:rPr>
              <a:t>list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označovaný </a:t>
            </a:r>
            <a:r>
              <a:rPr lang="cs-CZ" sz="1800" dirty="0">
                <a:solidFill>
                  <a:schemeClr val="tx1"/>
                </a:solidFill>
              </a:rPr>
              <a:t>jako </a:t>
            </a:r>
            <a:r>
              <a:rPr lang="cs-CZ" sz="1800" dirty="0" smtClean="0">
                <a:solidFill>
                  <a:schemeClr val="tx1"/>
                </a:solidFill>
              </a:rPr>
              <a:t>β-helix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2 helixy pro překlenutí membrány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Podobné </a:t>
            </a:r>
            <a:r>
              <a:rPr lang="cs-CZ" sz="2000" dirty="0">
                <a:solidFill>
                  <a:schemeClr val="tx1"/>
                </a:solidFill>
              </a:rPr>
              <a:t>kanálky v membráně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tvoří </a:t>
            </a:r>
            <a:r>
              <a:rPr lang="cs-CZ" sz="2000" dirty="0">
                <a:solidFill>
                  <a:schemeClr val="tx1"/>
                </a:solidFill>
              </a:rPr>
              <a:t>bílkovina </a:t>
            </a:r>
            <a:r>
              <a:rPr lang="cs-CZ" sz="2000" dirty="0" err="1">
                <a:solidFill>
                  <a:schemeClr val="tx1"/>
                </a:solidFill>
              </a:rPr>
              <a:t>mellitin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obsažená </a:t>
            </a:r>
            <a:r>
              <a:rPr lang="cs-CZ" sz="2000" dirty="0">
                <a:solidFill>
                  <a:schemeClr val="tx1"/>
                </a:solidFill>
              </a:rPr>
              <a:t>ve včelím jedu.</a:t>
            </a:r>
            <a:r>
              <a:rPr lang="cs-CZ" sz="18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95" y="2060848"/>
            <a:ext cx="1411428" cy="424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693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Energetika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transportu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cs-CZ" b="1" dirty="0">
                <a:solidFill>
                  <a:schemeClr val="tx1"/>
                </a:solidFill>
                <a:latin typeface="Arial"/>
                <a:ea typeface="Times New Roman"/>
              </a:rPr>
              <a:t>Pasivní transport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- proti gradientu - energie vlastního potenciálu látky – difuse (</a:t>
            </a:r>
            <a:r>
              <a:rPr lang="cs-CZ" dirty="0" err="1">
                <a:solidFill>
                  <a:schemeClr val="tx1"/>
                </a:solidFill>
                <a:latin typeface="Arial"/>
                <a:ea typeface="Times New Roman"/>
              </a:rPr>
              <a:t>Fick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</a:rPr>
              <a:t>)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b="1" dirty="0">
                <a:solidFill>
                  <a:schemeClr val="tx1"/>
                </a:solidFill>
                <a:latin typeface="Arial"/>
                <a:ea typeface="Times New Roman"/>
              </a:rPr>
              <a:t>Aktivní transport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- po gradientu - energie dodávána 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</a:rPr>
              <a:t>zvenčí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>
              <a:buFont typeface="Times New Roman"/>
              <a:buChar char="-"/>
              <a:tabLst>
                <a:tab pos="685800" algn="l"/>
              </a:tabLst>
            </a:pPr>
            <a:r>
              <a:rPr lang="cs-CZ" sz="1900" b="1" dirty="0">
                <a:solidFill>
                  <a:schemeClr val="tx1"/>
                </a:solidFill>
                <a:latin typeface="Arial"/>
                <a:ea typeface="Times New Roman"/>
              </a:rPr>
              <a:t>primární </a:t>
            </a:r>
            <a:r>
              <a:rPr lang="cs-CZ" sz="1900" dirty="0">
                <a:solidFill>
                  <a:schemeClr val="tx1"/>
                </a:solidFill>
                <a:latin typeface="Arial"/>
                <a:ea typeface="Times New Roman"/>
              </a:rPr>
              <a:t>- spřaženou chemickou reakcí (</a:t>
            </a:r>
            <a:r>
              <a:rPr lang="cs-CZ" sz="1900" dirty="0" err="1">
                <a:solidFill>
                  <a:schemeClr val="tx1"/>
                </a:solidFill>
                <a:latin typeface="Arial"/>
                <a:ea typeface="Times New Roman"/>
              </a:rPr>
              <a:t>ATPasa</a:t>
            </a:r>
            <a:r>
              <a:rPr lang="cs-CZ" sz="1900" dirty="0">
                <a:solidFill>
                  <a:schemeClr val="tx1"/>
                </a:solidFill>
                <a:latin typeface="Arial"/>
                <a:ea typeface="Times New Roman"/>
              </a:rPr>
              <a:t>, </a:t>
            </a:r>
            <a:r>
              <a:rPr lang="cs-CZ" sz="1900" dirty="0" err="1">
                <a:solidFill>
                  <a:schemeClr val="tx1"/>
                </a:solidFill>
                <a:latin typeface="Arial"/>
                <a:ea typeface="Times New Roman"/>
              </a:rPr>
              <a:t>oxidoredukce</a:t>
            </a:r>
            <a:r>
              <a:rPr lang="cs-CZ" sz="1900" dirty="0">
                <a:solidFill>
                  <a:schemeClr val="tx1"/>
                </a:solidFill>
                <a:latin typeface="Arial"/>
                <a:ea typeface="Times New Roman"/>
              </a:rPr>
              <a:t>) </a:t>
            </a:r>
            <a:endParaRPr lang="cs-CZ" sz="19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>
              <a:buFont typeface="Times New Roman"/>
              <a:buChar char="-"/>
              <a:tabLst>
                <a:tab pos="685800" algn="l"/>
              </a:tabLst>
            </a:pPr>
            <a:r>
              <a:rPr lang="cs-CZ" sz="1900" b="1" dirty="0">
                <a:solidFill>
                  <a:schemeClr val="tx1"/>
                </a:solidFill>
                <a:latin typeface="Arial"/>
                <a:ea typeface="Times New Roman"/>
              </a:rPr>
              <a:t>sekundární</a:t>
            </a:r>
            <a:r>
              <a:rPr lang="cs-CZ" sz="1900" dirty="0">
                <a:solidFill>
                  <a:schemeClr val="tx1"/>
                </a:solidFill>
                <a:latin typeface="Arial"/>
                <a:ea typeface="Times New Roman"/>
              </a:rPr>
              <a:t> - spřaženým exergonickým transportem jiné látky</a:t>
            </a:r>
            <a:endParaRPr lang="cs-CZ" sz="19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 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Chemický potenciál 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 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  <a:cs typeface="Arial"/>
                <a:sym typeface="Symbol"/>
              </a:rPr>
              <a:t>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= </a:t>
            </a:r>
            <a:r>
              <a:rPr lang="cs-CZ" dirty="0" err="1">
                <a:solidFill>
                  <a:schemeClr val="tx1"/>
                </a:solidFill>
                <a:latin typeface="Arial"/>
                <a:ea typeface="Times New Roman"/>
              </a:rPr>
              <a:t>RT.ln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</a:t>
            </a:r>
            <a:r>
              <a:rPr lang="cs-CZ" i="1" dirty="0">
                <a:solidFill>
                  <a:schemeClr val="tx1"/>
                </a:solidFill>
                <a:latin typeface="Arial"/>
                <a:ea typeface="Times New Roman"/>
              </a:rPr>
              <a:t>c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+ 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  <a:cs typeface="Arial"/>
                <a:sym typeface="Symbol"/>
              </a:rPr>
              <a:t></a:t>
            </a:r>
            <a:r>
              <a:rPr lang="cs-CZ" baseline="-25000" dirty="0" smtClean="0">
                <a:solidFill>
                  <a:schemeClr val="tx1"/>
                </a:solidFill>
                <a:latin typeface="Arial"/>
                <a:ea typeface="Times New Roman"/>
              </a:rPr>
              <a:t>0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  <a:cs typeface="Arial"/>
                <a:sym typeface="Symbol"/>
              </a:rPr>
              <a:t>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</a:rPr>
              <a:t>  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= RT . </a:t>
            </a:r>
            <a:r>
              <a:rPr lang="cs-CZ" dirty="0" err="1">
                <a:solidFill>
                  <a:schemeClr val="tx1"/>
                </a:solidFill>
                <a:latin typeface="Arial"/>
                <a:ea typeface="Times New Roman"/>
              </a:rPr>
              <a:t>ln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(</a:t>
            </a:r>
            <a:r>
              <a:rPr lang="cs-CZ" i="1" dirty="0">
                <a:solidFill>
                  <a:schemeClr val="tx1"/>
                </a:solidFill>
                <a:latin typeface="Arial"/>
                <a:ea typeface="Times New Roman"/>
              </a:rPr>
              <a:t>c</a:t>
            </a:r>
            <a:r>
              <a:rPr lang="cs-CZ" i="1" baseline="-25000" dirty="0">
                <a:solidFill>
                  <a:schemeClr val="tx1"/>
                </a:solidFill>
                <a:latin typeface="Arial"/>
                <a:ea typeface="Times New Roman"/>
              </a:rPr>
              <a:t>2</a:t>
            </a:r>
            <a:r>
              <a:rPr lang="cs-CZ" i="1" dirty="0">
                <a:solidFill>
                  <a:schemeClr val="tx1"/>
                </a:solidFill>
                <a:latin typeface="Arial"/>
                <a:ea typeface="Times New Roman"/>
              </a:rPr>
              <a:t>/c</a:t>
            </a:r>
            <a:r>
              <a:rPr lang="cs-CZ" i="1" baseline="-25000" dirty="0">
                <a:solidFill>
                  <a:schemeClr val="tx1"/>
                </a:solidFill>
                <a:latin typeface="Arial"/>
                <a:ea typeface="Times New Roman"/>
              </a:rPr>
              <a:t>1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) 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</a:rPr>
              <a:t>   pro 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přenos 1 molu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Elektrický potenciál – ionty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  <a:sym typeface="Symbol"/>
              </a:rPr>
              <a:t>         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  <a:cs typeface="Arial"/>
                <a:sym typeface="Symbol"/>
              </a:rPr>
              <a:t>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= (RT/</a:t>
            </a:r>
            <a:r>
              <a:rPr lang="cs-CZ" dirty="0" err="1">
                <a:solidFill>
                  <a:schemeClr val="tx1"/>
                </a:solidFill>
                <a:latin typeface="Arial"/>
                <a:ea typeface="Times New Roman"/>
              </a:rPr>
              <a:t>nF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) . </a:t>
            </a:r>
            <a:r>
              <a:rPr lang="cs-CZ" dirty="0" err="1">
                <a:solidFill>
                  <a:schemeClr val="tx1"/>
                </a:solidFill>
                <a:latin typeface="Arial"/>
                <a:ea typeface="Times New Roman"/>
              </a:rPr>
              <a:t>ln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(</a:t>
            </a:r>
            <a:r>
              <a:rPr lang="cs-CZ" i="1" dirty="0">
                <a:solidFill>
                  <a:schemeClr val="tx1"/>
                </a:solidFill>
                <a:latin typeface="Arial"/>
                <a:ea typeface="Times New Roman"/>
              </a:rPr>
              <a:t>c</a:t>
            </a:r>
            <a:r>
              <a:rPr lang="cs-CZ" i="1" baseline="-25000" dirty="0">
                <a:solidFill>
                  <a:schemeClr val="tx1"/>
                </a:solidFill>
                <a:latin typeface="Arial"/>
                <a:ea typeface="Times New Roman"/>
              </a:rPr>
              <a:t>2</a:t>
            </a:r>
            <a:r>
              <a:rPr lang="cs-CZ" i="1" dirty="0">
                <a:solidFill>
                  <a:schemeClr val="tx1"/>
                </a:solidFill>
                <a:latin typeface="Arial"/>
                <a:ea typeface="Times New Roman"/>
              </a:rPr>
              <a:t>/c</a:t>
            </a:r>
            <a:r>
              <a:rPr lang="cs-CZ" i="1" baseline="-25000" dirty="0">
                <a:solidFill>
                  <a:schemeClr val="tx1"/>
                </a:solidFill>
                <a:latin typeface="Arial"/>
                <a:ea typeface="Times New Roman"/>
              </a:rPr>
              <a:t>1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)	- pro daný ion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Elektrochemický potenciál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	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  <a:cs typeface="Arial"/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G = RT . </a:t>
            </a:r>
            <a:r>
              <a:rPr lang="cs-CZ" dirty="0" err="1">
                <a:solidFill>
                  <a:schemeClr val="tx1"/>
                </a:solidFill>
                <a:latin typeface="Arial"/>
                <a:ea typeface="Times New Roman"/>
              </a:rPr>
              <a:t>ln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(</a:t>
            </a:r>
            <a:r>
              <a:rPr lang="cs-CZ" i="1" dirty="0">
                <a:solidFill>
                  <a:schemeClr val="tx1"/>
                </a:solidFill>
                <a:latin typeface="Arial"/>
                <a:ea typeface="Times New Roman"/>
              </a:rPr>
              <a:t>c</a:t>
            </a:r>
            <a:r>
              <a:rPr lang="cs-CZ" i="1" baseline="-25000" dirty="0">
                <a:solidFill>
                  <a:schemeClr val="tx1"/>
                </a:solidFill>
                <a:latin typeface="Arial"/>
                <a:ea typeface="Times New Roman"/>
              </a:rPr>
              <a:t>2</a:t>
            </a:r>
            <a:r>
              <a:rPr lang="cs-CZ" i="1" dirty="0">
                <a:solidFill>
                  <a:schemeClr val="tx1"/>
                </a:solidFill>
                <a:latin typeface="Arial"/>
                <a:ea typeface="Times New Roman"/>
              </a:rPr>
              <a:t>/c</a:t>
            </a:r>
            <a:r>
              <a:rPr lang="cs-CZ" i="1" baseline="-25000" dirty="0">
                <a:solidFill>
                  <a:schemeClr val="tx1"/>
                </a:solidFill>
                <a:latin typeface="Arial"/>
                <a:ea typeface="Times New Roman"/>
              </a:rPr>
              <a:t>1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) + </a:t>
            </a:r>
            <a:r>
              <a:rPr lang="cs-CZ" dirty="0" err="1">
                <a:solidFill>
                  <a:schemeClr val="tx1"/>
                </a:solidFill>
                <a:latin typeface="Arial"/>
                <a:ea typeface="Times New Roman"/>
              </a:rPr>
              <a:t>nF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.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  <a:cs typeface="Arial"/>
                <a:sym typeface="Symbol"/>
              </a:rPr>
              <a:t>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- pro všechny ionty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88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Energetika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transportu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AKTIVNÍ TRANSPORT - PRIMÁRNÍ A SEKUNDÁRNÍ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Na</a:t>
            </a:r>
            <a:r>
              <a:rPr lang="cs-CZ" baseline="30000" dirty="0" err="1">
                <a:solidFill>
                  <a:schemeClr val="tx1"/>
                </a:solidFill>
              </a:rPr>
              <a:t>+</a:t>
            </a:r>
            <a:r>
              <a:rPr lang="cs-CZ" dirty="0" err="1">
                <a:solidFill>
                  <a:schemeClr val="tx1"/>
                </a:solidFill>
              </a:rPr>
              <a:t>,K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-</a:t>
            </a:r>
            <a:r>
              <a:rPr lang="cs-CZ" dirty="0" err="1">
                <a:solidFill>
                  <a:schemeClr val="tx1"/>
                </a:solidFill>
              </a:rPr>
              <a:t>ATPáza</a:t>
            </a:r>
            <a:r>
              <a:rPr lang="cs-CZ" dirty="0">
                <a:solidFill>
                  <a:schemeClr val="tx1"/>
                </a:solidFill>
              </a:rPr>
              <a:t> a přenašeč </a:t>
            </a:r>
            <a:r>
              <a:rPr lang="cs-CZ" dirty="0" err="1">
                <a:solidFill>
                  <a:schemeClr val="tx1"/>
                </a:solidFill>
              </a:rPr>
              <a:t>glukozy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symportem</a:t>
            </a:r>
            <a:r>
              <a:rPr lang="cs-CZ" dirty="0">
                <a:solidFill>
                  <a:schemeClr val="tx1"/>
                </a:solidFill>
              </a:rPr>
              <a:t> s Na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6"/>
            <a:ext cx="6160001" cy="289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865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Energetika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transportu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896544"/>
          </a:xfrm>
        </p:spPr>
        <p:txBody>
          <a:bodyPr>
            <a:normAutofit fontScale="92500"/>
          </a:bodyPr>
          <a:lstStyle/>
          <a:p>
            <a:endParaRPr lang="cs-CZ" b="1" i="1" dirty="0" smtClean="0"/>
          </a:p>
          <a:p>
            <a:endParaRPr lang="cs-CZ" b="1" i="1" dirty="0"/>
          </a:p>
          <a:p>
            <a:endParaRPr lang="cs-CZ" b="1" i="1" dirty="0" smtClean="0"/>
          </a:p>
          <a:p>
            <a:endParaRPr lang="cs-CZ" b="1" i="1" dirty="0"/>
          </a:p>
          <a:p>
            <a:endParaRPr lang="cs-CZ" b="1" i="1" dirty="0" smtClean="0"/>
          </a:p>
          <a:p>
            <a:endParaRPr lang="cs-CZ" b="1" i="1" dirty="0"/>
          </a:p>
          <a:p>
            <a:endParaRPr lang="cs-CZ" b="1" i="1" dirty="0" smtClean="0"/>
          </a:p>
          <a:p>
            <a:endParaRPr lang="cs-CZ" b="1" i="1" dirty="0" smtClean="0"/>
          </a:p>
          <a:p>
            <a:endParaRPr lang="cs-CZ" b="1" i="1" dirty="0"/>
          </a:p>
          <a:p>
            <a:endParaRPr lang="cs-CZ" b="1" i="1" dirty="0"/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Příklad </a:t>
            </a:r>
            <a:r>
              <a:rPr lang="cs-CZ" sz="1600" dirty="0">
                <a:solidFill>
                  <a:schemeClr val="tx1"/>
                </a:solidFill>
              </a:rPr>
              <a:t>energetických poměrů na membráně při transportu Na</a:t>
            </a:r>
            <a:r>
              <a:rPr lang="cs-CZ" sz="1600" baseline="30000" dirty="0">
                <a:solidFill>
                  <a:schemeClr val="tx1"/>
                </a:solidFill>
              </a:rPr>
              <a:t>+</a:t>
            </a:r>
            <a:r>
              <a:rPr lang="cs-CZ" sz="1600" dirty="0">
                <a:solidFill>
                  <a:schemeClr val="tx1"/>
                </a:solidFill>
              </a:rPr>
              <a:t> a K</a:t>
            </a:r>
            <a:r>
              <a:rPr lang="cs-CZ" sz="1600" baseline="30000" dirty="0">
                <a:solidFill>
                  <a:schemeClr val="tx1"/>
                </a:solidFill>
              </a:rPr>
              <a:t>+</a:t>
            </a:r>
            <a:r>
              <a:rPr lang="cs-CZ" sz="1600" dirty="0">
                <a:solidFill>
                  <a:schemeClr val="tx1"/>
                </a:solidFill>
              </a:rPr>
              <a:t> poháněného ATP. Výpočte lze zjistit vztah mezi velikostí membránového potenciálu a potřebnou energií pro transport. </a:t>
            </a: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340768"/>
            <a:ext cx="4186667" cy="4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88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04864"/>
            <a:ext cx="8435280" cy="392129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Membránový </a:t>
            </a:r>
            <a:r>
              <a:rPr lang="cs-CZ" dirty="0">
                <a:solidFill>
                  <a:schemeClr val="tx1"/>
                </a:solidFill>
              </a:rPr>
              <a:t>transport, usnadněná difuze, aktivní transport, </a:t>
            </a:r>
            <a:r>
              <a:rPr lang="cs-CZ" dirty="0" smtClean="0">
                <a:solidFill>
                  <a:schemeClr val="tx1"/>
                </a:solidFill>
              </a:rPr>
              <a:t>mobilní přenašeče </a:t>
            </a:r>
            <a:r>
              <a:rPr lang="cs-CZ" dirty="0">
                <a:solidFill>
                  <a:schemeClr val="tx1"/>
                </a:solidFill>
              </a:rPr>
              <a:t>a iontové </a:t>
            </a:r>
            <a:r>
              <a:rPr lang="cs-CZ" dirty="0" smtClean="0">
                <a:solidFill>
                  <a:schemeClr val="tx1"/>
                </a:solidFill>
              </a:rPr>
              <a:t>kanály. 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Symport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antiport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Fúze membrán.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Významné transportní systémy</a:t>
            </a:r>
            <a:r>
              <a:rPr lang="cs-CZ" dirty="0">
                <a:solidFill>
                  <a:schemeClr val="tx1"/>
                </a:solidFill>
              </a:rPr>
              <a:t>. Transport aminokyselin, cukrů a iontů.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Struktura </a:t>
            </a:r>
            <a:r>
              <a:rPr lang="cs-CZ" dirty="0">
                <a:solidFill>
                  <a:schemeClr val="tx1"/>
                </a:solidFill>
              </a:rPr>
              <a:t>a funkce K-Na-</a:t>
            </a:r>
            <a:r>
              <a:rPr lang="cs-CZ" dirty="0" err="1">
                <a:solidFill>
                  <a:schemeClr val="tx1"/>
                </a:solidFill>
              </a:rPr>
              <a:t>ATPasy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glukosový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přenašeč, </a:t>
            </a:r>
            <a:r>
              <a:rPr lang="cs-CZ" dirty="0" smtClean="0">
                <a:solidFill>
                  <a:schemeClr val="tx1"/>
                </a:solidFill>
              </a:rPr>
              <a:t>mitochondriální transport.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Způsoby </a:t>
            </a:r>
            <a:r>
              <a:rPr lang="cs-CZ" dirty="0">
                <a:solidFill>
                  <a:schemeClr val="tx1"/>
                </a:solidFill>
              </a:rPr>
              <a:t>transportu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UNIPORT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jen </a:t>
            </a:r>
            <a:r>
              <a:rPr lang="cs-CZ" dirty="0">
                <a:solidFill>
                  <a:schemeClr val="tx1"/>
                </a:solidFill>
              </a:rPr>
              <a:t>u pasivního nebo primárního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KOTRANSPORT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současný </a:t>
            </a:r>
            <a:r>
              <a:rPr lang="cs-CZ" dirty="0">
                <a:solidFill>
                  <a:schemeClr val="tx1"/>
                </a:solidFill>
              </a:rPr>
              <a:t>transport - vždy u sekundárního, může být i u </a:t>
            </a:r>
            <a:r>
              <a:rPr lang="cs-CZ" dirty="0" smtClean="0">
                <a:solidFill>
                  <a:schemeClr val="tx1"/>
                </a:solidFill>
              </a:rPr>
              <a:t>primárního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symport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antiport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Neelektrogenní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elektrogenní</a:t>
            </a:r>
            <a:r>
              <a:rPr lang="cs-CZ" dirty="0">
                <a:solidFill>
                  <a:schemeClr val="tx1"/>
                </a:solidFill>
              </a:rPr>
              <a:t> transport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628572" cy="24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779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přenosu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Přehled a srovnání různých typů a způsobů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476375"/>
            <a:ext cx="45815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0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Souhrnný přehled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4262857" cy="466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Fúze membrán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FÚZE </a:t>
            </a:r>
            <a:r>
              <a:rPr lang="cs-CZ" dirty="0" smtClean="0">
                <a:solidFill>
                  <a:schemeClr val="tx1"/>
                </a:solidFill>
              </a:rPr>
              <a:t>MEMBRÁN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Splynutí bimolekulárních </a:t>
            </a:r>
            <a:r>
              <a:rPr lang="cs-CZ" dirty="0" err="1">
                <a:solidFill>
                  <a:schemeClr val="tx1"/>
                </a:solidFill>
              </a:rPr>
              <a:t>fosfolipidových</a:t>
            </a:r>
            <a:r>
              <a:rPr lang="cs-CZ" dirty="0">
                <a:solidFill>
                  <a:schemeClr val="tx1"/>
                </a:solidFill>
              </a:rPr>
              <a:t> vrstev – překážka – odpor hydratace, náboje apod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Fúzogenní</a:t>
            </a:r>
            <a:r>
              <a:rPr lang="cs-CZ" dirty="0">
                <a:solidFill>
                  <a:schemeClr val="tx1"/>
                </a:solidFill>
              </a:rPr>
              <a:t> faktory </a:t>
            </a: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>
                <a:solidFill>
                  <a:schemeClr val="tx1"/>
                </a:solidFill>
              </a:rPr>
              <a:t>Ca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bílkoviny (</a:t>
            </a:r>
            <a:r>
              <a:rPr lang="cs-CZ" dirty="0" err="1" smtClean="0">
                <a:solidFill>
                  <a:schemeClr val="tx1"/>
                </a:solidFill>
              </a:rPr>
              <a:t>klatrin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  <a:r>
              <a:rPr lang="cs-CZ" dirty="0">
                <a:solidFill>
                  <a:schemeClr val="tx1"/>
                </a:solidFill>
              </a:rPr>
              <a:t>– kaskády reakcí – nakonec </a:t>
            </a:r>
            <a:r>
              <a:rPr lang="cs-CZ" dirty="0" smtClean="0">
                <a:solidFill>
                  <a:schemeClr val="tx1"/>
                </a:solidFill>
              </a:rPr>
              <a:t>fúze – viz synapse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umělé – </a:t>
            </a:r>
            <a:r>
              <a:rPr lang="cs-CZ" dirty="0" err="1">
                <a:solidFill>
                  <a:schemeClr val="tx1"/>
                </a:solidFill>
              </a:rPr>
              <a:t>polyetylenglykol</a:t>
            </a:r>
            <a:r>
              <a:rPr lang="cs-CZ" dirty="0">
                <a:solidFill>
                  <a:schemeClr val="tx1"/>
                </a:solidFill>
              </a:rPr>
              <a:t> (odnímání vody)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model – fúze ok tuku na hladině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49" y="4057038"/>
            <a:ext cx="2203809" cy="147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87" y="4057037"/>
            <a:ext cx="2154286" cy="147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73" y="4057038"/>
            <a:ext cx="2216191" cy="147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2" y="4019892"/>
            <a:ext cx="2166667" cy="151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Fúze membrán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exo</a:t>
            </a:r>
            <a:r>
              <a:rPr lang="cs-CZ" dirty="0" smtClean="0">
                <a:solidFill>
                  <a:schemeClr val="tx1"/>
                </a:solidFill>
              </a:rPr>
              <a:t>- a </a:t>
            </a:r>
            <a:r>
              <a:rPr lang="cs-CZ" dirty="0" err="1" smtClean="0">
                <a:solidFill>
                  <a:schemeClr val="tx1"/>
                </a:solidFill>
              </a:rPr>
              <a:t>endocytozy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120000" cy="3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7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Fúze membrán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Transport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membránových 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veziklů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12" y="1412776"/>
            <a:ext cx="2651429" cy="532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7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Významné transportní systémy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Na-K </a:t>
            </a:r>
            <a:r>
              <a:rPr lang="cs-CZ" dirty="0" err="1" smtClean="0">
                <a:solidFill>
                  <a:schemeClr val="tx1"/>
                </a:solidFill>
              </a:rPr>
              <a:t>ATPasa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NaK</a:t>
            </a:r>
            <a:r>
              <a:rPr lang="cs-CZ" dirty="0" smtClean="0">
                <a:solidFill>
                  <a:schemeClr val="tx1"/>
                </a:solidFill>
              </a:rPr>
              <a:t> pumpa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Generuje membránový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potenciál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Postupné kroky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Konformační změny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3" y="1340768"/>
            <a:ext cx="3334286" cy="533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6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Významné transportní systémy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Využití gradientu iontů pro sekundární transport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NaK</a:t>
            </a:r>
            <a:r>
              <a:rPr lang="cs-CZ" dirty="0" smtClean="0">
                <a:solidFill>
                  <a:schemeClr val="tx1"/>
                </a:solidFill>
              </a:rPr>
              <a:t> pumpa a </a:t>
            </a:r>
            <a:r>
              <a:rPr lang="cs-CZ" dirty="0" err="1" smtClean="0">
                <a:solidFill>
                  <a:schemeClr val="tx1"/>
                </a:solidFill>
              </a:rPr>
              <a:t>symport</a:t>
            </a:r>
            <a:r>
              <a:rPr lang="cs-CZ" dirty="0" smtClean="0">
                <a:solidFill>
                  <a:schemeClr val="tx1"/>
                </a:solidFill>
              </a:rPr>
              <a:t> Na-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2847975" cy="365125"/>
          </a:xfr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554286" cy="40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7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Významné transportní systémy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Energetika </a:t>
            </a:r>
            <a:r>
              <a:rPr lang="cs-CZ" dirty="0" err="1" smtClean="0">
                <a:solidFill>
                  <a:schemeClr val="tx1"/>
                </a:solidFill>
              </a:rPr>
              <a:t>symportu</a:t>
            </a:r>
            <a:r>
              <a:rPr lang="cs-CZ" dirty="0" smtClean="0">
                <a:solidFill>
                  <a:schemeClr val="tx1"/>
                </a:solidFill>
              </a:rPr>
              <a:t> Na-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98" y="1596153"/>
            <a:ext cx="4152382" cy="399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3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Významné transportní systémy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Usnadněná difuse 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r>
              <a:rPr lang="cs-CZ" dirty="0" smtClean="0">
                <a:solidFill>
                  <a:schemeClr val="tx1"/>
                </a:solidFill>
              </a:rPr>
              <a:t>, vliv insulinu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4403810" cy="402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6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Membránový transport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Membrána </a:t>
            </a:r>
            <a:r>
              <a:rPr lang="cs-CZ" dirty="0">
                <a:solidFill>
                  <a:schemeClr val="tx1"/>
                </a:solidFill>
              </a:rPr>
              <a:t>jako </a:t>
            </a:r>
            <a:r>
              <a:rPr lang="cs-CZ" dirty="0" smtClean="0">
                <a:solidFill>
                  <a:schemeClr val="tx1"/>
                </a:solidFill>
              </a:rPr>
              <a:t>přepážka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Kompartmentace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Struktura buněk – organely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Významný </a:t>
            </a:r>
            <a:r>
              <a:rPr lang="cs-CZ" dirty="0">
                <a:solidFill>
                  <a:schemeClr val="tx1"/>
                </a:solidFill>
              </a:rPr>
              <a:t>regulační </a:t>
            </a:r>
            <a:r>
              <a:rPr lang="cs-CZ" dirty="0" smtClean="0">
                <a:solidFill>
                  <a:schemeClr val="tx1"/>
                </a:solidFill>
              </a:rPr>
              <a:t>princip – oddělení procesů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Komunikace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Přenos materiálu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Přenos informace </a:t>
            </a:r>
            <a:r>
              <a:rPr lang="cs-CZ" dirty="0">
                <a:solidFill>
                  <a:schemeClr val="tx1"/>
                </a:solidFill>
              </a:rPr>
              <a:t>a signálů </a:t>
            </a:r>
            <a:r>
              <a:rPr lang="cs-CZ" dirty="0" smtClean="0">
                <a:solidFill>
                  <a:schemeClr val="tx1"/>
                </a:solidFill>
              </a:rPr>
              <a:t>– regulace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Receptory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Enzymové systémy v membráně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Organizované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Vektoriální</a:t>
            </a:r>
            <a:r>
              <a:rPr lang="cs-CZ" dirty="0" smtClean="0">
                <a:solidFill>
                  <a:schemeClr val="tx1"/>
                </a:solidFill>
              </a:rPr>
              <a:t> procesy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Významné transportní systémy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Transport </a:t>
            </a:r>
            <a:r>
              <a:rPr lang="cs-CZ" dirty="0" err="1" smtClean="0">
                <a:solidFill>
                  <a:schemeClr val="tx1"/>
                </a:solidFill>
              </a:rPr>
              <a:t>HCl</a:t>
            </a:r>
            <a:r>
              <a:rPr lang="cs-CZ" dirty="0" smtClean="0">
                <a:solidFill>
                  <a:schemeClr val="tx1"/>
                </a:solidFill>
              </a:rPr>
              <a:t> do žaludku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697143" cy="38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6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Mitochondriální transport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Výměna ATP-ADP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38054"/>
            <a:ext cx="4149770" cy="443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Mitochondriální transport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Typické mitochondriální transporty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Velké </a:t>
            </a:r>
            <a:r>
              <a:rPr lang="cs-CZ" dirty="0" smtClean="0">
                <a:solidFill>
                  <a:schemeClr val="tx1"/>
                </a:solidFill>
              </a:rPr>
              <a:t>množství dalších – di- a </a:t>
            </a:r>
            <a:r>
              <a:rPr lang="cs-CZ" dirty="0" err="1" smtClean="0">
                <a:solidFill>
                  <a:schemeClr val="tx1"/>
                </a:solidFill>
              </a:rPr>
              <a:t>trikarboxyláty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AK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0063"/>
            <a:ext cx="8534400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43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Mitochondriální transport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Přenos citrátu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Zdroj </a:t>
            </a:r>
            <a:r>
              <a:rPr lang="cs-CZ" dirty="0" err="1" smtClean="0">
                <a:solidFill>
                  <a:schemeClr val="tx1"/>
                </a:solidFill>
              </a:rPr>
              <a:t>AcCoA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91333"/>
            <a:ext cx="3846667" cy="58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4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Oxidoredukční</a:t>
            </a:r>
            <a:r>
              <a:rPr lang="cs-CZ" dirty="0">
                <a:solidFill>
                  <a:schemeClr val="tx1"/>
                </a:solidFill>
              </a:rPr>
              <a:t> člunky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roblém </a:t>
            </a:r>
            <a:r>
              <a:rPr lang="cs-CZ" dirty="0">
                <a:solidFill>
                  <a:schemeClr val="tx1"/>
                </a:solidFill>
              </a:rPr>
              <a:t>oxidace </a:t>
            </a:r>
            <a:r>
              <a:rPr lang="cs-CZ" dirty="0" err="1">
                <a:solidFill>
                  <a:schemeClr val="tx1"/>
                </a:solidFill>
              </a:rPr>
              <a:t>cytosolického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NADH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Glycerolfosfátový</a:t>
            </a:r>
            <a:r>
              <a:rPr lang="cs-CZ" dirty="0" smtClean="0">
                <a:solidFill>
                  <a:schemeClr val="tx1"/>
                </a:solidFill>
              </a:rPr>
              <a:t> člunek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Ztráta (FADH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místo NADH) – rychlost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Létací svaly hmyzu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3977143" cy="309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500969"/>
            <a:ext cx="3691429" cy="37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Oxidoredukční</a:t>
            </a:r>
            <a:r>
              <a:rPr lang="cs-CZ" dirty="0">
                <a:solidFill>
                  <a:schemeClr val="tx1"/>
                </a:solidFill>
              </a:rPr>
              <a:t> člunky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Malát-</a:t>
            </a:r>
            <a:r>
              <a:rPr lang="cs-CZ" dirty="0" err="1" smtClean="0">
                <a:solidFill>
                  <a:schemeClr val="tx1"/>
                </a:solidFill>
              </a:rPr>
              <a:t>Aspartátový</a:t>
            </a:r>
            <a:r>
              <a:rPr lang="cs-CZ" dirty="0" smtClean="0">
                <a:solidFill>
                  <a:schemeClr val="tx1"/>
                </a:solidFill>
              </a:rPr>
              <a:t> člunek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5645714" cy="320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5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12/3/2013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218095" cy="594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6600" dirty="0" err="1" smtClean="0">
                <a:solidFill>
                  <a:srgbClr val="00B0F0"/>
                </a:solidFill>
                <a:latin typeface="Algerian" pitchFamily="82" charset="0"/>
              </a:rPr>
              <a:t>DĚkuji</a:t>
            </a:r>
            <a:r>
              <a:rPr lang="cs-CZ" sz="6600" dirty="0" smtClean="0">
                <a:solidFill>
                  <a:srgbClr val="00B0F0"/>
                </a:solidFill>
                <a:latin typeface="Algerian" pitchFamily="82" charset="0"/>
              </a:rPr>
              <a:t> za pozornost</a:t>
            </a:r>
            <a:endParaRPr lang="cs-CZ" sz="6600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12/3/2013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Klasifikace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Stránka materiálová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Otázka prostupnosti – polarita a velikost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Stránka energetická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Otázka gradientů koncentrací a náboje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Speciální hlediska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Typy </a:t>
            </a:r>
            <a:r>
              <a:rPr lang="cs-CZ" dirty="0" smtClean="0">
                <a:solidFill>
                  <a:schemeClr val="tx1"/>
                </a:solidFill>
              </a:rPr>
              <a:t>transportů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2816"/>
            <a:ext cx="9036496" cy="453650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Volně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Plyny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Malé nenabité molekuly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Zprostředkovaně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Velké nenabité polární molekuly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Ionty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Nabité polární molekuly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Různé typy přenosu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221905" cy="448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M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ateriální hlediska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Volný transport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difuse </a:t>
            </a:r>
            <a:r>
              <a:rPr lang="cs-CZ" dirty="0">
                <a:solidFill>
                  <a:schemeClr val="tx1"/>
                </a:solidFill>
              </a:rPr>
              <a:t>přes membránovou strukturu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malé </a:t>
            </a:r>
            <a:r>
              <a:rPr lang="cs-CZ" dirty="0">
                <a:solidFill>
                  <a:schemeClr val="tx1"/>
                </a:solidFill>
              </a:rPr>
              <a:t>nepolární molekuly (plyny)</a:t>
            </a: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Zprostředkovaný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usnadněná </a:t>
            </a:r>
            <a:r>
              <a:rPr lang="cs-CZ" dirty="0">
                <a:solidFill>
                  <a:schemeClr val="tx1"/>
                </a:solidFill>
              </a:rPr>
              <a:t>difuse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aktivní transport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speciální </a:t>
            </a:r>
            <a:r>
              <a:rPr lang="cs-CZ" dirty="0">
                <a:solidFill>
                  <a:schemeClr val="tx1"/>
                </a:solidFill>
              </a:rPr>
              <a:t>transportní </a:t>
            </a:r>
            <a:r>
              <a:rPr lang="cs-CZ" dirty="0" smtClean="0">
                <a:solidFill>
                  <a:schemeClr val="tx1"/>
                </a:solidFill>
              </a:rPr>
              <a:t>systém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- membránová bílkovina (komplex)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Typy zprostředkovaného transportu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mobilní </a:t>
            </a:r>
            <a:r>
              <a:rPr lang="cs-CZ" dirty="0">
                <a:solidFill>
                  <a:schemeClr val="tx1"/>
                </a:solidFill>
              </a:rPr>
              <a:t>přenašeč  - změna konformace otevírá vazná místa střídavě na jednu a druhou </a:t>
            </a:r>
            <a:r>
              <a:rPr lang="cs-CZ" dirty="0" smtClean="0">
                <a:solidFill>
                  <a:schemeClr val="tx1"/>
                </a:solidFill>
              </a:rPr>
              <a:t>stranu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kanál </a:t>
            </a:r>
            <a:r>
              <a:rPr lang="cs-CZ" dirty="0">
                <a:solidFill>
                  <a:schemeClr val="tx1"/>
                </a:solidFill>
              </a:rPr>
              <a:t>(iontový) – oboustranně buď uzavřen nebo otevřen – řízeno chemicky (vazba ligandů) nebo potenciálově </a:t>
            </a:r>
          </a:p>
          <a:p>
            <a:r>
              <a:rPr lang="cs-CZ" dirty="0"/>
              <a:t> 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transportu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SCHEMA PROSTÉ A USNADNĚNÉ DIFUSE – kanálek a mobilní přenašeč</a:t>
            </a: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96" y="2924944"/>
            <a:ext cx="59721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transportu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USNADNĚNÁ DIFUSE GLUKOSY </a:t>
            </a:r>
            <a:endParaRPr lang="cs-CZ" b="1" dirty="0" smtClean="0">
              <a:solidFill>
                <a:schemeClr val="tx1"/>
              </a:solidFill>
            </a:endParaRP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zprostředkovaná </a:t>
            </a:r>
            <a:r>
              <a:rPr lang="cs-CZ" b="1" dirty="0">
                <a:solidFill>
                  <a:schemeClr val="tx1"/>
                </a:solidFill>
              </a:rPr>
              <a:t>mobilním přenašečem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07" y="2564904"/>
            <a:ext cx="432435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049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transportu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i="1" dirty="0">
                <a:solidFill>
                  <a:schemeClr val="tx1"/>
                </a:solidFill>
              </a:rPr>
              <a:t>Iontové </a:t>
            </a:r>
            <a:r>
              <a:rPr lang="cs-CZ" b="1" i="1" dirty="0" smtClean="0">
                <a:solidFill>
                  <a:schemeClr val="tx1"/>
                </a:solidFill>
              </a:rPr>
              <a:t>kanálky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Řízené chemicky, potenciálově, tlakem, kombinací</a:t>
            </a: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Potenciálem </a:t>
            </a:r>
            <a:r>
              <a:rPr lang="cs-CZ" dirty="0">
                <a:solidFill>
                  <a:schemeClr val="tx1"/>
                </a:solidFill>
              </a:rPr>
              <a:t>řízené iontové kanálky - otevírání a </a:t>
            </a:r>
            <a:r>
              <a:rPr lang="cs-CZ" dirty="0" smtClean="0">
                <a:solidFill>
                  <a:schemeClr val="tx1"/>
                </a:solidFill>
              </a:rPr>
              <a:t>uzavírání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660953" cy="246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348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182</TotalTime>
  <Words>743</Words>
  <Application>Microsoft Office PowerPoint</Application>
  <PresentationFormat>Předvádění na obrazovce (4:3)</PresentationFormat>
  <Paragraphs>447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Exekutivní</vt:lpstr>
      <vt:lpstr>C4182 Biochemie</vt:lpstr>
      <vt:lpstr>Obsah</vt:lpstr>
      <vt:lpstr>Membránový transport</vt:lpstr>
      <vt:lpstr>Klasifikace </vt:lpstr>
      <vt:lpstr>Typy transportů</vt:lpstr>
      <vt:lpstr>Materiální hlediska</vt:lpstr>
      <vt:lpstr>Typy transportu</vt:lpstr>
      <vt:lpstr>Typy transportu</vt:lpstr>
      <vt:lpstr>Typy transportu</vt:lpstr>
      <vt:lpstr>Typy transportu</vt:lpstr>
      <vt:lpstr>Kinetika transportu</vt:lpstr>
      <vt:lpstr>Podstata usnadnění difuse</vt:lpstr>
      <vt:lpstr>Modely transportních systémů</vt:lpstr>
      <vt:lpstr>Modely transportních systémů</vt:lpstr>
      <vt:lpstr>Modely transportních systémů</vt:lpstr>
      <vt:lpstr>Modely transportních systémů</vt:lpstr>
      <vt:lpstr>Energetika transportu</vt:lpstr>
      <vt:lpstr>Energetika transportu</vt:lpstr>
      <vt:lpstr>Energetika transportu</vt:lpstr>
      <vt:lpstr>Způsoby transportu</vt:lpstr>
      <vt:lpstr>Typy přenosu</vt:lpstr>
      <vt:lpstr>Souhrnný přehled</vt:lpstr>
      <vt:lpstr>Fúze membrán</vt:lpstr>
      <vt:lpstr>Fúze membrán</vt:lpstr>
      <vt:lpstr>Fúze membrán</vt:lpstr>
      <vt:lpstr>Významné transportní systémy</vt:lpstr>
      <vt:lpstr>Významné transportní systémy</vt:lpstr>
      <vt:lpstr>Významné transportní systémy</vt:lpstr>
      <vt:lpstr>Významné transportní systémy</vt:lpstr>
      <vt:lpstr>Významné transportní systémy</vt:lpstr>
      <vt:lpstr>Mitochondriální transport</vt:lpstr>
      <vt:lpstr>Mitochondriální transport</vt:lpstr>
      <vt:lpstr>Mitochondriální transport</vt:lpstr>
      <vt:lpstr>Oxidoredukční člunky</vt:lpstr>
      <vt:lpstr>Oxidoredukční člunky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50</cp:revision>
  <dcterms:created xsi:type="dcterms:W3CDTF">2012-05-21T09:08:24Z</dcterms:created>
  <dcterms:modified xsi:type="dcterms:W3CDTF">2013-12-03T07:24:21Z</dcterms:modified>
</cp:coreProperties>
</file>