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4" r:id="rId4"/>
    <p:sldId id="262" r:id="rId5"/>
    <p:sldId id="258" r:id="rId6"/>
    <p:sldId id="263" r:id="rId7"/>
    <p:sldId id="259" r:id="rId8"/>
    <p:sldId id="260" r:id="rId9"/>
    <p:sldId id="270" r:id="rId10"/>
    <p:sldId id="269" r:id="rId11"/>
    <p:sldId id="291" r:id="rId12"/>
    <p:sldId id="295" r:id="rId13"/>
    <p:sldId id="277" r:id="rId14"/>
    <p:sldId id="280" r:id="rId15"/>
    <p:sldId id="282" r:id="rId16"/>
    <p:sldId id="283" r:id="rId17"/>
    <p:sldId id="286" r:id="rId1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CCECFF"/>
    <a:srgbClr val="808080"/>
    <a:srgbClr val="990000"/>
    <a:srgbClr val="001848"/>
    <a:srgbClr val="F0FFDD"/>
    <a:srgbClr val="CC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3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</p:grpSp>
      <p:sp>
        <p:nvSpPr>
          <p:cNvPr id="1075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F3AA-222F-4874-801E-D0A626138E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40E2-9DE9-4CBB-BA35-B0BAAA90BC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C9EA-F464-4DE5-A42B-793C8C039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0F5E-E08D-4E92-B016-31EB52391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7210-EF64-452A-93C5-472AEF2D7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EC48-1328-4877-BE7A-51A056FF0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F067-C067-4488-8810-CCA07C43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6DD7-384B-4683-9A1D-AB8728B3F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857D-62C3-4419-A527-6F0A03921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A2E2-4A66-4615-A2C2-1E7033FD8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F46E-B635-4F74-B55E-703E4D1D8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  <a:cs typeface="Arial" charset="0"/>
              </a:endParaRPr>
            </a:p>
          </p:txBody>
        </p:sp>
      </p:grpSp>
      <p:sp>
        <p:nvSpPr>
          <p:cNvPr id="106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DBD024-D503-4629-BADD-BF2888BECE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65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65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oleObject" Target="../embeddings/Graf_aplikace_Microsoft_Office_Excel1.xls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://images.google.com/imgres?imgurl=http://www.biologie.uni-hamburg.de/b-online/fo35/1f.jpg&amp;imgrefurl=http://www.biologie.uni-hamburg.de/b-online/e35/tmvsympt.htm&amp;h=236&amp;w=229&amp;sz=16&amp;tbnid=JcwewINFmnMhOM:&amp;tbnh=104&amp;tbnw=100&amp;hl=cs&amp;start=9&amp;prev=/images%3Fq%3DTMV%2Bvirus%26svnum%3D10%26hl%3Dcs%26lr%3D%26rls%3DSUNA,SUNA:2006-12,SUNA:en%26sa%3D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tiff"/><Relationship Id="rId5" Type="http://schemas.openxmlformats.org/officeDocument/2006/relationships/hyperlink" Target="http://en.wikipedia.org/wiki/Image:Myoglobin.pn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260350"/>
            <a:ext cx="1085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1006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37"/>
          <p:cNvSpPr txBox="1">
            <a:spLocks noChangeArrowheads="1"/>
          </p:cNvSpPr>
          <p:nvPr/>
        </p:nvSpPr>
        <p:spPr bwMode="auto">
          <a:xfrm>
            <a:off x="1071563" y="2643188"/>
            <a:ext cx="695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latin typeface="Comic Sans MS" pitchFamily="66" charset="0"/>
              </a:rPr>
              <a:t>Pokročilé praktikum z Biochemie</a:t>
            </a:r>
          </a:p>
        </p:txBody>
      </p:sp>
      <p:pic>
        <p:nvPicPr>
          <p:cNvPr id="7" name="Obrázek 6" descr="cerne a jeste tlustsi logo labiny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000" y="566131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611313"/>
            <a:ext cx="67738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612900"/>
            <a:ext cx="67738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5795963" y="1366838"/>
            <a:ext cx="574675" cy="12954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5967413" y="1338263"/>
            <a:ext cx="217487" cy="217487"/>
          </a:xfrm>
          <a:prstGeom prst="ellipse">
            <a:avLst/>
          </a:prstGeom>
          <a:solidFill>
            <a:srgbClr val="E1FFE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0" name="Oval 10"/>
          <p:cNvSpPr>
            <a:spLocks noChangeArrowheads="1"/>
          </p:cNvSpPr>
          <p:nvPr/>
        </p:nvSpPr>
        <p:spPr bwMode="auto">
          <a:xfrm>
            <a:off x="7596188" y="1579563"/>
            <a:ext cx="649287" cy="863600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23" name="Freeform 11"/>
          <p:cNvSpPr>
            <a:spLocks/>
          </p:cNvSpPr>
          <p:nvPr/>
        </p:nvSpPr>
        <p:spPr bwMode="auto">
          <a:xfrm>
            <a:off x="7637463" y="1292225"/>
            <a:ext cx="576262" cy="288925"/>
          </a:xfrm>
          <a:custGeom>
            <a:avLst/>
            <a:gdLst>
              <a:gd name="T0" fmla="*/ 0 w 363"/>
              <a:gd name="T1" fmla="*/ 0 h 182"/>
              <a:gd name="T2" fmla="*/ 456147137 w 363"/>
              <a:gd name="T3" fmla="*/ 458668482 h 182"/>
              <a:gd name="T4" fmla="*/ 914815220 w 363"/>
              <a:gd name="T5" fmla="*/ 0 h 182"/>
              <a:gd name="T6" fmla="*/ 0 60000 65536"/>
              <a:gd name="T7" fmla="*/ 0 60000 65536"/>
              <a:gd name="T8" fmla="*/ 0 60000 65536"/>
              <a:gd name="T9" fmla="*/ 0 w 363"/>
              <a:gd name="T10" fmla="*/ 0 h 182"/>
              <a:gd name="T11" fmla="*/ 363 w 363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82">
                <a:moveTo>
                  <a:pt x="0" y="0"/>
                </a:moveTo>
                <a:cubicBezTo>
                  <a:pt x="60" y="91"/>
                  <a:pt x="121" y="182"/>
                  <a:pt x="181" y="182"/>
                </a:cubicBezTo>
                <a:cubicBezTo>
                  <a:pt x="241" y="182"/>
                  <a:pt x="333" y="30"/>
                  <a:pt x="363" y="0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 flipV="1">
            <a:off x="7597775" y="1195388"/>
            <a:ext cx="71438" cy="14446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8088313" y="828675"/>
            <a:ext cx="58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O</a:t>
            </a:r>
            <a:r>
              <a:rPr lang="cs-CZ" b="1" baseline="-25000">
                <a:solidFill>
                  <a:srgbClr val="990000"/>
                </a:solidFill>
                <a:latin typeface="Comic Sans MS" pitchFamily="66" charset="0"/>
              </a:rPr>
              <a:t>2</a:t>
            </a:r>
            <a:endParaRPr lang="cs-CZ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326313" y="768350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cs-CZ" sz="2400" b="1">
                <a:solidFill>
                  <a:srgbClr val="990000"/>
                </a:solidFill>
                <a:latin typeface="Comic Sans MS" pitchFamily="66" charset="0"/>
              </a:rPr>
              <a:t>O</a:t>
            </a:r>
            <a:r>
              <a:rPr lang="cs-CZ" sz="2400" b="1" baseline="-25000">
                <a:solidFill>
                  <a:srgbClr val="990000"/>
                </a:solidFill>
                <a:latin typeface="Comic Sans MS" pitchFamily="66" charset="0"/>
              </a:rPr>
              <a:t>2</a:t>
            </a:r>
            <a:r>
              <a:rPr lang="cs-CZ" sz="2400" b="1" baseline="30000">
                <a:solidFill>
                  <a:srgbClr val="990000"/>
                </a:solidFill>
                <a:latin typeface="Comic Sans MS" pitchFamily="66" charset="0"/>
              </a:rPr>
              <a:t>-</a:t>
            </a:r>
            <a:endParaRPr lang="cs-CZ" sz="2400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6877050" y="2708275"/>
            <a:ext cx="116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b="1">
                <a:latin typeface="Comic Sans MS" pitchFamily="66" charset="0"/>
              </a:rPr>
              <a:t>NAD(P)H</a:t>
            </a:r>
          </a:p>
        </p:txBody>
      </p:sp>
      <p:sp>
        <p:nvSpPr>
          <p:cNvPr id="16396" name="Freeform 16"/>
          <p:cNvSpPr>
            <a:spLocks/>
          </p:cNvSpPr>
          <p:nvPr/>
        </p:nvSpPr>
        <p:spPr bwMode="auto">
          <a:xfrm flipV="1">
            <a:off x="7635875" y="2435225"/>
            <a:ext cx="576263" cy="288925"/>
          </a:xfrm>
          <a:custGeom>
            <a:avLst/>
            <a:gdLst>
              <a:gd name="T0" fmla="*/ 0 w 363"/>
              <a:gd name="T1" fmla="*/ 0 h 182"/>
              <a:gd name="T2" fmla="*/ 456149516 w 363"/>
              <a:gd name="T3" fmla="*/ 458668482 h 182"/>
              <a:gd name="T4" fmla="*/ 914818395 w 363"/>
              <a:gd name="T5" fmla="*/ 0 h 182"/>
              <a:gd name="T6" fmla="*/ 0 60000 65536"/>
              <a:gd name="T7" fmla="*/ 0 60000 65536"/>
              <a:gd name="T8" fmla="*/ 0 60000 65536"/>
              <a:gd name="T9" fmla="*/ 0 w 363"/>
              <a:gd name="T10" fmla="*/ 0 h 182"/>
              <a:gd name="T11" fmla="*/ 363 w 363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82">
                <a:moveTo>
                  <a:pt x="0" y="0"/>
                </a:moveTo>
                <a:cubicBezTo>
                  <a:pt x="60" y="91"/>
                  <a:pt x="121" y="182"/>
                  <a:pt x="181" y="182"/>
                </a:cubicBezTo>
                <a:cubicBezTo>
                  <a:pt x="241" y="182"/>
                  <a:pt x="333" y="30"/>
                  <a:pt x="363" y="0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397" name="Line 17"/>
          <p:cNvSpPr>
            <a:spLocks noChangeShapeType="1"/>
          </p:cNvSpPr>
          <p:nvPr/>
        </p:nvSpPr>
        <p:spPr bwMode="auto">
          <a:xfrm flipH="1">
            <a:off x="7627938" y="2627313"/>
            <a:ext cx="71437" cy="14446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8020050" y="2708275"/>
            <a:ext cx="59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b="1">
                <a:latin typeface="Comic Sans MS" pitchFamily="66" charset="0"/>
              </a:rPr>
              <a:t>2H</a:t>
            </a:r>
            <a:r>
              <a:rPr lang="cs-CZ" b="1" baseline="30000">
                <a:latin typeface="Comic Sans MS" pitchFamily="66" charset="0"/>
              </a:rPr>
              <a:t>+</a:t>
            </a:r>
            <a:endParaRPr lang="cs-CZ" b="1">
              <a:latin typeface="Comic Sans MS" pitchFamily="66" charset="0"/>
            </a:endParaRP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267575" y="720725"/>
            <a:ext cx="719138" cy="646113"/>
          </a:xfrm>
          <a:prstGeom prst="ellipse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32" name="Oval 20"/>
          <p:cNvSpPr>
            <a:spLocks noChangeArrowheads="1"/>
          </p:cNvSpPr>
          <p:nvPr/>
        </p:nvSpPr>
        <p:spPr bwMode="auto">
          <a:xfrm>
            <a:off x="7596188" y="1584325"/>
            <a:ext cx="649287" cy="8636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6156325" y="2592388"/>
            <a:ext cx="144463" cy="144462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5940425" y="330200"/>
            <a:ext cx="217488" cy="217488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5881688" y="2590800"/>
            <a:ext cx="144462" cy="144463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4668838" y="1563688"/>
            <a:ext cx="360362" cy="863600"/>
          </a:xfrm>
          <a:prstGeom prst="ellipse">
            <a:avLst/>
          </a:prstGeom>
          <a:gradFill rotWithShape="1">
            <a:gsLst>
              <a:gs pos="0">
                <a:srgbClr val="006600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Line 26"/>
          <p:cNvSpPr>
            <a:spLocks noChangeShapeType="1"/>
          </p:cNvSpPr>
          <p:nvPr/>
        </p:nvSpPr>
        <p:spPr bwMode="auto">
          <a:xfrm flipV="1">
            <a:off x="4854575" y="1314450"/>
            <a:ext cx="0" cy="12969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06" name="Freeform 27"/>
          <p:cNvSpPr>
            <a:spLocks/>
          </p:cNvSpPr>
          <p:nvPr/>
        </p:nvSpPr>
        <p:spPr bwMode="auto">
          <a:xfrm flipV="1">
            <a:off x="4565650" y="2435225"/>
            <a:ext cx="576263" cy="288925"/>
          </a:xfrm>
          <a:custGeom>
            <a:avLst/>
            <a:gdLst>
              <a:gd name="T0" fmla="*/ 0 w 363"/>
              <a:gd name="T1" fmla="*/ 0 h 182"/>
              <a:gd name="T2" fmla="*/ 456149516 w 363"/>
              <a:gd name="T3" fmla="*/ 458668482 h 182"/>
              <a:gd name="T4" fmla="*/ 914818395 w 363"/>
              <a:gd name="T5" fmla="*/ 0 h 182"/>
              <a:gd name="T6" fmla="*/ 0 60000 65536"/>
              <a:gd name="T7" fmla="*/ 0 60000 65536"/>
              <a:gd name="T8" fmla="*/ 0 60000 65536"/>
              <a:gd name="T9" fmla="*/ 0 w 363"/>
              <a:gd name="T10" fmla="*/ 0 h 182"/>
              <a:gd name="T11" fmla="*/ 363 w 363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82">
                <a:moveTo>
                  <a:pt x="0" y="0"/>
                </a:moveTo>
                <a:cubicBezTo>
                  <a:pt x="60" y="91"/>
                  <a:pt x="121" y="182"/>
                  <a:pt x="181" y="182"/>
                </a:cubicBezTo>
                <a:cubicBezTo>
                  <a:pt x="241" y="182"/>
                  <a:pt x="333" y="30"/>
                  <a:pt x="363" y="0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 flipH="1">
            <a:off x="4557713" y="2627313"/>
            <a:ext cx="71437" cy="144462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08" name="Text Box 29"/>
          <p:cNvSpPr txBox="1">
            <a:spLocks noChangeArrowheads="1"/>
          </p:cNvSpPr>
          <p:nvPr/>
        </p:nvSpPr>
        <p:spPr bwMode="auto">
          <a:xfrm>
            <a:off x="4976813" y="2716213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sz="1600" b="1">
                <a:latin typeface="Comic Sans MS" pitchFamily="66" charset="0"/>
              </a:rPr>
              <a:t>ATP</a:t>
            </a:r>
          </a:p>
        </p:txBody>
      </p:sp>
      <p:sp>
        <p:nvSpPr>
          <p:cNvPr id="16409" name="Text Box 30"/>
          <p:cNvSpPr txBox="1">
            <a:spLocks noChangeArrowheads="1"/>
          </p:cNvSpPr>
          <p:nvPr/>
        </p:nvSpPr>
        <p:spPr bwMode="auto">
          <a:xfrm>
            <a:off x="3995738" y="2732088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sz="1600" b="1">
                <a:latin typeface="Comic Sans MS" pitchFamily="66" charset="0"/>
              </a:rPr>
              <a:t>ADP+Pi</a:t>
            </a:r>
          </a:p>
        </p:txBody>
      </p:sp>
      <p:sp>
        <p:nvSpPr>
          <p:cNvPr id="16410" name="Text Box 31"/>
          <p:cNvSpPr txBox="1">
            <a:spLocks noChangeArrowheads="1"/>
          </p:cNvSpPr>
          <p:nvPr/>
        </p:nvSpPr>
        <p:spPr bwMode="auto">
          <a:xfrm>
            <a:off x="4694238" y="2655888"/>
            <a:ext cx="42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sz="1600" b="1">
                <a:latin typeface="Comic Sans MS" pitchFamily="66" charset="0"/>
              </a:rPr>
              <a:t>H</a:t>
            </a:r>
            <a:r>
              <a:rPr lang="cs-CZ" sz="1600" b="1" baseline="30000">
                <a:latin typeface="Comic Sans MS" pitchFamily="66" charset="0"/>
              </a:rPr>
              <a:t>+</a:t>
            </a:r>
            <a:endParaRPr lang="cs-CZ" sz="1600" b="1">
              <a:latin typeface="Comic Sans MS" pitchFamily="66" charset="0"/>
            </a:endParaRPr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auto">
          <a:xfrm>
            <a:off x="4654550" y="849313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sz="2400" b="1">
                <a:latin typeface="Comic Sans MS" pitchFamily="66" charset="0"/>
              </a:rPr>
              <a:t>H</a:t>
            </a:r>
            <a:r>
              <a:rPr lang="cs-CZ" sz="2400" b="1" baseline="30000">
                <a:latin typeface="Comic Sans MS" pitchFamily="66" charset="0"/>
              </a:rPr>
              <a:t>+</a:t>
            </a:r>
            <a:endParaRPr lang="cs-CZ" sz="2400" b="1">
              <a:latin typeface="Comic Sans MS" pitchFamily="66" charset="0"/>
            </a:endParaRPr>
          </a:p>
        </p:txBody>
      </p:sp>
      <p:sp>
        <p:nvSpPr>
          <p:cNvPr id="115745" name="Line 33"/>
          <p:cNvSpPr>
            <a:spLocks noChangeShapeType="1"/>
          </p:cNvSpPr>
          <p:nvPr/>
        </p:nvSpPr>
        <p:spPr bwMode="auto">
          <a:xfrm>
            <a:off x="4525963" y="1547813"/>
            <a:ext cx="719137" cy="936625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15746" name="Line 34"/>
          <p:cNvSpPr>
            <a:spLocks noChangeShapeType="1"/>
          </p:cNvSpPr>
          <p:nvPr/>
        </p:nvSpPr>
        <p:spPr bwMode="auto">
          <a:xfrm flipH="1">
            <a:off x="4494213" y="1547813"/>
            <a:ext cx="719137" cy="936625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19450" y="1582738"/>
            <a:ext cx="360363" cy="8636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15" name="Line 36"/>
          <p:cNvSpPr>
            <a:spLocks noChangeShapeType="1"/>
          </p:cNvSpPr>
          <p:nvPr/>
        </p:nvSpPr>
        <p:spPr bwMode="auto">
          <a:xfrm flipV="1">
            <a:off x="3363913" y="1309688"/>
            <a:ext cx="0" cy="12969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16" name="Line 37"/>
          <p:cNvSpPr>
            <a:spLocks noChangeShapeType="1"/>
          </p:cNvSpPr>
          <p:nvPr/>
        </p:nvSpPr>
        <p:spPr bwMode="auto">
          <a:xfrm flipV="1">
            <a:off x="3451225" y="1317625"/>
            <a:ext cx="0" cy="12969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417" name="Text Box 38"/>
          <p:cNvSpPr txBox="1">
            <a:spLocks noChangeArrowheads="1"/>
          </p:cNvSpPr>
          <p:nvPr/>
        </p:nvSpPr>
        <p:spPr bwMode="auto">
          <a:xfrm>
            <a:off x="2987675" y="2667000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b="1">
                <a:solidFill>
                  <a:srgbClr val="0033CC"/>
                </a:solidFill>
                <a:latin typeface="Comic Sans MS" pitchFamily="66" charset="0"/>
              </a:rPr>
              <a:t>K</a:t>
            </a:r>
            <a:r>
              <a:rPr lang="cs-CZ" b="1" baseline="30000">
                <a:solidFill>
                  <a:srgbClr val="0033CC"/>
                </a:solidFill>
                <a:latin typeface="Comic Sans MS" pitchFamily="66" charset="0"/>
              </a:rPr>
              <a:t>+  </a:t>
            </a:r>
            <a:r>
              <a:rPr lang="cs-CZ" b="1">
                <a:solidFill>
                  <a:srgbClr val="0033CC"/>
                </a:solidFill>
                <a:latin typeface="Comic Sans MS" pitchFamily="66" charset="0"/>
              </a:rPr>
              <a:t>Cl</a:t>
            </a:r>
            <a:r>
              <a:rPr lang="cs-CZ" b="1" baseline="30000">
                <a:solidFill>
                  <a:srgbClr val="0033CC"/>
                </a:solidFill>
                <a:latin typeface="Comic Sans MS" pitchFamily="66" charset="0"/>
              </a:rPr>
              <a:t>-</a:t>
            </a:r>
            <a:endParaRPr lang="cs-CZ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2941638" y="906463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sz="2400" b="1">
                <a:solidFill>
                  <a:srgbClr val="0033CC"/>
                </a:solidFill>
                <a:latin typeface="Comic Sans MS" pitchFamily="66" charset="0"/>
              </a:rPr>
              <a:t>K</a:t>
            </a:r>
            <a:r>
              <a:rPr lang="cs-CZ" sz="2400" b="1" baseline="30000">
                <a:solidFill>
                  <a:srgbClr val="0033CC"/>
                </a:solidFill>
                <a:latin typeface="Comic Sans MS" pitchFamily="66" charset="0"/>
              </a:rPr>
              <a:t>+  </a:t>
            </a:r>
            <a:r>
              <a:rPr lang="cs-CZ" sz="2400" b="1">
                <a:solidFill>
                  <a:srgbClr val="0033CC"/>
                </a:solidFill>
                <a:latin typeface="Comic Sans MS" pitchFamily="66" charset="0"/>
              </a:rPr>
              <a:t>Cl</a:t>
            </a:r>
            <a:r>
              <a:rPr lang="cs-CZ" sz="2400" b="1" baseline="30000">
                <a:solidFill>
                  <a:srgbClr val="0033CC"/>
                </a:solidFill>
                <a:latin typeface="Comic Sans MS" pitchFamily="66" charset="0"/>
              </a:rPr>
              <a:t>-</a:t>
            </a:r>
            <a:endParaRPr lang="cs-CZ" sz="2400" b="1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4892675" y="4675188"/>
            <a:ext cx="36115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>
                <a:solidFill>
                  <a:srgbClr val="990000"/>
                </a:solidFill>
                <a:latin typeface="Comic Sans MS" pitchFamily="66" charset="0"/>
              </a:rPr>
              <a:t>Syntéza obranných proteinů </a:t>
            </a:r>
          </a:p>
          <a:p>
            <a:r>
              <a:rPr lang="cs-CZ" sz="1600" b="1">
                <a:solidFill>
                  <a:srgbClr val="990000"/>
                </a:solidFill>
                <a:latin typeface="Comic Sans MS" pitchFamily="66" charset="0"/>
              </a:rPr>
              <a:t>(PR1a, PR1b, PR3a)</a:t>
            </a:r>
          </a:p>
          <a:p>
            <a:r>
              <a:rPr lang="cs-CZ" sz="1600" b="1">
                <a:latin typeface="Comic Sans MS" pitchFamily="66" charset="0"/>
              </a:rPr>
              <a:t>Aktivace enzymů</a:t>
            </a:r>
          </a:p>
          <a:p>
            <a:r>
              <a:rPr lang="cs-CZ" sz="1600" b="1">
                <a:latin typeface="Comic Sans MS" pitchFamily="66" charset="0"/>
              </a:rPr>
              <a:t>(NADPH oxidasa, LOX, STR, PAL)</a:t>
            </a:r>
          </a:p>
        </p:txBody>
      </p:sp>
      <p:sp>
        <p:nvSpPr>
          <p:cNvPr id="16420" name="Oval 43"/>
          <p:cNvSpPr>
            <a:spLocks noChangeArrowheads="1"/>
          </p:cNvSpPr>
          <p:nvPr/>
        </p:nvSpPr>
        <p:spPr bwMode="auto">
          <a:xfrm>
            <a:off x="1879600" y="1571625"/>
            <a:ext cx="360363" cy="863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21" name="Line 44"/>
          <p:cNvSpPr>
            <a:spLocks noChangeShapeType="1"/>
          </p:cNvSpPr>
          <p:nvPr/>
        </p:nvSpPr>
        <p:spPr bwMode="auto">
          <a:xfrm>
            <a:off x="2066925" y="1341438"/>
            <a:ext cx="0" cy="1366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422" name="Text Box 45"/>
          <p:cNvSpPr txBox="1">
            <a:spLocks noChangeArrowheads="1"/>
          </p:cNvSpPr>
          <p:nvPr/>
        </p:nvSpPr>
        <p:spPr bwMode="auto">
          <a:xfrm>
            <a:off x="1831975" y="976313"/>
            <a:ext cx="54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FF3300"/>
                </a:solidFill>
                <a:latin typeface="Comic Sans MS" pitchFamily="66" charset="0"/>
              </a:rPr>
              <a:t>Ca</a:t>
            </a:r>
            <a:r>
              <a:rPr lang="cs-CZ" b="1" baseline="30000">
                <a:solidFill>
                  <a:srgbClr val="FF3300"/>
                </a:solidFill>
                <a:latin typeface="Comic Sans MS" pitchFamily="66" charset="0"/>
              </a:rPr>
              <a:t>+</a:t>
            </a:r>
            <a:endParaRPr lang="cs-CZ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1765300" y="2665413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3300"/>
                </a:solidFill>
                <a:latin typeface="Comic Sans MS" pitchFamily="66" charset="0"/>
              </a:rPr>
              <a:t>Ca</a:t>
            </a:r>
            <a:r>
              <a:rPr lang="cs-CZ" sz="2400" b="1" baseline="30000">
                <a:solidFill>
                  <a:srgbClr val="FF3300"/>
                </a:solidFill>
                <a:latin typeface="Comic Sans MS" pitchFamily="66" charset="0"/>
              </a:rPr>
              <a:t>+</a:t>
            </a:r>
            <a:endParaRPr lang="cs-CZ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424" name="Oval 47"/>
          <p:cNvSpPr>
            <a:spLocks noChangeArrowheads="1"/>
          </p:cNvSpPr>
          <p:nvPr/>
        </p:nvSpPr>
        <p:spPr bwMode="auto">
          <a:xfrm>
            <a:off x="755650" y="1341438"/>
            <a:ext cx="574675" cy="1295400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25" name="Oval 48"/>
          <p:cNvSpPr>
            <a:spLocks noChangeArrowheads="1"/>
          </p:cNvSpPr>
          <p:nvPr/>
        </p:nvSpPr>
        <p:spPr bwMode="auto">
          <a:xfrm>
            <a:off x="928688" y="1312863"/>
            <a:ext cx="217487" cy="217487"/>
          </a:xfrm>
          <a:prstGeom prst="ellipse">
            <a:avLst/>
          </a:prstGeom>
          <a:solidFill>
            <a:srgbClr val="E1FFE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61" name="Oval 49"/>
          <p:cNvSpPr>
            <a:spLocks noChangeArrowheads="1"/>
          </p:cNvSpPr>
          <p:nvPr/>
        </p:nvSpPr>
        <p:spPr bwMode="auto">
          <a:xfrm>
            <a:off x="971550" y="333375"/>
            <a:ext cx="217488" cy="217488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27" name="Oval 54"/>
          <p:cNvSpPr>
            <a:spLocks noChangeArrowheads="1"/>
          </p:cNvSpPr>
          <p:nvPr/>
        </p:nvSpPr>
        <p:spPr bwMode="auto">
          <a:xfrm rot="-1801052">
            <a:off x="684213" y="4365625"/>
            <a:ext cx="3313112" cy="1223963"/>
          </a:xfrm>
          <a:prstGeom prst="ellipse">
            <a:avLst/>
          </a:prstGeom>
          <a:solidFill>
            <a:srgbClr val="FFFFFF"/>
          </a:solidFill>
          <a:ln w="635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428" name="Picture 55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2550">
            <a:off x="1979613" y="4465638"/>
            <a:ext cx="768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3" name="Line 41"/>
          <p:cNvSpPr>
            <a:spLocks noChangeShapeType="1"/>
          </p:cNvSpPr>
          <p:nvPr/>
        </p:nvSpPr>
        <p:spPr bwMode="auto">
          <a:xfrm>
            <a:off x="2892425" y="5083175"/>
            <a:ext cx="17287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15762" name="Oval 50"/>
          <p:cNvSpPr>
            <a:spLocks noChangeArrowheads="1"/>
          </p:cNvSpPr>
          <p:nvPr/>
        </p:nvSpPr>
        <p:spPr bwMode="auto">
          <a:xfrm>
            <a:off x="971550" y="2636838"/>
            <a:ext cx="144463" cy="144462"/>
          </a:xfrm>
          <a:prstGeom prst="ellipse">
            <a:avLst/>
          </a:pr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5768" name="Text Box 56"/>
          <p:cNvSpPr txBox="1">
            <a:spLocks noChangeArrowheads="1"/>
          </p:cNvSpPr>
          <p:nvPr/>
        </p:nvSpPr>
        <p:spPr bwMode="auto">
          <a:xfrm>
            <a:off x="7621588" y="6985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49" name="Obrázek 48" descr="cerne a jeste tlustsi logo labiny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08 L 0.00399 0.15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833 C 0.03507 0.03284 0.0658 0.05759 0.09601 0.05111 C 0.12622 0.04464 0.17084 -0.01688 0.18594 -0.0303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0856 C -0.05347 -0.02361 -0.08889 -0.03842 -0.12083 -0.03634 C -0.15277 -0.03425 -0.18316 0.00417 -0.20972 0.0044 C -0.23628 0.00463 -0.25642 -0.03541 -0.28055 -0.03449 C -0.30468 -0.03356 -0.33003 0.00973 -0.35416 0.00996 C -0.3783 0.01019 -0.40173 -0.01134 -0.425 -0.03263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4335E-6 L -0.004 0.14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67052E-7 L 0.14184 0.28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5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3" grpId="1" animBg="1"/>
      <p:bldP spid="115724" grpId="0" animBg="1"/>
      <p:bldP spid="115726" grpId="0"/>
      <p:bldP spid="115731" grpId="0" animBg="1"/>
      <p:bldP spid="115732" grpId="0" animBg="1"/>
      <p:bldP spid="115733" grpId="0" animBg="1"/>
      <p:bldP spid="115734" grpId="0" animBg="1"/>
      <p:bldP spid="115735" grpId="0" animBg="1"/>
      <p:bldP spid="115745" grpId="0" animBg="1"/>
      <p:bldP spid="115746" grpId="0" animBg="1"/>
      <p:bldP spid="115751" grpId="0"/>
      <p:bldP spid="115754" grpId="0"/>
      <p:bldP spid="115758" grpId="0"/>
      <p:bldP spid="115761" grpId="0" animBg="1"/>
      <p:bldP spid="115753" grpId="0" animBg="1"/>
      <p:bldP spid="115762" grpId="0" animBg="1"/>
      <p:bldP spid="1157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15900" y="2605088"/>
            <a:ext cx="8677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latin typeface="Comic Sans MS" pitchFamily="66" charset="0"/>
              </a:rPr>
              <a:t>Identifikaci jednotlivých druhů václavek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57150"/>
            <a:ext cx="12938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46313" y="381000"/>
            <a:ext cx="5180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v Evropě bylo popsáno sedm druhů václavek: 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993775" y="877888"/>
            <a:ext cx="7113588" cy="806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GB" b="1" i="1">
                <a:solidFill>
                  <a:srgbClr val="003300"/>
                </a:solidFill>
                <a:latin typeface="Comic Sans MS" pitchFamily="66" charset="0"/>
              </a:rPr>
              <a:t>A. borealis, A. cepistipes, </a:t>
            </a:r>
            <a:r>
              <a:rPr lang="en-GB" b="1" i="1">
                <a:solidFill>
                  <a:srgbClr val="990000"/>
                </a:solidFill>
                <a:latin typeface="Comic Sans MS" pitchFamily="66" charset="0"/>
              </a:rPr>
              <a:t>A. ectypa</a:t>
            </a:r>
            <a:r>
              <a:rPr lang="en-GB" b="1" i="1">
                <a:solidFill>
                  <a:srgbClr val="003300"/>
                </a:solidFill>
                <a:latin typeface="Comic Sans MS" pitchFamily="66" charset="0"/>
              </a:rPr>
              <a:t>,  A. gallica, A. mellea, </a:t>
            </a:r>
          </a:p>
          <a:p>
            <a:pPr marL="457200" indent="-457200">
              <a:lnSpc>
                <a:spcPct val="130000"/>
              </a:lnSpc>
            </a:pPr>
            <a:r>
              <a:rPr lang="en-GB" b="1" i="1">
                <a:solidFill>
                  <a:srgbClr val="003300"/>
                </a:solidFill>
                <a:latin typeface="Comic Sans MS" pitchFamily="66" charset="0"/>
              </a:rPr>
              <a:t>A. ostoyae </a:t>
            </a:r>
            <a:r>
              <a:rPr lang="en-GB" b="1">
                <a:solidFill>
                  <a:srgbClr val="003300"/>
                </a:solidFill>
                <a:latin typeface="Comic Sans MS" pitchFamily="66" charset="0"/>
              </a:rPr>
              <a:t>a</a:t>
            </a:r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nd</a:t>
            </a:r>
            <a:r>
              <a:rPr lang="en-GB" b="1" i="1">
                <a:solidFill>
                  <a:srgbClr val="003300"/>
                </a:solidFill>
                <a:latin typeface="Comic Sans MS" pitchFamily="66" charset="0"/>
              </a:rPr>
              <a:t> A. tabescens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684213" y="2330450"/>
            <a:ext cx="7848600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b="1" u="sng">
                <a:solidFill>
                  <a:srgbClr val="000000"/>
                </a:solidFill>
                <a:latin typeface="Comic Sans MS" pitchFamily="66" charset="0"/>
              </a:rPr>
              <a:t>Hlavní ekologická funkce</a:t>
            </a:r>
            <a:r>
              <a:rPr lang="en-GB" b="1" u="sng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Dekompozice dřevní hmoty, ale velmi častý přechod k nekrotrofnímu parazitismu</a:t>
            </a:r>
            <a:endParaRPr lang="en-GB" b="1" u="sng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528763" y="3932238"/>
            <a:ext cx="606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rgbClr val="003300"/>
                </a:solidFill>
                <a:latin typeface="Comic Sans MS" pitchFamily="66" charset="0"/>
              </a:rPr>
              <a:t>druhy hodnocené jako slabí parazité</a:t>
            </a:r>
            <a:endParaRPr lang="cs-CZ" b="1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en-US" b="1" i="1">
                <a:solidFill>
                  <a:srgbClr val="003300"/>
                </a:solidFill>
                <a:latin typeface="Comic Sans MS" pitchFamily="66" charset="0"/>
              </a:rPr>
              <a:t>A</a:t>
            </a:r>
            <a:r>
              <a:rPr lang="cs-CZ" b="1" i="1">
                <a:solidFill>
                  <a:srgbClr val="003300"/>
                </a:solidFill>
                <a:latin typeface="Comic Sans MS" pitchFamily="66" charset="0"/>
              </a:rPr>
              <a:t>.</a:t>
            </a:r>
            <a:r>
              <a:rPr lang="en-US" b="1" i="1">
                <a:solidFill>
                  <a:srgbClr val="003300"/>
                </a:solidFill>
                <a:latin typeface="Comic Sans MS" pitchFamily="66" charset="0"/>
              </a:rPr>
              <a:t> borealis, A. ectypa, A. gallica 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and</a:t>
            </a:r>
            <a:r>
              <a:rPr lang="en-US" b="1" i="1">
                <a:solidFill>
                  <a:srgbClr val="003300"/>
                </a:solidFill>
                <a:latin typeface="Comic Sans MS" pitchFamily="66" charset="0"/>
              </a:rPr>
              <a:t> A. tabescens</a:t>
            </a:r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944563" y="5380038"/>
            <a:ext cx="7242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rgbClr val="990000"/>
                </a:solidFill>
                <a:latin typeface="Comic Sans MS" pitchFamily="66" charset="0"/>
              </a:rPr>
              <a:t>druhy hodnocené jako vážní parazité na stresovaných dřevinách</a:t>
            </a:r>
          </a:p>
          <a:p>
            <a:endParaRPr lang="cs-CZ" b="1" u="sng">
              <a:solidFill>
                <a:srgbClr val="990000"/>
              </a:solidFill>
              <a:latin typeface="Comic Sans MS" pitchFamily="66" charset="0"/>
            </a:endParaRPr>
          </a:p>
          <a:p>
            <a:r>
              <a:rPr lang="en-US" b="1" i="1">
                <a:solidFill>
                  <a:srgbClr val="990000"/>
                </a:solidFill>
                <a:latin typeface="Comic Sans MS" pitchFamily="66" charset="0"/>
              </a:rPr>
              <a:t>A. mellea, A. ostoyae </a:t>
            </a:r>
            <a:r>
              <a:rPr lang="en-US" b="1">
                <a:solidFill>
                  <a:srgbClr val="990000"/>
                </a:solidFill>
                <a:latin typeface="Comic Sans MS" pitchFamily="66" charset="0"/>
              </a:rPr>
              <a:t>and</a:t>
            </a:r>
            <a:r>
              <a:rPr lang="en-US" b="1" i="1">
                <a:solidFill>
                  <a:srgbClr val="990000"/>
                </a:solidFill>
                <a:latin typeface="Comic Sans MS" pitchFamily="66" charset="0"/>
              </a:rPr>
              <a:t> A. cepistipes</a:t>
            </a:r>
            <a:r>
              <a:rPr lang="en-US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  <p:bldP spid="147463" grpId="0"/>
      <p:bldP spid="147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5725"/>
            <a:ext cx="504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90725" y="349250"/>
            <a:ext cx="516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u="sng">
                <a:solidFill>
                  <a:srgbClr val="990000"/>
                </a:solidFill>
                <a:latin typeface="Comic Sans MS" pitchFamily="66" charset="0"/>
              </a:rPr>
              <a:t>Identifikace jednotlivých druhů václavek</a:t>
            </a:r>
            <a:endParaRPr lang="en-GB" sz="2000" b="1" u="sng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852488" y="987425"/>
            <a:ext cx="7470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rgbClr val="003300"/>
                </a:solidFill>
                <a:latin typeface="Comic Sans MS" pitchFamily="66" charset="0"/>
              </a:rPr>
              <a:t>Párové testy</a:t>
            </a:r>
          </a:p>
          <a:p>
            <a:endParaRPr lang="cs-CZ" b="1" u="sng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Založeny na kompatibilitě neznámého izolátu s testovacím druhem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195513" y="204787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Časově náročné, v případě diploidních vzorků jsou výsledky často špatně interpretovatelné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266950" y="3162300"/>
            <a:ext cx="507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 u="sng">
                <a:solidFill>
                  <a:srgbClr val="003300"/>
                </a:solidFill>
                <a:latin typeface="Comic Sans MS" pitchFamily="66" charset="0"/>
              </a:rPr>
              <a:t>Metody založené na analýze sekvence DNA</a:t>
            </a:r>
            <a:r>
              <a:rPr lang="en-US" b="1">
                <a:solidFill>
                  <a:srgbClr val="00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71550" y="3695700"/>
            <a:ext cx="596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    </a:t>
            </a: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RAPDs</a:t>
            </a: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random amplified polymorphic DNAs</a:t>
            </a: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cs-CZ"/>
              <a:t> </a:t>
            </a: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981075" y="4287838"/>
            <a:ext cx="762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0238" indent="-630238" algn="l">
              <a:buFontTx/>
              <a:buBlip>
                <a:blip r:embed="rId4"/>
              </a:buBlip>
            </a:pP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RFLPs</a:t>
            </a: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restriction fragment length polymorphisms</a:t>
            </a: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) – IGS a ITS oblasti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996950" y="5019675"/>
            <a:ext cx="420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    sekvenace specifických oblastí</a:t>
            </a:r>
          </a:p>
        </p:txBody>
      </p:sp>
      <p:graphicFrame>
        <p:nvGraphicFramePr>
          <p:cNvPr id="126988" name="Object 12"/>
          <p:cNvGraphicFramePr>
            <a:graphicFrameLocks noChangeAspect="1"/>
          </p:cNvGraphicFramePr>
          <p:nvPr/>
        </p:nvGraphicFramePr>
        <p:xfrm>
          <a:off x="1797050" y="2014538"/>
          <a:ext cx="527050" cy="517525"/>
        </p:xfrm>
        <a:graphic>
          <a:graphicData uri="http://schemas.openxmlformats.org/presentationml/2006/ole">
            <p:oleObj spid="_x0000_s2050" r:id="rId5" imgW="4016520" imgH="3945240" progId="">
              <p:embed/>
            </p:oleObj>
          </a:graphicData>
        </a:graphic>
      </p:graphicFrame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2627313" y="5567363"/>
            <a:ext cx="529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Nutnost čistého mycelia václavky nebo plodnic</a:t>
            </a:r>
          </a:p>
        </p:txBody>
      </p:sp>
      <p:graphicFrame>
        <p:nvGraphicFramePr>
          <p:cNvPr id="126990" name="Object 14"/>
          <p:cNvGraphicFramePr>
            <a:graphicFrameLocks noChangeAspect="1"/>
          </p:cNvGraphicFramePr>
          <p:nvPr/>
        </p:nvGraphicFramePr>
        <p:xfrm>
          <a:off x="1851025" y="5359400"/>
          <a:ext cx="527050" cy="517525"/>
        </p:xfrm>
        <a:graphic>
          <a:graphicData uri="http://schemas.openxmlformats.org/presentationml/2006/ole">
            <p:oleObj spid="_x0000_s2051" r:id="rId6" imgW="4016520" imgH="3945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3" grpId="0"/>
      <p:bldP spid="126984" grpId="0"/>
      <p:bldP spid="126985" grpId="0"/>
      <p:bldP spid="126986" grpId="0"/>
      <p:bldP spid="126987" grpId="0"/>
      <p:bldP spid="1269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85725"/>
            <a:ext cx="504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 descr="Balicí papír"/>
          <p:cNvSpPr>
            <a:spLocks noChangeArrowheads="1"/>
          </p:cNvSpPr>
          <p:nvPr/>
        </p:nvSpPr>
        <p:spPr bwMode="auto">
          <a:xfrm>
            <a:off x="1557338" y="2239963"/>
            <a:ext cx="2225675" cy="4159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Rectangle 6" descr="Balicí papír"/>
          <p:cNvSpPr>
            <a:spLocks noChangeArrowheads="1"/>
          </p:cNvSpPr>
          <p:nvPr/>
        </p:nvSpPr>
        <p:spPr bwMode="auto">
          <a:xfrm>
            <a:off x="4271963" y="2246313"/>
            <a:ext cx="623887" cy="4254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894263" y="2322513"/>
            <a:ext cx="487362" cy="273050"/>
          </a:xfrm>
          <a:prstGeom prst="rect">
            <a:avLst/>
          </a:prstGeom>
          <a:solidFill>
            <a:srgbClr val="F3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Rectangle 8" descr="Balicí papír"/>
          <p:cNvSpPr>
            <a:spLocks noChangeArrowheads="1"/>
          </p:cNvSpPr>
          <p:nvPr/>
        </p:nvSpPr>
        <p:spPr bwMode="auto">
          <a:xfrm>
            <a:off x="5378450" y="2246313"/>
            <a:ext cx="2041525" cy="4159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4845050" y="23241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200" b="1">
                <a:solidFill>
                  <a:srgbClr val="990000"/>
                </a:solidFill>
                <a:latin typeface="Comic Sans MS" pitchFamily="66" charset="0"/>
              </a:rPr>
              <a:t>ITS2</a:t>
            </a:r>
          </a:p>
        </p:txBody>
      </p:sp>
      <p:sp>
        <p:nvSpPr>
          <p:cNvPr id="19464" name="Text Box 10" descr="Balicí papír"/>
          <p:cNvSpPr txBox="1">
            <a:spLocks noChangeArrowheads="1"/>
          </p:cNvSpPr>
          <p:nvPr/>
        </p:nvSpPr>
        <p:spPr bwMode="auto">
          <a:xfrm>
            <a:off x="4217988" y="2235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5.8S</a:t>
            </a:r>
          </a:p>
          <a:p>
            <a:pPr eaLnBrk="0" hangingPunct="0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rDNA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719263" y="2305050"/>
            <a:ext cx="21034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Malá jaderná rDNA</a:t>
            </a:r>
          </a:p>
        </p:txBody>
      </p:sp>
      <p:sp>
        <p:nvSpPr>
          <p:cNvPr id="19466" name="Text Box 12" descr="Balicí papír"/>
          <p:cNvSpPr txBox="1">
            <a:spLocks noChangeArrowheads="1"/>
          </p:cNvSpPr>
          <p:nvPr/>
        </p:nvSpPr>
        <p:spPr bwMode="auto">
          <a:xfrm>
            <a:off x="5416550" y="22971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Velká jaderná rDNA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543175" y="1214438"/>
            <a:ext cx="402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Umístění ITS oblasti a primerů</a:t>
            </a:r>
            <a:r>
              <a:rPr lang="en-GB" sz="1400" b="1">
                <a:solidFill>
                  <a:srgbClr val="000000"/>
                </a:solidFill>
                <a:latin typeface="Comic Sans MS" pitchFamily="66" charset="0"/>
              </a:rPr>
              <a:t> ITS1, ITS</a:t>
            </a:r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4</a:t>
            </a:r>
            <a:endParaRPr lang="en-GB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3459163" y="177800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ITS1</a:t>
            </a: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>
            <a:off x="3662363" y="2082800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3662363" y="2082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flipV="1">
            <a:off x="5245100" y="2811463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 flipH="1" flipV="1">
            <a:off x="5473700" y="2659063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5003800" y="2824163"/>
            <a:ext cx="9572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ITS4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3787775" y="2319338"/>
            <a:ext cx="487363" cy="273050"/>
          </a:xfrm>
          <a:prstGeom prst="rect">
            <a:avLst/>
          </a:prstGeom>
          <a:solidFill>
            <a:srgbClr val="F3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3740150" y="2324100"/>
            <a:ext cx="661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sz="1200" b="1">
                <a:solidFill>
                  <a:srgbClr val="990000"/>
                </a:solidFill>
                <a:latin typeface="Comic Sans MS" pitchFamily="66" charset="0"/>
              </a:rPr>
              <a:t>ITS1</a:t>
            </a: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842963" y="217488"/>
            <a:ext cx="7427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u="sng">
                <a:solidFill>
                  <a:srgbClr val="990000"/>
                </a:solidFill>
                <a:latin typeface="Comic Sans MS" pitchFamily="66" charset="0"/>
              </a:rPr>
              <a:t>Identifikace jednotlivých druhů václavek na základě RFLP analýzy ITS oblasti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98425" y="1881188"/>
            <a:ext cx="8947150" cy="1158875"/>
          </a:xfrm>
          <a:prstGeom prst="rect">
            <a:avLst/>
          </a:prstGeom>
          <a:solidFill>
            <a:srgbClr val="E6FF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borealis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ostoyae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</a:t>
            </a:r>
            <a:r>
              <a:rPr lang="cs-CZ" sz="1000" i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gallica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</a:t>
            </a:r>
            <a:r>
              <a:rPr lang="cs-CZ" sz="1000" i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cepistipes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tabescens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</a:t>
            </a:r>
            <a:r>
              <a:rPr lang="cs-CZ" sz="1000" i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mellea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 TCCGTAGGTGAACCTGCGGAAGGATCATTA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TGAAACTTGAA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GTAGCAT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CTGTTGCTGACCTGTTAAAGGGTATGTGCACGTT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GTG</a:t>
            </a:r>
          </a:p>
          <a:p>
            <a:pPr algn="l"/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cs-CZ" sz="1000" b="1">
                <a:solidFill>
                  <a:srgbClr val="0033CC"/>
                </a:solidFill>
                <a:latin typeface="Courier New" pitchFamily="49" charset="0"/>
              </a:rPr>
              <a:t>****************************** *********** * ******* * *** **********************************  * ***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107950" y="3314700"/>
            <a:ext cx="9023350" cy="1158875"/>
          </a:xfrm>
          <a:prstGeom prst="rect">
            <a:avLst/>
          </a:prstGeom>
          <a:solidFill>
            <a:srgbClr val="E6FF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borealis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ATCCACCTGTGCACCTTTGTAGACTTGATTAAC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CTCGA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---------G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ostoyae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ATCCACCTGTGCACCTTTGTAGACTTGGTTAAC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CTCGA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---------G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gallica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ATCCACCTGTGCACCTTTGTAGACTTGATTAAC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CTCGA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---------G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cepistipes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ATCCACCTGTGCACCTTTGTAGACTTGATTAAC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TTCGA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---------G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tabescens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ATCCACCTGTGCACCTTTGTAGACTTGGTTAAC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CCAAG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---------G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mellea   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ATCCACCTGTGCACCTTTGTAGACTTGGTTAAG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TTCGCT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TTCGA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GAAGGG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TGCTT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TTTCGAGCTA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AGCTC</a:t>
            </a:r>
          </a:p>
          <a:p>
            <a:pPr algn="l"/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cs-CZ" sz="1000" b="1">
                <a:solidFill>
                  <a:srgbClr val="0033CC"/>
                </a:solidFill>
                <a:latin typeface="Courier New" pitchFamily="49" charset="0"/>
              </a:rPr>
              <a:t>** **  ** * ***  ********************************* ******     *   ** * ****** ***** *          *****</a:t>
            </a:r>
            <a:r>
              <a:rPr lang="cs-CZ" sz="100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cs-CZ" sz="1000" b="1">
                <a:solidFill>
                  <a:srgbClr val="0033CC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117475" y="4833938"/>
            <a:ext cx="9023350" cy="1158875"/>
          </a:xfrm>
          <a:prstGeom prst="rect">
            <a:avLst/>
          </a:prstGeom>
          <a:solidFill>
            <a:srgbClr val="E6FF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borealis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CCTTTGTCT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ATCAAGTCTATGT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ostoyae 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CCTTTGTCT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ATCAAGTCTATGT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gallica 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CCTTTGTCT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ATCAAGTCTATGT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cepistipes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CCTTTGTCT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ATCAAGTCTATGT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tabescens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CCTTTGTCT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ACCAAGTCTATGT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 i="1">
                <a:solidFill>
                  <a:srgbClr val="000000"/>
                </a:solidFill>
                <a:latin typeface="Courier New" pitchFamily="49" charset="0"/>
              </a:rPr>
              <a:t>A. mellea    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CGTTTGTCT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ACCGAGTCTATGT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TATATAAACT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TTGTATGT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TAGAATGTCTTGTTTAT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GGACGCAAGTC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-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TTTAAAT</a:t>
            </a:r>
            <a:r>
              <a:rPr lang="cs-CZ" sz="1000" b="1">
                <a:solidFill>
                  <a:srgbClr val="FF0000"/>
                </a:solidFill>
                <a:latin typeface="Courier New" pitchFamily="49" charset="0"/>
              </a:rPr>
              <a:t>G</a:t>
            </a:r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TTATACAACTTTCAACAA </a:t>
            </a:r>
          </a:p>
          <a:p>
            <a:pPr algn="l"/>
            <a:r>
              <a:rPr lang="cs-CZ" sz="1000" b="1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cs-CZ" sz="1000" b="1">
                <a:solidFill>
                  <a:srgbClr val="0033CC"/>
                </a:solidFill>
                <a:latin typeface="Courier New" pitchFamily="49" charset="0"/>
              </a:rPr>
              <a:t>********* ************* ********** ******** ***************** *********** ******* ******************</a:t>
            </a:r>
            <a:r>
              <a:rPr lang="cs-CZ" sz="100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cs-CZ" sz="1000" b="1">
                <a:solidFill>
                  <a:srgbClr val="0033CC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6778625" y="1571625"/>
            <a:ext cx="536575" cy="304800"/>
          </a:xfrm>
          <a:prstGeom prst="rect">
            <a:avLst/>
          </a:prstGeom>
          <a:solidFill>
            <a:srgbClr val="E6FF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0000"/>
                </a:solidFill>
                <a:latin typeface="Comic Sans MS" pitchFamily="66" charset="0"/>
              </a:rPr>
              <a:t>AR1</a:t>
            </a:r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6189663" y="1939925"/>
            <a:ext cx="1728787" cy="86518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>
            <a:off x="6194425" y="1858963"/>
            <a:ext cx="1728788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2535238" y="1277938"/>
            <a:ext cx="4013200" cy="366712"/>
          </a:xfrm>
          <a:prstGeom prst="rect">
            <a:avLst/>
          </a:prstGeom>
          <a:solidFill>
            <a:srgbClr val="E6FF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latin typeface="Comic Sans MS" pitchFamily="66" charset="0"/>
              </a:rPr>
              <a:t>Sekvenční homologie ITS1 oblasti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0" grpId="0" animBg="1"/>
      <p:bldP spid="132121" grpId="0" animBg="1"/>
      <p:bldP spid="132122" grpId="0" animBg="1"/>
      <p:bldP spid="132123" grpId="0" animBg="1"/>
      <p:bldP spid="132123" grpId="1" animBg="1"/>
      <p:bldP spid="132119" grpId="0" animBg="1"/>
      <p:bldP spid="132119" grpId="1" animBg="1"/>
      <p:bldP spid="132124" grpId="0" animBg="1"/>
      <p:bldP spid="132124" grpId="1" animBg="1"/>
      <p:bldP spid="132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5725"/>
            <a:ext cx="504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66863" y="2333625"/>
            <a:ext cx="6016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3286125" y="40894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34194" name="Group 50"/>
          <p:cNvGraphicFramePr>
            <a:graphicFrameLocks noGrp="1"/>
          </p:cNvGraphicFramePr>
          <p:nvPr/>
        </p:nvGraphicFramePr>
        <p:xfrm>
          <a:off x="1536700" y="3860800"/>
          <a:ext cx="6011863" cy="1006476"/>
        </p:xfrm>
        <a:graphic>
          <a:graphicData uri="http://schemas.openxmlformats.org/drawingml/2006/table">
            <a:tbl>
              <a:tblPr/>
              <a:tblGrid>
                <a:gridCol w="684213"/>
                <a:gridCol w="2808287"/>
                <a:gridCol w="593725"/>
                <a:gridCol w="1011238"/>
                <a:gridCol w="9144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Primer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kv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ence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(5‘    3‘)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Délka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Amplikon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(bp)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(°C)</a:t>
                      </a:r>
                      <a:r>
                        <a:rPr kumimoji="0" lang="en-US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CTGACCTGTTAAAGGGTATGTGC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23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690-724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59.94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AAGCTGAATCCTTCTACAAAGTCAA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25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59.85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4" name="Rectangle 33"/>
          <p:cNvSpPr>
            <a:spLocks noChangeArrowheads="1"/>
          </p:cNvSpPr>
          <p:nvPr/>
        </p:nvSpPr>
        <p:spPr bwMode="auto">
          <a:xfrm>
            <a:off x="1519238" y="5013325"/>
            <a:ext cx="3179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1200" b="1" i="1" baseline="30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en-US" sz="1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sz="1200" b="1" baseline="-30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 </a:t>
            </a:r>
            <a:r>
              <a:rPr lang="cs-CZ" sz="1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byla vypočtena programem</a:t>
            </a:r>
            <a:r>
              <a:rPr lang="en-US" sz="12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Primer 3 </a:t>
            </a:r>
            <a:endParaRPr lang="en-US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05" name="Text Box 34"/>
          <p:cNvSpPr txBox="1">
            <a:spLocks noChangeArrowheads="1"/>
          </p:cNvSpPr>
          <p:nvPr/>
        </p:nvSpPr>
        <p:spPr bwMode="auto">
          <a:xfrm>
            <a:off x="2522538" y="1411288"/>
            <a:ext cx="957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AR1</a:t>
            </a:r>
          </a:p>
        </p:txBody>
      </p:sp>
      <p:sp>
        <p:nvSpPr>
          <p:cNvPr id="3106" name="Line 35"/>
          <p:cNvSpPr>
            <a:spLocks noChangeShapeType="1"/>
          </p:cNvSpPr>
          <p:nvPr/>
        </p:nvSpPr>
        <p:spPr bwMode="auto">
          <a:xfrm flipH="1">
            <a:off x="2725738" y="1792288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07" name="Rectangle 36" descr="Balicí papír"/>
          <p:cNvSpPr>
            <a:spLocks noChangeArrowheads="1"/>
          </p:cNvSpPr>
          <p:nvPr/>
        </p:nvSpPr>
        <p:spPr bwMode="auto">
          <a:xfrm>
            <a:off x="4110038" y="1881188"/>
            <a:ext cx="928687" cy="6096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08" name="Rectangle 37"/>
          <p:cNvSpPr>
            <a:spLocks noChangeArrowheads="1"/>
          </p:cNvSpPr>
          <p:nvPr/>
        </p:nvSpPr>
        <p:spPr bwMode="auto">
          <a:xfrm>
            <a:off x="5046663" y="1939925"/>
            <a:ext cx="1600200" cy="481013"/>
          </a:xfrm>
          <a:prstGeom prst="rect">
            <a:avLst/>
          </a:prstGeom>
          <a:solidFill>
            <a:srgbClr val="F3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09" name="Text Box 38"/>
          <p:cNvSpPr txBox="1">
            <a:spLocks noChangeArrowheads="1"/>
          </p:cNvSpPr>
          <p:nvPr/>
        </p:nvSpPr>
        <p:spPr bwMode="auto">
          <a:xfrm>
            <a:off x="5418138" y="200818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ITS2</a:t>
            </a:r>
          </a:p>
        </p:txBody>
      </p:sp>
      <p:sp>
        <p:nvSpPr>
          <p:cNvPr id="3110" name="Text Box 39" descr="Balicí papír"/>
          <p:cNvSpPr txBox="1">
            <a:spLocks noChangeArrowheads="1"/>
          </p:cNvSpPr>
          <p:nvPr/>
        </p:nvSpPr>
        <p:spPr bwMode="auto">
          <a:xfrm>
            <a:off x="4084638" y="185578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5.8S</a:t>
            </a:r>
          </a:p>
          <a:p>
            <a:pPr eaLnBrk="0" hangingPunct="0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rDNA</a:t>
            </a:r>
          </a:p>
        </p:txBody>
      </p:sp>
      <p:sp>
        <p:nvSpPr>
          <p:cNvPr id="3111" name="Rectangle 40"/>
          <p:cNvSpPr>
            <a:spLocks noChangeArrowheads="1"/>
          </p:cNvSpPr>
          <p:nvPr/>
        </p:nvSpPr>
        <p:spPr bwMode="auto">
          <a:xfrm>
            <a:off x="2509838" y="1939925"/>
            <a:ext cx="1600200" cy="481013"/>
          </a:xfrm>
          <a:prstGeom prst="rect">
            <a:avLst/>
          </a:prstGeom>
          <a:solidFill>
            <a:srgbClr val="F3FF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12" name="Text Box 41"/>
          <p:cNvSpPr txBox="1">
            <a:spLocks noChangeArrowheads="1"/>
          </p:cNvSpPr>
          <p:nvPr/>
        </p:nvSpPr>
        <p:spPr bwMode="auto">
          <a:xfrm>
            <a:off x="2951163" y="2008188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ITS1</a:t>
            </a:r>
          </a:p>
        </p:txBody>
      </p:sp>
      <p:sp>
        <p:nvSpPr>
          <p:cNvPr id="3113" name="Line 42"/>
          <p:cNvSpPr>
            <a:spLocks noChangeShapeType="1"/>
          </p:cNvSpPr>
          <p:nvPr/>
        </p:nvSpPr>
        <p:spPr bwMode="auto">
          <a:xfrm>
            <a:off x="2725738" y="179228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3114" name="Line 43"/>
          <p:cNvSpPr>
            <a:spLocks noChangeShapeType="1"/>
          </p:cNvSpPr>
          <p:nvPr/>
        </p:nvSpPr>
        <p:spPr bwMode="auto">
          <a:xfrm flipV="1">
            <a:off x="6065838" y="2579688"/>
            <a:ext cx="228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15" name="Line 44"/>
          <p:cNvSpPr>
            <a:spLocks noChangeShapeType="1"/>
          </p:cNvSpPr>
          <p:nvPr/>
        </p:nvSpPr>
        <p:spPr bwMode="auto">
          <a:xfrm flipH="1" flipV="1">
            <a:off x="6294438" y="242728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5824538" y="2579688"/>
            <a:ext cx="957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cs-CZ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AR2</a:t>
            </a:r>
          </a:p>
        </p:txBody>
      </p:sp>
      <p:sp>
        <p:nvSpPr>
          <p:cNvPr id="3117" name="Text Box 46"/>
          <p:cNvSpPr txBox="1">
            <a:spLocks noChangeArrowheads="1"/>
          </p:cNvSpPr>
          <p:nvPr/>
        </p:nvSpPr>
        <p:spPr bwMode="auto">
          <a:xfrm>
            <a:off x="3792538" y="908050"/>
            <a:ext cx="1522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000" b="1">
                <a:solidFill>
                  <a:srgbClr val="000000"/>
                </a:solidFill>
                <a:latin typeface="Comic Sans MS" pitchFamily="66" charset="0"/>
              </a:rPr>
              <a:t>ITS oblast</a:t>
            </a:r>
          </a:p>
        </p:txBody>
      </p:sp>
      <p:graphicFrame>
        <p:nvGraphicFramePr>
          <p:cNvPr id="3074" name="Object 47"/>
          <p:cNvGraphicFramePr>
            <a:graphicFrameLocks noChangeAspect="1"/>
          </p:cNvGraphicFramePr>
          <p:nvPr/>
        </p:nvGraphicFramePr>
        <p:xfrm>
          <a:off x="7380288" y="981075"/>
          <a:ext cx="677862" cy="2060575"/>
        </p:xfrm>
        <a:graphic>
          <a:graphicData uri="http://schemas.openxmlformats.org/presentationml/2006/ole">
            <p:oleObj spid="_x0000_s3074" r:id="rId5" imgW="1295640" imgH="3934080" progId="">
              <p:embed/>
            </p:oleObj>
          </a:graphicData>
        </a:graphic>
      </p:graphicFrame>
      <p:sp>
        <p:nvSpPr>
          <p:cNvPr id="3118" name="Text Box 48"/>
          <p:cNvSpPr txBox="1">
            <a:spLocks noChangeArrowheads="1"/>
          </p:cNvSpPr>
          <p:nvPr/>
        </p:nvSpPr>
        <p:spPr bwMode="auto">
          <a:xfrm>
            <a:off x="1089025" y="6272213"/>
            <a:ext cx="709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Lochman, J., Serý, O. and Mikes, V. (2004) The rapid identification of European Armillaria species from soil </a:t>
            </a:r>
          </a:p>
          <a:p>
            <a:pPr algn="l"/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samples by nested PCR. FEMS Mcrobiology Letters 237, 105-110.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5725"/>
            <a:ext cx="504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9"/>
          <p:cNvSpPr txBox="1">
            <a:spLocks noChangeArrowheads="1"/>
          </p:cNvSpPr>
          <p:nvPr/>
        </p:nvSpPr>
        <p:spPr bwMode="auto">
          <a:xfrm>
            <a:off x="2166938" y="381000"/>
            <a:ext cx="473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000" b="1" u="sng">
                <a:solidFill>
                  <a:srgbClr val="990000"/>
                </a:solidFill>
                <a:latin typeface="Comic Sans MS" pitchFamily="66" charset="0"/>
              </a:rPr>
              <a:t>Identifikace václavek se vzorků půdy</a:t>
            </a:r>
          </a:p>
        </p:txBody>
      </p:sp>
      <p:sp>
        <p:nvSpPr>
          <p:cNvPr id="135218" name="Text Box 50"/>
          <p:cNvSpPr txBox="1">
            <a:spLocks noChangeArrowheads="1"/>
          </p:cNvSpPr>
          <p:nvPr/>
        </p:nvSpPr>
        <p:spPr bwMode="auto">
          <a:xfrm>
            <a:off x="633413" y="1387475"/>
            <a:ext cx="5165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cs-CZ" sz="1600" b="1">
                <a:solidFill>
                  <a:srgbClr val="000000"/>
                </a:solidFill>
                <a:latin typeface="Comic Sans MS" pitchFamily="66" charset="0"/>
              </a:rPr>
              <a:t>   Izolace DNA z 0.5g půdy pomocí kitu (Mobio)</a:t>
            </a:r>
          </a:p>
        </p:txBody>
      </p:sp>
      <p:graphicFrame>
        <p:nvGraphicFramePr>
          <p:cNvPr id="135219" name="Object 51"/>
          <p:cNvGraphicFramePr>
            <a:graphicFrameLocks noChangeAspect="1"/>
          </p:cNvGraphicFramePr>
          <p:nvPr/>
        </p:nvGraphicFramePr>
        <p:xfrm>
          <a:off x="1822450" y="1989138"/>
          <a:ext cx="3686175" cy="2419350"/>
        </p:xfrm>
        <a:graphic>
          <a:graphicData uri="http://schemas.openxmlformats.org/presentationml/2006/ole">
            <p:oleObj spid="_x0000_s4098" name="Graf" r:id="rId5" imgW="3686251" imgH="2419502" progId="Excel.Chart.8">
              <p:embed/>
            </p:oleObj>
          </a:graphicData>
        </a:graphic>
      </p:graphicFrame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4241800" y="2155825"/>
            <a:ext cx="1293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0000"/>
                </a:solidFill>
              </a:rPr>
              <a:t>A</a:t>
            </a:r>
            <a:r>
              <a:rPr lang="cs-CZ" sz="1600" b="1" baseline="-25000">
                <a:solidFill>
                  <a:srgbClr val="000000"/>
                </a:solidFill>
              </a:rPr>
              <a:t>260/280</a:t>
            </a:r>
            <a:r>
              <a:rPr lang="cs-CZ" sz="1600" b="1">
                <a:solidFill>
                  <a:srgbClr val="000000"/>
                </a:solidFill>
              </a:rPr>
              <a:t>= 1.8</a:t>
            </a:r>
          </a:p>
        </p:txBody>
      </p: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631825" y="2162175"/>
            <a:ext cx="6388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l">
              <a:buFontTx/>
              <a:buBlip>
                <a:blip r:embed="rId4"/>
              </a:buBlip>
            </a:pPr>
            <a:r>
              <a:rPr lang="cs-CZ" sz="1600" b="1">
                <a:solidFill>
                  <a:srgbClr val="000000"/>
                </a:solidFill>
                <a:latin typeface="Comic Sans MS" pitchFamily="66" charset="0"/>
              </a:rPr>
              <a:t>Nested PCR reakce s vnějšími primery ITS1, ITS4 a vnitřními primery AR1, AR2</a:t>
            </a:r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636588" y="3349625"/>
            <a:ext cx="820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0000"/>
                </a:solidFill>
                <a:latin typeface="Comic Sans MS" pitchFamily="66" charset="0"/>
              </a:rPr>
              <a:t>1 krok</a:t>
            </a:r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646113" y="5097463"/>
            <a:ext cx="820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0000"/>
                </a:solidFill>
                <a:latin typeface="Comic Sans MS" pitchFamily="66" charset="0"/>
              </a:rPr>
              <a:t>2 krok</a:t>
            </a:r>
          </a:p>
        </p:txBody>
      </p:sp>
      <p:sp>
        <p:nvSpPr>
          <p:cNvPr id="135225" name="AutoShape 57"/>
          <p:cNvSpPr>
            <a:spLocks noChangeArrowheads="1"/>
          </p:cNvSpPr>
          <p:nvPr/>
        </p:nvSpPr>
        <p:spPr bwMode="auto">
          <a:xfrm rot="5400000">
            <a:off x="4234657" y="4426743"/>
            <a:ext cx="647700" cy="144463"/>
          </a:xfrm>
          <a:custGeom>
            <a:avLst/>
            <a:gdLst>
              <a:gd name="T0" fmla="*/ 436792530 w 21600"/>
              <a:gd name="T1" fmla="*/ 0 h 21600"/>
              <a:gd name="T2" fmla="*/ 0 w 21600"/>
              <a:gd name="T3" fmla="*/ 3230988 h 21600"/>
              <a:gd name="T4" fmla="*/ 436792530 w 21600"/>
              <a:gd name="T5" fmla="*/ 6461930 h 21600"/>
              <a:gd name="T6" fmla="*/ 582390279 w 21600"/>
              <a:gd name="T7" fmla="*/ 32309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s-CZ"/>
          </a:p>
        </p:txBody>
      </p:sp>
      <p:pic>
        <p:nvPicPr>
          <p:cNvPr id="13522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9250" y="3181350"/>
            <a:ext cx="33099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30" name="Picture 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6975" y="5013325"/>
            <a:ext cx="16700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8" grpId="0" autoUpdateAnimBg="0"/>
      <p:bldOleChart spid="135219" grpId="0" animBg="0"/>
      <p:bldP spid="135220" grpId="0" autoUpdateAnimBg="0"/>
      <p:bldP spid="135221" grpId="0" autoUpdateAnimBg="0"/>
      <p:bldP spid="135222" grpId="0" autoUpdateAnimBg="0"/>
      <p:bldP spid="135223" grpId="0" autoUpdateAnimBg="0"/>
      <p:bldP spid="135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8"/>
          <p:cNvSpPr txBox="1">
            <a:spLocks noChangeArrowheads="1"/>
          </p:cNvSpPr>
          <p:nvPr/>
        </p:nvSpPr>
        <p:spPr bwMode="auto">
          <a:xfrm>
            <a:off x="1911350" y="231775"/>
            <a:ext cx="528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000" b="1" u="sng">
                <a:solidFill>
                  <a:srgbClr val="990000"/>
                </a:solidFill>
                <a:latin typeface="Comic Sans MS" pitchFamily="66" charset="0"/>
              </a:rPr>
              <a:t>Délky amplikonů a restrikčních fragmentů</a:t>
            </a:r>
          </a:p>
        </p:txBody>
      </p:sp>
      <p:pic>
        <p:nvPicPr>
          <p:cNvPr id="2048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85725"/>
            <a:ext cx="5048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299" name="Group 59"/>
          <p:cNvGraphicFramePr>
            <a:graphicFrameLocks noGrp="1"/>
          </p:cNvGraphicFramePr>
          <p:nvPr/>
        </p:nvGraphicFramePr>
        <p:xfrm>
          <a:off x="2000250" y="2143125"/>
          <a:ext cx="5040313" cy="2468880"/>
        </p:xfrm>
        <a:graphic>
          <a:graphicData uri="http://schemas.openxmlformats.org/drawingml/2006/table">
            <a:tbl>
              <a:tblPr/>
              <a:tblGrid>
                <a:gridCol w="1657350"/>
                <a:gridCol w="1008063"/>
                <a:gridCol w="23749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zolát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Délka amplikonu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(bp)</a:t>
                      </a:r>
                      <a:r>
                        <a:rPr kumimoji="0" lang="en-US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ITS/AR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Restrikční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fragment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Hinf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(bp)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borealis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A1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868/711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293, 172, 56, 31, 75, 68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cepistipes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204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868/711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293, 227, 43, 132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gallica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147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868/711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294, 227, 43, 63, 69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mellea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184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882/724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148, 159, 401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ostoyae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C2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870/713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294, 228, 31, 75, 69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tabescens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T3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847/690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295, 125, 93, 32, 129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1017588"/>
            <a:ext cx="10302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370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63" y="2578100"/>
            <a:ext cx="10334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em_tm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675" y="1997075"/>
            <a:ext cx="1003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3578225" y="1695450"/>
            <a:ext cx="136683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578225" y="2559050"/>
            <a:ext cx="136683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3479800" y="2817813"/>
            <a:ext cx="1366838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354263" y="1966913"/>
            <a:ext cx="1008062" cy="750887"/>
          </a:xfrm>
          <a:prstGeom prst="rect">
            <a:avLst/>
          </a:prstGeom>
          <a:solidFill>
            <a:srgbClr val="D1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1016794">
            <a:off x="3708400" y="1603375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latin typeface="Comic Sans MS" pitchFamily="66" charset="0"/>
              </a:rPr>
              <a:t>elicitor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1016794" flipH="1">
            <a:off x="3838575" y="2452688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latin typeface="Comic Sans MS" pitchFamily="66" charset="0"/>
              </a:rPr>
              <a:t>elicitor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 rot="1106864">
            <a:off x="3219450" y="3092450"/>
            <a:ext cx="174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FF0000"/>
                </a:solidFill>
                <a:latin typeface="Comic Sans MS" pitchFamily="66" charset="0"/>
              </a:rPr>
              <a:t>Obranná reakce</a:t>
            </a:r>
          </a:p>
        </p:txBody>
      </p:sp>
      <p:sp>
        <p:nvSpPr>
          <p:cNvPr id="8204" name="Text Box 19"/>
          <p:cNvSpPr txBox="1">
            <a:spLocks noChangeArrowheads="1"/>
          </p:cNvSpPr>
          <p:nvPr/>
        </p:nvSpPr>
        <p:spPr bwMode="auto">
          <a:xfrm>
            <a:off x="2155825" y="469900"/>
            <a:ext cx="103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Patogen</a:t>
            </a:r>
          </a:p>
        </p:txBody>
      </p:sp>
      <p:sp>
        <p:nvSpPr>
          <p:cNvPr id="8205" name="Text Box 20"/>
          <p:cNvSpPr txBox="1">
            <a:spLocks noChangeArrowheads="1"/>
          </p:cNvSpPr>
          <p:nvPr/>
        </p:nvSpPr>
        <p:spPr bwMode="auto">
          <a:xfrm>
            <a:off x="4500563" y="4699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Hostitelská rostlina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30238" y="4202113"/>
            <a:ext cx="782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Elicitory – látky, které jsou schopné vyvolat obranou reakci u rostlin</a:t>
            </a:r>
          </a:p>
          <a:p>
            <a:pPr algn="l" eaLnBrk="0" hangingPunct="0"/>
            <a:endParaRPr lang="cs-CZ" b="1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830263" y="4829175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  uvolňované patogenem do prostředí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830263" y="5262563"/>
            <a:ext cx="2347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  součást patogenu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849313" y="5607050"/>
            <a:ext cx="7467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50000"/>
              </a:lnSpc>
              <a:buFontTx/>
              <a:buChar char="•"/>
            </a:pPr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  glykoproteiny, chitinové fragmenty, proteiny, nízkomolekulární </a:t>
            </a:r>
          </a:p>
          <a:p>
            <a:pPr algn="l" eaLnBrk="0" hangingPunct="0">
              <a:lnSpc>
                <a:spcPct val="150000"/>
              </a:lnSpc>
            </a:pPr>
            <a:r>
              <a:rPr lang="cs-CZ" b="1">
                <a:solidFill>
                  <a:srgbClr val="990000"/>
                </a:solidFill>
                <a:latin typeface="Comic Sans MS" pitchFamily="66" charset="0"/>
              </a:rPr>
              <a:t>   látky, anorganické látky, atd.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79388" y="1773238"/>
            <a:ext cx="3168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latin typeface="Comic Sans MS" pitchFamily="66" charset="0"/>
              </a:rPr>
              <a:t>Patogen obvykle nese gen </a:t>
            </a:r>
            <a:r>
              <a:rPr lang="cs-CZ" sz="1600" b="1">
                <a:solidFill>
                  <a:srgbClr val="990000"/>
                </a:solidFill>
                <a:latin typeface="Comic Sans MS" pitchFamily="66" charset="0"/>
              </a:rPr>
              <a:t>avirulence</a:t>
            </a:r>
            <a:r>
              <a:rPr lang="cs-CZ" sz="1600" b="1">
                <a:latin typeface="Comic Sans MS" pitchFamily="66" charset="0"/>
              </a:rPr>
              <a:t> (avr), jehož produkt (</a:t>
            </a:r>
            <a:r>
              <a:rPr lang="cs-CZ" sz="1600" b="1">
                <a:solidFill>
                  <a:srgbClr val="990000"/>
                </a:solidFill>
                <a:latin typeface="Comic Sans MS" pitchFamily="66" charset="0"/>
              </a:rPr>
              <a:t>elicitor</a:t>
            </a:r>
            <a:r>
              <a:rPr lang="cs-CZ" sz="1600" b="1">
                <a:latin typeface="Comic Sans MS" pitchFamily="66" charset="0"/>
              </a:rPr>
              <a:t>) je rostlinou rozpoznáván pomocí genu </a:t>
            </a:r>
            <a:r>
              <a:rPr lang="cs-CZ" sz="1600" b="1">
                <a:solidFill>
                  <a:srgbClr val="990000"/>
                </a:solidFill>
                <a:latin typeface="Comic Sans MS" pitchFamily="66" charset="0"/>
              </a:rPr>
              <a:t>rezistence</a:t>
            </a:r>
            <a:r>
              <a:rPr lang="cs-CZ" sz="1600" b="1">
                <a:latin typeface="Comic Sans MS" pitchFamily="66" charset="0"/>
              </a:rPr>
              <a:t> (R).</a:t>
            </a:r>
          </a:p>
        </p:txBody>
      </p:sp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4613" y="2636838"/>
            <a:ext cx="838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5" name="AutoShape 33"/>
          <p:cNvSpPr>
            <a:spLocks noChangeAspect="1" noChangeArrowheads="1"/>
          </p:cNvSpPr>
          <p:nvPr/>
        </p:nvSpPr>
        <p:spPr bwMode="auto">
          <a:xfrm rot="-2023312">
            <a:off x="7772400" y="3027363"/>
            <a:ext cx="252413" cy="252412"/>
          </a:xfrm>
          <a:prstGeom prst="diamond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Bottom">
              <a:rot lat="21299994" lon="0" rev="0"/>
            </a:camera>
            <a:lightRig rig="legacyNormal1" dir="t"/>
          </a:scene3d>
          <a:sp3d extrusionH="354000" prstMaterial="legacyMetal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074738"/>
            <a:ext cx="847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0" name="Oval 48"/>
          <p:cNvSpPr>
            <a:spLocks noChangeArrowheads="1"/>
          </p:cNvSpPr>
          <p:nvPr/>
        </p:nvSpPr>
        <p:spPr bwMode="auto">
          <a:xfrm rot="-1909647">
            <a:off x="7092950" y="1557338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endParaRPr lang="cs-CZ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877050" y="1854200"/>
            <a:ext cx="53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latin typeface="Comic Sans MS" pitchFamily="66" charset="0"/>
              </a:rPr>
              <a:t>Avr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7323138" y="3298825"/>
            <a:ext cx="53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latin typeface="Comic Sans MS" pitchFamily="66" charset="0"/>
              </a:rPr>
              <a:t>Avr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8015288" y="2846388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latin typeface="Comic Sans MS" pitchFamily="66" charset="0"/>
              </a:rPr>
              <a:t>R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7685088" y="1262063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latin typeface="Comic Sans MS" pitchFamily="66" charset="0"/>
              </a:rPr>
              <a:t>R</a:t>
            </a:r>
          </a:p>
        </p:txBody>
      </p:sp>
      <p:pic>
        <p:nvPicPr>
          <p:cNvPr id="31" name="Obrázek 30" descr="cerne a jeste tlustsi logo labiny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6" grpId="0" animBg="1"/>
      <p:bldP spid="3087" grpId="0" animBg="1"/>
      <p:bldP spid="3088" grpId="0"/>
      <p:bldP spid="3089" grpId="0"/>
      <p:bldP spid="3090" grpId="0"/>
      <p:bldP spid="3093" grpId="0"/>
      <p:bldP spid="3094" grpId="0"/>
      <p:bldP spid="3095" grpId="0"/>
      <p:bldP spid="3096" grpId="0"/>
      <p:bldP spid="3103" grpId="0"/>
      <p:bldP spid="3105" grpId="0" animBg="1"/>
      <p:bldP spid="3120" grpId="0" animBg="1"/>
      <p:bldP spid="3121" grpId="0"/>
      <p:bldP spid="3122" grpId="0"/>
      <p:bldP spid="3123" grpId="0"/>
      <p:bldP spid="3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225550"/>
            <a:ext cx="41211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13" y="1225550"/>
            <a:ext cx="4132262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salicylic%20acid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438" y="3644900"/>
            <a:ext cx="577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A representation of the 3D structure of myoglobin, showing coloured alpha helices. This protein was the first to have its structure solved by X-ray crystallography by Max Perutz and Sir John Cowdery Kendrew in 1958, which led to their receiving a Nobel Prize in Chemistry.">
            <a:hlinkClick r:id="rId5" tooltip="A representation of the 3D structure of myoglobin, showing coloured alpha helices. This protein was the first to have its structure solved by X-ray crystallography by Max Perutz and Sir John Cowdery Kendrew in 1958, which led to their receiving a Nobel Prize in Chemistry.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2292350" y="6021388"/>
            <a:ext cx="550863" cy="555625"/>
          </a:xfrm>
          <a:prstGeom prst="rect">
            <a:avLst/>
          </a:prstGeom>
          <a:solidFill>
            <a:srgbClr val="EEFFDD"/>
          </a:solidFill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 cstate="print">
            <a:lum contrast="-6000"/>
          </a:blip>
          <a:srcRect/>
          <a:stretch>
            <a:fillRect/>
          </a:stretch>
        </p:blipFill>
        <p:spPr bwMode="auto">
          <a:xfrm>
            <a:off x="1947863" y="5157788"/>
            <a:ext cx="5143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Oval 9"/>
          <p:cNvSpPr>
            <a:spLocks noChangeArrowheads="1"/>
          </p:cNvSpPr>
          <p:nvPr/>
        </p:nvSpPr>
        <p:spPr bwMode="auto">
          <a:xfrm rot="1099353">
            <a:off x="7281863" y="1566863"/>
            <a:ext cx="215900" cy="576262"/>
          </a:xfrm>
          <a:prstGeom prst="ellipse">
            <a:avLst/>
          </a:prstGeom>
          <a:solidFill>
            <a:srgbClr val="EEFF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 rot="1099353">
            <a:off x="7229475" y="1528763"/>
            <a:ext cx="144463" cy="576262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 rot="1099353">
            <a:off x="7416800" y="1587500"/>
            <a:ext cx="144463" cy="576263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4324350" y="1238250"/>
            <a:ext cx="288925" cy="57785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7" name="Oval 13"/>
          <p:cNvSpPr>
            <a:spLocks noChangeArrowheads="1"/>
          </p:cNvSpPr>
          <p:nvPr/>
        </p:nvSpPr>
        <p:spPr bwMode="auto">
          <a:xfrm>
            <a:off x="4291013" y="1790700"/>
            <a:ext cx="360362" cy="1428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 rot="-1986439">
            <a:off x="3892550" y="2060575"/>
            <a:ext cx="360363" cy="1428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4397375" y="2203450"/>
            <a:ext cx="187325" cy="1428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4787900" y="2133600"/>
            <a:ext cx="144463" cy="14287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4643438" y="2332038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NADPH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3554413" y="2403475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NADP</a:t>
            </a:r>
            <a:r>
              <a:rPr lang="cs-CZ" sz="1400" b="1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cs-CZ" sz="1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0611" name="Freeform 19"/>
          <p:cNvSpPr>
            <a:spLocks/>
          </p:cNvSpPr>
          <p:nvPr/>
        </p:nvSpPr>
        <p:spPr bwMode="auto">
          <a:xfrm>
            <a:off x="3986213" y="1935163"/>
            <a:ext cx="936625" cy="433387"/>
          </a:xfrm>
          <a:custGeom>
            <a:avLst/>
            <a:gdLst>
              <a:gd name="T0" fmla="*/ 1486891969 w 590"/>
              <a:gd name="T1" fmla="*/ 688000960 h 273"/>
              <a:gd name="T2" fmla="*/ 801409554 w 590"/>
              <a:gd name="T3" fmla="*/ 0 h 273"/>
              <a:gd name="T4" fmla="*/ 0 w 590"/>
              <a:gd name="T5" fmla="*/ 688000960 h 273"/>
              <a:gd name="T6" fmla="*/ 0 60000 65536"/>
              <a:gd name="T7" fmla="*/ 0 60000 65536"/>
              <a:gd name="T8" fmla="*/ 0 60000 65536"/>
              <a:gd name="T9" fmla="*/ 0 w 590"/>
              <a:gd name="T10" fmla="*/ 0 h 273"/>
              <a:gd name="T11" fmla="*/ 590 w 59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273">
                <a:moveTo>
                  <a:pt x="590" y="273"/>
                </a:moveTo>
                <a:cubicBezTo>
                  <a:pt x="503" y="136"/>
                  <a:pt x="416" y="0"/>
                  <a:pt x="318" y="0"/>
                </a:cubicBezTo>
                <a:cubicBezTo>
                  <a:pt x="220" y="0"/>
                  <a:pt x="53" y="228"/>
                  <a:pt x="0" y="27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 flipH="1">
            <a:off x="3914775" y="2368550"/>
            <a:ext cx="71438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0613" name="Freeform 21"/>
          <p:cNvSpPr>
            <a:spLocks/>
          </p:cNvSpPr>
          <p:nvPr/>
        </p:nvSpPr>
        <p:spPr bwMode="auto">
          <a:xfrm>
            <a:off x="3990975" y="879475"/>
            <a:ext cx="936625" cy="360363"/>
          </a:xfrm>
          <a:custGeom>
            <a:avLst/>
            <a:gdLst>
              <a:gd name="T0" fmla="*/ 0 w 590"/>
              <a:gd name="T1" fmla="*/ 0 h 227"/>
              <a:gd name="T2" fmla="*/ 801409554 w 590"/>
              <a:gd name="T3" fmla="*/ 572077101 h 227"/>
              <a:gd name="T4" fmla="*/ 1486891969 w 590"/>
              <a:gd name="T5" fmla="*/ 0 h 227"/>
              <a:gd name="T6" fmla="*/ 0 60000 65536"/>
              <a:gd name="T7" fmla="*/ 0 60000 65536"/>
              <a:gd name="T8" fmla="*/ 0 60000 65536"/>
              <a:gd name="T9" fmla="*/ 0 w 590"/>
              <a:gd name="T10" fmla="*/ 0 h 227"/>
              <a:gd name="T11" fmla="*/ 590 w 590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227">
                <a:moveTo>
                  <a:pt x="0" y="0"/>
                </a:moveTo>
                <a:cubicBezTo>
                  <a:pt x="110" y="113"/>
                  <a:pt x="220" y="227"/>
                  <a:pt x="318" y="227"/>
                </a:cubicBezTo>
                <a:cubicBezTo>
                  <a:pt x="416" y="227"/>
                  <a:pt x="545" y="38"/>
                  <a:pt x="59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 rot="988806" flipV="1">
            <a:off x="4897438" y="800100"/>
            <a:ext cx="71437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3708400" y="549275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0066"/>
                </a:solidFill>
                <a:latin typeface="Comic Sans MS" pitchFamily="66" charset="0"/>
              </a:rPr>
              <a:t>O</a:t>
            </a:r>
            <a:r>
              <a:rPr lang="cs-CZ" sz="1400" b="1" baseline="-25000">
                <a:solidFill>
                  <a:srgbClr val="000066"/>
                </a:solidFill>
                <a:latin typeface="Comic Sans MS" pitchFamily="66" charset="0"/>
              </a:rPr>
              <a:t>2</a:t>
            </a:r>
            <a:endParaRPr lang="cs-CZ" sz="14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4878388" y="541338"/>
            <a:ext cx="465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0066"/>
                </a:solidFill>
                <a:latin typeface="Comic Sans MS" pitchFamily="66" charset="0"/>
              </a:rPr>
              <a:t>O</a:t>
            </a:r>
            <a:r>
              <a:rPr lang="cs-CZ" sz="1400" b="1" baseline="-2500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cs-CZ" sz="1400" b="1" baseline="50000">
                <a:solidFill>
                  <a:srgbClr val="000066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5026025" y="3810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/>
              <a:t>.</a:t>
            </a:r>
          </a:p>
        </p:txBody>
      </p:sp>
      <p:sp>
        <p:nvSpPr>
          <p:cNvPr id="110618" name="Oval 26"/>
          <p:cNvSpPr>
            <a:spLocks noChangeArrowheads="1"/>
          </p:cNvSpPr>
          <p:nvPr/>
        </p:nvSpPr>
        <p:spPr bwMode="auto">
          <a:xfrm>
            <a:off x="7072313" y="476250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7000875" y="43815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7383463" y="815975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7312025" y="77787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7599363" y="514350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7527925" y="47625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7767638" y="889000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7696200" y="850900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9248" name="Oval 34"/>
          <p:cNvSpPr>
            <a:spLocks noChangeArrowheads="1"/>
          </p:cNvSpPr>
          <p:nvPr/>
        </p:nvSpPr>
        <p:spPr bwMode="auto">
          <a:xfrm rot="-861423">
            <a:off x="1476375" y="1565275"/>
            <a:ext cx="215900" cy="719138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49" name="Oval 35"/>
          <p:cNvSpPr>
            <a:spLocks noChangeArrowheads="1"/>
          </p:cNvSpPr>
          <p:nvPr/>
        </p:nvSpPr>
        <p:spPr bwMode="auto">
          <a:xfrm rot="-861423">
            <a:off x="1663700" y="1901825"/>
            <a:ext cx="215900" cy="36671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50" name="Oval 36"/>
          <p:cNvSpPr>
            <a:spLocks noChangeArrowheads="1"/>
          </p:cNvSpPr>
          <p:nvPr/>
        </p:nvSpPr>
        <p:spPr bwMode="auto">
          <a:xfrm rot="-861423">
            <a:off x="1419225" y="1974850"/>
            <a:ext cx="215900" cy="36671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1878013" y="2492375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663300"/>
                </a:solidFill>
                <a:latin typeface="Comic Sans MS" pitchFamily="66" charset="0"/>
              </a:rPr>
              <a:t>H</a:t>
            </a:r>
            <a:r>
              <a:rPr lang="cs-CZ" sz="1400" b="1" baseline="30000">
                <a:solidFill>
                  <a:srgbClr val="6633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1692275" y="2763838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663300"/>
                </a:solidFill>
                <a:latin typeface="Comic Sans MS" pitchFamily="66" charset="0"/>
              </a:rPr>
              <a:t>H</a:t>
            </a:r>
            <a:r>
              <a:rPr lang="cs-CZ" sz="1400" b="1" baseline="30000">
                <a:solidFill>
                  <a:srgbClr val="6633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1619250" y="2492375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663300"/>
                </a:solidFill>
                <a:latin typeface="Comic Sans MS" pitchFamily="66" charset="0"/>
              </a:rPr>
              <a:t>H</a:t>
            </a:r>
            <a:r>
              <a:rPr lang="cs-CZ" sz="1400" b="1" baseline="30000">
                <a:solidFill>
                  <a:srgbClr val="6633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10632" name="Oval 40"/>
          <p:cNvSpPr>
            <a:spLocks noChangeArrowheads="1"/>
          </p:cNvSpPr>
          <p:nvPr/>
        </p:nvSpPr>
        <p:spPr bwMode="auto">
          <a:xfrm rot="4538577">
            <a:off x="2120107" y="2129631"/>
            <a:ext cx="215900" cy="3667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55" name="Oval 41"/>
          <p:cNvSpPr>
            <a:spLocks noChangeArrowheads="1"/>
          </p:cNvSpPr>
          <p:nvPr/>
        </p:nvSpPr>
        <p:spPr bwMode="auto">
          <a:xfrm rot="1178501">
            <a:off x="1619250" y="3500438"/>
            <a:ext cx="2376488" cy="1152525"/>
          </a:xfrm>
          <a:prstGeom prst="ellipse">
            <a:avLst/>
          </a:prstGeom>
          <a:noFill/>
          <a:ln w="635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34" name="Oval 42"/>
          <p:cNvSpPr>
            <a:spLocks noChangeArrowheads="1"/>
          </p:cNvSpPr>
          <p:nvPr/>
        </p:nvSpPr>
        <p:spPr bwMode="auto">
          <a:xfrm>
            <a:off x="2771775" y="3754438"/>
            <a:ext cx="217488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35" name="Text Box 43"/>
          <p:cNvSpPr txBox="1">
            <a:spLocks noChangeArrowheads="1"/>
          </p:cNvSpPr>
          <p:nvPr/>
        </p:nvSpPr>
        <p:spPr bwMode="auto">
          <a:xfrm>
            <a:off x="2700338" y="37163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110636" name="Oval 44"/>
          <p:cNvSpPr>
            <a:spLocks noChangeArrowheads="1"/>
          </p:cNvSpPr>
          <p:nvPr/>
        </p:nvSpPr>
        <p:spPr bwMode="auto">
          <a:xfrm>
            <a:off x="2843213" y="4187825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37" name="Text Box 45"/>
          <p:cNvSpPr txBox="1">
            <a:spLocks noChangeArrowheads="1"/>
          </p:cNvSpPr>
          <p:nvPr/>
        </p:nvSpPr>
        <p:spPr bwMode="auto">
          <a:xfrm>
            <a:off x="2771775" y="4149725"/>
            <a:ext cx="48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9260" name="Oval 46"/>
          <p:cNvSpPr>
            <a:spLocks noChangeArrowheads="1"/>
          </p:cNvSpPr>
          <p:nvPr/>
        </p:nvSpPr>
        <p:spPr bwMode="auto">
          <a:xfrm rot="574824">
            <a:off x="6164263" y="1344613"/>
            <a:ext cx="215900" cy="576262"/>
          </a:xfrm>
          <a:prstGeom prst="ellipse">
            <a:avLst/>
          </a:prstGeom>
          <a:solidFill>
            <a:srgbClr val="EEFF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61" name="Oval 47"/>
          <p:cNvSpPr>
            <a:spLocks noChangeArrowheads="1"/>
          </p:cNvSpPr>
          <p:nvPr/>
        </p:nvSpPr>
        <p:spPr bwMode="auto">
          <a:xfrm rot="571835">
            <a:off x="6111875" y="1306513"/>
            <a:ext cx="144463" cy="576262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62" name="Oval 48"/>
          <p:cNvSpPr>
            <a:spLocks noChangeArrowheads="1"/>
          </p:cNvSpPr>
          <p:nvPr/>
        </p:nvSpPr>
        <p:spPr bwMode="auto">
          <a:xfrm rot="571835">
            <a:off x="6313488" y="1350963"/>
            <a:ext cx="144462" cy="576262"/>
          </a:xfrm>
          <a:prstGeom prst="ellipse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41" name="Text Box 49"/>
          <p:cNvSpPr txBox="1">
            <a:spLocks noChangeArrowheads="1"/>
          </p:cNvSpPr>
          <p:nvPr/>
        </p:nvSpPr>
        <p:spPr bwMode="auto">
          <a:xfrm>
            <a:off x="6132513" y="2168525"/>
            <a:ext cx="41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660066"/>
                </a:solidFill>
                <a:latin typeface="Comic Sans MS" pitchFamily="66" charset="0"/>
              </a:rPr>
              <a:t>Cl</a:t>
            </a:r>
            <a:r>
              <a:rPr lang="cs-CZ" sz="1400" b="1" baseline="30000">
                <a:solidFill>
                  <a:srgbClr val="660066"/>
                </a:solidFill>
                <a:latin typeface="Comic Sans MS" pitchFamily="66" charset="0"/>
              </a:rPr>
              <a:t>-</a:t>
            </a:r>
            <a:endParaRPr lang="cs-CZ" sz="1400" b="1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10642" name="Text Box 50"/>
          <p:cNvSpPr txBox="1">
            <a:spLocks noChangeArrowheads="1"/>
          </p:cNvSpPr>
          <p:nvPr/>
        </p:nvSpPr>
        <p:spPr bwMode="auto">
          <a:xfrm>
            <a:off x="5795963" y="2260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660066"/>
                </a:solidFill>
                <a:latin typeface="Comic Sans MS" pitchFamily="66" charset="0"/>
              </a:rPr>
              <a:t>K</a:t>
            </a:r>
            <a:r>
              <a:rPr lang="cs-CZ" sz="1400" b="1" baseline="30000">
                <a:solidFill>
                  <a:srgbClr val="660066"/>
                </a:solidFill>
                <a:latin typeface="Comic Sans MS" pitchFamily="66" charset="0"/>
              </a:rPr>
              <a:t>+</a:t>
            </a:r>
            <a:endParaRPr lang="cs-CZ" sz="1400" b="1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10643" name="Oval 51"/>
          <p:cNvSpPr>
            <a:spLocks noChangeArrowheads="1"/>
          </p:cNvSpPr>
          <p:nvPr/>
        </p:nvSpPr>
        <p:spPr bwMode="auto">
          <a:xfrm rot="16551958" flipH="1">
            <a:off x="6130132" y="1750218"/>
            <a:ext cx="215900" cy="3667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44" name="Oval 52"/>
          <p:cNvSpPr>
            <a:spLocks noChangeArrowheads="1"/>
          </p:cNvSpPr>
          <p:nvPr/>
        </p:nvSpPr>
        <p:spPr bwMode="auto">
          <a:xfrm rot="17061423" flipH="1">
            <a:off x="7171532" y="2015331"/>
            <a:ext cx="215900" cy="3667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67" name="Rectangle 53"/>
          <p:cNvSpPr>
            <a:spLocks noChangeArrowheads="1"/>
          </p:cNvSpPr>
          <p:nvPr/>
        </p:nvSpPr>
        <p:spPr bwMode="auto">
          <a:xfrm>
            <a:off x="5565775" y="4090988"/>
            <a:ext cx="339725" cy="130175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68" name="Oval 54"/>
          <p:cNvSpPr>
            <a:spLocks noChangeArrowheads="1"/>
          </p:cNvSpPr>
          <p:nvPr/>
        </p:nvSpPr>
        <p:spPr bwMode="auto">
          <a:xfrm>
            <a:off x="5891213" y="3975100"/>
            <a:ext cx="360362" cy="360363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69" name="Oval 55"/>
          <p:cNvSpPr>
            <a:spLocks noChangeArrowheads="1"/>
          </p:cNvSpPr>
          <p:nvPr/>
        </p:nvSpPr>
        <p:spPr bwMode="auto">
          <a:xfrm>
            <a:off x="6107113" y="4048125"/>
            <a:ext cx="215900" cy="215900"/>
          </a:xfrm>
          <a:prstGeom prst="ellipse">
            <a:avLst/>
          </a:prstGeom>
          <a:solidFill>
            <a:srgbClr val="EEFFDD"/>
          </a:solidFill>
          <a:ln w="9525">
            <a:solidFill>
              <a:srgbClr val="EEFF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48" name="Oval 56"/>
          <p:cNvSpPr>
            <a:spLocks noChangeArrowheads="1"/>
          </p:cNvSpPr>
          <p:nvPr/>
        </p:nvSpPr>
        <p:spPr bwMode="auto">
          <a:xfrm>
            <a:off x="6105525" y="404971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6073775" y="4011613"/>
            <a:ext cx="27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latin typeface="Comic Sans MS" pitchFamily="66" charset="0"/>
              </a:rPr>
              <a:t>P</a:t>
            </a:r>
          </a:p>
        </p:txBody>
      </p:sp>
      <p:sp>
        <p:nvSpPr>
          <p:cNvPr id="9272" name="Rectangle 58"/>
          <p:cNvSpPr>
            <a:spLocks noChangeArrowheads="1"/>
          </p:cNvSpPr>
          <p:nvPr/>
        </p:nvSpPr>
        <p:spPr bwMode="auto">
          <a:xfrm rot="-561117">
            <a:off x="3016250" y="1355725"/>
            <a:ext cx="146050" cy="430213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73" name="Rectangle 59"/>
          <p:cNvSpPr>
            <a:spLocks noChangeArrowheads="1"/>
          </p:cNvSpPr>
          <p:nvPr/>
        </p:nvSpPr>
        <p:spPr bwMode="auto">
          <a:xfrm rot="-549537">
            <a:off x="3189288" y="1384300"/>
            <a:ext cx="73025" cy="6477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74" name="Rectangle 60"/>
          <p:cNvSpPr>
            <a:spLocks noChangeArrowheads="1"/>
          </p:cNvSpPr>
          <p:nvPr/>
        </p:nvSpPr>
        <p:spPr bwMode="auto">
          <a:xfrm rot="-549537">
            <a:off x="2971800" y="1428750"/>
            <a:ext cx="73025" cy="6477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75" name="Oval 61"/>
          <p:cNvSpPr>
            <a:spLocks noChangeArrowheads="1"/>
          </p:cNvSpPr>
          <p:nvPr/>
        </p:nvSpPr>
        <p:spPr bwMode="auto">
          <a:xfrm rot="-577172">
            <a:off x="2743200" y="965200"/>
            <a:ext cx="547688" cy="433388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76" name="Rectangle 62"/>
          <p:cNvSpPr>
            <a:spLocks noChangeArrowheads="1"/>
          </p:cNvSpPr>
          <p:nvPr/>
        </p:nvSpPr>
        <p:spPr bwMode="auto">
          <a:xfrm rot="-648036">
            <a:off x="2871788" y="922338"/>
            <a:ext cx="215900" cy="215900"/>
          </a:xfrm>
          <a:prstGeom prst="rect">
            <a:avLst/>
          </a:prstGeom>
          <a:solidFill>
            <a:srgbClr val="F0FF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55" name="Rectangle 63"/>
          <p:cNvSpPr>
            <a:spLocks noChangeArrowheads="1"/>
          </p:cNvSpPr>
          <p:nvPr/>
        </p:nvSpPr>
        <p:spPr bwMode="auto">
          <a:xfrm rot="-648036">
            <a:off x="1835150" y="33337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56" name="Rectangle 64"/>
          <p:cNvSpPr>
            <a:spLocks noChangeArrowheads="1"/>
          </p:cNvSpPr>
          <p:nvPr/>
        </p:nvSpPr>
        <p:spPr bwMode="auto">
          <a:xfrm rot="-549537">
            <a:off x="2973388" y="1430338"/>
            <a:ext cx="73025" cy="6477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57" name="Rectangle 65"/>
          <p:cNvSpPr>
            <a:spLocks noChangeArrowheads="1"/>
          </p:cNvSpPr>
          <p:nvPr/>
        </p:nvSpPr>
        <p:spPr bwMode="auto">
          <a:xfrm rot="-549537">
            <a:off x="3190875" y="1398588"/>
            <a:ext cx="73025" cy="6477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80" name="Oval 66"/>
          <p:cNvSpPr>
            <a:spLocks noChangeArrowheads="1"/>
          </p:cNvSpPr>
          <p:nvPr/>
        </p:nvSpPr>
        <p:spPr bwMode="auto">
          <a:xfrm>
            <a:off x="5214938" y="3971925"/>
            <a:ext cx="360362" cy="360363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81" name="Oval 67"/>
          <p:cNvSpPr>
            <a:spLocks noChangeArrowheads="1"/>
          </p:cNvSpPr>
          <p:nvPr/>
        </p:nvSpPr>
        <p:spPr bwMode="auto">
          <a:xfrm>
            <a:off x="5160963" y="4043363"/>
            <a:ext cx="217487" cy="215900"/>
          </a:xfrm>
          <a:prstGeom prst="ellipse">
            <a:avLst/>
          </a:prstGeom>
          <a:solidFill>
            <a:srgbClr val="F0FF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60" name="Oval 68"/>
          <p:cNvSpPr>
            <a:spLocks noChangeArrowheads="1"/>
          </p:cNvSpPr>
          <p:nvPr/>
        </p:nvSpPr>
        <p:spPr bwMode="auto">
          <a:xfrm>
            <a:off x="3221038" y="4043363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61" name="Text Box 69"/>
          <p:cNvSpPr txBox="1">
            <a:spLocks noChangeArrowheads="1"/>
          </p:cNvSpPr>
          <p:nvPr/>
        </p:nvSpPr>
        <p:spPr bwMode="auto">
          <a:xfrm>
            <a:off x="3149600" y="4005263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latin typeface="Comic Sans MS" pitchFamily="66" charset="0"/>
              </a:rPr>
              <a:t>Ca</a:t>
            </a:r>
            <a:r>
              <a:rPr lang="cs-CZ" sz="1200" b="1" baseline="30000">
                <a:latin typeface="Comic Sans MS" pitchFamily="66" charset="0"/>
              </a:rPr>
              <a:t>2+</a:t>
            </a:r>
            <a:endParaRPr lang="cs-CZ" sz="1200" b="1">
              <a:latin typeface="Comic Sans MS" pitchFamily="66" charset="0"/>
            </a:endParaRPr>
          </a:p>
        </p:txBody>
      </p:sp>
      <p:sp>
        <p:nvSpPr>
          <p:cNvPr id="9284" name="Oval 71"/>
          <p:cNvSpPr>
            <a:spLocks noChangeArrowheads="1"/>
          </p:cNvSpPr>
          <p:nvPr/>
        </p:nvSpPr>
        <p:spPr bwMode="auto">
          <a:xfrm rot="-1801052">
            <a:off x="5292725" y="4868863"/>
            <a:ext cx="3313113" cy="1223962"/>
          </a:xfrm>
          <a:prstGeom prst="ellipse">
            <a:avLst/>
          </a:prstGeom>
          <a:solidFill>
            <a:srgbClr val="FFFFFF"/>
          </a:solidFill>
          <a:ln w="635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85" name="Picture 70" descr="d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81823">
            <a:off x="6588125" y="4967288"/>
            <a:ext cx="768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64" name="Oval 72"/>
          <p:cNvSpPr>
            <a:spLocks noChangeArrowheads="1"/>
          </p:cNvSpPr>
          <p:nvPr/>
        </p:nvSpPr>
        <p:spPr bwMode="auto">
          <a:xfrm>
            <a:off x="5076825" y="5013325"/>
            <a:ext cx="431800" cy="4318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rgbClr val="002F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65" name="Oval 73"/>
          <p:cNvSpPr>
            <a:spLocks noChangeArrowheads="1"/>
          </p:cNvSpPr>
          <p:nvPr/>
        </p:nvSpPr>
        <p:spPr bwMode="auto">
          <a:xfrm>
            <a:off x="5364163" y="5113338"/>
            <a:ext cx="215900" cy="215900"/>
          </a:xfrm>
          <a:prstGeom prst="ellipse">
            <a:avLst/>
          </a:prstGeom>
          <a:solidFill>
            <a:srgbClr val="EEFFDD"/>
          </a:solidFill>
          <a:ln w="9525">
            <a:solidFill>
              <a:srgbClr val="EEFF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66" name="Oval 74"/>
          <p:cNvSpPr>
            <a:spLocks noChangeArrowheads="1"/>
          </p:cNvSpPr>
          <p:nvPr/>
        </p:nvSpPr>
        <p:spPr bwMode="auto">
          <a:xfrm>
            <a:off x="5357813" y="511492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67" name="Text Box 75"/>
          <p:cNvSpPr txBox="1">
            <a:spLocks noChangeArrowheads="1"/>
          </p:cNvSpPr>
          <p:nvPr/>
        </p:nvSpPr>
        <p:spPr bwMode="auto">
          <a:xfrm>
            <a:off x="5335588" y="5083175"/>
            <a:ext cx="27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latin typeface="Comic Sans MS" pitchFamily="66" charset="0"/>
              </a:rPr>
              <a:t>P</a:t>
            </a:r>
          </a:p>
        </p:txBody>
      </p:sp>
      <p:pic>
        <p:nvPicPr>
          <p:cNvPr id="110668" name="Picture 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6126163"/>
            <a:ext cx="13350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69" name="Picture 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5949950"/>
            <a:ext cx="13350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70" name="Picture 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6327775"/>
            <a:ext cx="13350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71" name="Picture 79" descr="gsta1"/>
          <p:cNvPicPr>
            <a:picLocks noChangeAspect="1" noChangeArrowheads="1"/>
          </p:cNvPicPr>
          <p:nvPr/>
        </p:nvPicPr>
        <p:blipFill>
          <a:blip r:embed="rId10" cstate="print">
            <a:lum contrast="-6000"/>
          </a:blip>
          <a:srcRect/>
          <a:stretch>
            <a:fillRect/>
          </a:stretch>
        </p:blipFill>
        <p:spPr bwMode="auto">
          <a:xfrm>
            <a:off x="2700338" y="5373688"/>
            <a:ext cx="638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4" name="Oval 80"/>
          <p:cNvSpPr>
            <a:spLocks noChangeArrowheads="1"/>
          </p:cNvSpPr>
          <p:nvPr/>
        </p:nvSpPr>
        <p:spPr bwMode="auto">
          <a:xfrm>
            <a:off x="7351713" y="3284538"/>
            <a:ext cx="288925" cy="287337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73" name="Oval 81"/>
          <p:cNvSpPr>
            <a:spLocks noChangeArrowheads="1"/>
          </p:cNvSpPr>
          <p:nvPr/>
        </p:nvSpPr>
        <p:spPr bwMode="auto">
          <a:xfrm>
            <a:off x="7883525" y="3284538"/>
            <a:ext cx="73025" cy="360362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0674" name="Oval 82"/>
          <p:cNvSpPr>
            <a:spLocks noChangeArrowheads="1"/>
          </p:cNvSpPr>
          <p:nvPr/>
        </p:nvSpPr>
        <p:spPr bwMode="auto">
          <a:xfrm rot="6671121">
            <a:off x="7163594" y="3413919"/>
            <a:ext cx="73025" cy="360363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10675" name="Picture 83" descr="salicylic%20acid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933825"/>
            <a:ext cx="577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76" name="Text Box 84"/>
          <p:cNvSpPr txBox="1">
            <a:spLocks noChangeArrowheads="1"/>
          </p:cNvSpPr>
          <p:nvPr/>
        </p:nvSpPr>
        <p:spPr bwMode="auto">
          <a:xfrm>
            <a:off x="1258888" y="2852738"/>
            <a:ext cx="6232525" cy="1068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>
                <a:latin typeface="Comic Sans MS" pitchFamily="66" charset="0"/>
              </a:rPr>
              <a:t>Ranná fáze obranné reakce</a:t>
            </a:r>
          </a:p>
          <a:p>
            <a:r>
              <a:rPr lang="cs-CZ" sz="2800" b="1">
                <a:latin typeface="Comic Sans MS" pitchFamily="66" charset="0"/>
              </a:rPr>
              <a:t>řádově minuty od přidání elicitoru</a:t>
            </a:r>
          </a:p>
        </p:txBody>
      </p:sp>
      <p:sp>
        <p:nvSpPr>
          <p:cNvPr id="110677" name="Text Box 85"/>
          <p:cNvSpPr txBox="1">
            <a:spLocks noChangeArrowheads="1"/>
          </p:cNvSpPr>
          <p:nvPr/>
        </p:nvSpPr>
        <p:spPr bwMode="auto">
          <a:xfrm>
            <a:off x="1219200" y="2852738"/>
            <a:ext cx="6318250" cy="1068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>
                <a:latin typeface="Comic Sans MS" pitchFamily="66" charset="0"/>
              </a:rPr>
              <a:t>Pozdní fáze obranné reakce</a:t>
            </a:r>
          </a:p>
          <a:p>
            <a:r>
              <a:rPr lang="cs-CZ" sz="2800" b="1">
                <a:latin typeface="Comic Sans MS" pitchFamily="66" charset="0"/>
              </a:rPr>
              <a:t>řádově hodiny od přidání elicitoru</a:t>
            </a:r>
          </a:p>
        </p:txBody>
      </p:sp>
      <p:sp>
        <p:nvSpPr>
          <p:cNvPr id="9300" name="Text Box 183"/>
          <p:cNvSpPr txBox="1">
            <a:spLocks noChangeArrowheads="1"/>
          </p:cNvSpPr>
          <p:nvPr/>
        </p:nvSpPr>
        <p:spPr bwMode="auto">
          <a:xfrm>
            <a:off x="5372100" y="4365625"/>
            <a:ext cx="8255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/>
              <a:t>PKC</a:t>
            </a:r>
          </a:p>
          <a:p>
            <a:r>
              <a:rPr lang="cs-CZ" sz="1200" b="1"/>
              <a:t>CaMDPK</a:t>
            </a:r>
          </a:p>
          <a:p>
            <a:r>
              <a:rPr lang="cs-CZ" sz="1200" b="1"/>
              <a:t>MAPK</a:t>
            </a:r>
          </a:p>
        </p:txBody>
      </p:sp>
      <p:pic>
        <p:nvPicPr>
          <p:cNvPr id="86" name="Obrázek 85" descr="cerne a jeste tlustsi logo labiny.ti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0509 C 0.04722 -0.01087 0.07222 -0.01642 0.0875 -0.00093 C 0.10278 0.01456 0.1099 0.07306 0.11441 0.08786 " pathEditMode="relative" ptsTypes="aaA">
                                      <p:cBhvr>
                                        <p:cTn id="6" dur="500" fill="hold"/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0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0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0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2948E-6 L -0.04497 -0.220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3 -0.03029 L -0.05295 -0.292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06 -0.0326 L -0.09688 -0.221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533 L -0.05469 1.48148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972 L 0.0533 0.02014 " pathEditMode="relative" ptsTypes="AA">
                                      <p:cBhvr>
                                        <p:cTn id="39" dur="500" fill="hold"/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8 0.03565 0.03177 0.07153 0.02812 0.11944 C 0.02448 0.16736 -0.00278 0.25602 -0.02188 0.2875 C -0.04097 0.31898 -0.0757 0.30486 -0.08646 0.30833 " pathEditMode="relative" ptsTypes="aaaA">
                                      <p:cBhvr>
                                        <p:cTn id="42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8 0.03565 0.03177 0.07153 0.02812 0.11944 C 0.02448 0.16736 -0.00278 0.25602 -0.02188 0.2875 C -0.04097 0.31898 -0.0757 0.30486 -0.08646 0.30833 " pathEditMode="relative" ptsTypes="aaaA">
                                      <p:cBhvr>
                                        <p:cTn id="44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0.02315 0.01337 0.04653 0.00105 0.09445 C -0.01128 0.14236 -0.06145 0.25533 -0.07395 0.2875 " pathEditMode="relative" ptsTypes="aaA">
                                      <p:cBhvr>
                                        <p:cTn id="47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0.02315 0.01337 0.04653 0.00105 0.09445 C -0.01128 0.14236 -0.06145 0.25533 -0.07395 0.2875 " pathEditMode="relative" ptsTypes="aaA">
                                      <p:cBhvr>
                                        <p:cTn id="49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8 0.05046 -0.0158 0.10115 -0.02604 0.14444 C -0.03628 0.18773 -0.05972 0.22824 -0.06146 0.25972 C -0.06319 0.2912 -0.04062 0.32106 -0.03646 0.33333 " pathEditMode="relative" ptsTypes="aaaA">
                                      <p:cBhvr>
                                        <p:cTn id="52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8 0.05046 -0.0158 0.10115 -0.02604 0.14444 C -0.03628 0.18773 -0.05972 0.22824 -0.06146 0.25972 C -0.06319 0.2912 -0.04062 0.32106 -0.03646 0.33333 " pathEditMode="relative" ptsTypes="aaaA">
                                      <p:cBhvr>
                                        <p:cTn id="54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0.00325 -0.02778 0.00649 -0.04271 0.05556 C -0.05764 0.10463 -0.08178 0.25463 -0.08959 0.29445 " pathEditMode="relative" ptsTypes="aaA">
                                      <p:cBhvr>
                                        <p:cTn id="57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0.00325 -0.02778 0.00649 -0.04271 0.05556 C -0.05764 0.10463 -0.08178 0.25463 -0.08959 0.29445 " pathEditMode="relative" ptsTypes="aaA">
                                      <p:cBhvr>
                                        <p:cTn id="59" dur="500" fill="hold"/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-0.04185 " pathEditMode="relative" ptsTypes="AA">
                                      <p:cBhvr>
                                        <p:cTn id="62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15 L 0.16251 -0.0407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007 L 0.21198 0.000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1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0069 L 0.21493 0.000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05232 " pathEditMode="relative" ptsTypes="AA">
                                      <p:cBhvr>
                                        <p:cTn id="72" dur="500" fill="hold"/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05232 " pathEditMode="relative" ptsTypes="AA">
                                      <p:cBhvr>
                                        <p:cTn id="74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4.44444E-6 L -0.04913 -0.00301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repeatCount="10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3144 C -0.01268 -0.03606 -0.01598 -0.04046 -0.01077 -0.06959 C -0.00556 -0.09872 0.01597 -0.18265 0.02257 -0.20693 " pathEditMode="relative" ptsTypes="aaA">
                                      <p:cBhvr>
                                        <p:cTn id="81" dur="2000" fill="hold"/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2798 C 0.01944 -0.04856 0.03055 -0.06891 0.03211 -0.10197 C 0.03368 -0.13503 0.02013 -0.20602 0.0177 -0.22683 " pathEditMode="relative" ptsTypes="aaA">
                                      <p:cBhvr>
                                        <p:cTn id="83" dur="2000" fill="hold"/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8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02917 -0.02639 0.05868 -0.05255 0.07049 -0.0629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3246 -0.07315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2361 -0.0840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4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2639 0.00463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11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87 L 0.02517 0.001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10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1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10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0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1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1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06312 " pathEditMode="relative" ptsTypes="AA">
                                      <p:cBhvr>
                                        <p:cTn id="182" dur="1000" fill="hold"/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06312 " pathEditMode="relative" ptsTypes="AA">
                                      <p:cBhvr>
                                        <p:cTn id="184" dur="1000" fill="hold"/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06312 " pathEditMode="relative" ptsTypes="AA">
                                      <p:cBhvr>
                                        <p:cTn id="186" dur="1000" fill="hold"/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06312 " pathEditMode="relative" ptsTypes="AA">
                                      <p:cBhvr>
                                        <p:cTn id="188" dur="1000" fill="hold"/>
                                        <p:tgtEl>
                                          <p:spTgt spid="110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-0.05664 C -0.09497 -0.15144 -0.14237 -0.24624 -0.15834 -0.35468 C -0.17431 -0.46312 -0.14653 -0.64901 -0.1441 -0.70774 " pathEditMode="relative" rAng="0" ptsTypes="aaA">
                                      <p:cBhvr>
                                        <p:cTn id="223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7145 L 0.04201 -0.2918 " pathEditMode="relative" ptsTypes="AA">
                                      <p:cBhvr>
                                        <p:cTn id="22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 animBg="1"/>
      <p:bldP spid="110607" grpId="0" animBg="1"/>
      <p:bldP spid="110608" grpId="0" animBg="1"/>
      <p:bldP spid="110610" grpId="0"/>
      <p:bldP spid="110611" grpId="0" animBg="1"/>
      <p:bldP spid="110612" grpId="0" animBg="1"/>
      <p:bldP spid="110613" grpId="0" animBg="1"/>
      <p:bldP spid="110614" grpId="0" animBg="1"/>
      <p:bldP spid="110616" grpId="0"/>
      <p:bldP spid="110617" grpId="0"/>
      <p:bldP spid="110618" grpId="0" animBg="1"/>
      <p:bldP spid="110619" grpId="0"/>
      <p:bldP spid="110620" grpId="0" animBg="1"/>
      <p:bldP spid="110621" grpId="0"/>
      <p:bldP spid="110622" grpId="0" animBg="1"/>
      <p:bldP spid="110623" grpId="0"/>
      <p:bldP spid="110624" grpId="0" animBg="1"/>
      <p:bldP spid="110625" grpId="0"/>
      <p:bldP spid="110629" grpId="0"/>
      <p:bldP spid="110630" grpId="0"/>
      <p:bldP spid="110631" grpId="0"/>
      <p:bldP spid="110632" grpId="0" animBg="1"/>
      <p:bldP spid="110634" grpId="0" animBg="1"/>
      <p:bldP spid="110635" grpId="0"/>
      <p:bldP spid="110636" grpId="0" animBg="1"/>
      <p:bldP spid="110637" grpId="0"/>
      <p:bldP spid="110641" grpId="0"/>
      <p:bldP spid="110642" grpId="0"/>
      <p:bldP spid="110643" grpId="0" animBg="1"/>
      <p:bldP spid="110644" grpId="0" animBg="1"/>
      <p:bldP spid="110648" grpId="0" animBg="1"/>
      <p:bldP spid="110648" grpId="1" animBg="1"/>
      <p:bldP spid="110649" grpId="0"/>
      <p:bldP spid="110649" grpId="1"/>
      <p:bldP spid="110655" grpId="0" animBg="1"/>
      <p:bldP spid="110656" grpId="0" animBg="1"/>
      <p:bldP spid="110656" grpId="1" animBg="1"/>
      <p:bldP spid="110657" grpId="0" animBg="1"/>
      <p:bldP spid="110657" grpId="1" animBg="1"/>
      <p:bldP spid="110660" grpId="0" animBg="1"/>
      <p:bldP spid="110661" grpId="0"/>
      <p:bldP spid="110664" grpId="0" animBg="1"/>
      <p:bldP spid="110665" grpId="0" animBg="1"/>
      <p:bldP spid="110666" grpId="0" animBg="1"/>
      <p:bldP spid="110666" grpId="1" animBg="1"/>
      <p:bldP spid="110666" grpId="2" animBg="1"/>
      <p:bldP spid="110667" grpId="0"/>
      <p:bldP spid="110667" grpId="1"/>
      <p:bldP spid="110667" grpId="2"/>
      <p:bldP spid="110673" grpId="0" animBg="1"/>
      <p:bldP spid="110674" grpId="0" animBg="1"/>
      <p:bldP spid="110676" grpId="0" animBg="1"/>
      <p:bldP spid="1106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189288" y="3333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003300"/>
                </a:solidFill>
                <a:latin typeface="Comic Sans MS" pitchFamily="66" charset="0"/>
              </a:rPr>
              <a:t>Obranné proteiny</a:t>
            </a:r>
          </a:p>
        </p:txBody>
      </p: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611188" y="1268413"/>
            <a:ext cx="584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cs-CZ" sz="2000">
                <a:solidFill>
                  <a:srgbClr val="003300"/>
                </a:solidFill>
                <a:latin typeface="Comic Sans MS" pitchFamily="66" charset="0"/>
              </a:rPr>
              <a:t>     Skupina PR (pathogenesis related) proteinů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311275" y="2263775"/>
            <a:ext cx="7342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cs-CZ">
                <a:latin typeface="Comic Sans MS" pitchFamily="66" charset="0"/>
              </a:rPr>
              <a:t>   Syntetizovány ve velké míře při napadení nebo poškození rostliny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322388" y="2916238"/>
            <a:ext cx="780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l">
              <a:buFontTx/>
              <a:buBlip>
                <a:blip r:embed="rId3"/>
              </a:buBlip>
            </a:pPr>
            <a:r>
              <a:rPr lang="cs-CZ">
                <a:latin typeface="Comic Sans MS" pitchFamily="66" charset="0"/>
              </a:rPr>
              <a:t>Dle funkce a účinku se dělí do tříd, v každé třídě se vyskytují dvě            isoformy – kyselá a bazická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331913" y="3759200"/>
            <a:ext cx="748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l">
              <a:buFontTx/>
              <a:buBlip>
                <a:blip r:embed="rId3"/>
              </a:buBlip>
            </a:pPr>
            <a:r>
              <a:rPr lang="cs-CZ">
                <a:latin typeface="Comic Sans MS" pitchFamily="66" charset="0"/>
              </a:rPr>
              <a:t>Kyselé isoformy jsou vylučovány do extracelulárního prostředí, bazické poté do vakuoly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344613" y="4659313"/>
            <a:ext cx="7605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l">
              <a:buFontTx/>
              <a:buBlip>
                <a:blip r:embed="rId3"/>
              </a:buBlip>
            </a:pPr>
            <a:r>
              <a:rPr lang="cs-CZ">
                <a:latin typeface="Comic Sans MS" pitchFamily="66" charset="0"/>
              </a:rPr>
              <a:t>Exprese kyselých forem bývá často spojena s tzv. systémově navozenou rezistencí (SAR)</a:t>
            </a:r>
          </a:p>
        </p:txBody>
      </p:sp>
      <p:pic>
        <p:nvPicPr>
          <p:cNvPr id="10" name="Obrázek 9" descr="cerne a jeste tlustsi logo labiny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5"/>
          <p:cNvSpPr txBox="1">
            <a:spLocks noChangeArrowheads="1"/>
          </p:cNvSpPr>
          <p:nvPr/>
        </p:nvSpPr>
        <p:spPr bwMode="auto">
          <a:xfrm>
            <a:off x="1692275" y="295275"/>
            <a:ext cx="568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000" b="1">
                <a:solidFill>
                  <a:srgbClr val="003300"/>
                </a:solidFill>
                <a:latin typeface="Comic Sans MS" pitchFamily="66" charset="0"/>
              </a:rPr>
              <a:t>Rozdělení PR (pathogenesis related) proteinů</a:t>
            </a:r>
          </a:p>
        </p:txBody>
      </p:sp>
      <p:sp>
        <p:nvSpPr>
          <p:cNvPr id="11267" name="Text Box 338"/>
          <p:cNvSpPr txBox="1">
            <a:spLocks noChangeArrowheads="1"/>
          </p:cNvSpPr>
          <p:nvPr/>
        </p:nvSpPr>
        <p:spPr bwMode="auto">
          <a:xfrm>
            <a:off x="1111250" y="6165850"/>
            <a:ext cx="749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200"/>
              <a:t>van Loon L. C., Rep M., Pieterse C. M. J.(2006): Significance of Inducible Defense-related Proteins in Infected Plants. Annu. Rev. Phytopathol. 44, 135-162.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74788" y="1052513"/>
          <a:ext cx="6481762" cy="4829183"/>
        </p:xfrm>
        <a:graphic>
          <a:graphicData uri="http://schemas.openxmlformats.org/drawingml/2006/table">
            <a:tbl>
              <a:tblPr/>
              <a:tblGrid>
                <a:gridCol w="1008062"/>
                <a:gridCol w="3203575"/>
                <a:gridCol w="2270125"/>
              </a:tblGrid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Třída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Typický zástupce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Funkce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neznámá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PR-2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β-1,3-glukanasa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P, Q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`R'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podobný thaumatinu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Inhibitor I (rajče)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proteinasový-inhibitor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(rajče)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endoproteinasa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PR-8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 (okurka)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PR-9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`lignin-forming peroxidase'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peroxidasa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`PR1` (petržel)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podobný ribonuklease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PR-11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 třídy V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chitinasa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Rs-AFP3 (ředkvička)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defensin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THI2.1 (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Arabidopsis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thionin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LTP4 (ječmen)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BaskervilleCUP"/>
                        </a:rPr>
                        <a:t>OxOa (ječmen)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OxOLP (ječmen)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lipid-transfer protein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BaskervilleCUP"/>
                        </a:rPr>
                        <a:t>oxalát oxidasa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podobný oxalát oxidase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PR-17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PRp27 (tabák)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neznámá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Obrázek 6" descr="cerne a jeste tlustsi logo labiny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03575" y="3333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003300"/>
                </a:solidFill>
                <a:latin typeface="Comic Sans MS" pitchFamily="66" charset="0"/>
              </a:rPr>
              <a:t>Obranné proteiny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584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cs-CZ" sz="2000">
                <a:solidFill>
                  <a:srgbClr val="B2B2B2"/>
                </a:solidFill>
                <a:latin typeface="Comic Sans MS" pitchFamily="66" charset="0"/>
              </a:rPr>
              <a:t>     Skupina PR (pathogenesis related) proteinů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25475" y="2349500"/>
            <a:ext cx="8188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l">
              <a:buFontTx/>
              <a:buBlip>
                <a:blip r:embed="rId3"/>
              </a:buBlip>
            </a:pPr>
            <a:r>
              <a:rPr lang="cs-CZ" sz="2000">
                <a:latin typeface="Comic Sans MS" pitchFamily="66" charset="0"/>
              </a:rPr>
              <a:t>Enzymy účastnící se syntézy signálních molekul, fytoalexinů, tvorby H</a:t>
            </a:r>
            <a:r>
              <a:rPr lang="cs-CZ" sz="2000" baseline="-25000">
                <a:latin typeface="Comic Sans MS" pitchFamily="66" charset="0"/>
              </a:rPr>
              <a:t>2</a:t>
            </a:r>
            <a:r>
              <a:rPr lang="cs-CZ" sz="2000">
                <a:latin typeface="Comic Sans MS" pitchFamily="66" charset="0"/>
              </a:rPr>
              <a:t>O</a:t>
            </a:r>
            <a:r>
              <a:rPr lang="cs-CZ" sz="2000" baseline="-25000">
                <a:latin typeface="Comic Sans MS" pitchFamily="66" charset="0"/>
              </a:rPr>
              <a:t>2</a:t>
            </a:r>
            <a:r>
              <a:rPr lang="cs-CZ" sz="2000">
                <a:latin typeface="Comic Sans MS" pitchFamily="66" charset="0"/>
              </a:rPr>
              <a:t>, atd.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116013" y="3143250"/>
            <a:ext cx="5832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cs-CZ"/>
              <a:t>  </a:t>
            </a:r>
            <a:r>
              <a:rPr lang="cs-CZ">
                <a:latin typeface="Comic Sans MS" pitchFamily="66" charset="0"/>
              </a:rPr>
              <a:t>fenylalaninamoniak lyasa</a:t>
            </a:r>
          </a:p>
          <a:p>
            <a:pPr algn="l">
              <a:buFontTx/>
              <a:buBlip>
                <a:blip r:embed="rId4"/>
              </a:buBlip>
            </a:pPr>
            <a:r>
              <a:rPr lang="cs-CZ">
                <a:latin typeface="Comic Sans MS" pitchFamily="66" charset="0"/>
              </a:rPr>
              <a:t>  lipooxygenasa </a:t>
            </a:r>
          </a:p>
          <a:p>
            <a:pPr algn="l">
              <a:buFontTx/>
              <a:buBlip>
                <a:blip r:embed="rId4"/>
              </a:buBlip>
            </a:pPr>
            <a:r>
              <a:rPr lang="cs-CZ">
                <a:latin typeface="Comic Sans MS" pitchFamily="66" charset="0"/>
              </a:rPr>
              <a:t>  ACC syntasa</a:t>
            </a:r>
          </a:p>
          <a:p>
            <a:pPr algn="l">
              <a:buFontTx/>
              <a:buBlip>
                <a:blip r:embed="rId4"/>
              </a:buBlip>
            </a:pPr>
            <a:r>
              <a:rPr lang="cs-CZ">
                <a:latin typeface="Comic Sans MS" pitchFamily="66" charset="0"/>
              </a:rPr>
              <a:t>  5-epiaristolochene syntasa  </a:t>
            </a:r>
          </a:p>
          <a:p>
            <a:pPr algn="l">
              <a:buFontTx/>
              <a:buBlip>
                <a:blip r:embed="rId4"/>
              </a:buBlip>
            </a:pPr>
            <a:r>
              <a:rPr lang="cs-CZ">
                <a:latin typeface="Comic Sans MS" pitchFamily="66" charset="0"/>
              </a:rPr>
              <a:t>  NADPH oxidasa</a:t>
            </a:r>
          </a:p>
          <a:p>
            <a:pPr algn="l">
              <a:buFontTx/>
              <a:buBlip>
                <a:blip r:embed="rId4"/>
              </a:buBlip>
            </a:pPr>
            <a:r>
              <a:rPr lang="cs-CZ">
                <a:latin typeface="Comic Sans MS" pitchFamily="66" charset="0"/>
              </a:rPr>
              <a:t>  3-hydroxy-3-methylglutaryl CoA syntasa </a:t>
            </a:r>
          </a:p>
        </p:txBody>
      </p:sp>
      <p:pic>
        <p:nvPicPr>
          <p:cNvPr id="8" name="Obrázek 7" descr="cerne a jeste tlustsi logo labiny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6013" y="1581150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Kys.linolenová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4213" y="2732088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13-hydroxyperoxid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1163" y="388461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12-oxophytodienová kys.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71550" y="4999038"/>
            <a:ext cx="186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800000"/>
                </a:solidFill>
                <a:latin typeface="Comic Sans MS" pitchFamily="66" charset="0"/>
              </a:rPr>
              <a:t>Kys. jasmonová</a:t>
            </a:r>
          </a:p>
        </p:txBody>
      </p:sp>
      <p:pic>
        <p:nvPicPr>
          <p:cNvPr id="5129" name="Picture 9" descr="MFCD00171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445125"/>
            <a:ext cx="9763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763713" y="1989138"/>
            <a:ext cx="287337" cy="647700"/>
          </a:xfrm>
          <a:prstGeom prst="downArrow">
            <a:avLst>
              <a:gd name="adj1" fmla="val 50000"/>
              <a:gd name="adj2" fmla="val 5635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052638" y="2128838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lipooxygenasa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043113" y="3138488"/>
            <a:ext cx="196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alen oxidasa syntasa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051050" y="3540125"/>
            <a:ext cx="193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alen oxidasa cyklasa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763713" y="3148013"/>
            <a:ext cx="287337" cy="323850"/>
          </a:xfrm>
          <a:prstGeom prst="downArrow">
            <a:avLst>
              <a:gd name="adj1" fmla="val 50000"/>
              <a:gd name="adj2" fmla="val 2817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763713" y="3536950"/>
            <a:ext cx="287337" cy="323850"/>
          </a:xfrm>
          <a:prstGeom prst="downArrow">
            <a:avLst>
              <a:gd name="adj1" fmla="val 50000"/>
              <a:gd name="adj2" fmla="val 2817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763713" y="4257675"/>
            <a:ext cx="287337" cy="323850"/>
          </a:xfrm>
          <a:prstGeom prst="downArrow">
            <a:avLst>
              <a:gd name="adj1" fmla="val 50000"/>
              <a:gd name="adj2" fmla="val 2817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763713" y="4660900"/>
            <a:ext cx="287337" cy="323850"/>
          </a:xfrm>
          <a:prstGeom prst="downArrow">
            <a:avLst>
              <a:gd name="adj1" fmla="val 50000"/>
              <a:gd name="adj2" fmla="val 2817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052638" y="4289425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OPDA reduktasa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051050" y="4678363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3x </a:t>
            </a:r>
            <a:r>
              <a:rPr lang="cs-CZ" sz="1400" b="1">
                <a:solidFill>
                  <a:srgbClr val="003300"/>
                </a:solidFill>
                <a:latin typeface="Symbol" pitchFamily="18" charset="2"/>
              </a:rPr>
              <a:t>b</a:t>
            </a:r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-oxidace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111875" y="1539875"/>
            <a:ext cx="124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Fenylalanin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756275" y="2516188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trans-skořicová k.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900738" y="3517900"/>
            <a:ext cx="155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kys. benzoová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900738" y="4389438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800000"/>
                </a:solidFill>
                <a:latin typeface="Comic Sans MS" pitchFamily="66" charset="0"/>
              </a:rPr>
              <a:t>kys. salicylová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315200" y="6189663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600" b="1">
                <a:solidFill>
                  <a:srgbClr val="003300"/>
                </a:solidFill>
                <a:latin typeface="Comic Sans MS" pitchFamily="66" charset="0"/>
              </a:rPr>
              <a:t>SA-glukosid</a:t>
            </a:r>
          </a:p>
        </p:txBody>
      </p:sp>
      <p:pic>
        <p:nvPicPr>
          <p:cNvPr id="5146" name="Picture 26" descr="MFCD00002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41888"/>
            <a:ext cx="847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6619875" y="1989138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6619875" y="2925763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6619875" y="3860800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948488" y="2062163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PAL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892925" y="3927475"/>
            <a:ext cx="177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400" b="1">
                <a:solidFill>
                  <a:srgbClr val="003300"/>
                </a:solidFill>
                <a:latin typeface="Comic Sans MS" pitchFamily="66" charset="0"/>
              </a:rPr>
              <a:t>BA-2-hydroxylasa</a:t>
            </a: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-2790723">
            <a:off x="7164387" y="5734051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8990723" flipV="1">
            <a:off x="6948488" y="5876925"/>
            <a:ext cx="288925" cy="4318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2242835">
            <a:off x="4067175" y="4473575"/>
            <a:ext cx="2555875" cy="254000"/>
          </a:xfrm>
          <a:prstGeom prst="leftArrow">
            <a:avLst>
              <a:gd name="adj1" fmla="val 50000"/>
              <a:gd name="adj2" fmla="val 2515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1698625" y="3676650"/>
            <a:ext cx="3952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1692275" y="3284538"/>
            <a:ext cx="3952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2022475" y="2060575"/>
            <a:ext cx="1397000" cy="431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6934200" y="1989138"/>
            <a:ext cx="517525" cy="431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47" name="Text Box 40"/>
          <p:cNvSpPr txBox="1">
            <a:spLocks noChangeArrowheads="1"/>
          </p:cNvSpPr>
          <p:nvPr/>
        </p:nvSpPr>
        <p:spPr bwMode="auto">
          <a:xfrm>
            <a:off x="3221038" y="193675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003300"/>
                </a:solidFill>
                <a:latin typeface="Comic Sans MS" pitchFamily="66" charset="0"/>
              </a:rPr>
              <a:t>Signální molekuly</a:t>
            </a:r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692150"/>
            <a:ext cx="1400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575" y="635000"/>
            <a:ext cx="14398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Obrázek 39" descr="cerne a jeste tlustsi logo labiny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30" grpId="0" animBg="1"/>
      <p:bldP spid="5131" grpId="0"/>
      <p:bldP spid="5132" grpId="0"/>
      <p:bldP spid="5133" grpId="0"/>
      <p:bldP spid="5134" grpId="0" animBg="1"/>
      <p:bldP spid="5135" grpId="0" animBg="1"/>
      <p:bldP spid="5136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4" grpId="0"/>
      <p:bldP spid="5147" grpId="0" animBg="1"/>
      <p:bldP spid="5148" grpId="0" animBg="1"/>
      <p:bldP spid="5149" grpId="0" animBg="1"/>
      <p:bldP spid="5150" grpId="0"/>
      <p:bldP spid="5151" grpId="0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5292725" y="3644900"/>
            <a:ext cx="3024188" cy="2879725"/>
          </a:xfrm>
          <a:prstGeom prst="roundRect">
            <a:avLst>
              <a:gd name="adj" fmla="val 16667"/>
            </a:avLst>
          </a:prstGeom>
          <a:solidFill>
            <a:srgbClr val="FFFF4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292725" y="476250"/>
            <a:ext cx="3024188" cy="19224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200">
              <a:solidFill>
                <a:srgbClr val="CCFF99"/>
              </a:solidFill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116638" y="5084763"/>
            <a:ext cx="1346200" cy="46672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HR, nekróza,</a:t>
            </a:r>
          </a:p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Oxidativní vzpl.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 rot="16200000" flipV="1">
            <a:off x="7454900" y="4945063"/>
            <a:ext cx="360363" cy="287337"/>
          </a:xfrm>
          <a:custGeom>
            <a:avLst/>
            <a:gdLst>
              <a:gd name="T0" fmla="*/ 70239762 w 21600"/>
              <a:gd name="T1" fmla="*/ 0 h 21600"/>
              <a:gd name="T2" fmla="*/ 70239762 w 21600"/>
              <a:gd name="T3" fmla="*/ 28620311 h 21600"/>
              <a:gd name="T4" fmla="*/ 15031373 w 21600"/>
              <a:gd name="T5" fmla="*/ 50847204 h 21600"/>
              <a:gd name="T6" fmla="*/ 100302767 w 21600"/>
              <a:gd name="T7" fmla="*/ 1431024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292850" y="6115050"/>
            <a:ext cx="1039813" cy="376238"/>
          </a:xfrm>
          <a:prstGeom prst="rect">
            <a:avLst/>
          </a:prstGeom>
          <a:solidFill>
            <a:srgbClr val="FFCC66"/>
          </a:solidFill>
          <a:ln w="9525">
            <a:solidFill>
              <a:srgbClr val="FFB87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Patogen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6634163" y="5734050"/>
            <a:ext cx="358775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 rot="5400000">
            <a:off x="7454900" y="5370513"/>
            <a:ext cx="360363" cy="287337"/>
          </a:xfrm>
          <a:custGeom>
            <a:avLst/>
            <a:gdLst>
              <a:gd name="T0" fmla="*/ 70239762 w 21600"/>
              <a:gd name="T1" fmla="*/ 0 h 21600"/>
              <a:gd name="T2" fmla="*/ 70239762 w 21600"/>
              <a:gd name="T3" fmla="*/ 28620311 h 21600"/>
              <a:gd name="T4" fmla="*/ 15031373 w 21600"/>
              <a:gd name="T5" fmla="*/ 50847204 h 21600"/>
              <a:gd name="T6" fmla="*/ 100302767 w 21600"/>
              <a:gd name="T7" fmla="*/ 1431024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7324725" y="5686425"/>
            <a:ext cx="80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Lokální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odpovědi</a:t>
            </a: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5292725" y="2420938"/>
            <a:ext cx="3024188" cy="1223962"/>
          </a:xfrm>
          <a:prstGeom prst="roundRect">
            <a:avLst>
              <a:gd name="adj" fmla="val 16667"/>
            </a:avLst>
          </a:prstGeom>
          <a:solidFill>
            <a:srgbClr val="FFB871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200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7081838" y="4289425"/>
            <a:ext cx="1304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Proteinkinasa C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7380288" y="4005263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SIPK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7402513" y="4594225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WIPK</a:t>
            </a:r>
          </a:p>
        </p:txBody>
      </p:sp>
      <p:sp>
        <p:nvSpPr>
          <p:cNvPr id="14350" name="AutoShape 16"/>
          <p:cNvSpPr>
            <a:spLocks noChangeArrowheads="1"/>
          </p:cNvSpPr>
          <p:nvPr/>
        </p:nvSpPr>
        <p:spPr bwMode="auto">
          <a:xfrm rot="5400000" flipH="1" flipV="1">
            <a:off x="5761037" y="4954588"/>
            <a:ext cx="360363" cy="287338"/>
          </a:xfrm>
          <a:custGeom>
            <a:avLst/>
            <a:gdLst>
              <a:gd name="T0" fmla="*/ 70239762 w 21600"/>
              <a:gd name="T1" fmla="*/ 0 h 21600"/>
              <a:gd name="T2" fmla="*/ 70239762 w 21600"/>
              <a:gd name="T3" fmla="*/ 28620677 h 21600"/>
              <a:gd name="T4" fmla="*/ 15031373 w 21600"/>
              <a:gd name="T5" fmla="*/ 50847726 h 21600"/>
              <a:gd name="T6" fmla="*/ 100302767 w 21600"/>
              <a:gd name="T7" fmla="*/ 143103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5668963" y="4343400"/>
            <a:ext cx="5318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400" b="1">
                <a:solidFill>
                  <a:srgbClr val="A50021"/>
                </a:solidFill>
                <a:latin typeface="Comic Sans MS" pitchFamily="66" charset="0"/>
              </a:rPr>
              <a:t>Ca</a:t>
            </a:r>
            <a:r>
              <a:rPr lang="cs-CZ" sz="1400" b="1" baseline="30000">
                <a:solidFill>
                  <a:srgbClr val="A50021"/>
                </a:solidFill>
                <a:latin typeface="Comic Sans MS" pitchFamily="66" charset="0"/>
              </a:rPr>
              <a:t>2+</a:t>
            </a:r>
          </a:p>
          <a:p>
            <a:pPr algn="l"/>
            <a:endParaRPr lang="cs-CZ" sz="1400" b="1" baseline="300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5646738" y="46418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PLC</a:t>
            </a:r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 flipV="1">
            <a:off x="5713413" y="4403725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5408613" y="4076700"/>
            <a:ext cx="1030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NADPH ox.</a:t>
            </a:r>
          </a:p>
        </p:txBody>
      </p:sp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6338888" y="3375025"/>
            <a:ext cx="963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fenylalanin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6245225" y="2911475"/>
            <a:ext cx="1068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k. skořicová</a:t>
            </a: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6577013" y="2389188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A50021"/>
                </a:solidFill>
                <a:latin typeface="Comic Sans MS" pitchFamily="66" charset="0"/>
              </a:rPr>
              <a:t>SA</a:t>
            </a:r>
          </a:p>
        </p:txBody>
      </p:sp>
      <p:sp>
        <p:nvSpPr>
          <p:cNvPr id="14358" name="AutoShape 24"/>
          <p:cNvSpPr>
            <a:spLocks noChangeArrowheads="1"/>
          </p:cNvSpPr>
          <p:nvPr/>
        </p:nvSpPr>
        <p:spPr bwMode="auto">
          <a:xfrm>
            <a:off x="6765925" y="3179763"/>
            <a:ext cx="144463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59" name="AutoShape 25"/>
          <p:cNvSpPr>
            <a:spLocks noChangeArrowheads="1"/>
          </p:cNvSpPr>
          <p:nvPr/>
        </p:nvSpPr>
        <p:spPr bwMode="auto">
          <a:xfrm>
            <a:off x="6765925" y="2720975"/>
            <a:ext cx="144463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0" name="AutoShape 26"/>
          <p:cNvSpPr>
            <a:spLocks noChangeArrowheads="1"/>
          </p:cNvSpPr>
          <p:nvPr/>
        </p:nvSpPr>
        <p:spPr bwMode="auto">
          <a:xfrm rot="-5400000">
            <a:off x="7920832" y="4029869"/>
            <a:ext cx="144462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1" name="Rectangle 27"/>
          <p:cNvSpPr>
            <a:spLocks noChangeArrowheads="1"/>
          </p:cNvSpPr>
          <p:nvPr/>
        </p:nvSpPr>
        <p:spPr bwMode="auto">
          <a:xfrm>
            <a:off x="8045450" y="2565400"/>
            <a:ext cx="53975" cy="1584325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2" name="Rectangle 28"/>
          <p:cNvSpPr>
            <a:spLocks noChangeArrowheads="1"/>
          </p:cNvSpPr>
          <p:nvPr/>
        </p:nvSpPr>
        <p:spPr bwMode="auto">
          <a:xfrm>
            <a:off x="7019925" y="2514600"/>
            <a:ext cx="1081088" cy="53975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3" name="AutoShape 29"/>
          <p:cNvSpPr>
            <a:spLocks noChangeArrowheads="1"/>
          </p:cNvSpPr>
          <p:nvPr/>
        </p:nvSpPr>
        <p:spPr bwMode="auto">
          <a:xfrm rot="-3300183">
            <a:off x="7075487" y="3611563"/>
            <a:ext cx="144463" cy="503238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5978525" y="1141413"/>
            <a:ext cx="1906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Součásti buněčné stěny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7062788" y="620713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Phytoalexiny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Fenolické l.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276850" y="6207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A50021"/>
                </a:solidFill>
                <a:latin typeface="Comic Sans MS" pitchFamily="66" charset="0"/>
              </a:rPr>
              <a:t>Kyselé PR proteiny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Obranné reakce</a:t>
            </a:r>
          </a:p>
        </p:txBody>
      </p:sp>
      <p:sp>
        <p:nvSpPr>
          <p:cNvPr id="14367" name="AutoShape 33"/>
          <p:cNvSpPr>
            <a:spLocks noChangeArrowheads="1"/>
          </p:cNvSpPr>
          <p:nvPr/>
        </p:nvSpPr>
        <p:spPr bwMode="auto">
          <a:xfrm>
            <a:off x="6765925" y="2193925"/>
            <a:ext cx="144463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333300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8" name="AutoShape 34"/>
          <p:cNvSpPr>
            <a:spLocks noChangeArrowheads="1"/>
          </p:cNvSpPr>
          <p:nvPr/>
        </p:nvSpPr>
        <p:spPr bwMode="auto">
          <a:xfrm>
            <a:off x="6732588" y="1412875"/>
            <a:ext cx="144462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333300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69" name="AutoShape 35"/>
          <p:cNvSpPr>
            <a:spLocks noChangeArrowheads="1"/>
          </p:cNvSpPr>
          <p:nvPr/>
        </p:nvSpPr>
        <p:spPr bwMode="auto">
          <a:xfrm>
            <a:off x="827088" y="469900"/>
            <a:ext cx="3024187" cy="19224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200">
              <a:solidFill>
                <a:srgbClr val="CCFF99"/>
              </a:solidFill>
            </a:endParaRPr>
          </a:p>
        </p:txBody>
      </p:sp>
      <p:sp>
        <p:nvSpPr>
          <p:cNvPr id="14370" name="AutoShape 36"/>
          <p:cNvSpPr>
            <a:spLocks noChangeArrowheads="1"/>
          </p:cNvSpPr>
          <p:nvPr/>
        </p:nvSpPr>
        <p:spPr bwMode="auto">
          <a:xfrm>
            <a:off x="827088" y="3638550"/>
            <a:ext cx="3024187" cy="2879725"/>
          </a:xfrm>
          <a:prstGeom prst="roundRect">
            <a:avLst>
              <a:gd name="adj" fmla="val 16667"/>
            </a:avLst>
          </a:prstGeom>
          <a:solidFill>
            <a:srgbClr val="FFFF4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71" name="Text Box 37"/>
          <p:cNvSpPr txBox="1">
            <a:spLocks noChangeArrowheads="1"/>
          </p:cNvSpPr>
          <p:nvPr/>
        </p:nvSpPr>
        <p:spPr bwMode="auto">
          <a:xfrm>
            <a:off x="1897063" y="5078413"/>
            <a:ext cx="963612" cy="46672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Fragmenty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 buň. stěn</a:t>
            </a:r>
          </a:p>
        </p:txBody>
      </p:sp>
      <p:sp>
        <p:nvSpPr>
          <p:cNvPr id="14372" name="AutoShape 38"/>
          <p:cNvSpPr>
            <a:spLocks noChangeArrowheads="1"/>
          </p:cNvSpPr>
          <p:nvPr/>
        </p:nvSpPr>
        <p:spPr bwMode="auto">
          <a:xfrm rot="16200000" flipV="1">
            <a:off x="2989262" y="4938713"/>
            <a:ext cx="360363" cy="287338"/>
          </a:xfrm>
          <a:custGeom>
            <a:avLst/>
            <a:gdLst>
              <a:gd name="T0" fmla="*/ 70239762 w 21600"/>
              <a:gd name="T1" fmla="*/ 0 h 21600"/>
              <a:gd name="T2" fmla="*/ 70239762 w 21600"/>
              <a:gd name="T3" fmla="*/ 28620677 h 21600"/>
              <a:gd name="T4" fmla="*/ 15031373 w 21600"/>
              <a:gd name="T5" fmla="*/ 50847726 h 21600"/>
              <a:gd name="T6" fmla="*/ 100302767 w 21600"/>
              <a:gd name="T7" fmla="*/ 1431033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73" name="Text Box 39"/>
          <p:cNvSpPr txBox="1">
            <a:spLocks noChangeArrowheads="1"/>
          </p:cNvSpPr>
          <p:nvPr/>
        </p:nvSpPr>
        <p:spPr bwMode="auto">
          <a:xfrm>
            <a:off x="1104900" y="6108700"/>
            <a:ext cx="2535238" cy="650875"/>
          </a:xfrm>
          <a:prstGeom prst="rect">
            <a:avLst/>
          </a:prstGeom>
          <a:solidFill>
            <a:srgbClr val="FFCC66"/>
          </a:solidFill>
          <a:ln w="9525">
            <a:solidFill>
              <a:srgbClr val="FFB87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Napadení, Herbivorní</a:t>
            </a:r>
          </a:p>
          <a:p>
            <a:pPr algn="l"/>
            <a:r>
              <a:rPr lang="cs-CZ" b="1">
                <a:solidFill>
                  <a:srgbClr val="000000"/>
                </a:solidFill>
                <a:latin typeface="Comic Sans MS" pitchFamily="66" charset="0"/>
              </a:rPr>
              <a:t>              hmyz</a:t>
            </a:r>
          </a:p>
        </p:txBody>
      </p:sp>
      <p:sp>
        <p:nvSpPr>
          <p:cNvPr id="14374" name="AutoShape 40"/>
          <p:cNvSpPr>
            <a:spLocks noChangeArrowheads="1"/>
          </p:cNvSpPr>
          <p:nvPr/>
        </p:nvSpPr>
        <p:spPr bwMode="auto">
          <a:xfrm>
            <a:off x="2168525" y="5727700"/>
            <a:ext cx="358775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75" name="AutoShape 41"/>
          <p:cNvSpPr>
            <a:spLocks noChangeArrowheads="1"/>
          </p:cNvSpPr>
          <p:nvPr/>
        </p:nvSpPr>
        <p:spPr bwMode="auto">
          <a:xfrm>
            <a:off x="827088" y="2414588"/>
            <a:ext cx="3024187" cy="1223962"/>
          </a:xfrm>
          <a:prstGeom prst="roundRect">
            <a:avLst>
              <a:gd name="adj" fmla="val 16667"/>
            </a:avLst>
          </a:prstGeom>
          <a:solidFill>
            <a:srgbClr val="FFB871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200"/>
          </a:p>
        </p:txBody>
      </p:sp>
      <p:sp>
        <p:nvSpPr>
          <p:cNvPr id="14376" name="Text Box 42"/>
          <p:cNvSpPr txBox="1">
            <a:spLocks noChangeArrowheads="1"/>
          </p:cNvSpPr>
          <p:nvPr/>
        </p:nvSpPr>
        <p:spPr bwMode="auto">
          <a:xfrm>
            <a:off x="2616200" y="4283075"/>
            <a:ext cx="1211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Proteinkinasy </a:t>
            </a:r>
          </a:p>
        </p:txBody>
      </p:sp>
      <p:sp>
        <p:nvSpPr>
          <p:cNvPr id="14377" name="Text Box 43"/>
          <p:cNvSpPr txBox="1">
            <a:spLocks noChangeArrowheads="1"/>
          </p:cNvSpPr>
          <p:nvPr/>
        </p:nvSpPr>
        <p:spPr bwMode="auto">
          <a:xfrm>
            <a:off x="2936875" y="4587875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WIPK</a:t>
            </a:r>
          </a:p>
        </p:txBody>
      </p:sp>
      <p:sp>
        <p:nvSpPr>
          <p:cNvPr id="14378" name="AutoShape 44"/>
          <p:cNvSpPr>
            <a:spLocks noChangeArrowheads="1"/>
          </p:cNvSpPr>
          <p:nvPr/>
        </p:nvSpPr>
        <p:spPr bwMode="auto">
          <a:xfrm rot="5400000" flipH="1" flipV="1">
            <a:off x="1295400" y="4948238"/>
            <a:ext cx="360363" cy="287337"/>
          </a:xfrm>
          <a:custGeom>
            <a:avLst/>
            <a:gdLst>
              <a:gd name="T0" fmla="*/ 70239762 w 21600"/>
              <a:gd name="T1" fmla="*/ 0 h 21600"/>
              <a:gd name="T2" fmla="*/ 70239762 w 21600"/>
              <a:gd name="T3" fmla="*/ 28620311 h 21600"/>
              <a:gd name="T4" fmla="*/ 15031373 w 21600"/>
              <a:gd name="T5" fmla="*/ 50847204 h 21600"/>
              <a:gd name="T6" fmla="*/ 100302767 w 21600"/>
              <a:gd name="T7" fmla="*/ 1431024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79" name="Text Box 45"/>
          <p:cNvSpPr txBox="1">
            <a:spLocks noChangeArrowheads="1"/>
          </p:cNvSpPr>
          <p:nvPr/>
        </p:nvSpPr>
        <p:spPr bwMode="auto">
          <a:xfrm>
            <a:off x="1203325" y="4572000"/>
            <a:ext cx="5318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1400" b="1">
                <a:solidFill>
                  <a:srgbClr val="A50021"/>
                </a:solidFill>
                <a:latin typeface="Comic Sans MS" pitchFamily="66" charset="0"/>
              </a:rPr>
              <a:t>Ca</a:t>
            </a:r>
            <a:r>
              <a:rPr lang="cs-CZ" sz="1400" b="1" baseline="30000">
                <a:solidFill>
                  <a:srgbClr val="A50021"/>
                </a:solidFill>
                <a:latin typeface="Comic Sans MS" pitchFamily="66" charset="0"/>
              </a:rPr>
              <a:t>2+</a:t>
            </a:r>
          </a:p>
          <a:p>
            <a:pPr algn="l"/>
            <a:endParaRPr lang="cs-CZ" sz="1400" b="1" baseline="300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4380" name="Line 46"/>
          <p:cNvSpPr>
            <a:spLocks noChangeShapeType="1"/>
          </p:cNvSpPr>
          <p:nvPr/>
        </p:nvSpPr>
        <p:spPr bwMode="auto">
          <a:xfrm flipV="1">
            <a:off x="1247775" y="4625975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381" name="Text Box 47"/>
          <p:cNvSpPr txBox="1">
            <a:spLocks noChangeArrowheads="1"/>
          </p:cNvSpPr>
          <p:nvPr/>
        </p:nvSpPr>
        <p:spPr bwMode="auto">
          <a:xfrm>
            <a:off x="942975" y="4305300"/>
            <a:ext cx="1030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NADPH ox.</a:t>
            </a:r>
          </a:p>
        </p:txBody>
      </p:sp>
      <p:sp>
        <p:nvSpPr>
          <p:cNvPr id="14382" name="AutoShape 48"/>
          <p:cNvSpPr>
            <a:spLocks noChangeArrowheads="1"/>
          </p:cNvSpPr>
          <p:nvPr/>
        </p:nvSpPr>
        <p:spPr bwMode="auto">
          <a:xfrm>
            <a:off x="2300288" y="3173413"/>
            <a:ext cx="144462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83" name="AutoShape 49"/>
          <p:cNvSpPr>
            <a:spLocks noChangeArrowheads="1"/>
          </p:cNvSpPr>
          <p:nvPr/>
        </p:nvSpPr>
        <p:spPr bwMode="auto">
          <a:xfrm>
            <a:off x="2300288" y="2714625"/>
            <a:ext cx="144462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84" name="AutoShape 50"/>
          <p:cNvSpPr>
            <a:spLocks noChangeArrowheads="1"/>
          </p:cNvSpPr>
          <p:nvPr/>
        </p:nvSpPr>
        <p:spPr bwMode="auto">
          <a:xfrm rot="-3300183">
            <a:off x="2590801" y="3603625"/>
            <a:ext cx="144462" cy="503237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85" name="Text Box 51"/>
          <p:cNvSpPr txBox="1">
            <a:spLocks noChangeArrowheads="1"/>
          </p:cNvSpPr>
          <p:nvPr/>
        </p:nvSpPr>
        <p:spPr bwMode="auto">
          <a:xfrm>
            <a:off x="1668463" y="1135063"/>
            <a:ext cx="1362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Sek. metabolity</a:t>
            </a:r>
          </a:p>
        </p:txBody>
      </p:sp>
      <p:sp>
        <p:nvSpPr>
          <p:cNvPr id="14386" name="Text Box 52"/>
          <p:cNvSpPr txBox="1">
            <a:spLocks noChangeArrowheads="1"/>
          </p:cNvSpPr>
          <p:nvPr/>
        </p:nvSpPr>
        <p:spPr bwMode="auto">
          <a:xfrm>
            <a:off x="2600325" y="614363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Proteinásové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Inhibitory</a:t>
            </a:r>
          </a:p>
        </p:txBody>
      </p:sp>
      <p:sp>
        <p:nvSpPr>
          <p:cNvPr id="14387" name="Text Box 53"/>
          <p:cNvSpPr txBox="1">
            <a:spLocks noChangeArrowheads="1"/>
          </p:cNvSpPr>
          <p:nvPr/>
        </p:nvSpPr>
        <p:spPr bwMode="auto">
          <a:xfrm>
            <a:off x="790575" y="69532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3366"/>
                </a:solidFill>
                <a:latin typeface="Comic Sans MS" pitchFamily="66" charset="0"/>
              </a:rPr>
              <a:t>Bazické PR proteiny</a:t>
            </a:r>
          </a:p>
          <a:p>
            <a:endParaRPr lang="cs-CZ" sz="12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88" name="Text Box 54"/>
          <p:cNvSpPr txBox="1">
            <a:spLocks noChangeArrowheads="1"/>
          </p:cNvSpPr>
          <p:nvPr/>
        </p:nvSpPr>
        <p:spPr bwMode="auto">
          <a:xfrm>
            <a:off x="1997075" y="1693863"/>
            <a:ext cx="779463" cy="46672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Exprese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genů</a:t>
            </a:r>
          </a:p>
        </p:txBody>
      </p:sp>
      <p:sp>
        <p:nvSpPr>
          <p:cNvPr id="14389" name="AutoShape 55"/>
          <p:cNvSpPr>
            <a:spLocks noChangeArrowheads="1"/>
          </p:cNvSpPr>
          <p:nvPr/>
        </p:nvSpPr>
        <p:spPr bwMode="auto">
          <a:xfrm>
            <a:off x="2300288" y="2187575"/>
            <a:ext cx="144462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333300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90" name="AutoShape 56"/>
          <p:cNvSpPr>
            <a:spLocks noChangeArrowheads="1"/>
          </p:cNvSpPr>
          <p:nvPr/>
        </p:nvSpPr>
        <p:spPr bwMode="auto">
          <a:xfrm>
            <a:off x="2266950" y="1406525"/>
            <a:ext cx="144463" cy="215900"/>
          </a:xfrm>
          <a:prstGeom prst="upArrow">
            <a:avLst>
              <a:gd name="adj1" fmla="val 50000"/>
              <a:gd name="adj2" fmla="val 37363"/>
            </a:avLst>
          </a:prstGeom>
          <a:solidFill>
            <a:srgbClr val="333300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91" name="Rectangle 57"/>
          <p:cNvSpPr>
            <a:spLocks noChangeArrowheads="1"/>
          </p:cNvSpPr>
          <p:nvPr/>
        </p:nvSpPr>
        <p:spPr bwMode="auto">
          <a:xfrm>
            <a:off x="2927350" y="4060825"/>
            <a:ext cx="554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PLA2</a:t>
            </a:r>
          </a:p>
        </p:txBody>
      </p:sp>
      <p:sp>
        <p:nvSpPr>
          <p:cNvPr id="14392" name="Text Box 58"/>
          <p:cNvSpPr txBox="1">
            <a:spLocks noChangeArrowheads="1"/>
          </p:cNvSpPr>
          <p:nvPr/>
        </p:nvSpPr>
        <p:spPr bwMode="auto">
          <a:xfrm>
            <a:off x="4084638" y="2354263"/>
            <a:ext cx="973137" cy="46672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Systémový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transport</a:t>
            </a:r>
          </a:p>
        </p:txBody>
      </p:sp>
      <p:sp>
        <p:nvSpPr>
          <p:cNvPr id="14393" name="Text Box 59"/>
          <p:cNvSpPr txBox="1">
            <a:spLocks noChangeArrowheads="1"/>
          </p:cNvSpPr>
          <p:nvPr/>
        </p:nvSpPr>
        <p:spPr bwMode="auto">
          <a:xfrm>
            <a:off x="2112963" y="23764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1">
                <a:solidFill>
                  <a:srgbClr val="003366"/>
                </a:solidFill>
                <a:latin typeface="Comic Sans MS" pitchFamily="66" charset="0"/>
              </a:rPr>
              <a:t>JA</a:t>
            </a:r>
          </a:p>
        </p:txBody>
      </p:sp>
      <p:sp>
        <p:nvSpPr>
          <p:cNvPr id="14394" name="AutoShape 60"/>
          <p:cNvSpPr>
            <a:spLocks noChangeArrowheads="1"/>
          </p:cNvSpPr>
          <p:nvPr/>
        </p:nvSpPr>
        <p:spPr bwMode="auto">
          <a:xfrm>
            <a:off x="2771775" y="2487613"/>
            <a:ext cx="1223963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125609 h 21600"/>
              <a:gd name="T4" fmla="*/ 2147483647 w 21600"/>
              <a:gd name="T5" fmla="*/ 6251171 h 21600"/>
              <a:gd name="T6" fmla="*/ 2147483647 w 21600"/>
              <a:gd name="T7" fmla="*/ 31256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95" name="AutoShape 61"/>
          <p:cNvSpPr>
            <a:spLocks noChangeArrowheads="1"/>
          </p:cNvSpPr>
          <p:nvPr/>
        </p:nvSpPr>
        <p:spPr bwMode="auto">
          <a:xfrm flipH="1">
            <a:off x="5148263" y="2503488"/>
            <a:ext cx="1223962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125609 h 21600"/>
              <a:gd name="T4" fmla="*/ 2147483647 w 21600"/>
              <a:gd name="T5" fmla="*/ 6251171 h 21600"/>
              <a:gd name="T6" fmla="*/ 2147483647 w 21600"/>
              <a:gd name="T7" fmla="*/ 31256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96" name="Text Box 62"/>
          <p:cNvSpPr txBox="1">
            <a:spLocks noChangeArrowheads="1"/>
          </p:cNvSpPr>
          <p:nvPr/>
        </p:nvSpPr>
        <p:spPr bwMode="auto">
          <a:xfrm>
            <a:off x="1619250" y="3357563"/>
            <a:ext cx="1512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linolenová kyselina</a:t>
            </a:r>
          </a:p>
        </p:txBody>
      </p:sp>
      <p:sp>
        <p:nvSpPr>
          <p:cNvPr id="14397" name="Text Box 63"/>
          <p:cNvSpPr txBox="1">
            <a:spLocks noChangeArrowheads="1"/>
          </p:cNvSpPr>
          <p:nvPr/>
        </p:nvSpPr>
        <p:spPr bwMode="auto">
          <a:xfrm>
            <a:off x="2051050" y="2924175"/>
            <a:ext cx="608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OPDA</a:t>
            </a:r>
          </a:p>
        </p:txBody>
      </p:sp>
      <p:sp>
        <p:nvSpPr>
          <p:cNvPr id="14398" name="Text Box 64"/>
          <p:cNvSpPr txBox="1">
            <a:spLocks noChangeArrowheads="1"/>
          </p:cNvSpPr>
          <p:nvPr/>
        </p:nvSpPr>
        <p:spPr bwMode="auto">
          <a:xfrm>
            <a:off x="1042988" y="5373688"/>
            <a:ext cx="892175" cy="406400"/>
          </a:xfrm>
          <a:prstGeom prst="rect">
            <a:avLst/>
          </a:prstGeom>
          <a:solidFill>
            <a:srgbClr val="FFCC66"/>
          </a:solidFill>
          <a:ln w="9525">
            <a:solidFill>
              <a:srgbClr val="FFB87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Mechanické</a:t>
            </a:r>
          </a:p>
          <a:p>
            <a:pPr algn="l"/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poškození</a:t>
            </a:r>
          </a:p>
        </p:txBody>
      </p:sp>
      <p:sp>
        <p:nvSpPr>
          <p:cNvPr id="14399" name="Text Box 65"/>
          <p:cNvSpPr txBox="1">
            <a:spLocks noChangeArrowheads="1"/>
          </p:cNvSpPr>
          <p:nvPr/>
        </p:nvSpPr>
        <p:spPr bwMode="auto">
          <a:xfrm>
            <a:off x="2855913" y="5373688"/>
            <a:ext cx="704850" cy="406400"/>
          </a:xfrm>
          <a:prstGeom prst="rect">
            <a:avLst/>
          </a:prstGeom>
          <a:solidFill>
            <a:srgbClr val="FFCC66"/>
          </a:solidFill>
          <a:ln w="9525">
            <a:solidFill>
              <a:srgbClr val="FFB87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Saliva:</a:t>
            </a:r>
          </a:p>
          <a:p>
            <a:r>
              <a:rPr lang="cs-CZ" sz="1000" b="1">
                <a:solidFill>
                  <a:srgbClr val="000000"/>
                </a:solidFill>
                <a:latin typeface="Comic Sans MS" pitchFamily="66" charset="0"/>
              </a:rPr>
              <a:t>cellulase</a:t>
            </a:r>
          </a:p>
        </p:txBody>
      </p:sp>
      <p:sp>
        <p:nvSpPr>
          <p:cNvPr id="14400" name="AutoShape 66"/>
          <p:cNvSpPr>
            <a:spLocks noChangeArrowheads="1"/>
          </p:cNvSpPr>
          <p:nvPr/>
        </p:nvSpPr>
        <p:spPr bwMode="auto">
          <a:xfrm flipV="1">
            <a:off x="627063" y="5445125"/>
            <a:ext cx="466725" cy="908050"/>
          </a:xfrm>
          <a:prstGeom prst="curvedRightArrow">
            <a:avLst>
              <a:gd name="adj1" fmla="val 38912"/>
              <a:gd name="adj2" fmla="val 77823"/>
              <a:gd name="adj3" fmla="val 33333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01" name="AutoShape 67"/>
          <p:cNvSpPr>
            <a:spLocks noChangeArrowheads="1"/>
          </p:cNvSpPr>
          <p:nvPr/>
        </p:nvSpPr>
        <p:spPr bwMode="auto">
          <a:xfrm flipH="1" flipV="1">
            <a:off x="3624263" y="5445125"/>
            <a:ext cx="466725" cy="908050"/>
          </a:xfrm>
          <a:prstGeom prst="curvedRightArrow">
            <a:avLst>
              <a:gd name="adj1" fmla="val 38912"/>
              <a:gd name="adj2" fmla="val 77823"/>
              <a:gd name="adj3" fmla="val 33333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12" name="Freeform 68"/>
          <p:cNvSpPr>
            <a:spLocks/>
          </p:cNvSpPr>
          <p:nvPr/>
        </p:nvSpPr>
        <p:spPr bwMode="auto">
          <a:xfrm>
            <a:off x="2582863" y="2647950"/>
            <a:ext cx="4032250" cy="541338"/>
          </a:xfrm>
          <a:custGeom>
            <a:avLst/>
            <a:gdLst>
              <a:gd name="T0" fmla="*/ 0 w 2540"/>
              <a:gd name="T1" fmla="*/ 342741543 h 341"/>
              <a:gd name="T2" fmla="*/ 2147483647 w 2540"/>
              <a:gd name="T3" fmla="*/ 801410339 h 341"/>
              <a:gd name="T4" fmla="*/ 2147483647 w 2540"/>
              <a:gd name="T5" fmla="*/ 0 h 341"/>
              <a:gd name="T6" fmla="*/ 0 60000 65536"/>
              <a:gd name="T7" fmla="*/ 0 60000 65536"/>
              <a:gd name="T8" fmla="*/ 0 60000 65536"/>
              <a:gd name="T9" fmla="*/ 0 w 2540"/>
              <a:gd name="T10" fmla="*/ 0 h 341"/>
              <a:gd name="T11" fmla="*/ 2540 w 2540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" h="341">
                <a:moveTo>
                  <a:pt x="0" y="136"/>
                </a:moveTo>
                <a:cubicBezTo>
                  <a:pt x="423" y="238"/>
                  <a:pt x="847" y="341"/>
                  <a:pt x="1270" y="318"/>
                </a:cubicBezTo>
                <a:cubicBezTo>
                  <a:pt x="1693" y="295"/>
                  <a:pt x="2328" y="53"/>
                  <a:pt x="254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 flipH="1" flipV="1">
            <a:off x="2484438" y="2852738"/>
            <a:ext cx="358775" cy="71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214" name="Freeform 70"/>
          <p:cNvSpPr>
            <a:spLocks/>
          </p:cNvSpPr>
          <p:nvPr/>
        </p:nvSpPr>
        <p:spPr bwMode="auto">
          <a:xfrm>
            <a:off x="2627313" y="1952625"/>
            <a:ext cx="4032250" cy="539750"/>
          </a:xfrm>
          <a:custGeom>
            <a:avLst/>
            <a:gdLst>
              <a:gd name="T0" fmla="*/ 0 w 2540"/>
              <a:gd name="T1" fmla="*/ 514111889 h 340"/>
              <a:gd name="T2" fmla="*/ 2147483647 w 2540"/>
              <a:gd name="T3" fmla="*/ 57962804 h 340"/>
              <a:gd name="T4" fmla="*/ 2147483647 w 2540"/>
              <a:gd name="T5" fmla="*/ 856853214 h 340"/>
              <a:gd name="T6" fmla="*/ 0 60000 65536"/>
              <a:gd name="T7" fmla="*/ 0 60000 65536"/>
              <a:gd name="T8" fmla="*/ 0 60000 65536"/>
              <a:gd name="T9" fmla="*/ 0 w 2540"/>
              <a:gd name="T10" fmla="*/ 0 h 340"/>
              <a:gd name="T11" fmla="*/ 2540 w 2540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" h="340">
                <a:moveTo>
                  <a:pt x="0" y="204"/>
                </a:moveTo>
                <a:cubicBezTo>
                  <a:pt x="401" y="102"/>
                  <a:pt x="802" y="0"/>
                  <a:pt x="1225" y="23"/>
                </a:cubicBezTo>
                <a:cubicBezTo>
                  <a:pt x="1648" y="46"/>
                  <a:pt x="2321" y="287"/>
                  <a:pt x="2540" y="3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 flipH="1">
            <a:off x="2449513" y="2266950"/>
            <a:ext cx="215900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4297363" y="2708275"/>
            <a:ext cx="41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5400">
                <a:solidFill>
                  <a:srgbClr val="A50021"/>
                </a:solidFill>
              </a:rPr>
              <a:t>-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275138" y="1352550"/>
            <a:ext cx="41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5400">
                <a:solidFill>
                  <a:srgbClr val="A50021"/>
                </a:solidFill>
              </a:rPr>
              <a:t>-</a:t>
            </a:r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611188" y="404813"/>
            <a:ext cx="3455987" cy="23764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 flipH="1">
            <a:off x="684213" y="404813"/>
            <a:ext cx="3455987" cy="23764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410" name="Text Box 76"/>
          <p:cNvSpPr txBox="1">
            <a:spLocks noChangeArrowheads="1"/>
          </p:cNvSpPr>
          <p:nvPr/>
        </p:nvSpPr>
        <p:spPr bwMode="auto">
          <a:xfrm>
            <a:off x="6419850" y="1700213"/>
            <a:ext cx="779463" cy="466725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Exprese</a:t>
            </a:r>
          </a:p>
          <a:p>
            <a:r>
              <a:rPr lang="cs-CZ" sz="1200" b="1">
                <a:solidFill>
                  <a:srgbClr val="000000"/>
                </a:solidFill>
                <a:latin typeface="Comic Sans MS" pitchFamily="66" charset="0"/>
              </a:rPr>
              <a:t>genů</a:t>
            </a:r>
          </a:p>
        </p:txBody>
      </p:sp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4076700"/>
            <a:ext cx="27860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48125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8531225" y="1268413"/>
            <a:ext cx="144463" cy="71437"/>
          </a:xfrm>
          <a:prstGeom prst="ellipse">
            <a:avLst/>
          </a:prstGeom>
          <a:solidFill>
            <a:srgbClr val="E6FF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79" name="Obrázek 78" descr="cerne a jeste tlustsi logo labiny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2" grpId="0" animBg="1"/>
      <p:bldP spid="6213" grpId="0" animBg="1"/>
      <p:bldP spid="6214" grpId="0" animBg="1"/>
      <p:bldP spid="6215" grpId="0" animBg="1"/>
      <p:bldP spid="6216" grpId="0"/>
      <p:bldP spid="6217" grpId="0"/>
      <p:bldP spid="6218" grpId="0" animBg="1"/>
      <p:bldP spid="6219" grpId="0" animBg="1"/>
      <p:bldP spid="6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3563938" y="317500"/>
            <a:ext cx="1992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800" b="1">
                <a:solidFill>
                  <a:srgbClr val="003300"/>
                </a:solidFill>
                <a:latin typeface="Comic Sans MS" pitchFamily="66" charset="0"/>
              </a:rPr>
              <a:t>Cryptogein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39750" y="1268413"/>
            <a:ext cx="7848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FontTx/>
              <a:buBlip>
                <a:blip r:embed="rId3"/>
              </a:buBlip>
            </a:pPr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proteinový elicitor patřící do skupiny elicitinů vylučovaný houbou </a:t>
            </a:r>
            <a:r>
              <a:rPr lang="cs-CZ" b="1" i="1">
                <a:solidFill>
                  <a:srgbClr val="003300"/>
                </a:solidFill>
                <a:latin typeface="Comic Sans MS" pitchFamily="66" charset="0"/>
              </a:rPr>
              <a:t>Phytophtora cryptogea</a:t>
            </a:r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 vyvolávající velmi silnou obrannou reakci u rostlin tabáku vedoucí k nekróze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FontTx/>
              <a:buBlip>
                <a:blip r:embed="rId3"/>
              </a:buBlip>
            </a:pPr>
            <a:r>
              <a:rPr lang="cs-CZ" b="1">
                <a:solidFill>
                  <a:srgbClr val="003300"/>
                </a:solidFill>
                <a:latin typeface="Comic Sans MS" pitchFamily="66" charset="0"/>
              </a:rPr>
              <a:t>obsahuje hydrofobní kavitu, do které se mohou vázat steroly a mastné kyseliny, proto je řazen mezi lipid transfer proteiny (LTP)</a:t>
            </a:r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20" y="3789050"/>
            <a:ext cx="2663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1026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10275" y="5084763"/>
          <a:ext cx="866775" cy="485775"/>
        </p:xfrm>
        <a:graphic>
          <a:graphicData uri="http://schemas.openxmlformats.org/presentationml/2006/ole">
            <p:oleObj spid="_x0000_s1026" name="Balíček" r:id="rId5" imgW="866880" imgH="485640" progId="Package">
              <p:embed/>
            </p:oleObj>
          </a:graphicData>
        </a:graphic>
      </p:graphicFrame>
      <p:pic>
        <p:nvPicPr>
          <p:cNvPr id="9" name="Obrázek 8" descr="cerne a jeste tlustsi logo labiny.t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80000" cy="9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2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10">
      <a:dk1>
        <a:srgbClr val="003300"/>
      </a:dk1>
      <a:lt1>
        <a:srgbClr val="008000"/>
      </a:lt1>
      <a:dk2>
        <a:srgbClr val="FFFFB7"/>
      </a:dk2>
      <a:lt2>
        <a:srgbClr val="A7FFA7"/>
      </a:lt2>
      <a:accent1>
        <a:srgbClr val="99CC00"/>
      </a:accent1>
      <a:accent2>
        <a:srgbClr val="00CC00"/>
      </a:accent2>
      <a:accent3>
        <a:srgbClr val="AAC0AA"/>
      </a:accent3>
      <a:accent4>
        <a:srgbClr val="002A00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9">
        <a:dk1>
          <a:srgbClr val="A7FFA7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10">
        <a:dk1>
          <a:srgbClr val="003300"/>
        </a:dk1>
        <a:lt1>
          <a:srgbClr val="008000"/>
        </a:lt1>
        <a:dk2>
          <a:srgbClr val="FFFFB7"/>
        </a:dk2>
        <a:lt2>
          <a:srgbClr val="A7FFA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002A00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2492</TotalTime>
  <Words>1167</Words>
  <Application>Microsoft Office PowerPoint</Application>
  <PresentationFormat>Předvádění na obrazovce (4:3)</PresentationFormat>
  <Paragraphs>305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Wingdings</vt:lpstr>
      <vt:lpstr>Calibri</vt:lpstr>
      <vt:lpstr>Comic Sans MS</vt:lpstr>
      <vt:lpstr>Times New Roman</vt:lpstr>
      <vt:lpstr>BaskervilleCUP</vt:lpstr>
      <vt:lpstr>Symbol</vt:lpstr>
      <vt:lpstr>Courier New</vt:lpstr>
      <vt:lpstr>Vrstvy skla</vt:lpstr>
      <vt:lpstr>Balíček</vt:lpstr>
      <vt:lpstr>Graf aplikace Microsoft Excel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Lochman</dc:creator>
  <cp:lastModifiedBy>Lochik</cp:lastModifiedBy>
  <cp:revision>51</cp:revision>
  <dcterms:created xsi:type="dcterms:W3CDTF">2006-06-06T13:04:44Z</dcterms:created>
  <dcterms:modified xsi:type="dcterms:W3CDTF">2014-12-08T13:55:47Z</dcterms:modified>
</cp:coreProperties>
</file>