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97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19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04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4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25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94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75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88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00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44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D90B-B13D-4BD0-9F7D-12C55B344EAF}" type="datetimeFigureOut">
              <a:rPr lang="cs-CZ" smtClean="0"/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B18A-479F-4F55-B633-E83E03133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705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z/url?sa=i&amp;rct=j&amp;q=&amp;esrc=s&amp;frm=1&amp;source=images&amp;cd=&amp;cad=rja&amp;docid=mgdEt6_H7BGcZM&amp;tbnid=LULipzWLYVWaOM:&amp;ved=0CAUQjRw&amp;url=http%3A%2F%2Fwww.thesims2.gamesims.sk%2Fseasons_2.htm&amp;ei=pEqfUr7oBsGKtAaj2oDwCA&amp;bvm=bv.57155469,d.Yms&amp;psig=AFQjCNGumsCxck_eqiLW02V0woUr84Rndg&amp;ust=138625743652441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frm=1&amp;source=images&amp;cd=&amp;cad=rja&amp;docid=K_JjIbtVssZAQM&amp;tbnid=Wjpy07WeKUu1PM:&amp;ved=0CAUQjRw&amp;url=http%3A%2F%2Fwww.novakovi-lostice.cz%2Fkatalog%2Fpesticidy-a-hnojiva%2F&amp;ei=nUifUtP9DYGXtAaTtIGQCw&amp;bvm=bv.57155469,d.Yms&amp;psig=AFQjCNFd60MYZ7COYjlsz-8UsZ7p4qZnUg&amp;ust=138625689495564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source=images&amp;cd=&amp;cad=rja&amp;docid=qO-73Vy-sYH_DM&amp;tbnid=AkNW2kN8yv7cGM:&amp;ved=0CAgQjRwwAA&amp;url=http%3A%2F%2Fskaba.cz%2Fnovinky%2F151%2Fnejvice-kontaminovana-2%2F&amp;ei=NkifUvPBLIqGywP42ICQCg&amp;psig=AFQjCNHLKK48zuxcu8i9vDYWcBku1LzQUQ&amp;ust=1386256822765267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TvpFUs_EBzvCVM&amp;tbnid=YYBkk0G5QcEEaM:&amp;ved=0CAgQjRwwAA&amp;url=http%3A%2F%2Fcs.wikipedia.org%2Fwiki%2FKyselina_gallov%25C3%25A1&amp;ei=EUSfUsOmIOXiywPCuoKADw&amp;psig=AFQjCNFVe1K-VtAYAZxkAuwkYqaI2NjN_A&amp;ust=1386255761682487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hyperlink" Target="http://upload.wikimedia.org/wikipedia/commons/6/63/Rutin.png" TargetMode="Externa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6/6c/Alpha-cypermethrin.svg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://upload.wikimedia.org/wikipedia/commons/e/e9/Phosphate_formula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Glyphosate.svg" TargetMode="External"/><Relationship Id="rId11" Type="http://schemas.openxmlformats.org/officeDocument/2006/relationships/hyperlink" Target="http://upload.wikimedia.org/wikipedia/commons/4/42/Diuron.png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://cs.wikipedia.org/wiki/Soubor:Carbamate-group-2D.png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upload.wikimedia.org/wikipedia/commons/8/86/Chlorpropamide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gromanual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LWUSDxDSEGQ-3M&amp;tbnid=BzOGonxB3Y0hXM:&amp;ved=0CAgQjRwwAA&amp;url=http%3A%2F%2Fwww.jenzeny.cz%2Fmoda%2Fliceni%2Fvse-o-trendu-barevne-pigmenty-465.html&amp;ei=QTWfUpckxd_hBJOdgIgN&amp;psig=AFQjCNF6pmSEpv7219ZInEX0ZqMn0znKXg&amp;ust=138625196903683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http://upload.wikimedia.org/wikipedia/commons/d/d0/Malachite_green_structure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hyperlink" Target="http://upload.wikimedia.org/wikipedia/commons/9/9c/Eosin_Y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Pesticidy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280920" cy="594928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2900" dirty="0" smtClean="0"/>
              <a:t>Dělení dle</a:t>
            </a:r>
            <a:r>
              <a:rPr lang="cs-CZ" sz="2900" dirty="0" smtClean="0"/>
              <a:t>:</a:t>
            </a:r>
          </a:p>
          <a:p>
            <a:pPr algn="l"/>
            <a:endParaRPr lang="cs-CZ" sz="2900" dirty="0" smtClean="0"/>
          </a:p>
          <a:p>
            <a:pPr algn="l"/>
            <a:r>
              <a:rPr lang="cs-CZ" sz="2600" dirty="0" smtClean="0"/>
              <a:t>A/ Typ škůdce:</a:t>
            </a:r>
          </a:p>
          <a:p>
            <a:pPr algn="l">
              <a:buFont typeface="Arial"/>
              <a:buChar char="•"/>
            </a:pPr>
            <a:r>
              <a:rPr lang="cs-CZ" sz="2300" dirty="0" smtClean="0">
                <a:solidFill>
                  <a:srgbClr val="FFC000"/>
                </a:solidFill>
                <a:effectLst/>
              </a:rPr>
              <a:t>Akaricidy: 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přípravky určené k hubení roztočů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smtClean="0">
                <a:solidFill>
                  <a:srgbClr val="FFC000"/>
                </a:solidFill>
                <a:effectLst/>
              </a:rPr>
              <a:t>Algicidy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: přípravky určené k hubení řas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err="1" smtClean="0">
                <a:solidFill>
                  <a:srgbClr val="FFC000"/>
                </a:solidFill>
                <a:effectLst/>
              </a:rPr>
              <a:t>Arborocidy</a:t>
            </a:r>
            <a:r>
              <a:rPr lang="cs-CZ" sz="2300" dirty="0" smtClean="0">
                <a:solidFill>
                  <a:srgbClr val="FFC000"/>
                </a:solidFill>
                <a:effectLst/>
              </a:rPr>
              <a:t>: 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pesticidy určené k hubení stromů a keřů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smtClean="0">
                <a:solidFill>
                  <a:srgbClr val="FFC000"/>
                </a:solidFill>
                <a:effectLst/>
              </a:rPr>
              <a:t>Fungicidy: 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prostředky určené k ochraně před houbovými chorobami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smtClean="0">
                <a:solidFill>
                  <a:srgbClr val="FFC000"/>
                </a:solidFill>
                <a:effectLst/>
              </a:rPr>
              <a:t>Herbicidy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: pesticidy určené k hubení rostlin (plevelů)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smtClean="0">
                <a:solidFill>
                  <a:srgbClr val="FFC000"/>
                </a:solidFill>
                <a:effectLst/>
              </a:rPr>
              <a:t>Insekticidy: 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přípravky určené k hubení hmyzu (dezinsekce)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err="1" smtClean="0">
                <a:solidFill>
                  <a:srgbClr val="FFC000"/>
                </a:solidFill>
                <a:effectLst/>
              </a:rPr>
              <a:t>Molluskocidy</a:t>
            </a:r>
            <a:r>
              <a:rPr lang="cs-CZ" sz="2300" dirty="0" smtClean="0">
                <a:solidFill>
                  <a:srgbClr val="FFC000"/>
                </a:solidFill>
                <a:effectLst/>
              </a:rPr>
              <a:t>: 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prostředky určené k hubení měkkýšů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smtClean="0">
                <a:solidFill>
                  <a:srgbClr val="FFC000"/>
                </a:solidFill>
                <a:effectLst/>
              </a:rPr>
              <a:t>Nematocidy: 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prostředky určené k hubení hlístic a jiných červů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smtClean="0">
                <a:solidFill>
                  <a:srgbClr val="FFC000"/>
                </a:solidFill>
                <a:effectLst/>
              </a:rPr>
              <a:t>Rodenticidy: 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přípravky určené k hubení hlodavců (deratizace)</a:t>
            </a:r>
          </a:p>
          <a:p>
            <a:pPr algn="l">
              <a:buFont typeface="Arial"/>
              <a:buChar char="•"/>
            </a:pPr>
            <a:endParaRPr lang="cs-CZ" sz="2300" dirty="0" smtClean="0">
              <a:solidFill>
                <a:schemeClr val="tx1"/>
              </a:solidFill>
              <a:effectLst/>
            </a:endParaRPr>
          </a:p>
          <a:p>
            <a:pPr algn="l">
              <a:buFont typeface="Arial"/>
              <a:buChar char="•"/>
            </a:pPr>
            <a:r>
              <a:rPr lang="cs-CZ" sz="2300" dirty="0" err="1" smtClean="0">
                <a:solidFill>
                  <a:srgbClr val="FFC000"/>
                </a:solidFill>
                <a:effectLst/>
              </a:rPr>
              <a:t>Graminicidy</a:t>
            </a:r>
            <a:r>
              <a:rPr lang="cs-CZ" sz="2300" dirty="0" smtClean="0">
                <a:solidFill>
                  <a:srgbClr val="FFC000"/>
                </a:solidFill>
                <a:effectLst/>
              </a:rPr>
              <a:t>: </a:t>
            </a:r>
            <a:r>
              <a:rPr lang="cs-CZ" sz="2300" dirty="0" smtClean="0">
                <a:solidFill>
                  <a:schemeClr val="tx1"/>
                </a:solidFill>
                <a:effectLst/>
              </a:rPr>
              <a:t>přípravky určené k zastavení růstu jednoděložných trav(retardace trávy) ve dvouděložných rostlinách a dřevinách. Patří do skupiny herbicidů</a:t>
            </a:r>
          </a:p>
          <a:p>
            <a:pPr algn="l"/>
            <a:endParaRPr lang="cs-CZ" sz="2000" dirty="0" smtClean="0"/>
          </a:p>
          <a:p>
            <a:pPr algn="l"/>
            <a:endParaRPr lang="cs-CZ" sz="2000" dirty="0"/>
          </a:p>
        </p:txBody>
      </p:sp>
      <p:sp>
        <p:nvSpPr>
          <p:cNvPr id="4" name="AutoShape 2" descr="https://encrypted-tbn2.gstatic.com/images?q=tbn:ANd9GcRhfUv-Cb2_abB3FX8q8CvJXhXQgwYoEFd_qfCwG2b0eTzg54jQ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5229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48" name="Picture 4" descr="http://www.thesims2.gamesims.sk/seasons/preview/tsr_pestici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89" y="548680"/>
            <a:ext cx="3671094" cy="26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(fragrance), chuťové látky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8958"/>
            <a:ext cx="6288558" cy="368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63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(fragrance), chuťové látky</a:t>
            </a:r>
            <a:endParaRPr 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0" y="980728"/>
            <a:ext cx="4301275" cy="264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41" y="1063078"/>
            <a:ext cx="4387825" cy="252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6" y="3655238"/>
            <a:ext cx="4491037" cy="327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35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94524" cy="47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7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48" y="1196752"/>
            <a:ext cx="6593476" cy="506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3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019650" cy="352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09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0" y="1268760"/>
            <a:ext cx="74390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23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23963"/>
            <a:ext cx="63817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3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3722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9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232476" cy="540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7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56" y="1052736"/>
            <a:ext cx="6932048" cy="528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5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Pesticidy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280920" cy="554461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Dělení dle</a:t>
            </a:r>
            <a:r>
              <a:rPr lang="cs-CZ" sz="2000" b="1" dirty="0" smtClean="0"/>
              <a:t>:</a:t>
            </a:r>
          </a:p>
          <a:p>
            <a:pPr algn="l"/>
            <a:endParaRPr lang="cs-CZ" sz="2000" b="1" dirty="0" smtClean="0"/>
          </a:p>
          <a:p>
            <a:pPr algn="l"/>
            <a:r>
              <a:rPr lang="cs-CZ" sz="1800" dirty="0"/>
              <a:t>B</a:t>
            </a:r>
            <a:r>
              <a:rPr lang="cs-CZ" sz="1800" dirty="0" smtClean="0"/>
              <a:t>/ </a:t>
            </a:r>
            <a:r>
              <a:rPr lang="cs-CZ" sz="1800" b="1" dirty="0" smtClean="0">
                <a:effectLst/>
              </a:rPr>
              <a:t>způsobu </a:t>
            </a:r>
            <a:r>
              <a:rPr lang="cs-CZ" sz="1800" b="1" dirty="0" smtClean="0">
                <a:effectLst/>
              </a:rPr>
              <a:t>aplikace</a:t>
            </a:r>
            <a:endParaRPr lang="cs-CZ" sz="1800" b="1" dirty="0" smtClean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 smtClean="0">
                <a:effectLst/>
              </a:rPr>
              <a:t>postřiky, aerosoly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 err="1" smtClean="0">
                <a:effectLst/>
              </a:rPr>
              <a:t>fumiganty</a:t>
            </a:r>
            <a:endParaRPr lang="cs-CZ" sz="1600" dirty="0" smtClean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 err="1" smtClean="0">
                <a:effectLst/>
              </a:rPr>
              <a:t>popraše</a:t>
            </a:r>
            <a:endParaRPr lang="cs-CZ" sz="1600" dirty="0" smtClean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 smtClean="0">
                <a:effectLst/>
              </a:rPr>
              <a:t>pevné a tekuté nástrahy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 smtClean="0">
                <a:effectLst/>
              </a:rPr>
              <a:t>nátěry a </a:t>
            </a:r>
            <a:r>
              <a:rPr lang="cs-CZ" sz="1600" dirty="0" smtClean="0">
                <a:effectLst/>
              </a:rPr>
              <a:t>impregnace</a:t>
            </a:r>
            <a:endParaRPr lang="cs-CZ" sz="1600" dirty="0" smtClean="0">
              <a:effectLst/>
            </a:endParaRPr>
          </a:p>
          <a:p>
            <a:pPr algn="l"/>
            <a:endParaRPr lang="cs-CZ" sz="1600" dirty="0"/>
          </a:p>
          <a:p>
            <a:pPr algn="l"/>
            <a:r>
              <a:rPr lang="cs-CZ" sz="1600" b="1" dirty="0" smtClean="0"/>
              <a:t>C/ </a:t>
            </a:r>
            <a:r>
              <a:rPr lang="cs-CZ" sz="1600" b="1" dirty="0" smtClean="0">
                <a:effectLst/>
              </a:rPr>
              <a:t>působení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 err="1"/>
              <a:t>p</a:t>
            </a:r>
            <a:r>
              <a:rPr lang="cs-CZ" sz="1600" b="1" dirty="0" err="1" smtClean="0"/>
              <a:t>ožerové</a:t>
            </a:r>
            <a:r>
              <a:rPr lang="cs-CZ" sz="1600" b="1" dirty="0" smtClean="0"/>
              <a:t>, kontaktní - účinná látka zůstává na povrchu rostliny či škůdce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 smtClean="0"/>
              <a:t>s</a:t>
            </a:r>
            <a:r>
              <a:rPr lang="cs-CZ" sz="1600" b="1" dirty="0" smtClean="0"/>
              <a:t>ystémové </a:t>
            </a:r>
            <a:r>
              <a:rPr lang="cs-CZ" sz="1600" b="1" dirty="0" smtClean="0"/>
              <a:t>- účinná látka proniká do rostliny či škůdce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b="1" dirty="0">
              <a:effectLst/>
            </a:endParaRPr>
          </a:p>
          <a:p>
            <a:pPr algn="l"/>
            <a:endParaRPr lang="cs-CZ" sz="2000" dirty="0" smtClean="0"/>
          </a:p>
          <a:p>
            <a:pPr algn="l"/>
            <a:endParaRPr lang="cs-CZ" sz="2000" dirty="0"/>
          </a:p>
        </p:txBody>
      </p:sp>
      <p:sp>
        <p:nvSpPr>
          <p:cNvPr id="6" name="AutoShape 6" descr="https://encrypted-tbn2.gstatic.com/images?q=tbn:ANd9GcRxeu6auWixDCJuadJQmLQps_MVRGsY2RxZCkPsygsLNRw03gtg1Q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119188"/>
            <a:ext cx="54292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8" name="Picture 8" descr="pestici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62990"/>
            <a:ext cx="5328592" cy="21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http://aa.ecn.cz/img_upload/e6ffb6c50bc1424ab10ecf09e063cd63/vce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3132"/>
            <a:ext cx="3816424" cy="237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9602"/>
            <a:ext cx="7848872" cy="548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634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91362" cy="51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77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689105" cy="531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103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11714" cy="543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81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038479" cy="519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441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(fragrance)</a:t>
            </a:r>
            <a:endParaRPr lang="cs-CZ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040908" cy="556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7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Chuťové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(příchutě)</a:t>
            </a:r>
            <a:endParaRPr lang="cs-CZ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31074" cy="45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52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Chuťové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(příchutě)</a:t>
            </a:r>
            <a:endParaRPr lang="cs-CZ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0387"/>
            <a:ext cx="7007125" cy="495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870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Chuťové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(příchutě)</a:t>
            </a:r>
            <a:endParaRPr lang="cs-CZ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58347" cy="49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76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Chuťové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(příchutě)</a:t>
            </a:r>
            <a:endParaRPr lang="cs-CZ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2856"/>
            <a:ext cx="7416824" cy="52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0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Pesticidy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280920" cy="554461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Dělení dle</a:t>
            </a:r>
            <a:r>
              <a:rPr lang="cs-CZ" sz="2000" b="1" dirty="0" smtClean="0"/>
              <a:t>:</a:t>
            </a:r>
          </a:p>
          <a:p>
            <a:pPr algn="l"/>
            <a:endParaRPr lang="cs-CZ" sz="2000" b="1" dirty="0">
              <a:effectLst/>
            </a:endParaRPr>
          </a:p>
          <a:p>
            <a:pPr algn="l"/>
            <a:r>
              <a:rPr lang="cs-CZ" sz="2000" b="1" dirty="0" smtClean="0"/>
              <a:t>D/ </a:t>
            </a:r>
            <a:r>
              <a:rPr lang="cs-CZ" sz="2000" b="1" dirty="0" smtClean="0"/>
              <a:t>mechanismu působení  (co inhibují):</a:t>
            </a:r>
          </a:p>
          <a:p>
            <a:pPr algn="l"/>
            <a:r>
              <a:rPr lang="cs-CZ" sz="1800" dirty="0"/>
              <a:t>inhibitory </a:t>
            </a:r>
            <a:r>
              <a:rPr lang="cs-CZ" sz="1800" dirty="0" err="1"/>
              <a:t>acetylcholinesterázy</a:t>
            </a:r>
            <a:endParaRPr lang="cs-CZ" sz="1800" dirty="0"/>
          </a:p>
          <a:p>
            <a:pPr algn="l"/>
            <a:r>
              <a:rPr lang="cs-CZ" sz="1800" dirty="0"/>
              <a:t>inhibitory chitin </a:t>
            </a:r>
            <a:r>
              <a:rPr lang="cs-CZ" sz="1800" dirty="0" err="1"/>
              <a:t>syntetázy</a:t>
            </a:r>
            <a:endParaRPr lang="cs-CZ" sz="1800" dirty="0"/>
          </a:p>
          <a:p>
            <a:pPr algn="l"/>
            <a:r>
              <a:rPr lang="cs-CZ" sz="1800" dirty="0"/>
              <a:t>antagonista </a:t>
            </a:r>
            <a:r>
              <a:rPr lang="cs-CZ" sz="1800" dirty="0" err="1"/>
              <a:t>ekdysonu</a:t>
            </a:r>
            <a:r>
              <a:rPr lang="cs-CZ" sz="1800" dirty="0"/>
              <a:t> (hmyzí steroid ovlivňující larvální stadium vývoje)</a:t>
            </a:r>
          </a:p>
          <a:p>
            <a:pPr algn="l"/>
            <a:r>
              <a:rPr lang="cs-CZ" sz="1800" dirty="0"/>
              <a:t>inhibitory kyseliny gama-aminomáselné</a:t>
            </a:r>
          </a:p>
          <a:p>
            <a:pPr algn="l"/>
            <a:r>
              <a:rPr lang="cs-CZ" sz="1800" dirty="0"/>
              <a:t>analogy juvenilních hormonů (regulují růst hormonů)</a:t>
            </a:r>
          </a:p>
          <a:p>
            <a:pPr algn="l"/>
            <a:r>
              <a:rPr lang="cs-CZ" sz="1800" dirty="0"/>
              <a:t>antikoagulanty</a:t>
            </a:r>
          </a:p>
          <a:p>
            <a:pPr algn="l"/>
            <a:r>
              <a:rPr lang="cs-CZ" sz="1800" dirty="0"/>
              <a:t>inhibitory </a:t>
            </a:r>
            <a:r>
              <a:rPr lang="cs-CZ" sz="1800" dirty="0" err="1"/>
              <a:t>glutamin</a:t>
            </a:r>
            <a:r>
              <a:rPr lang="cs-CZ" sz="1800" dirty="0"/>
              <a:t> </a:t>
            </a:r>
            <a:r>
              <a:rPr lang="cs-CZ" sz="1800" dirty="0" err="1"/>
              <a:t>syntetázy</a:t>
            </a:r>
            <a:endParaRPr lang="cs-CZ" sz="1800" dirty="0"/>
          </a:p>
          <a:p>
            <a:pPr algn="l"/>
            <a:r>
              <a:rPr lang="cs-CZ" sz="1800" dirty="0"/>
              <a:t>inhibitory </a:t>
            </a:r>
            <a:r>
              <a:rPr lang="cs-CZ" sz="1800" dirty="0" err="1"/>
              <a:t>demetylace</a:t>
            </a:r>
            <a:r>
              <a:rPr lang="cs-CZ" sz="1800" dirty="0"/>
              <a:t> steroidů</a:t>
            </a:r>
          </a:p>
          <a:p>
            <a:pPr algn="l"/>
            <a:r>
              <a:rPr lang="cs-CZ" sz="1800" dirty="0"/>
              <a:t>inhibitory </a:t>
            </a:r>
            <a:r>
              <a:rPr lang="cs-CZ" sz="1800" dirty="0" err="1"/>
              <a:t>protoporfyrnogen</a:t>
            </a:r>
            <a:r>
              <a:rPr lang="cs-CZ" sz="1800" dirty="0"/>
              <a:t> oxidázy</a:t>
            </a:r>
          </a:p>
          <a:p>
            <a:pPr algn="l"/>
            <a:r>
              <a:rPr lang="cs-CZ" sz="1800" dirty="0"/>
              <a:t>inhibitory RNA polymerázy</a:t>
            </a:r>
          </a:p>
          <a:p>
            <a:pPr algn="l"/>
            <a:r>
              <a:rPr lang="cs-CZ" sz="1800" dirty="0"/>
              <a:t>inhibitory </a:t>
            </a:r>
            <a:r>
              <a:rPr lang="cs-CZ" sz="1800" dirty="0" err="1"/>
              <a:t>syntetázy</a:t>
            </a:r>
            <a:r>
              <a:rPr lang="cs-CZ" sz="1800" dirty="0"/>
              <a:t> proteinů</a:t>
            </a:r>
          </a:p>
          <a:p>
            <a:pPr algn="l"/>
            <a:r>
              <a:rPr lang="cs-CZ" sz="1800" dirty="0"/>
              <a:t>inhibitory transportu elektronů při fotosyntéze</a:t>
            </a:r>
          </a:p>
          <a:p>
            <a:pPr algn="l"/>
            <a:r>
              <a:rPr lang="cs-CZ" sz="1800" dirty="0"/>
              <a:t>inhibitory mitochondriální </a:t>
            </a:r>
            <a:r>
              <a:rPr lang="cs-CZ" sz="1800" dirty="0" smtClean="0"/>
              <a:t>respirace</a:t>
            </a:r>
          </a:p>
          <a:p>
            <a:pPr algn="l"/>
            <a:endParaRPr lang="cs-CZ" sz="2000" dirty="0" smtClean="0"/>
          </a:p>
        </p:txBody>
      </p:sp>
      <p:pic>
        <p:nvPicPr>
          <p:cNvPr id="29698" name="Picture 2" descr="http://t2.gstatic.com/images?q=tbn:ANd9GcTteOxuYhlBkCE7Zl5wfWGQ1z8f77kMTgfiA2LjJWr4cRCHaa4qJ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939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Chuťové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(příchutě)</a:t>
            </a:r>
            <a:endParaRPr lang="cs-CZ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4732"/>
            <a:ext cx="7056784" cy="534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73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Chuťové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(příchutě)</a:t>
            </a:r>
            <a:endParaRPr lang="cs-CZ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6862312" cy="41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t0.gstatic.com/images?q=tbn:ANd9GcT3m3thl4t5zsHnAy9D90n0NCzKxfLu-No7RTvWpQ_wdeiTGEm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11" y="1340768"/>
            <a:ext cx="1509051" cy="15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Soubor:Rutin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24545"/>
            <a:ext cx="2808312" cy="26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Pesticidy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280920" cy="554461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Dělení dle</a:t>
            </a:r>
            <a:r>
              <a:rPr lang="cs-CZ" sz="2000" b="1" dirty="0" smtClean="0"/>
              <a:t>:</a:t>
            </a:r>
          </a:p>
          <a:p>
            <a:pPr algn="l"/>
            <a:endParaRPr lang="cs-CZ" sz="1600" b="1" dirty="0">
              <a:effectLst/>
            </a:endParaRPr>
          </a:p>
          <a:p>
            <a:pPr algn="l"/>
            <a:r>
              <a:rPr lang="cs-CZ" sz="1600" b="1" dirty="0"/>
              <a:t>E</a:t>
            </a:r>
            <a:r>
              <a:rPr lang="cs-CZ" sz="1600" b="1" dirty="0" smtClean="0"/>
              <a:t>/ základního chemického strukturního motivu:</a:t>
            </a:r>
          </a:p>
          <a:p>
            <a:pPr algn="l"/>
            <a:r>
              <a:rPr lang="cs-CZ" sz="1600" dirty="0"/>
              <a:t>organofosfáty</a:t>
            </a:r>
          </a:p>
          <a:p>
            <a:pPr algn="l"/>
            <a:r>
              <a:rPr lang="cs-CZ" sz="1600" dirty="0"/>
              <a:t>karbamáty</a:t>
            </a:r>
          </a:p>
          <a:p>
            <a:pPr algn="l"/>
            <a:r>
              <a:rPr lang="cs-CZ" sz="1600" dirty="0" err="1"/>
              <a:t>chlororganické</a:t>
            </a:r>
            <a:r>
              <a:rPr lang="cs-CZ" sz="1600" dirty="0"/>
              <a:t> sloučeniny</a:t>
            </a:r>
          </a:p>
          <a:p>
            <a:pPr algn="l"/>
            <a:r>
              <a:rPr lang="cs-CZ" sz="1600" dirty="0"/>
              <a:t>syntetické pyretroidy</a:t>
            </a:r>
          </a:p>
          <a:p>
            <a:pPr algn="l"/>
            <a:r>
              <a:rPr lang="cs-CZ" sz="1600" dirty="0" smtClean="0"/>
              <a:t>fenoly</a:t>
            </a:r>
            <a:endParaRPr lang="cs-CZ" sz="1600" dirty="0"/>
          </a:p>
          <a:p>
            <a:pPr algn="l"/>
            <a:r>
              <a:rPr lang="cs-CZ" sz="1600" dirty="0" err="1" smtClean="0"/>
              <a:t>morfoliny</a:t>
            </a:r>
            <a:endParaRPr lang="cs-CZ" sz="1600" dirty="0"/>
          </a:p>
          <a:p>
            <a:pPr algn="l"/>
            <a:r>
              <a:rPr lang="cs-CZ" sz="1600" dirty="0" smtClean="0"/>
              <a:t>azoly</a:t>
            </a:r>
            <a:endParaRPr lang="cs-CZ" sz="1600" dirty="0"/>
          </a:p>
          <a:p>
            <a:pPr algn="l"/>
            <a:r>
              <a:rPr lang="cs-CZ" sz="1600" dirty="0" smtClean="0"/>
              <a:t>aniliny</a:t>
            </a:r>
          </a:p>
          <a:p>
            <a:pPr algn="l"/>
            <a:r>
              <a:rPr lang="cs-CZ" sz="1600" dirty="0" smtClean="0"/>
              <a:t>měďnaté  sloučeniny</a:t>
            </a:r>
            <a:endParaRPr lang="cs-CZ" sz="1600" dirty="0"/>
          </a:p>
          <a:p>
            <a:pPr algn="l"/>
            <a:endParaRPr lang="cs-CZ" sz="2000" dirty="0" smtClean="0"/>
          </a:p>
          <a:p>
            <a:pPr algn="l"/>
            <a:endParaRPr lang="cs-CZ" sz="2000" dirty="0"/>
          </a:p>
        </p:txBody>
      </p:sp>
      <p:pic>
        <p:nvPicPr>
          <p:cNvPr id="1028" name="Picture 4" descr="File:Phosphate formul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39775"/>
            <a:ext cx="1656184" cy="120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4/41/Carbamate-group-2D.png/220px-Carbamate-group-2D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8" y="1772816"/>
            <a:ext cx="176019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0/04/Glyphosate.svg/200px-Glyphosate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448272" cy="9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oubor:Alpha-cypermethrin.sv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00" y="3057842"/>
            <a:ext cx="3536651" cy="13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42467"/>
            <a:ext cx="25336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Soubor:Diuron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42786"/>
            <a:ext cx="2173610" cy="10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15799"/>
            <a:ext cx="2009206" cy="15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File:Chlorpropamide.sv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3400401" cy="141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http://agromanual.cz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9" y="1340768"/>
            <a:ext cx="900099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6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067" y="-269141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Výbušiny/výbušniny (energetické materiály)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6" y="5193828"/>
            <a:ext cx="7754091" cy="16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566" y="607957"/>
            <a:ext cx="912943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praktického využití dělíme výbušiny do několika 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typů:</a:t>
            </a:r>
          </a:p>
          <a:p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Třaskavina</a:t>
            </a:r>
            <a:r>
              <a:rPr lang="cs-CZ" sz="1400" dirty="0"/>
              <a:t> je snadno vznítitelná výbušina, které obvykle slouží k iniciaci výbuchu trhavin nebo střelivin. Při praktickém použití je přítomna pouze v nepatrném množství, např. třaskavina v roznětce nábojnice, či rozbušky. Nejběžnějšími třaskavinami jsou azid olovnatý, velmi rozšířený je například fulminát rtuťnatý (třaskavá rtuť). </a:t>
            </a:r>
            <a:r>
              <a:rPr lang="cs-CZ" sz="1400" dirty="0" smtClean="0"/>
              <a:t>Od </a:t>
            </a:r>
            <a:r>
              <a:rPr lang="cs-CZ" sz="1400" dirty="0"/>
              <a:t>trhavin se liší nízkou trhavou silou, danou velmi malým objemem plynů, vzniklých po explozi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Trhavina</a:t>
            </a:r>
            <a:r>
              <a:rPr lang="cs-CZ" sz="1400" dirty="0"/>
              <a:t> je označení pro výbušinu, která je za normálních podmínek velmi málo citlivá k vnějším vlivům a naopak po iniciaci dokáže vyvinout detonaci o mimořádně vysoké trhavé síle. Používají se obvykle při trhacích pracích v dolech, lomech, ražbě tunelů, demolicích apod. Mezi nejznámější a nejpoužívanější trhaviny patří dynamit, </a:t>
            </a:r>
            <a:r>
              <a:rPr lang="cs-CZ" sz="1400" dirty="0" err="1"/>
              <a:t>pentrit</a:t>
            </a:r>
            <a:r>
              <a:rPr lang="cs-CZ" sz="1400" dirty="0"/>
              <a:t>, hexogen, trinitrotoluen a řada směsných průmyslových trhavin z nich složených a doplněných oxidačním činidlem a případně některými kovy v práškovém stavu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Střelivina</a:t>
            </a:r>
            <a:r>
              <a:rPr lang="cs-CZ" sz="1400" dirty="0"/>
              <a:t> se používá jako výmetná náplň v nábojích do palných zbraní. Jejím účelem je uvolnit energie rychlým, avšak kontrolovaným vývinem velkého množství plynů a vypuzením střely z hlavně zbraně. Příkladem je černý střelný prach nebo bezdýmý střelný prach -nitrocelulóza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Pyrotechnická slož </a:t>
            </a:r>
            <a:r>
              <a:rPr lang="cs-CZ" sz="1400" dirty="0"/>
              <a:t>je výbušina používaná zpravidla pro různé efekty – světelné, kouřové, zvukové apod. V civilním sektoru se používají v zábavné pyrotechnice, ve výstražných svítidlech, pro kouřové efekty apod. Vojenské použití je obdobné – dýmovnice, světlice, imitace výbuchů a výstřelů a v neposlední řadě jako </a:t>
            </a:r>
            <a:r>
              <a:rPr lang="cs-CZ" sz="1400" dirty="0" err="1"/>
              <a:t>stopovka</a:t>
            </a:r>
            <a:r>
              <a:rPr lang="cs-CZ" sz="1400" dirty="0"/>
              <a:t>, jež je součástí svítící střely</a:t>
            </a:r>
          </a:p>
        </p:txBody>
      </p:sp>
    </p:spTree>
    <p:extLst>
      <p:ext uri="{BB962C8B-B14F-4D97-AF65-F5344CB8AC3E}">
        <p14:creationId xmlns:p14="http://schemas.microsoft.com/office/powerpoint/2010/main" val="23719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Senzorické substance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Látky působící na naše smysly:</a:t>
            </a:r>
          </a:p>
          <a:p>
            <a:pPr>
              <a:buFontTx/>
              <a:buChar char="-"/>
            </a:pPr>
            <a:r>
              <a:rPr lang="cs-CZ" sz="2000" b="1" dirty="0" smtClean="0"/>
              <a:t>lesky a matné povrchy </a:t>
            </a:r>
          </a:p>
          <a:p>
            <a:pPr>
              <a:buFontTx/>
              <a:buChar char="-"/>
            </a:pPr>
            <a:r>
              <a:rPr lang="cs-CZ" sz="2000" b="1" dirty="0" smtClean="0"/>
              <a:t>barevné </a:t>
            </a:r>
            <a:r>
              <a:rPr lang="cs-CZ" sz="2000" b="1" dirty="0"/>
              <a:t>látky (barviva a pigmenty)</a:t>
            </a:r>
          </a:p>
          <a:p>
            <a:pPr>
              <a:buFontTx/>
              <a:buChar char="-"/>
            </a:pPr>
            <a:r>
              <a:rPr lang="cs-CZ" sz="2000" b="1" dirty="0" smtClean="0"/>
              <a:t>vůně (fragrance)</a:t>
            </a:r>
          </a:p>
          <a:p>
            <a:pPr>
              <a:buFontTx/>
              <a:buChar char="-"/>
            </a:pPr>
            <a:r>
              <a:rPr lang="cs-CZ" sz="2000" b="1" dirty="0" smtClean="0"/>
              <a:t>chuťové látky</a:t>
            </a:r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Lesky a matné povrchy</a:t>
            </a:r>
          </a:p>
          <a:p>
            <a:pPr marL="0" indent="0">
              <a:buNone/>
            </a:pPr>
            <a:r>
              <a:rPr lang="cs-CZ" sz="2000" b="1" dirty="0" smtClean="0"/>
              <a:t>-     </a:t>
            </a:r>
            <a:r>
              <a:rPr lang="cs-CZ" sz="1800" b="1" dirty="0" smtClean="0"/>
              <a:t>co způsobuje lesk a matnost</a:t>
            </a:r>
          </a:p>
          <a:p>
            <a:pPr>
              <a:buFontTx/>
              <a:buChar char="-"/>
            </a:pPr>
            <a:r>
              <a:rPr lang="cs-CZ" sz="1800" b="1" dirty="0" smtClean="0"/>
              <a:t>laky, matné nátěry</a:t>
            </a:r>
          </a:p>
          <a:p>
            <a:pPr>
              <a:buFontTx/>
              <a:buChar char="-"/>
            </a:pPr>
            <a:r>
              <a:rPr lang="cs-CZ" sz="1800" b="1" dirty="0" smtClean="0"/>
              <a:t>leštidla, pasty, abraziva (stupnice tvrdosti minerálů)</a:t>
            </a:r>
            <a:endParaRPr lang="cs-CZ" sz="2000" b="1" dirty="0" smtClean="0"/>
          </a:p>
          <a:p>
            <a:pPr>
              <a:buFontTx/>
              <a:buChar char="-"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0326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Barevné látky (barviva vs. pigmenty)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124744"/>
            <a:ext cx="511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Pigment</a:t>
            </a:r>
            <a:r>
              <a:rPr lang="cs-CZ" dirty="0"/>
              <a:t> </a:t>
            </a:r>
            <a:r>
              <a:rPr lang="cs-CZ" sz="1600" dirty="0"/>
              <a:t>je </a:t>
            </a:r>
            <a:r>
              <a:rPr lang="cs-CZ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zrnitý materiál</a:t>
            </a:r>
            <a:r>
              <a:rPr lang="cs-CZ" sz="1600" dirty="0"/>
              <a:t>, který mění barvu odráženého světla, což je způsobeno selektivním pohlcováním určitých vlnových délek. Výsledná barva je dána spektrem odražených vlnových délek </a:t>
            </a:r>
            <a:r>
              <a:rPr lang="cs-CZ" sz="1600" dirty="0" smtClean="0"/>
              <a:t>světla.</a:t>
            </a:r>
          </a:p>
          <a:p>
            <a:endParaRPr lang="cs-CZ" sz="1600" dirty="0" smtClean="0"/>
          </a:p>
          <a:p>
            <a:r>
              <a:rPr lang="cs-CZ" sz="1600" dirty="0" smtClean="0"/>
              <a:t>Pigmenty </a:t>
            </a:r>
            <a:r>
              <a:rPr lang="cs-CZ" sz="1600" dirty="0"/>
              <a:t>mohou být anorganické i organické a v obou skupinách mohou být přírodní i uměle vyráběné (syntetické) materiály. </a:t>
            </a:r>
            <a:r>
              <a:rPr lang="cs-CZ" sz="1600" dirty="0"/>
              <a:t>Jde obvykle o velmi jemnozrnné hmoty s velikostí částic od 0,2 do 10 </a:t>
            </a:r>
            <a:r>
              <a:rPr lang="el-GR" sz="1600" dirty="0"/>
              <a:t>μ</a:t>
            </a:r>
            <a:r>
              <a:rPr lang="cs-CZ" sz="1600" dirty="0"/>
              <a:t>m. </a:t>
            </a:r>
            <a:r>
              <a:rPr lang="cs-CZ" sz="1600" b="1" dirty="0" smtClean="0"/>
              <a:t>Nejsou rozpustné v aplikačním médiu. 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 smtClean="0"/>
              <a:t>Pigmenty </a:t>
            </a:r>
            <a:r>
              <a:rPr lang="cs-CZ" sz="1600" dirty="0"/>
              <a:t>se používají pro výrobu nátěrových barev, barvení textilií, plastů, jídla aj. 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Běloby, okry, žlutě, modře,…. Metalízy, fluorescenční a fosforescenční pigmenty, antikorozní pigmenty.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 </a:t>
            </a:r>
            <a:endParaRPr lang="cs-CZ" sz="1600" dirty="0"/>
          </a:p>
        </p:txBody>
      </p:sp>
      <p:pic>
        <p:nvPicPr>
          <p:cNvPr id="3074" name="Picture 2" descr="http://geologie.vsb.cz/loziska/suroviny/pigmenty/barva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377952" cy="231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5005" y="515719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Biologické pigmenty jsou přírodní organické látky, získávané z těl rostlin a  živočichů. Typické příklady jsou mořenová červeň, získávaná z kořene mořeny barvířské, purpur z mořského plže </a:t>
            </a:r>
            <a:r>
              <a:rPr lang="cs-CZ" sz="1600" dirty="0" err="1"/>
              <a:t>Hexaplex</a:t>
            </a:r>
            <a:r>
              <a:rPr lang="cs-CZ" sz="1600" dirty="0"/>
              <a:t> </a:t>
            </a:r>
            <a:r>
              <a:rPr lang="cs-CZ" sz="1600" dirty="0" err="1"/>
              <a:t>trunculus</a:t>
            </a:r>
            <a:r>
              <a:rPr lang="cs-CZ" sz="1600" dirty="0"/>
              <a:t> nebo karmín získávaný z červců rodu </a:t>
            </a:r>
            <a:r>
              <a:rPr lang="cs-CZ" sz="1600" dirty="0" err="1" smtClean="0"/>
              <a:t>Dactylopius</a:t>
            </a:r>
            <a:r>
              <a:rPr lang="cs-CZ" sz="1600" dirty="0" smtClean="0"/>
              <a:t>, indigovník dává indigo (kypové barvivo)</a:t>
            </a:r>
            <a:endParaRPr lang="cs-CZ" sz="1600" dirty="0"/>
          </a:p>
        </p:txBody>
      </p:sp>
      <p:sp>
        <p:nvSpPr>
          <p:cNvPr id="6" name="AutoShape 4" descr="https://encrypted-tbn0.gstatic.com/images?q=tbn:ANd9GcTo1U7iu5ixwE81oJfcLah8wt2iqRQOYpTA-oxoEkSraRb1iVTWPA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t2.gstatic.com/images?q=tbn:ANd9GcQGAXzkDeyLFRdoLkieKeq43yeBzBB7R7dE4NYOSDPOBggeOfK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75" y="3170637"/>
            <a:ext cx="3640226" cy="19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3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Barevné látky (barviva vs. pigmenty)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" y="3717032"/>
            <a:ext cx="2880320" cy="29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354774" cy="17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95" y="4470454"/>
            <a:ext cx="2664296" cy="89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2690336"/>
            <a:ext cx="828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Ulpívají na povrchu materiálu, případně v pojivu (interakce barevné molekuly s povrchem materiálu)</a:t>
            </a:r>
          </a:p>
          <a:p>
            <a:r>
              <a:rPr lang="cs-CZ" sz="1600" b="1" dirty="0"/>
              <a:t>Reaktivní barviva (vznik kovalentní vazby s povrchem materiálu)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86" y="5532575"/>
            <a:ext cx="3735114" cy="127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8062"/>
            <a:ext cx="2162086" cy="11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Soubor:Malachite green structur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93" y="5186266"/>
            <a:ext cx="2160240" cy="14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Soubor:Eosin Y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98" y="3717032"/>
            <a:ext cx="1711088" cy="13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86" y="188640"/>
            <a:ext cx="3051448" cy="106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70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851</Words>
  <Application>Microsoft Office PowerPoint</Application>
  <PresentationFormat>Předvádění na obrazovce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Pesticidy</vt:lpstr>
      <vt:lpstr>Pesticidy</vt:lpstr>
      <vt:lpstr>Pesticidy</vt:lpstr>
      <vt:lpstr>Pesticidy</vt:lpstr>
      <vt:lpstr>http://agromanual.cz/ </vt:lpstr>
      <vt:lpstr>Výbušiny/výbušniny (energetické materiály)</vt:lpstr>
      <vt:lpstr>Senzorické substance</vt:lpstr>
      <vt:lpstr>Barevné látky (barviva vs. pigmenty)</vt:lpstr>
      <vt:lpstr>Barevné látky (barviva vs. pigmenty)</vt:lpstr>
      <vt:lpstr>Vonné látky (fragrance), chuťové látky</vt:lpstr>
      <vt:lpstr>Vonné látky (fragrance), chuťové látky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Vonné látky (fragrance)</vt:lpstr>
      <vt:lpstr>Chuťové látky (příchutě)</vt:lpstr>
      <vt:lpstr>Chuťové látky (příchutě)</vt:lpstr>
      <vt:lpstr>Chuťové látky (příchutě)</vt:lpstr>
      <vt:lpstr>Chuťové látky (příchutě)</vt:lpstr>
      <vt:lpstr>Chuťové látky (příchutě)</vt:lpstr>
      <vt:lpstr>Chuťové látky (příchutě)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doc. dr. P. Pazdera</dc:creator>
  <cp:lastModifiedBy>doc. dr. P. Pazdera</cp:lastModifiedBy>
  <cp:revision>20</cp:revision>
  <dcterms:created xsi:type="dcterms:W3CDTF">2013-11-27T14:03:20Z</dcterms:created>
  <dcterms:modified xsi:type="dcterms:W3CDTF">2013-12-04T15:33:49Z</dcterms:modified>
</cp:coreProperties>
</file>