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5" r:id="rId10"/>
    <p:sldId id="267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69E6-40DF-9847-B254-64177E626FE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2F6-2E3A-BA41-9CB3-352AACB1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7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69E6-40DF-9847-B254-64177E626FE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2F6-2E3A-BA41-9CB3-352AACB1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3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69E6-40DF-9847-B254-64177E626FE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2F6-2E3A-BA41-9CB3-352AACB1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0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69E6-40DF-9847-B254-64177E626FE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2F6-2E3A-BA41-9CB3-352AACB1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5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69E6-40DF-9847-B254-64177E626FE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2F6-2E3A-BA41-9CB3-352AACB1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69E6-40DF-9847-B254-64177E626FE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2F6-2E3A-BA41-9CB3-352AACB1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3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69E6-40DF-9847-B254-64177E626FE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2F6-2E3A-BA41-9CB3-352AACB1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69E6-40DF-9847-B254-64177E626FE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2F6-2E3A-BA41-9CB3-352AACB1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3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69E6-40DF-9847-B254-64177E626FE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2F6-2E3A-BA41-9CB3-352AACB1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2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69E6-40DF-9847-B254-64177E626FE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2F6-2E3A-BA41-9CB3-352AACB1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7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69E6-40DF-9847-B254-64177E626FE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42F6-2E3A-BA41-9CB3-352AACB1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5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D69E6-40DF-9847-B254-64177E626FE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442F6-2E3A-BA41-9CB3-352AACB1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_78088745_7808874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34"/>
          <a:stretch/>
        </p:blipFill>
        <p:spPr>
          <a:xfrm>
            <a:off x="0" y="689612"/>
            <a:ext cx="9144000" cy="2646250"/>
          </a:xfrm>
          <a:prstGeom prst="rect">
            <a:avLst/>
          </a:prstGeom>
        </p:spPr>
      </p:pic>
      <p:pic>
        <p:nvPicPr>
          <p:cNvPr id="6" name="Picture 5" descr="3272818_JBB2012-254208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6" b="46017"/>
          <a:stretch/>
        </p:blipFill>
        <p:spPr>
          <a:xfrm>
            <a:off x="1422399" y="4102097"/>
            <a:ext cx="6265333" cy="21801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4933" y="372533"/>
            <a:ext cx="2016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VELIKOST OBJEKTŮ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7333" y="3386662"/>
            <a:ext cx="5700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ČASOVÁ NÁROČNOST FYZIKÁLNĚ-CHEMICKÝCH PROCESŮ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5104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99557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POUŽÍVANÁ ČINIDLA PŘI PRÁCI S BIOMOLEKULAMI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649911"/>
            <a:ext cx="8653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Proteinové</a:t>
            </a:r>
            <a:r>
              <a:rPr lang="en-US" b="1" dirty="0" smtClean="0"/>
              <a:t> </a:t>
            </a:r>
            <a:r>
              <a:rPr lang="en-US" b="1" dirty="0" err="1" smtClean="0"/>
              <a:t>barvení</a:t>
            </a:r>
            <a:r>
              <a:rPr lang="en-US" b="1" dirty="0" smtClean="0"/>
              <a:t> (</a:t>
            </a:r>
            <a:r>
              <a:rPr lang="en-US" b="1" dirty="0" err="1" smtClean="0"/>
              <a:t>nativní</a:t>
            </a:r>
            <a:r>
              <a:rPr lang="en-US" b="1" dirty="0" smtClean="0"/>
              <a:t> I </a:t>
            </a:r>
            <a:r>
              <a:rPr lang="en-US" b="1" dirty="0" err="1" smtClean="0"/>
              <a:t>denaturovaný</a:t>
            </a:r>
            <a:r>
              <a:rPr lang="en-US" b="1" dirty="0" smtClean="0"/>
              <a:t> protein) a </a:t>
            </a:r>
            <a:r>
              <a:rPr lang="en-US" b="1" dirty="0" err="1" smtClean="0"/>
              <a:t>dodaní</a:t>
            </a:r>
            <a:r>
              <a:rPr lang="en-US" b="1" dirty="0" smtClean="0"/>
              <a:t> </a:t>
            </a:r>
            <a:r>
              <a:rPr lang="en-US" b="1" dirty="0" err="1" smtClean="0"/>
              <a:t>náboje</a:t>
            </a:r>
            <a:r>
              <a:rPr lang="en-US" b="1" dirty="0" smtClean="0"/>
              <a:t> </a:t>
            </a:r>
            <a:r>
              <a:rPr lang="en-US" b="1" dirty="0" err="1" smtClean="0"/>
              <a:t>nativnímu</a:t>
            </a:r>
            <a:r>
              <a:rPr lang="en-US" b="1" dirty="0" smtClean="0"/>
              <a:t> </a:t>
            </a:r>
            <a:r>
              <a:rPr lang="en-US" b="1" dirty="0" err="1" smtClean="0"/>
              <a:t>proteinu</a:t>
            </a:r>
            <a:endParaRPr lang="en-US" b="1" dirty="0" smtClean="0"/>
          </a:p>
          <a:p>
            <a:r>
              <a:rPr lang="en-US" b="1" dirty="0" smtClean="0"/>
              <a:t>(BLUE NATIVE PAGE) – protein </a:t>
            </a:r>
            <a:r>
              <a:rPr lang="en-US" b="1" dirty="0" err="1" smtClean="0"/>
              <a:t>migruje</a:t>
            </a:r>
            <a:r>
              <a:rPr lang="en-US" b="1" dirty="0" smtClean="0"/>
              <a:t> </a:t>
            </a:r>
            <a:r>
              <a:rPr lang="en-US" b="1" dirty="0" err="1" smtClean="0"/>
              <a:t>uměrně</a:t>
            </a:r>
            <a:r>
              <a:rPr lang="en-US" b="1" dirty="0" smtClean="0"/>
              <a:t> </a:t>
            </a:r>
            <a:r>
              <a:rPr lang="en-US" b="1" dirty="0" err="1" smtClean="0"/>
              <a:t>své</a:t>
            </a:r>
            <a:r>
              <a:rPr lang="en-US" b="1" dirty="0" smtClean="0"/>
              <a:t> </a:t>
            </a:r>
            <a:r>
              <a:rPr lang="en-US" b="1" dirty="0" err="1" smtClean="0"/>
              <a:t>velikosti</a:t>
            </a:r>
            <a:r>
              <a:rPr lang="en-US" b="1" dirty="0" smtClean="0"/>
              <a:t> a </a:t>
            </a:r>
            <a:r>
              <a:rPr lang="en-US" b="1" dirty="0" err="1" smtClean="0"/>
              <a:t>tvaru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21733" y="1488533"/>
            <a:ext cx="189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COOMASSIE BLUE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COO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241" y="2882899"/>
            <a:ext cx="4621388" cy="27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4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99557"/>
            <a:ext cx="3765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PRVKY TVOŘÍCÍ VODÍKOVOU VAZBU: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65837" y="99557"/>
            <a:ext cx="107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H, N, O, 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26533"/>
            <a:ext cx="716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Délka</a:t>
            </a:r>
            <a:r>
              <a:rPr lang="en-US" dirty="0" smtClean="0"/>
              <a:t> </a:t>
            </a:r>
            <a:r>
              <a:rPr lang="en-US" dirty="0" err="1" smtClean="0"/>
              <a:t>vodíkové</a:t>
            </a:r>
            <a:r>
              <a:rPr lang="en-US" dirty="0" smtClean="0"/>
              <a:t> </a:t>
            </a:r>
            <a:r>
              <a:rPr lang="en-US" dirty="0" err="1" smtClean="0"/>
              <a:t>vazby</a:t>
            </a:r>
            <a:r>
              <a:rPr lang="en-US" dirty="0" smtClean="0"/>
              <a:t> </a:t>
            </a:r>
            <a:r>
              <a:rPr lang="en-US" dirty="0" err="1" smtClean="0"/>
              <a:t>cca</a:t>
            </a:r>
            <a:r>
              <a:rPr lang="en-US" dirty="0" smtClean="0"/>
              <a:t> 2.5-3.0 A (1 A </a:t>
            </a:r>
            <a:r>
              <a:rPr lang="en-US" dirty="0" smtClean="0"/>
              <a:t>= 0.1 nm, </a:t>
            </a:r>
            <a:r>
              <a:rPr lang="en-US" dirty="0" err="1" smtClean="0"/>
              <a:t>délka</a:t>
            </a:r>
            <a:r>
              <a:rPr lang="en-US" dirty="0" smtClean="0"/>
              <a:t> C-H </a:t>
            </a:r>
            <a:r>
              <a:rPr lang="en-US" dirty="0" err="1" smtClean="0"/>
              <a:t>vazby</a:t>
            </a:r>
            <a:r>
              <a:rPr lang="en-US" dirty="0" smtClean="0"/>
              <a:t> </a:t>
            </a:r>
            <a:r>
              <a:rPr lang="en-US" dirty="0" err="1" smtClean="0"/>
              <a:t>cca</a:t>
            </a:r>
            <a:r>
              <a:rPr lang="en-US" dirty="0" smtClean="0"/>
              <a:t>. 1 A)</a:t>
            </a:r>
            <a:r>
              <a:rPr lang="en-US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8628" y="1523999"/>
            <a:ext cx="11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2" y="1942089"/>
            <a:ext cx="6464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PI: Isoelectric </a:t>
            </a:r>
            <a:r>
              <a:rPr lang="en-US" b="1" dirty="0"/>
              <a:t>point </a:t>
            </a:r>
            <a:r>
              <a:rPr lang="en-US" dirty="0" smtClean="0"/>
              <a:t>– </a:t>
            </a:r>
            <a:r>
              <a:rPr lang="en-US" dirty="0" err="1" smtClean="0"/>
              <a:t>hodnota</a:t>
            </a:r>
            <a:r>
              <a:rPr lang="en-US" dirty="0" smtClean="0"/>
              <a:t> pH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částice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nulový</a:t>
            </a:r>
            <a:r>
              <a:rPr lang="en-US" dirty="0" smtClean="0"/>
              <a:t> </a:t>
            </a:r>
            <a:r>
              <a:rPr lang="en-US" dirty="0" err="1" smtClean="0"/>
              <a:t>náboj</a:t>
            </a:r>
            <a:r>
              <a:rPr lang="en-US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nehýbe</a:t>
            </a:r>
            <a:r>
              <a:rPr lang="en-US" dirty="0" smtClean="0"/>
              <a:t> se v </a:t>
            </a:r>
            <a:r>
              <a:rPr lang="en-US" dirty="0" err="1" smtClean="0"/>
              <a:t>elektrickém</a:t>
            </a:r>
            <a:r>
              <a:rPr lang="en-US" dirty="0" smtClean="0"/>
              <a:t> </a:t>
            </a:r>
            <a:r>
              <a:rPr lang="en-US" dirty="0" err="1" smtClean="0"/>
              <a:t>poli</a:t>
            </a:r>
            <a:r>
              <a:rPr lang="en-US" dirty="0" smtClean="0"/>
              <a:t>,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nejnižší</a:t>
            </a:r>
            <a:r>
              <a:rPr lang="en-US" dirty="0" smtClean="0"/>
              <a:t> </a:t>
            </a:r>
            <a:r>
              <a:rPr lang="en-US" dirty="0" err="1" smtClean="0"/>
              <a:t>rozpustnost</a:t>
            </a:r>
            <a:r>
              <a:rPr lang="en-US" dirty="0" smtClean="0"/>
              <a:t>)</a:t>
            </a:r>
            <a:endParaRPr lang="en-US" b="1" dirty="0"/>
          </a:p>
        </p:txBody>
      </p:sp>
      <p:pic>
        <p:nvPicPr>
          <p:cNvPr id="7" name="Picture 6" descr="d7a1a110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2764364"/>
            <a:ext cx="4000500" cy="3019425"/>
          </a:xfrm>
          <a:prstGeom prst="rect">
            <a:avLst/>
          </a:prstGeom>
        </p:spPr>
      </p:pic>
      <p:pic>
        <p:nvPicPr>
          <p:cNvPr id="9" name="Picture 8" descr="protein solubilit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790" y="2781297"/>
            <a:ext cx="3284744" cy="278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85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2" y="404359"/>
            <a:ext cx="2952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KTERÉ AMK OBSAHUJÍ SÍRU:</a:t>
            </a:r>
            <a:endParaRPr lang="en-US" b="1" dirty="0"/>
          </a:p>
        </p:txBody>
      </p:sp>
      <p:pic>
        <p:nvPicPr>
          <p:cNvPr id="2" name="Picture 1" descr="methion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5" y="994834"/>
            <a:ext cx="3101189" cy="1460499"/>
          </a:xfrm>
          <a:prstGeom prst="rect">
            <a:avLst/>
          </a:prstGeom>
        </p:spPr>
      </p:pic>
      <p:pic>
        <p:nvPicPr>
          <p:cNvPr id="6" name="Picture 5" descr="Cysteine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0"/>
          <a:stretch/>
        </p:blipFill>
        <p:spPr>
          <a:xfrm>
            <a:off x="5122333" y="773691"/>
            <a:ext cx="2276743" cy="22235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89601" y="2997201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cysteine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86935" y="2627869"/>
            <a:ext cx="129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methionine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09306" y="3585066"/>
            <a:ext cx="6597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err="1" smtClean="0">
                <a:solidFill>
                  <a:srgbClr val="FF0000"/>
                </a:solidFill>
              </a:rPr>
              <a:t>proteinové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chemii</a:t>
            </a:r>
            <a:r>
              <a:rPr lang="en-US" dirty="0" smtClean="0">
                <a:solidFill>
                  <a:srgbClr val="FF0000"/>
                </a:solidFill>
              </a:rPr>
              <a:t> se </a:t>
            </a:r>
            <a:r>
              <a:rPr lang="en-US" dirty="0" err="1" smtClean="0">
                <a:solidFill>
                  <a:srgbClr val="FF0000"/>
                </a:solidFill>
              </a:rPr>
              <a:t>často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výužívá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značení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radioaktivní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sírou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baseline="30000" dirty="0" smtClean="0">
                <a:solidFill>
                  <a:srgbClr val="FF0000"/>
                </a:solidFill>
              </a:rPr>
              <a:t>35</a:t>
            </a:r>
            <a:r>
              <a:rPr lang="en-US" dirty="0" smtClean="0">
                <a:solidFill>
                  <a:srgbClr val="FF0000"/>
                </a:solidFill>
              </a:rPr>
              <a:t>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5605" y="4112761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KTERÉ AMK </a:t>
            </a:r>
            <a:r>
              <a:rPr lang="en-US" b="1" dirty="0" err="1" smtClean="0"/>
              <a:t>tvoří</a:t>
            </a:r>
            <a:r>
              <a:rPr lang="en-US" b="1" dirty="0" smtClean="0"/>
              <a:t> </a:t>
            </a:r>
            <a:r>
              <a:rPr lang="en-US" b="1" dirty="0" err="1" smtClean="0"/>
              <a:t>disulfidické</a:t>
            </a:r>
            <a:r>
              <a:rPr lang="en-US" b="1" dirty="0" smtClean="0"/>
              <a:t> </a:t>
            </a:r>
            <a:r>
              <a:rPr lang="en-US" b="1" dirty="0" err="1" smtClean="0"/>
              <a:t>vazby</a:t>
            </a:r>
            <a:r>
              <a:rPr lang="en-US" b="1" dirty="0"/>
              <a:t>:</a:t>
            </a:r>
          </a:p>
        </p:txBody>
      </p:sp>
      <p:pic>
        <p:nvPicPr>
          <p:cNvPr id="15" name="Picture 14" descr="Cysteine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0"/>
          <a:stretch/>
        </p:blipFill>
        <p:spPr>
          <a:xfrm>
            <a:off x="584199" y="4448225"/>
            <a:ext cx="2276743" cy="222351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209306" y="647173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cysteine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80904" y="4602666"/>
            <a:ext cx="6527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err="1" smtClean="0">
                <a:solidFill>
                  <a:srgbClr val="FF0000"/>
                </a:solidFill>
              </a:rPr>
              <a:t>bu</a:t>
            </a:r>
            <a:r>
              <a:rPr lang="en-US" dirty="0" err="1" smtClean="0">
                <a:solidFill>
                  <a:srgbClr val="FF0000"/>
                </a:solidFill>
              </a:rPr>
              <a:t>ňce</a:t>
            </a:r>
            <a:r>
              <a:rPr lang="en-US" dirty="0" smtClean="0">
                <a:solidFill>
                  <a:srgbClr val="FF0000"/>
                </a:solidFill>
              </a:rPr>
              <a:t> je </a:t>
            </a:r>
            <a:r>
              <a:rPr lang="en-US" dirty="0" err="1" smtClean="0">
                <a:solidFill>
                  <a:srgbClr val="FF0000"/>
                </a:solidFill>
              </a:rPr>
              <a:t>redukující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prostředí</a:t>
            </a:r>
            <a:r>
              <a:rPr lang="en-US" dirty="0" smtClean="0">
                <a:solidFill>
                  <a:srgbClr val="FF0000"/>
                </a:solidFill>
              </a:rPr>
              <a:t> (= </a:t>
            </a:r>
            <a:r>
              <a:rPr lang="en-US" dirty="0" err="1" smtClean="0">
                <a:solidFill>
                  <a:srgbClr val="FF0000"/>
                </a:solidFill>
              </a:rPr>
              <a:t>disulfidické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vazby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jsou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rozrušeny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Při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práci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err="1" smtClean="0">
                <a:solidFill>
                  <a:srgbClr val="FF0000"/>
                </a:solidFill>
              </a:rPr>
              <a:t>roztoku</a:t>
            </a:r>
            <a:r>
              <a:rPr lang="en-US" dirty="0" smtClean="0">
                <a:solidFill>
                  <a:srgbClr val="FF0000"/>
                </a:solidFill>
              </a:rPr>
              <a:t> se </a:t>
            </a:r>
            <a:r>
              <a:rPr lang="en-US" dirty="0" err="1" smtClean="0">
                <a:solidFill>
                  <a:srgbClr val="FF0000"/>
                </a:solidFill>
              </a:rPr>
              <a:t>redukující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prostředí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zabezpečuje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přidáním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redukčních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činidel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např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merkaptoethanol</a:t>
            </a:r>
            <a:r>
              <a:rPr lang="en-US" dirty="0" smtClean="0">
                <a:solidFill>
                  <a:srgbClr val="FF0000"/>
                </a:solidFill>
              </a:rPr>
              <a:t>, TCEP)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action_timescales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96" y="833954"/>
            <a:ext cx="7962900" cy="59754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304795"/>
            <a:ext cx="5700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ČASOVÁ NÁROČNOST FYZIKÁLNĚ-CHEMICKÝCH PROCESŮ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815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06ILSfa32t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966" y="1447799"/>
            <a:ext cx="5033433" cy="43866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5599" y="457195"/>
            <a:ext cx="5700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ČASOVÁ NÁROČNOST FYZIKÁLNĚ-CHEMICKÝCH PROCESŮ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444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ched Right Arrow 4"/>
          <p:cNvSpPr/>
          <p:nvPr/>
        </p:nvSpPr>
        <p:spPr>
          <a:xfrm>
            <a:off x="232331" y="1507056"/>
            <a:ext cx="555074" cy="145965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215401" y="1981183"/>
            <a:ext cx="555074" cy="145965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232337" y="3403558"/>
            <a:ext cx="555074" cy="145965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>
            <a:off x="181541" y="4402608"/>
            <a:ext cx="555074" cy="145965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otched Right Arrow 8"/>
          <p:cNvSpPr/>
          <p:nvPr/>
        </p:nvSpPr>
        <p:spPr>
          <a:xfrm>
            <a:off x="198477" y="5012199"/>
            <a:ext cx="555074" cy="145965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otched Right Arrow 9"/>
          <p:cNvSpPr/>
          <p:nvPr/>
        </p:nvSpPr>
        <p:spPr>
          <a:xfrm>
            <a:off x="215413" y="6045115"/>
            <a:ext cx="555074" cy="145965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otched Right Arrow 10"/>
          <p:cNvSpPr/>
          <p:nvPr/>
        </p:nvSpPr>
        <p:spPr>
          <a:xfrm>
            <a:off x="198483" y="5384731"/>
            <a:ext cx="555074" cy="145965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99557"/>
            <a:ext cx="455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MODULACE NÁBOJ-NÁBOJOVÝCH INTERAKCÍ: </a:t>
            </a:r>
            <a:endParaRPr lang="en-US" b="1" dirty="0"/>
          </a:p>
        </p:txBody>
      </p:sp>
      <p:pic>
        <p:nvPicPr>
          <p:cNvPr id="13" name="Picture 12" descr="coulombs-la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066" y="99559"/>
            <a:ext cx="2082800" cy="916432"/>
          </a:xfrm>
          <a:prstGeom prst="rect">
            <a:avLst/>
          </a:prstGeom>
        </p:spPr>
      </p:pic>
      <p:pic>
        <p:nvPicPr>
          <p:cNvPr id="4" name="Picture 3" descr="imgf000015_000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2" b="10370"/>
          <a:stretch/>
        </p:blipFill>
        <p:spPr>
          <a:xfrm>
            <a:off x="889005" y="1015991"/>
            <a:ext cx="6844266" cy="56049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99327" y="519684"/>
            <a:ext cx="5441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Dielectric constant of cytosol: </a:t>
            </a:r>
            <a:r>
              <a:rPr lang="en-US" b="1" dirty="0" err="1" smtClean="0">
                <a:solidFill>
                  <a:srgbClr val="FF0000"/>
                </a:solidFill>
              </a:rPr>
              <a:t>cca</a:t>
            </a:r>
            <a:r>
              <a:rPr lang="en-US" b="1" dirty="0" smtClean="0">
                <a:solidFill>
                  <a:srgbClr val="FF0000"/>
                </a:solidFill>
              </a:rPr>
              <a:t>. 60 (50:50 H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O/ACN)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7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99557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POUŽÍVANÁ ČINIDLA PŘI PRÁCI S BIOMOLEKULAMI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649911"/>
            <a:ext cx="6622326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Denaturace</a:t>
            </a:r>
            <a:r>
              <a:rPr lang="en-US" b="1" dirty="0" smtClean="0"/>
              <a:t> – </a:t>
            </a:r>
            <a:r>
              <a:rPr lang="en-US" b="1" dirty="0" err="1" smtClean="0"/>
              <a:t>rozrušení</a:t>
            </a:r>
            <a:r>
              <a:rPr lang="en-US" b="1" dirty="0" smtClean="0"/>
              <a:t> 3D </a:t>
            </a:r>
            <a:r>
              <a:rPr lang="en-US" b="1" dirty="0" err="1" smtClean="0"/>
              <a:t>struktury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 </a:t>
            </a:r>
          </a:p>
          <a:p>
            <a:pPr marL="342900" indent="-342900">
              <a:buAutoNum type="alphaLcParenR"/>
            </a:pPr>
            <a:r>
              <a:rPr lang="en-US" b="1" dirty="0" err="1" smtClean="0"/>
              <a:t>chemicky</a:t>
            </a:r>
            <a:r>
              <a:rPr lang="en-US" b="1" dirty="0" smtClean="0"/>
              <a:t>  (</a:t>
            </a:r>
            <a:r>
              <a:rPr lang="en-US" b="1" dirty="0" err="1" smtClean="0"/>
              <a:t>proteiny</a:t>
            </a:r>
            <a:r>
              <a:rPr lang="en-US" b="1" dirty="0" smtClean="0"/>
              <a:t>, DNA/RNA) – 6 – 8 M UREA </a:t>
            </a:r>
            <a:r>
              <a:rPr lang="en-US" b="1" dirty="0" err="1" smtClean="0"/>
              <a:t>nebo</a:t>
            </a:r>
            <a:r>
              <a:rPr lang="en-US" b="1" dirty="0" smtClean="0"/>
              <a:t> Guanidine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b) </a:t>
            </a:r>
            <a:r>
              <a:rPr lang="en-US" b="1" dirty="0" err="1" smtClean="0"/>
              <a:t>teplotou</a:t>
            </a:r>
            <a:r>
              <a:rPr lang="en-US" b="1" dirty="0" smtClean="0"/>
              <a:t> (DNA/RNA)</a:t>
            </a:r>
            <a:endParaRPr lang="en-US" b="1" dirty="0"/>
          </a:p>
        </p:txBody>
      </p:sp>
      <p:pic>
        <p:nvPicPr>
          <p:cNvPr id="3" name="Picture 2" descr="urea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2" t="8519" r="7599" b="10818"/>
          <a:stretch/>
        </p:blipFill>
        <p:spPr>
          <a:xfrm>
            <a:off x="2387599" y="1930397"/>
            <a:ext cx="4148667" cy="31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993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99557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POUŽÍVANÁ ČINIDLA PŘI PRÁCI S BIOMOLEKULAMI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649911"/>
            <a:ext cx="9043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Simulace</a:t>
            </a:r>
            <a:r>
              <a:rPr lang="en-US" b="1" dirty="0" smtClean="0"/>
              <a:t> </a:t>
            </a:r>
            <a:r>
              <a:rPr lang="en-US" b="1" dirty="0" err="1" smtClean="0"/>
              <a:t>redukčního</a:t>
            </a:r>
            <a:r>
              <a:rPr lang="en-US" b="1" dirty="0" smtClean="0"/>
              <a:t> </a:t>
            </a:r>
            <a:r>
              <a:rPr lang="en-US" b="1" dirty="0" err="1" smtClean="0"/>
              <a:t>prostředí</a:t>
            </a:r>
            <a:r>
              <a:rPr lang="en-US" b="1" dirty="0" smtClean="0"/>
              <a:t> </a:t>
            </a:r>
            <a:r>
              <a:rPr lang="en-US" b="1" dirty="0" err="1" smtClean="0"/>
              <a:t>bu</a:t>
            </a:r>
            <a:r>
              <a:rPr lang="en-US" b="1" dirty="0" err="1" smtClean="0"/>
              <a:t>ňky</a:t>
            </a:r>
            <a:r>
              <a:rPr lang="en-US" b="1" dirty="0" smtClean="0"/>
              <a:t> </a:t>
            </a:r>
            <a:r>
              <a:rPr lang="en-US" b="1" dirty="0" smtClean="0"/>
              <a:t>–  </a:t>
            </a:r>
            <a:r>
              <a:rPr lang="en-US" b="1" dirty="0" err="1" smtClean="0">
                <a:solidFill>
                  <a:srgbClr val="FF0000"/>
                </a:solidFill>
              </a:rPr>
              <a:t>relevantní</a:t>
            </a:r>
            <a:r>
              <a:rPr lang="en-US" b="1" dirty="0" smtClean="0">
                <a:solidFill>
                  <a:srgbClr val="FF0000"/>
                </a:solidFill>
              </a:rPr>
              <a:t> pro </a:t>
            </a:r>
            <a:r>
              <a:rPr lang="en-US" b="1" dirty="0" err="1" smtClean="0">
                <a:solidFill>
                  <a:srgbClr val="FF0000"/>
                </a:solidFill>
              </a:rPr>
              <a:t>proteiny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 smtClean="0"/>
              <a:t>(</a:t>
            </a:r>
            <a:r>
              <a:rPr lang="en-US" b="1" dirty="0" err="1" smtClean="0"/>
              <a:t>eliminace</a:t>
            </a:r>
            <a:r>
              <a:rPr lang="en-US" b="1" dirty="0" smtClean="0"/>
              <a:t> </a:t>
            </a:r>
            <a:r>
              <a:rPr lang="en-US" b="1" dirty="0" err="1" smtClean="0"/>
              <a:t>disulfidických</a:t>
            </a:r>
            <a:r>
              <a:rPr lang="en-US" b="1" dirty="0" smtClean="0"/>
              <a:t> </a:t>
            </a:r>
            <a:r>
              <a:rPr lang="en-US" b="1" dirty="0" err="1" smtClean="0"/>
              <a:t>můstků</a:t>
            </a:r>
            <a:r>
              <a:rPr lang="en-US" b="1" dirty="0" smtClean="0"/>
              <a:t> – </a:t>
            </a:r>
            <a:r>
              <a:rPr lang="en-US" b="1" dirty="0" err="1" smtClean="0"/>
              <a:t>zabránění</a:t>
            </a:r>
            <a:r>
              <a:rPr lang="en-US" b="1" dirty="0" smtClean="0"/>
              <a:t> </a:t>
            </a:r>
            <a:r>
              <a:rPr lang="en-US" b="1" dirty="0" err="1" smtClean="0"/>
              <a:t>vzniku</a:t>
            </a:r>
            <a:r>
              <a:rPr lang="en-US" b="1" dirty="0" smtClean="0"/>
              <a:t> </a:t>
            </a:r>
            <a:r>
              <a:rPr lang="en-US" b="1" dirty="0" err="1" smtClean="0"/>
              <a:t>oligomerů</a:t>
            </a:r>
            <a:r>
              <a:rPr lang="en-US" b="1" dirty="0" smtClean="0"/>
              <a:t>), DTT, TCEP, </a:t>
            </a:r>
            <a:r>
              <a:rPr lang="en-US" b="1" dirty="0" err="1" smtClean="0"/>
              <a:t>merkaptoethanol</a:t>
            </a:r>
            <a:endParaRPr lang="en-US" b="1" dirty="0"/>
          </a:p>
        </p:txBody>
      </p:sp>
      <p:pic>
        <p:nvPicPr>
          <p:cNvPr id="4" name="Picture 3" descr="reda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65" y="1752599"/>
            <a:ext cx="3935389" cy="2633133"/>
          </a:xfrm>
          <a:prstGeom prst="rect">
            <a:avLst/>
          </a:prstGeom>
        </p:spPr>
      </p:pic>
      <p:pic>
        <p:nvPicPr>
          <p:cNvPr id="5" name="Picture 4" descr="merkapt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020" y="1993901"/>
            <a:ext cx="3987800" cy="2044700"/>
          </a:xfrm>
          <a:prstGeom prst="rect">
            <a:avLst/>
          </a:prstGeom>
        </p:spPr>
      </p:pic>
      <p:pic>
        <p:nvPicPr>
          <p:cNvPr id="6" name="Picture 5" descr="TCE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253" y="4826000"/>
            <a:ext cx="6373553" cy="17624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97388" y="1624569"/>
            <a:ext cx="1513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Mechanismus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75921" y="4456668"/>
            <a:ext cx="1513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Mechanismus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397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99557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POUŽÍVANÁ ČINIDLA PŘI PRÁCI S BIOMOLEKULAMI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649911"/>
            <a:ext cx="837290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Iontové</a:t>
            </a:r>
            <a:r>
              <a:rPr lang="en-US" b="1" dirty="0" smtClean="0"/>
              <a:t> </a:t>
            </a:r>
            <a:r>
              <a:rPr lang="en-US" b="1" dirty="0" err="1" smtClean="0"/>
              <a:t>pasti</a:t>
            </a:r>
            <a:r>
              <a:rPr lang="en-US" b="1" dirty="0" smtClean="0"/>
              <a:t> – </a:t>
            </a:r>
            <a:r>
              <a:rPr lang="en-US" b="1" dirty="0" err="1" smtClean="0"/>
              <a:t>dvojmocné</a:t>
            </a:r>
            <a:r>
              <a:rPr lang="en-US" b="1" dirty="0" smtClean="0"/>
              <a:t> </a:t>
            </a:r>
            <a:r>
              <a:rPr lang="en-US" b="1" dirty="0" err="1" smtClean="0"/>
              <a:t>ionty</a:t>
            </a:r>
            <a:r>
              <a:rPr lang="en-US" b="1" dirty="0" smtClean="0"/>
              <a:t> (EDTA – Ca</a:t>
            </a:r>
            <a:r>
              <a:rPr lang="en-US" b="1" baseline="30000" dirty="0" smtClean="0"/>
              <a:t>2+</a:t>
            </a:r>
            <a:r>
              <a:rPr lang="en-US" b="1" dirty="0" smtClean="0"/>
              <a:t>, Mg</a:t>
            </a:r>
            <a:r>
              <a:rPr lang="en-US" b="1" baseline="30000" dirty="0" smtClean="0"/>
              <a:t>2+</a:t>
            </a:r>
            <a:r>
              <a:rPr lang="en-US" b="1" dirty="0" smtClean="0"/>
              <a:t>; EGTA – Ca</a:t>
            </a:r>
            <a:r>
              <a:rPr lang="en-US" b="1" baseline="30000" dirty="0" smtClean="0"/>
              <a:t>2+</a:t>
            </a:r>
            <a:r>
              <a:rPr lang="en-US" b="1" dirty="0" smtClean="0"/>
              <a:t>)</a:t>
            </a:r>
          </a:p>
          <a:p>
            <a:endParaRPr lang="en-US" b="1" dirty="0"/>
          </a:p>
          <a:p>
            <a:r>
              <a:rPr lang="en-US" b="1" dirty="0" smtClean="0"/>
              <a:t>EDTA: </a:t>
            </a:r>
            <a:r>
              <a:rPr lang="en-US" dirty="0" err="1" smtClean="0"/>
              <a:t>inhibice</a:t>
            </a:r>
            <a:r>
              <a:rPr lang="en-US" dirty="0" smtClean="0"/>
              <a:t> </a:t>
            </a:r>
            <a:r>
              <a:rPr lang="en-US" dirty="0" err="1" smtClean="0"/>
              <a:t>metaloproteinů</a:t>
            </a:r>
            <a:r>
              <a:rPr lang="en-US" dirty="0" smtClean="0"/>
              <a:t> </a:t>
            </a:r>
            <a:r>
              <a:rPr lang="en-US" dirty="0" err="1" smtClean="0"/>
              <a:t>poškozujících</a:t>
            </a:r>
            <a:r>
              <a:rPr lang="en-US" dirty="0" smtClean="0"/>
              <a:t> DNA/RNA (</a:t>
            </a:r>
            <a:r>
              <a:rPr lang="en-US" dirty="0" err="1" smtClean="0"/>
              <a:t>nukleázy</a:t>
            </a:r>
            <a:r>
              <a:rPr lang="en-US" dirty="0" smtClean="0"/>
              <a:t>), </a:t>
            </a:r>
            <a:r>
              <a:rPr lang="en-US" dirty="0" err="1" smtClean="0"/>
              <a:t>proteiny</a:t>
            </a:r>
            <a:r>
              <a:rPr lang="en-US" dirty="0" smtClean="0"/>
              <a:t> (</a:t>
            </a:r>
            <a:r>
              <a:rPr lang="en-US" dirty="0" err="1" smtClean="0"/>
              <a:t>peptidázy</a:t>
            </a:r>
            <a:r>
              <a:rPr lang="en-US" dirty="0" smtClean="0"/>
              <a:t>)</a:t>
            </a:r>
          </a:p>
          <a:p>
            <a:endParaRPr lang="en-US" b="1" dirty="0" smtClean="0"/>
          </a:p>
          <a:p>
            <a:r>
              <a:rPr lang="en-US" b="1" dirty="0" smtClean="0"/>
              <a:t>EGTA: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srovnání</a:t>
            </a:r>
            <a:r>
              <a:rPr lang="en-US" dirty="0" smtClean="0"/>
              <a:t> s EDTA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nižší</a:t>
            </a:r>
            <a:r>
              <a:rPr lang="en-US" dirty="0" smtClean="0"/>
              <a:t> </a:t>
            </a:r>
            <a:r>
              <a:rPr lang="en-US" dirty="0" err="1" smtClean="0"/>
              <a:t>afinitu</a:t>
            </a:r>
            <a:r>
              <a:rPr lang="en-US" dirty="0" smtClean="0"/>
              <a:t> pro Ca</a:t>
            </a:r>
            <a:r>
              <a:rPr lang="en-US" baseline="30000" dirty="0" smtClean="0"/>
              <a:t>2+.</a:t>
            </a:r>
            <a:r>
              <a:rPr lang="en-US" dirty="0" smtClean="0"/>
              <a:t> </a:t>
            </a:r>
            <a:r>
              <a:rPr lang="en-US" dirty="0" err="1" smtClean="0"/>
              <a:t>Používá</a:t>
            </a:r>
            <a:r>
              <a:rPr lang="en-US" dirty="0" smtClean="0"/>
              <a:t> se </a:t>
            </a:r>
            <a:r>
              <a:rPr lang="en-US" dirty="0" err="1" smtClean="0"/>
              <a:t>tedy</a:t>
            </a:r>
            <a:r>
              <a:rPr lang="en-US" dirty="0" smtClean="0"/>
              <a:t> pro </a:t>
            </a:r>
            <a:r>
              <a:rPr lang="en-US" dirty="0" err="1" smtClean="0"/>
              <a:t>simulaci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vnitrobuněčného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[Ca2+] je 1000 &lt; [Mg</a:t>
            </a:r>
            <a:r>
              <a:rPr lang="en-US" baseline="30000" dirty="0" smtClean="0"/>
              <a:t>2+</a:t>
            </a:r>
            <a:r>
              <a:rPr lang="en-US" dirty="0" smtClean="0"/>
              <a:t>] – DNA/RNA</a:t>
            </a:r>
            <a:endParaRPr lang="en-US" b="1" dirty="0"/>
          </a:p>
        </p:txBody>
      </p:sp>
      <p:pic>
        <p:nvPicPr>
          <p:cNvPr id="3" name="Picture 2" descr="ed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75" y="2546925"/>
            <a:ext cx="3543300" cy="2286000"/>
          </a:xfrm>
          <a:prstGeom prst="rect">
            <a:avLst/>
          </a:prstGeom>
        </p:spPr>
      </p:pic>
      <p:pic>
        <p:nvPicPr>
          <p:cNvPr id="5" name="Picture 4" descr="Egt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728" y="4220966"/>
            <a:ext cx="4013577" cy="2333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23190" y="3305060"/>
            <a:ext cx="390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EGTA - </a:t>
            </a:r>
            <a:r>
              <a:rPr lang="en-US" dirty="0"/>
              <a:t>ethylene glycol </a:t>
            </a:r>
            <a:r>
              <a:rPr lang="en-US" dirty="0" err="1"/>
              <a:t>tetraacetic</a:t>
            </a:r>
            <a:r>
              <a:rPr lang="en-US" dirty="0"/>
              <a:t> </a:t>
            </a:r>
            <a:r>
              <a:rPr lang="en-US" dirty="0" smtClean="0"/>
              <a:t>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99557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POUŽÍVANÁ ČINIDLA PŘI PRÁCI S BIOMOLEKULAMI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649911"/>
            <a:ext cx="887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Iontové</a:t>
            </a:r>
            <a:r>
              <a:rPr lang="en-US" b="1" dirty="0" smtClean="0"/>
              <a:t> </a:t>
            </a:r>
            <a:r>
              <a:rPr lang="en-US" b="1" dirty="0" err="1" smtClean="0"/>
              <a:t>detergenty</a:t>
            </a:r>
            <a:r>
              <a:rPr lang="en-US" b="1" dirty="0" smtClean="0"/>
              <a:t> – </a:t>
            </a:r>
            <a:r>
              <a:rPr lang="en-US" b="1" dirty="0" err="1" smtClean="0"/>
              <a:t>rozvolnění</a:t>
            </a:r>
            <a:r>
              <a:rPr lang="en-US" b="1" dirty="0" smtClean="0"/>
              <a:t> 3D </a:t>
            </a:r>
            <a:r>
              <a:rPr lang="en-US" b="1" dirty="0" err="1" smtClean="0"/>
              <a:t>struktury</a:t>
            </a:r>
            <a:r>
              <a:rPr lang="en-US" b="1" dirty="0" smtClean="0"/>
              <a:t> </a:t>
            </a:r>
            <a:r>
              <a:rPr lang="en-US" b="1" dirty="0" err="1" smtClean="0"/>
              <a:t>proteinu</a:t>
            </a:r>
            <a:r>
              <a:rPr lang="en-US" b="1" dirty="0" smtClean="0"/>
              <a:t> a/</a:t>
            </a:r>
            <a:r>
              <a:rPr lang="en-US" b="1" dirty="0" err="1" smtClean="0"/>
              <a:t>nebo</a:t>
            </a:r>
            <a:r>
              <a:rPr lang="en-US" b="1" dirty="0" smtClean="0"/>
              <a:t> </a:t>
            </a:r>
            <a:r>
              <a:rPr lang="en-US" b="1" dirty="0" err="1" smtClean="0"/>
              <a:t>quantitativní</a:t>
            </a:r>
            <a:r>
              <a:rPr lang="en-US" b="1" dirty="0" smtClean="0"/>
              <a:t> </a:t>
            </a:r>
            <a:r>
              <a:rPr lang="en-US" b="1" dirty="0" err="1" smtClean="0"/>
              <a:t>dodaní</a:t>
            </a:r>
            <a:r>
              <a:rPr lang="en-US" b="1" dirty="0" smtClean="0"/>
              <a:t> </a:t>
            </a:r>
            <a:r>
              <a:rPr lang="en-US" b="1" dirty="0" err="1" smtClean="0"/>
              <a:t>naboje</a:t>
            </a:r>
            <a:endParaRPr lang="en-US" b="1" dirty="0"/>
          </a:p>
        </p:txBody>
      </p:sp>
      <p:pic>
        <p:nvPicPr>
          <p:cNvPr id="3" name="Picture 2" descr="cta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2048931"/>
            <a:ext cx="5657088" cy="853440"/>
          </a:xfrm>
          <a:prstGeom prst="rect">
            <a:avLst/>
          </a:prstGeom>
        </p:spPr>
      </p:pic>
      <p:pic>
        <p:nvPicPr>
          <p:cNvPr id="4" name="Picture 3" descr="sd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5549900"/>
            <a:ext cx="6184900" cy="1308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866" y="1259469"/>
            <a:ext cx="8105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Cetyl</a:t>
            </a:r>
            <a:r>
              <a:rPr lang="en-US" dirty="0" smtClean="0"/>
              <a:t> </a:t>
            </a:r>
            <a:r>
              <a:rPr lang="en-US" dirty="0" err="1" smtClean="0"/>
              <a:t>tetraamonium</a:t>
            </a:r>
            <a:r>
              <a:rPr lang="en-US" dirty="0" smtClean="0"/>
              <a:t> bromide CTAB – </a:t>
            </a:r>
            <a:r>
              <a:rPr lang="en-US" dirty="0" err="1" smtClean="0"/>
              <a:t>rozvodni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 protein a </a:t>
            </a:r>
            <a:r>
              <a:rPr lang="en-US" dirty="0" err="1" smtClean="0"/>
              <a:t>dodá</a:t>
            </a:r>
            <a:r>
              <a:rPr lang="en-US" dirty="0" smtClean="0"/>
              <a:t> </a:t>
            </a:r>
            <a:r>
              <a:rPr lang="en-US" dirty="0" err="1" smtClean="0"/>
              <a:t>kladný</a:t>
            </a:r>
            <a:r>
              <a:rPr lang="en-US" dirty="0" smtClean="0"/>
              <a:t> </a:t>
            </a:r>
            <a:r>
              <a:rPr lang="en-US" dirty="0" err="1" smtClean="0"/>
              <a:t>náboj</a:t>
            </a:r>
            <a:r>
              <a:rPr lang="en-US" dirty="0" smtClean="0"/>
              <a:t> </a:t>
            </a:r>
          </a:p>
          <a:p>
            <a:r>
              <a:rPr lang="en-US" dirty="0" smtClean="0"/>
              <a:t>(CTAB PAGE) – </a:t>
            </a:r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analogický</a:t>
            </a:r>
            <a:r>
              <a:rPr lang="en-US" dirty="0" smtClean="0"/>
              <a:t> to SDS.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30" y="3300786"/>
            <a:ext cx="87639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Sodium dodecyl sulfate SDS </a:t>
            </a:r>
            <a:r>
              <a:rPr lang="en-US" dirty="0" smtClean="0"/>
              <a:t>– </a:t>
            </a:r>
            <a:r>
              <a:rPr lang="en-US" dirty="0" err="1" smtClean="0"/>
              <a:t>rozvodni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 protein a </a:t>
            </a:r>
            <a:r>
              <a:rPr lang="en-US" dirty="0" err="1" smtClean="0"/>
              <a:t>dodá</a:t>
            </a:r>
            <a:r>
              <a:rPr lang="en-US" dirty="0" smtClean="0"/>
              <a:t> </a:t>
            </a:r>
            <a:r>
              <a:rPr lang="en-US" dirty="0" err="1" smtClean="0"/>
              <a:t>záporný</a:t>
            </a:r>
            <a:r>
              <a:rPr lang="en-US" dirty="0" smtClean="0"/>
              <a:t> </a:t>
            </a:r>
            <a:r>
              <a:rPr lang="en-US" dirty="0" err="1" smtClean="0"/>
              <a:t>náboj</a:t>
            </a:r>
            <a:r>
              <a:rPr lang="en-US" dirty="0" smtClean="0"/>
              <a:t> </a:t>
            </a:r>
          </a:p>
          <a:p>
            <a:r>
              <a:rPr lang="en-US" dirty="0" smtClean="0"/>
              <a:t>(SDS PAGE). SDS It binds to polypeptides in a constant weight ratio </a:t>
            </a:r>
          </a:p>
          <a:p>
            <a:r>
              <a:rPr lang="en-US" dirty="0" smtClean="0"/>
              <a:t>of 1.4 g SDS/g of polypeptide. In this process, the intrinsic charges of polypeptides becomes </a:t>
            </a:r>
          </a:p>
          <a:p>
            <a:r>
              <a:rPr lang="en-US" dirty="0" smtClean="0"/>
              <a:t>negligible when compared to the negative charges contributed by SDS. </a:t>
            </a:r>
          </a:p>
          <a:p>
            <a:r>
              <a:rPr lang="en-US" dirty="0" smtClean="0"/>
              <a:t>Thus polypeptides after treatment become rod-like structures possessing a uniform charge </a:t>
            </a:r>
          </a:p>
          <a:p>
            <a:r>
              <a:rPr lang="en-US" dirty="0" smtClean="0"/>
              <a:t>density, that is same net negative charge per unit weight. The electrophoretic </a:t>
            </a:r>
            <a:r>
              <a:rPr lang="en-US" dirty="0" err="1" smtClean="0"/>
              <a:t>mobilities</a:t>
            </a:r>
            <a:endParaRPr lang="en-US" dirty="0" smtClean="0"/>
          </a:p>
          <a:p>
            <a:r>
              <a:rPr lang="en-US" dirty="0" smtClean="0"/>
              <a:t> of these proteins is a linear function of the logarithms of their molecular weights.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9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99557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POUŽÍVANÁ ČINIDLA PŘI PRÁCI S BIOMOLEKULAMI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649911"/>
            <a:ext cx="565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Neiontové</a:t>
            </a:r>
            <a:r>
              <a:rPr lang="en-US" b="1" dirty="0" smtClean="0"/>
              <a:t> </a:t>
            </a:r>
            <a:r>
              <a:rPr lang="en-US" b="1" dirty="0" err="1" smtClean="0"/>
              <a:t>detergenty</a:t>
            </a:r>
            <a:r>
              <a:rPr lang="en-US" b="1" dirty="0" smtClean="0"/>
              <a:t> – </a:t>
            </a:r>
            <a:r>
              <a:rPr lang="en-US" b="1" dirty="0" err="1" smtClean="0"/>
              <a:t>rozvolnění</a:t>
            </a:r>
            <a:r>
              <a:rPr lang="en-US" b="1" dirty="0" smtClean="0"/>
              <a:t> 3D </a:t>
            </a:r>
            <a:r>
              <a:rPr lang="en-US" b="1" dirty="0" err="1" smtClean="0"/>
              <a:t>struktury</a:t>
            </a:r>
            <a:r>
              <a:rPr lang="en-US" b="1" dirty="0" smtClean="0"/>
              <a:t> </a:t>
            </a:r>
            <a:r>
              <a:rPr lang="en-US" b="1" dirty="0" err="1" smtClean="0"/>
              <a:t>proteinu</a:t>
            </a:r>
            <a:endParaRPr lang="en-US" b="1" dirty="0"/>
          </a:p>
        </p:txBody>
      </p:sp>
      <p:pic>
        <p:nvPicPr>
          <p:cNvPr id="5" name="Picture 4" descr="trit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920" y="1976966"/>
            <a:ext cx="46736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9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502</Words>
  <Application>Microsoft Macintosh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CEIETC MAsaryk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 Trantirek</dc:creator>
  <cp:lastModifiedBy>Lukas Trantirek</cp:lastModifiedBy>
  <cp:revision>14</cp:revision>
  <dcterms:created xsi:type="dcterms:W3CDTF">2014-12-04T04:01:01Z</dcterms:created>
  <dcterms:modified xsi:type="dcterms:W3CDTF">2014-12-04T06:37:56Z</dcterms:modified>
</cp:coreProperties>
</file>