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9" r:id="rId23"/>
    <p:sldId id="278" r:id="rId24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4660"/>
  </p:normalViewPr>
  <p:slideViewPr>
    <p:cSldViewPr>
      <p:cViewPr>
        <p:scale>
          <a:sx n="71" d="100"/>
          <a:sy n="71" d="100"/>
        </p:scale>
        <p:origin x="-126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762120" y="2715480"/>
            <a:ext cx="754344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2744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76212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762120" y="685800"/>
            <a:ext cx="7543440" cy="3886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762120" y="4344120"/>
            <a:ext cx="6781320" cy="456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6212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762120" y="685800"/>
            <a:ext cx="7543440" cy="3886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2744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62120" y="2715480"/>
            <a:ext cx="754308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62120" y="2715480"/>
            <a:ext cx="754344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2744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76212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762120" y="4344120"/>
            <a:ext cx="6781320" cy="456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76212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3885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27440" y="271548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60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6212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27440" y="685800"/>
            <a:ext cx="368100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762120" y="2715480"/>
            <a:ext cx="7543080" cy="1853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777240" y="0"/>
            <a:ext cx="7543440" cy="38052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10" name="CustomShape 2"/>
          <p:cNvSpPr/>
          <p:nvPr/>
        </p:nvSpPr>
        <p:spPr>
          <a:xfrm>
            <a:off x="777240" y="6172200"/>
            <a:ext cx="7543440" cy="2700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2" name="CustomShape 3"/>
          <p:cNvSpPr/>
          <p:nvPr/>
        </p:nvSpPr>
        <p:spPr>
          <a:xfrm>
            <a:off x="777240" y="0"/>
            <a:ext cx="7543440" cy="304776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762120" y="3200400"/>
            <a:ext cx="7543440" cy="152352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cs-CZ" sz="8000">
                <a:solidFill>
                  <a:srgbClr val="262626"/>
                </a:solidFill>
                <a:latin typeface="Impact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</a:rPr>
              <a:t>24. 11. 2014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305AAF1-B6F5-4272-BF9F-C7168D9331B2}" type="slidenum">
              <a:rPr lang="cs-CZ">
                <a:solidFill>
                  <a:srgbClr val="000000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7" name="CustomShape 8"/>
          <p:cNvSpPr/>
          <p:nvPr/>
        </p:nvSpPr>
        <p:spPr>
          <a:xfrm>
            <a:off x="777240" y="6172200"/>
            <a:ext cx="7543440" cy="2700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77240" y="0"/>
            <a:ext cx="7543440" cy="38052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42" name="CustomShape 2"/>
          <p:cNvSpPr/>
          <p:nvPr/>
        </p:nvSpPr>
        <p:spPr>
          <a:xfrm>
            <a:off x="777240" y="6172200"/>
            <a:ext cx="7543440" cy="27000"/>
          </a:xfrm>
          <a:prstGeom prst="rect">
            <a:avLst/>
          </a:prstGeom>
          <a:solidFill>
            <a:srgbClr val="AD0101"/>
          </a:solidFill>
        </p:spPr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762120" y="457200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cs-CZ" sz="5400">
                <a:solidFill>
                  <a:srgbClr val="262626"/>
                </a:solidFill>
                <a:latin typeface="Impact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buSzPct val="45000"/>
              <a:buFont typeface="StarSymbol"/>
              <a:buChar char="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>
                <a:solidFill>
                  <a:srgbClr val="303030"/>
                </a:solidFill>
                <a:latin typeface="Times New Roman"/>
              </a:rPr>
              <a:t>Sedmá úroveňClick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cs-CZ" sz="2200">
                <a:solidFill>
                  <a:srgbClr val="303030"/>
                </a:solidFill>
                <a:latin typeface="Times New Roman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000">
                <a:solidFill>
                  <a:srgbClr val="303030"/>
                </a:solidFill>
                <a:latin typeface="Times New Roman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cs-CZ">
                <a:solidFill>
                  <a:srgbClr val="303030"/>
                </a:solidFill>
                <a:latin typeface="Times New Roman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cs-CZ">
                <a:solidFill>
                  <a:srgbClr val="303030"/>
                </a:solidFill>
                <a:latin typeface="Times New Roman"/>
              </a:rPr>
              <a:t>Fifth level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</a:rPr>
              <a:t>24. 11. 2014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CFFB22F-CE81-4562-924D-6CA9F96337FA}" type="slidenum">
              <a:rPr lang="cs-CZ">
                <a:solidFill>
                  <a:srgbClr val="000000"/>
                </a:solidFill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inky.cz/zena/deti/280420-zeny-pry-casto-v-boji-o-deti-zneuzivaji-domaci-nasili.html" TargetMode="External"/><Relationship Id="rId2" Type="http://schemas.openxmlformats.org/officeDocument/2006/relationships/hyperlink" Target="http://blog.xparfemy.cz/navod-na-stesti/stastna-rodina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755640" y="764640"/>
            <a:ext cx="7543440" cy="15235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262626"/>
                </a:solidFill>
                <a:latin typeface="Arial"/>
              </a:rPr>
              <a:t>VLIV RODINY NA ŠKOLNÍ ÚSPĚŠNOST DÍTĚTE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1115640" y="3429000"/>
            <a:ext cx="6857640" cy="9903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>
                <a:solidFill>
                  <a:srgbClr val="303030"/>
                </a:solidFill>
                <a:latin typeface="Arial"/>
              </a:rPr>
              <a:t>Hana Palánová,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800">
                <a:solidFill>
                  <a:srgbClr val="303030"/>
                </a:solidFill>
                <a:latin typeface="Arial"/>
              </a:rPr>
              <a:t>Marie Doležalová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331640" y="504000"/>
            <a:ext cx="6264360" cy="12409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2800" b="1">
                <a:solidFill>
                  <a:srgbClr val="262626"/>
                </a:solidFill>
                <a:latin typeface="Arial"/>
              </a:rPr>
              <a:t>MIMOEKONOMICKÉ CHARAKTERISTIKY RODINY OVLIVŇUJÍCÍ ŠKOLNÍ ÚSPĚŠNOST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755640" y="18450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Tlak na úspěšnost – rodičovské aspirace a očekávání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Jazyk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Akademické vedení – dostupnost a kvalita pomoci s prací do školy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755640" y="18864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2800" b="1">
                <a:solidFill>
                  <a:srgbClr val="262626"/>
                </a:solidFill>
                <a:latin typeface="Arial"/>
              </a:rPr>
              <a:t>MIMOEKONOMICKÉ CHARAKTERISTIKY RODINY OVLIVŇUJÍCÍ ŠKOLNÍ ÚSPĚŠNOST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755640" y="1917000"/>
            <a:ext cx="7543440" cy="424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Intelektualizovanost – vytváření příležitostí pro děti k přemýšlení a rozvoji představivosti při denních aktivitách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Pracovní návyky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Aktivita rodiny – volnočasové aktivity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755640" y="69264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VZTAH RODIČŮ A ŠKOLY A JEHO VLIV NA ŠKOLNÍ ÚSPĚŠNOST  ŽÁKŮ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755640" y="1772640"/>
            <a:ext cx="7543440" cy="424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Vztahy školy s prostředím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Podpora rodičů učiteli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Respekt ke vzdělání učitele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755640" y="47664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 dirty="0">
                <a:solidFill>
                  <a:srgbClr val="262626"/>
                </a:solidFill>
                <a:latin typeface="Arial"/>
              </a:rPr>
              <a:t>VZDĚLANOSTNÍ A SOCIÁLNÍ ROZDÍLY V ČESKÉ SPOLEČNOSTI</a:t>
            </a:r>
            <a:endParaRPr dirty="0"/>
          </a:p>
        </p:txBody>
      </p:sp>
      <p:sp>
        <p:nvSpPr>
          <p:cNvPr id="108" name="TextShape 2"/>
          <p:cNvSpPr txBox="1"/>
          <p:nvPr/>
        </p:nvSpPr>
        <p:spPr>
          <a:xfrm>
            <a:off x="755640" y="22050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Před r. 1989 – úsilí o socioekonomickou rovnost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Velký vliv vzdělanosti v rodině na vzdělání dětí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POTÍŽE VYVOLANÉ ŠPATNÝM </a:t>
            </a:r>
            <a:br>
              <a:rPr lang="cs-CZ" sz="4400" b="1" dirty="0" smtClean="0"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VZTAHEM </a:t>
            </a: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RODIČŮ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200" b="1" dirty="0" smtClean="0"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b="1" dirty="0" smtClean="0">
                <a:latin typeface="Arial" pitchFamily="34" charset="0"/>
                <a:cs typeface="Arial" pitchFamily="34" charset="0"/>
              </a:rPr>
            </a:br>
            <a:r>
              <a:rPr lang="cs-CZ" sz="3600" b="1" i="1" dirty="0" smtClean="0">
                <a:latin typeface="Arial" pitchFamily="34" charset="0"/>
                <a:cs typeface="Arial" pitchFamily="34" charset="0"/>
              </a:rPr>
              <a:t>ROZVOD</a:t>
            </a:r>
            <a:endParaRPr lang="cs-CZ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2348880"/>
            <a:ext cx="7416824" cy="4086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dítě nevnímá bezproblémový vztah rodičů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měny – odchod jednoho z rodičů, soudy o svěření dítěte do péče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jistoty života se rozpadají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dítě není motivováno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zhoršení školního prospěchu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i chování =&gt; negativní reakce rodičů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rozdíl vnímání u chlapců a dívek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781800" cy="952128"/>
          </a:xfrm>
        </p:spPr>
        <p:txBody>
          <a:bodyPr>
            <a:normAutofit/>
          </a:bodyPr>
          <a:lstStyle/>
          <a:p>
            <a:pPr algn="ctr"/>
            <a:r>
              <a:rPr lang="cs-CZ" sz="3600" b="1" i="1" dirty="0" smtClean="0">
                <a:latin typeface="Arial" pitchFamily="34" charset="0"/>
                <a:cs typeface="Arial" pitchFamily="34" charset="0"/>
              </a:rPr>
              <a:t>DOMÁCÍ NÁSILÍ</a:t>
            </a:r>
            <a:endParaRPr lang="cs-CZ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268760"/>
            <a:ext cx="7543800" cy="26642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„Proč tatínek bije maminku?“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mění se pohled na oba rodiče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dítě má problém řešit své problémy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často neřešitelné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610278"/>
            <a:ext cx="5322168" cy="299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476672"/>
            <a:ext cx="6781800" cy="116815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PROBLÉMY VYVOLANÉ ŠPATNÝM </a:t>
            </a:r>
            <a:b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CHOVÁNÍM RODIČŮ K DÍTĚTI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0" y="1700808"/>
            <a:ext cx="7543800" cy="4390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jakékoliv špatné chování narušuje vývoj jeho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psychiky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zanedbávání: neuspokojování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potřeb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týrání: psychické, fyzické,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sexuální zneužívání: uspokojování sexuálních potřeb rodiče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476672"/>
            <a:ext cx="6781800" cy="736104"/>
          </a:xfrm>
        </p:spPr>
        <p:txBody>
          <a:bodyPr>
            <a:normAutofit/>
          </a:bodyPr>
          <a:lstStyle/>
          <a:p>
            <a:pPr algn="ctr"/>
            <a:r>
              <a:rPr lang="cs-CZ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NÁSLEDKY</a:t>
            </a:r>
            <a:endParaRPr lang="cs-CZ" sz="3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0" y="1340768"/>
            <a:ext cx="7543800" cy="48223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ubližují ti, kteří by měli být pocitem bezpečí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dřívější vztah rodiče k dítěti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 opakovaného -&gt; citová apatie, nedůvěřivost vůči všem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změna osobnosti, </a:t>
            </a:r>
            <a:r>
              <a:rPr lang="cs-CZ" sz="2800" dirty="0"/>
              <a:t>snížení </a:t>
            </a:r>
            <a:r>
              <a:rPr lang="cs-CZ" sz="2800" dirty="0" smtClean="0"/>
              <a:t>sebevědomí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u sexuálního násilí má víc než 50% zneužívaných problémy celý život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předčasná sexualita X odpor k sexu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posttraumatická porucha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zhoršení známek ve škole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3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781320" cy="1600200"/>
          </a:xfrm>
        </p:spPr>
        <p:txBody>
          <a:bodyPr/>
          <a:lstStyle/>
          <a:p>
            <a:pPr lvl="0" algn="ctr"/>
            <a:r>
              <a:rPr lang="cs-CZ" sz="4000" b="1" dirty="0" smtClean="0">
                <a:latin typeface="+mj-lt"/>
              </a:rPr>
              <a:t>VZTAH RODINY K DÍTĚTI </a:t>
            </a:r>
            <a:br>
              <a:rPr lang="cs-CZ" sz="4000" b="1" dirty="0" smtClean="0">
                <a:latin typeface="+mj-lt"/>
              </a:rPr>
            </a:br>
            <a:r>
              <a:rPr lang="cs-CZ" sz="4000" b="1" dirty="0" smtClean="0">
                <a:latin typeface="+mj-lt"/>
              </a:rPr>
              <a:t>S ROZDÍLEM DRUHU VZDĚLÁNÍ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400" b="1" i="1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43608" y="1772816"/>
            <a:ext cx="7543800" cy="4318248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dirty="0" smtClean="0">
                <a:latin typeface="+mj-lt"/>
              </a:rPr>
              <a:t>rodiče kladou důraz na vzdělání svých dětí</a:t>
            </a:r>
          </a:p>
          <a:p>
            <a:endParaRPr lang="cs-CZ" sz="28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800" dirty="0" smtClean="0">
                <a:latin typeface="+mj-lt"/>
              </a:rPr>
              <a:t>důležitý je výběr a následný přechod na střední školu</a:t>
            </a:r>
          </a:p>
          <a:p>
            <a:endParaRPr lang="cs-CZ" sz="28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800" dirty="0" smtClean="0">
                <a:latin typeface="+mj-lt"/>
              </a:rPr>
              <a:t>podle výzkumů je 7 skupin podle typu středních škol a chování dítěte</a:t>
            </a:r>
          </a:p>
          <a:p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825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5335488"/>
          </a:xfrm>
        </p:spPr>
        <p:txBody>
          <a:bodyPr/>
          <a:lstStyle/>
          <a:p>
            <a:pPr algn="ctr"/>
            <a:r>
              <a:rPr lang="cs-CZ" sz="2800" b="1" dirty="0" smtClean="0"/>
              <a:t>TŘI UČŇOVSKÉ</a:t>
            </a:r>
          </a:p>
          <a:p>
            <a:endParaRPr lang="cs-CZ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i="1" dirty="0" smtClean="0"/>
              <a:t>Rodina </a:t>
            </a:r>
            <a:r>
              <a:rPr lang="cs-CZ" sz="2800" i="1" dirty="0"/>
              <a:t>s učněm </a:t>
            </a:r>
            <a:r>
              <a:rPr lang="cs-CZ" sz="2800" dirty="0"/>
              <a:t>– „klasické </a:t>
            </a:r>
            <a:r>
              <a:rPr lang="cs-CZ" sz="2800" dirty="0" smtClean="0"/>
              <a:t>učňovské </a:t>
            </a:r>
            <a:br>
              <a:rPr lang="cs-CZ" sz="2800" dirty="0" smtClean="0"/>
            </a:br>
            <a:r>
              <a:rPr lang="cs-CZ" sz="2800" dirty="0" smtClean="0"/>
              <a:t>obory</a:t>
            </a:r>
            <a:r>
              <a:rPr lang="cs-CZ" sz="2800" dirty="0"/>
              <a:t>“, nic moc známky, bez </a:t>
            </a:r>
            <a:r>
              <a:rPr lang="cs-CZ" sz="2800" dirty="0" smtClean="0"/>
              <a:t>maturity, </a:t>
            </a:r>
            <a:br>
              <a:rPr lang="cs-CZ" sz="2800" dirty="0" smtClean="0"/>
            </a:br>
            <a:r>
              <a:rPr lang="cs-CZ" sz="2800" dirty="0" smtClean="0"/>
              <a:t>vybírají rodiče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i="1" dirty="0" smtClean="0"/>
              <a:t>Rodina s učněm směřujícím k profesionalitě – </a:t>
            </a:r>
            <a:br>
              <a:rPr lang="cs-CZ" sz="2800" i="1" dirty="0" smtClean="0"/>
            </a:br>
            <a:r>
              <a:rPr lang="cs-CZ" sz="2800" dirty="0" smtClean="0"/>
              <a:t>vybírají děti, baví je to, možná maturita </a:t>
            </a:r>
            <a:br>
              <a:rPr lang="cs-CZ" sz="2800" dirty="0" smtClean="0"/>
            </a:br>
            <a:r>
              <a:rPr lang="cs-CZ" sz="2800" dirty="0" smtClean="0"/>
              <a:t>a další vzdělávání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i="1" dirty="0" smtClean="0"/>
              <a:t>Rodina s učněm z nouze – </a:t>
            </a:r>
            <a:r>
              <a:rPr lang="cs-CZ" sz="2800" dirty="0" smtClean="0"/>
              <a:t>děti nejsou</a:t>
            </a:r>
            <a:br>
              <a:rPr lang="cs-CZ" sz="2800" dirty="0" smtClean="0"/>
            </a:br>
            <a:r>
              <a:rPr lang="cs-CZ" sz="2800" dirty="0" smtClean="0"/>
              <a:t>schopny jít za svým cílem, rodiče nepodporují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499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115640" y="-60336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OBSAH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755640" y="98064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Rodina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Smysl rodiny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Vliv původu na vzdělanostní interakce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Teorie jazykových kódů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Mimoekonomické charakteristiky rodiny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Vztah rodičů a školy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Vzdělanostní a sociální rozdíly v české společnosti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762120" y="685800"/>
            <a:ext cx="7543440" cy="5335488"/>
          </a:xfrm>
        </p:spPr>
        <p:txBody>
          <a:bodyPr/>
          <a:lstStyle/>
          <a:p>
            <a:pPr algn="ctr"/>
            <a:r>
              <a:rPr lang="cs-CZ" sz="2800" b="1" dirty="0" smtClean="0">
                <a:latin typeface="+mn-lt"/>
              </a:rPr>
              <a:t>ČTYŘI STUDIJNÍ</a:t>
            </a:r>
            <a:endParaRPr lang="cs-CZ" sz="2800" b="1" dirty="0" smtClean="0">
              <a:latin typeface="+mn-lt"/>
            </a:endParaRPr>
          </a:p>
          <a:p>
            <a:endParaRPr lang="cs-CZ" sz="2800" i="1" dirty="0" smtClean="0">
              <a:latin typeface="+mn-lt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cs-CZ" sz="2800" i="1" dirty="0" smtClean="0">
                <a:latin typeface="+mn-lt"/>
              </a:rPr>
              <a:t>Rodina s ambiciózním studentem – </a:t>
            </a:r>
            <a:r>
              <a:rPr lang="cs-CZ" sz="2800" dirty="0" smtClean="0">
                <a:latin typeface="+mn-lt"/>
              </a:rPr>
              <a:t>úspěšná</a:t>
            </a:r>
            <a:br>
              <a:rPr lang="cs-CZ" sz="2800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rodina, dítě má možnost profesionality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800" i="1" dirty="0" smtClean="0">
                <a:latin typeface="+mn-lt"/>
              </a:rPr>
              <a:t>Rodina studenta s otevřenou budoucností – </a:t>
            </a:r>
            <a:br>
              <a:rPr lang="cs-CZ" sz="2800" i="1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dítě má cíl, hledá jednodušší cestu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800" i="1" dirty="0" smtClean="0">
                <a:latin typeface="+mn-lt"/>
              </a:rPr>
              <a:t>Rodina tradičního středoškoláka – </a:t>
            </a:r>
            <a:r>
              <a:rPr lang="cs-CZ" sz="2800" dirty="0" smtClean="0">
                <a:latin typeface="+mn-lt"/>
              </a:rPr>
              <a:t>rodiče </a:t>
            </a:r>
            <a:br>
              <a:rPr lang="cs-CZ" sz="2800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se SŠ, dítě si samo vybere SOŠ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800" i="1" dirty="0" smtClean="0">
                <a:latin typeface="+mn-lt"/>
              </a:rPr>
              <a:t>Rodina s novým studentem – </a:t>
            </a:r>
            <a:r>
              <a:rPr lang="cs-CZ" sz="2800" dirty="0" smtClean="0">
                <a:latin typeface="+mn-lt"/>
              </a:rPr>
              <a:t>studium ztrácí</a:t>
            </a:r>
            <a:br>
              <a:rPr lang="cs-CZ" sz="2800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smysl, rodiče s vyuč. listem nebo maturitou</a:t>
            </a:r>
            <a:endParaRPr lang="cs-CZ" sz="28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403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755640" y="-45936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ZDROJE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755640" y="1140480"/>
            <a:ext cx="7543440" cy="5717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endParaRPr lang="cs-CZ" dirty="0" smtClean="0">
              <a:solidFill>
                <a:srgbClr val="303030"/>
              </a:solidFill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 err="1" smtClean="0">
                <a:solidFill>
                  <a:srgbClr val="303030"/>
                </a:solidFill>
                <a:latin typeface="Arial"/>
              </a:rPr>
              <a:t>Katrňák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, T. (2004). </a:t>
            </a:r>
            <a:r>
              <a:rPr lang="cs-CZ" i="1" dirty="0">
                <a:solidFill>
                  <a:srgbClr val="303030"/>
                </a:solidFill>
                <a:latin typeface="Arial"/>
              </a:rPr>
              <a:t>Odsouzeni k manuální práci. 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Praha: Sociologické nakladatelství.</a:t>
            </a:r>
            <a:endParaRPr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303030"/>
                </a:solidFill>
                <a:latin typeface="Arial"/>
              </a:rPr>
              <a:t>Matoušek, O. (2003). </a:t>
            </a:r>
            <a:r>
              <a:rPr lang="cs-CZ" i="1" dirty="0">
                <a:solidFill>
                  <a:srgbClr val="303030"/>
                </a:solidFill>
                <a:latin typeface="Arial"/>
              </a:rPr>
              <a:t>Rodina jako instituce a vztahová síť. 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Praha: Sociologické nakladatelství.</a:t>
            </a:r>
            <a:endParaRPr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303030"/>
                </a:solidFill>
                <a:latin typeface="Arial"/>
              </a:rPr>
              <a:t>Prokop, J. (2001). </a:t>
            </a:r>
            <a:r>
              <a:rPr lang="cs-CZ" i="1" dirty="0">
                <a:solidFill>
                  <a:srgbClr val="303030"/>
                </a:solidFill>
                <a:latin typeface="Arial"/>
              </a:rPr>
              <a:t>Sociologie výchovy a školy. 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Liberec: Technická univerzita.</a:t>
            </a:r>
            <a:endParaRPr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303030"/>
                </a:solidFill>
                <a:latin typeface="Arial"/>
              </a:rPr>
              <a:t>Průcha, J. (2013). </a:t>
            </a:r>
            <a:r>
              <a:rPr lang="cs-CZ" i="1" dirty="0">
                <a:solidFill>
                  <a:srgbClr val="303030"/>
                </a:solidFill>
                <a:latin typeface="Arial"/>
              </a:rPr>
              <a:t>Moderní pedagogika. 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Praha: Portál</a:t>
            </a:r>
            <a:endParaRPr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 err="1">
                <a:solidFill>
                  <a:srgbClr val="303030"/>
                </a:solidFill>
                <a:latin typeface="Arial"/>
              </a:rPr>
              <a:t>Rabušicová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, M., </a:t>
            </a:r>
            <a:r>
              <a:rPr lang="cs-CZ" dirty="0" err="1">
                <a:solidFill>
                  <a:srgbClr val="303030"/>
                </a:solidFill>
                <a:latin typeface="Arial"/>
              </a:rPr>
              <a:t>Šeďová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, K., Trnková, K., &amp; </a:t>
            </a:r>
            <a:r>
              <a:rPr lang="cs-CZ" dirty="0" err="1">
                <a:solidFill>
                  <a:srgbClr val="303030"/>
                </a:solidFill>
                <a:latin typeface="Arial"/>
              </a:rPr>
              <a:t>Čiháček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, V. (2004). </a:t>
            </a:r>
            <a:r>
              <a:rPr lang="cs-CZ" i="1" dirty="0">
                <a:solidFill>
                  <a:srgbClr val="303030"/>
                </a:solidFill>
                <a:latin typeface="Arial"/>
              </a:rPr>
              <a:t>Škola a /versus/ rodina. </a:t>
            </a:r>
            <a:r>
              <a:rPr lang="cs-CZ" dirty="0">
                <a:solidFill>
                  <a:srgbClr val="303030"/>
                </a:solidFill>
                <a:latin typeface="Arial"/>
              </a:rPr>
              <a:t>Brno: Masarykova univerzita</a:t>
            </a:r>
            <a:r>
              <a:rPr lang="cs-CZ" dirty="0" smtClean="0">
                <a:solidFill>
                  <a:srgbClr val="303030"/>
                </a:solidFill>
                <a:latin typeface="Arial"/>
              </a:rPr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/>
              <a:t>Vágnerová, M. (2005). </a:t>
            </a:r>
            <a:r>
              <a:rPr lang="cs-CZ" i="1" dirty="0"/>
              <a:t>Školní poradenská psychologie pro pedagogy</a:t>
            </a:r>
            <a:r>
              <a:rPr lang="cs-CZ" dirty="0"/>
              <a:t>. Praha: Univerzita Karlova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/>
              <a:t>Kocourková, J. (2000). </a:t>
            </a:r>
            <a:r>
              <a:rPr lang="cs-CZ" i="1" dirty="0"/>
              <a:t>Posttraumatická stresová porucha</a:t>
            </a:r>
            <a:r>
              <a:rPr lang="cs-CZ" dirty="0"/>
              <a:t>. Praha: Portál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/>
              <a:t>Matějček, Z., Dytrych. Z. (1999). </a:t>
            </a:r>
            <a:r>
              <a:rPr lang="cs-CZ" i="1" dirty="0"/>
              <a:t>Nevlastní rodiče a nevlastní děti.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endParaRPr lang="cs-CZ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/>
              <a:t>Viktorová, I. (2004). </a:t>
            </a:r>
            <a:r>
              <a:rPr lang="cs-CZ" i="1" dirty="0"/>
              <a:t>Změny rodičovského vztahu ke škole a vzdělávání dětí – časopis </a:t>
            </a:r>
            <a:r>
              <a:rPr lang="cs-CZ" i="1" dirty="0" smtClean="0"/>
              <a:t>Pedagogika</a:t>
            </a:r>
            <a:endParaRPr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u="sng" dirty="0">
                <a:solidFill>
                  <a:srgbClr val="D26900"/>
                </a:solidFill>
                <a:latin typeface="Times New Roman"/>
                <a:hlinkClick r:id="rId2"/>
              </a:rPr>
              <a:t>http://</a:t>
            </a:r>
            <a:r>
              <a:rPr lang="cs-CZ" u="sng" dirty="0" smtClean="0">
                <a:solidFill>
                  <a:srgbClr val="D26900"/>
                </a:solidFill>
                <a:latin typeface="Times New Roman"/>
                <a:hlinkClick r:id="rId2"/>
              </a:rPr>
              <a:t>blog.xparfemy.cz/navod-na-stesti/stastna-rodina</a:t>
            </a:r>
            <a:endParaRPr lang="cs-CZ" u="sng" dirty="0" smtClean="0">
              <a:solidFill>
                <a:srgbClr val="D26900"/>
              </a:solidFill>
              <a:latin typeface="Times New Roman"/>
            </a:endParaRP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www.novinky.cz/zena/deti/280420-zeny-pry-casto-v-boji-o-deti-zneuzivaji-domaci-nasili.html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00280" y="908720"/>
            <a:ext cx="7543440" cy="2808312"/>
          </a:xfrm>
        </p:spPr>
        <p:txBody>
          <a:bodyPr/>
          <a:lstStyle/>
          <a:p>
            <a:pPr algn="ctr"/>
            <a:r>
              <a:rPr lang="cs-CZ" sz="4200" b="1" dirty="0" smtClean="0">
                <a:latin typeface="+mn-lt"/>
              </a:rPr>
              <a:t>DĚKUJEME ZA POZORNOST</a:t>
            </a:r>
          </a:p>
        </p:txBody>
      </p:sp>
      <p:pic>
        <p:nvPicPr>
          <p:cNvPr id="1026" name="Picture 2" descr="http://us.cdn3.123rf.com/168nwm/jihane123/jihane1231307/jihane123130700107/21315985-eye-blinking-for-you-desi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447" y="3284984"/>
            <a:ext cx="191421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05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1102680" y="-60336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RODINA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755640" y="47664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2800">
                <a:solidFill>
                  <a:srgbClr val="303030"/>
                </a:solidFill>
                <a:latin typeface="Arial"/>
              </a:rPr>
              <a:t>„Rodina je skupina osob spojených svazky manželství, krve či adopce, kteří obvykle bydlí spolu a v rámci skupiny se chovají podle společenské dělby práce a podle společensky vymezených rolí.“ (Prokop, 2001, s. 41)</a:t>
            </a:r>
            <a:endParaRPr/>
          </a:p>
        </p:txBody>
      </p:sp>
      <p:pic>
        <p:nvPicPr>
          <p:cNvPr id="86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375640" y="3573000"/>
            <a:ext cx="3672000" cy="244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55640" y="-1728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SMYSL RODINY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755640" y="148464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Funkce: </a:t>
            </a:r>
            <a:r>
              <a:rPr lang="cs-CZ" sz="2800">
                <a:solidFill>
                  <a:srgbClr val="303030"/>
                </a:solidFill>
                <a:latin typeface="Arial"/>
              </a:rPr>
              <a:t>výchovná, ekonomická, biologická, emoční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Výchova dětí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Udržení lidstva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55640" y="-1728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SMYSL RODINY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755640" y="148464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>
                <a:solidFill>
                  <a:srgbClr val="303030"/>
                </a:solidFill>
                <a:latin typeface="Arial"/>
              </a:rPr>
              <a:t>Funkce: </a:t>
            </a:r>
            <a:r>
              <a:rPr lang="cs-CZ" sz="2800">
                <a:solidFill>
                  <a:srgbClr val="303030"/>
                </a:solidFill>
                <a:latin typeface="Arial"/>
              </a:rPr>
              <a:t>výchovná, ekonomická, biologická, emoční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Výchova dětí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Udržení lidstva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27640" y="71640"/>
            <a:ext cx="6781320" cy="1800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VLIV PŮVODU NA VZDĚLANOSTNÍ ASPIRACE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827640" y="20610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Nižší vzdělání rodičů      nižší vzdělanostní aspirace potomků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Vyšší vzdělání rodičů       vyšší vzdělanostní aspirace potomků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Rozdílný přístup učitelů k žákům</a:t>
            </a:r>
            <a:endParaRPr dirty="0"/>
          </a:p>
        </p:txBody>
      </p:sp>
      <p:sp>
        <p:nvSpPr>
          <p:cNvPr id="93" name="CustomShape 3"/>
          <p:cNvSpPr/>
          <p:nvPr/>
        </p:nvSpPr>
        <p:spPr>
          <a:xfrm>
            <a:off x="4771080" y="2565000"/>
            <a:ext cx="431640" cy="360"/>
          </a:xfrm>
          <a:prstGeom prst="straightConnector1">
            <a:avLst/>
          </a:prstGeom>
          <a:ln w="15840">
            <a:solidFill>
              <a:srgbClr val="AD0101"/>
            </a:solidFill>
            <a:round/>
            <a:tailEnd type="triangle" w="med" len="med"/>
          </a:ln>
        </p:spPr>
      </p:sp>
      <p:sp>
        <p:nvSpPr>
          <p:cNvPr id="94" name="CustomShape 4"/>
          <p:cNvSpPr/>
          <p:nvPr/>
        </p:nvSpPr>
        <p:spPr>
          <a:xfrm>
            <a:off x="4771080" y="4077000"/>
            <a:ext cx="431640" cy="360"/>
          </a:xfrm>
          <a:prstGeom prst="straightConnector1">
            <a:avLst/>
          </a:prstGeom>
          <a:ln w="15840">
            <a:solidFill>
              <a:srgbClr val="AD0101"/>
            </a:solidFill>
            <a:round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755640" y="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TEORIE JAZYKOVÝCH KÓDŮ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755640" y="22770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Bernsteinova teorie – hlavním nástrojem socializace je jazyk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Dělnická a střední sociální vrstva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Omezený a propracovaný jazykový kód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Důsledky ve vzdělání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187640" y="18864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000" b="1">
                <a:solidFill>
                  <a:srgbClr val="262626"/>
                </a:solidFill>
                <a:latin typeface="Arial"/>
              </a:rPr>
              <a:t>MIMOEKONOMICKÉ CHYRAKTERISTIKY RODINY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755640" y="1845000"/>
            <a:ext cx="7543440" cy="3885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Zájem o vzdělávání dětí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Oceňování úspěchů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dirty="0">
                <a:solidFill>
                  <a:srgbClr val="303030"/>
                </a:solidFill>
                <a:latin typeface="Arial"/>
              </a:rPr>
              <a:t>Motivační podpora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27640" y="476640"/>
            <a:ext cx="6781320" cy="15998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3600" b="1">
                <a:solidFill>
                  <a:srgbClr val="262626"/>
                </a:solidFill>
                <a:latin typeface="Arial"/>
              </a:rPr>
              <a:t>MIMOEKONOMICKÉ CHYRAKTERISTIKY RODINY
VÝZKUM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755640" y="1989000"/>
            <a:ext cx="8064360" cy="41760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Autorka: Brookerová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Britské versus bangladéšské děti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Časová schémata versus momentální potřeba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303030"/>
                </a:solidFill>
                <a:latin typeface="Arial"/>
              </a:rPr>
              <a:t>Segmentované prostory domu versus jednolitý flexibilní prostor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635</Words>
  <Application>Microsoft Office PowerPoint</Application>
  <PresentationFormat>Předvádění na obrazovce (4:3)</PresentationFormat>
  <Paragraphs>133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POTÍŽE VYVOLANÉ ŠPATNÝM  VZTAHEM RODIČŮ  ROZVOD</vt:lpstr>
      <vt:lpstr>DOMÁCÍ NÁSILÍ</vt:lpstr>
      <vt:lpstr>PROBLÉMY VYVOLANÉ ŠPATNÝM  CHOVÁNÍM RODIČŮ K DÍTĚTI</vt:lpstr>
      <vt:lpstr>NÁSLEDKY</vt:lpstr>
      <vt:lpstr>VZTAH RODINY K DÍTĚTI  S ROZDÍLEM DRUHU VZDĚLÁNÍ 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Majka</dc:creator>
  <cp:lastModifiedBy>Majka</cp:lastModifiedBy>
  <cp:revision>8</cp:revision>
  <dcterms:modified xsi:type="dcterms:W3CDTF">2014-11-26T17:22:44Z</dcterms:modified>
</cp:coreProperties>
</file>