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9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8092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der.fss.muni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Mor%C3%A1lka" TargetMode="External"/><Relationship Id="rId3" Type="http://schemas.openxmlformats.org/officeDocument/2006/relationships/hyperlink" Target="http://www.cavi.cz/gender.html" TargetMode="External"/><Relationship Id="rId7" Type="http://schemas.openxmlformats.org/officeDocument/2006/relationships/hyperlink" Target="http://cs.wikipedia.org/wiki/Etik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y.iniciativa.cz/www/index.php/?id=64&amp;page=clanek" TargetMode="External"/><Relationship Id="rId5" Type="http://schemas.openxmlformats.org/officeDocument/2006/relationships/hyperlink" Target="http://www.gender.fss.muni.cz/" TargetMode="External"/><Relationship Id="rId4" Type="http://schemas.openxmlformats.org/officeDocument/2006/relationships/hyperlink" Target="http://epedagog.upol.cz/eped4.2004/clanek0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solidFill>
                  <a:schemeClr val="dk2"/>
                </a:solidFill>
              </a:rPr>
              <a:t>Gender ve škole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662300" y="2940675"/>
            <a:ext cx="4330800" cy="3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cs" sz="1800" b="1">
                <a:solidFill>
                  <a:schemeClr val="dk2"/>
                </a:solidFill>
              </a:rPr>
              <a:t>Zdislava Vávrová, Marie Múčková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941025" y="2213525"/>
            <a:ext cx="2716199" cy="6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b="1"/>
              <a:t>Školní pedagogika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podzimní semestr 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34075" y="122025"/>
            <a:ext cx="9144000" cy="511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400">
                <a:solidFill>
                  <a:schemeClr val="dk2"/>
                </a:solidFill>
              </a:rPr>
              <a:t>Graf: Studující VŠ oborů studia za rok 2006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375700" y="4215200"/>
            <a:ext cx="3567300" cy="33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cs" sz="1400">
                <a:solidFill>
                  <a:srgbClr val="000000"/>
                </a:solidFill>
              </a:rPr>
              <a:t>Zdroj: Jarkovská, Lišková 2008, str. 691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300" y="633825"/>
            <a:ext cx="5590575" cy="36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586650"/>
            <a:ext cx="8229600" cy="388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pedagogický sbor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dříve vyučovali převážně muži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v dnešní době vyučují především ženy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riziko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75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dětem chybí vzor muže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75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nemusí být jasné, jak jsou konstruovány mužské sociální role - vede k vyšší oblíbenosti a k většímu respektu k mužům</a:t>
            </a:r>
          </a:p>
          <a:p>
            <a:pPr marL="1371600" lvl="2" indent="-381000">
              <a:spcBef>
                <a:spcPts val="0"/>
              </a:spcBef>
              <a:buClr>
                <a:schemeClr val="dk2"/>
              </a:buClr>
              <a:buSzPct val="75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představa, že učitelství je ženská profese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848799" cy="5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400">
                <a:solidFill>
                  <a:srgbClr val="000000"/>
                </a:solidFill>
              </a:rPr>
              <a:t>Graf:Podíl mužů a žen na vybraných ZŠ v letech 1953 - 2003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497875" y="4290450"/>
            <a:ext cx="3350999" cy="30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400">
                <a:solidFill>
                  <a:srgbClr val="000000"/>
                </a:solidFill>
              </a:rPr>
              <a:t>Zdroj: 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Smetáčková, Vlková2006, str 20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50" y="813700"/>
            <a:ext cx="7234424" cy="3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0625" y="85450"/>
            <a:ext cx="8714700" cy="70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400">
                <a:solidFill>
                  <a:schemeClr val="dk2"/>
                </a:solidFill>
              </a:rPr>
              <a:t>Graf: Zastoupení žen a mužů v učitelství na jednotlivých stupních (rok 2006)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339050" y="4235550"/>
            <a:ext cx="3665099" cy="27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400">
                <a:solidFill>
                  <a:srgbClr val="000000"/>
                </a:solidFill>
              </a:rPr>
              <a:t>Zdroj: Jarkovská, Lišková 2008, str. 693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350" y="804212"/>
            <a:ext cx="5607849" cy="35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b="1">
                <a:solidFill>
                  <a:schemeClr val="dk2"/>
                </a:solidFill>
              </a:rPr>
              <a:t>Problematika genderu ve školách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příklady ze třídy, zvýhodňování žáků</a:t>
            </a:r>
          </a:p>
          <a:p>
            <a:pPr marL="4114800" lvl="0" indent="457200" rtl="0">
              <a:spcBef>
                <a:spcPts val="560"/>
              </a:spcBef>
              <a:buNone/>
            </a:pPr>
            <a:r>
              <a:rPr lang="cs" sz="2400">
                <a:solidFill>
                  <a:schemeClr val="dk2"/>
                </a:solidFill>
              </a:rPr>
              <a:t> (feministické výzkumy)</a:t>
            </a:r>
          </a:p>
          <a:p>
            <a:pPr marL="914400" lvl="1" indent="-3429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jména žáků</a:t>
            </a:r>
          </a:p>
          <a:p>
            <a:pPr marL="914400" lvl="1" indent="-3429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zajímavější vyjádření, příspěvky</a:t>
            </a:r>
          </a:p>
          <a:p>
            <a:pPr marL="914400" lvl="1" indent="-3429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řeč těla, zasedací pořádek</a:t>
            </a:r>
          </a:p>
          <a:p>
            <a:pPr marL="914400" lvl="1" indent="-3429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agresivní chování</a:t>
            </a:r>
          </a:p>
          <a:p>
            <a:pPr marL="914400" lvl="1" indent="-342900" rtl="0">
              <a:spcBef>
                <a:spcPts val="56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pochvala za rozlišné schopnosti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závěr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upřednostňování chlapců, vede ke prosazování se a větší sebedůvěře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Genderové obtěžování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ti, kdo vybočují a “nedodržují normy” se stávají terčem pomluv, obtěžování či šikany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i konformita s genderovými normami může být důvodem obtěžování (Př. obrázek, jak chlapec tahá dívku za copy)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jde o nejrůznější formy jednání, které jsou nepříjemné a nevítané a které jsou založeny na genderových stereotypech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Otázka morálky a etiky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svoboda jedince, popularizace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nezávaznost, trend volby, sexualita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daná přirozenost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 b="1">
                <a:solidFill>
                  <a:schemeClr val="dk2"/>
                </a:solidFill>
              </a:rPr>
              <a:t>morálka</a:t>
            </a:r>
            <a:r>
              <a:rPr lang="cs" sz="1800">
                <a:solidFill>
                  <a:schemeClr val="dk2"/>
                </a:solidFill>
              </a:rPr>
              <a:t> - </a:t>
            </a:r>
            <a:r>
              <a:rPr lang="cs" sz="1800" i="1">
                <a:solidFill>
                  <a:schemeClr val="dk2"/>
                </a:solidFill>
              </a:rPr>
              <a:t>správné</a:t>
            </a:r>
            <a:r>
              <a:rPr lang="cs" sz="1800">
                <a:solidFill>
                  <a:schemeClr val="dk2"/>
                </a:solidFill>
              </a:rPr>
              <a:t> chování, mrav - celková představa správného jednání ve společnosti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 b="1">
                <a:solidFill>
                  <a:schemeClr val="dk2"/>
                </a:solidFill>
              </a:rPr>
              <a:t>etika</a:t>
            </a:r>
            <a:r>
              <a:rPr lang="cs" sz="1800">
                <a:solidFill>
                  <a:schemeClr val="dk2"/>
                </a:solidFill>
              </a:rPr>
              <a:t> - zkoumá morálku, jednání a jeho normy, hodnoty a obecné základy stojící na morálce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 b="1">
                <a:solidFill>
                  <a:schemeClr val="dk2"/>
                </a:solidFill>
              </a:rPr>
              <a:t>rovnost obou pohlaví</a:t>
            </a:r>
            <a:r>
              <a:rPr lang="cs" sz="1800">
                <a:solidFill>
                  <a:schemeClr val="dk2"/>
                </a:solidFill>
              </a:rPr>
              <a:t> - není </a:t>
            </a:r>
            <a:r>
              <a:rPr lang="cs" sz="1800" i="1">
                <a:solidFill>
                  <a:schemeClr val="dk2"/>
                </a:solidFill>
              </a:rPr>
              <a:t>stejnost</a:t>
            </a:r>
            <a:r>
              <a:rPr lang="cs" sz="1800">
                <a:solidFill>
                  <a:schemeClr val="dk2"/>
                </a:solidFill>
              </a:rPr>
              <a:t>, hodnota osoby v rozdílech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800">
                <a:solidFill>
                  <a:schemeClr val="dk2"/>
                </a:solidFill>
              </a:rPr>
              <a:t>Zavádět nebo nezavádět genderově citlivou pedagogiku? (Jiný přístup?)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cs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487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Zodpovězení otázek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800" b="1">
                <a:solidFill>
                  <a:schemeClr val="dk2"/>
                </a:solidFill>
              </a:rPr>
              <a:t>Projevují se ve vzdělávání nějakým způsobem genderové stereotypy?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feministický pohled - ano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diskriminace žen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učebnice, vyučovací materiály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konkrétně obsah - např. obrázky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400">
              <a:solidFill>
                <a:schemeClr val="dk2"/>
              </a:solidFill>
            </a:endParaRPr>
          </a:p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800" b="1">
                <a:solidFill>
                  <a:schemeClr val="dk2"/>
                </a:solidFill>
              </a:rPr>
              <a:t>K čemu je dobrá genderová korektnost?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většinové, masové smýšlení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jeden proud - jedny normy - rovnoprávnost, nikdo není znevýhodněn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1600">
                <a:solidFill>
                  <a:schemeClr val="dk2"/>
                </a:solidFill>
              </a:rPr>
              <a:t>feministický pohled - předpokládaná spokojenost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10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Shrnutí, náš názor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62550" y="1354675"/>
            <a:ext cx="8845800" cy="31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Nerovnost mezi muži a ženami - je/není?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Zajímavost: </a:t>
            </a:r>
            <a:r>
              <a:rPr lang="cs" sz="2400">
                <a:solidFill>
                  <a:schemeClr val="dk2"/>
                </a:solidFill>
                <a:hlinkClick r:id="rId3"/>
              </a:rPr>
              <a:t>http://www.gender.fss.muni.cz/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b="1">
                <a:solidFill>
                  <a:schemeClr val="dk2"/>
                </a:solidFill>
              </a:rPr>
              <a:t>Zdroje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40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 u="sng">
                <a:solidFill>
                  <a:srgbClr val="000000"/>
                </a:solidFill>
                <a:hlinkClick r:id="rId3"/>
              </a:rPr>
              <a:t>http://www.cavi.cz/gender.html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>
                <a:solidFill>
                  <a:srgbClr val="000000"/>
                </a:solidFill>
              </a:rPr>
              <a:t>Smetáčková, I., &amp; Vlková, K. </a:t>
            </a:r>
            <a:r>
              <a:rPr lang="cs" sz="1400" i="1">
                <a:solidFill>
                  <a:srgbClr val="000000"/>
                </a:solidFill>
              </a:rPr>
              <a:t>Gender ve škole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>
                <a:solidFill>
                  <a:srgbClr val="000000"/>
                </a:solidFill>
              </a:rPr>
              <a:t>Jarkovská, L., Lišková, K. (2008). Genderové aspekty českého školství. </a:t>
            </a:r>
            <a:r>
              <a:rPr lang="cs" sz="1400" i="1">
                <a:solidFill>
                  <a:srgbClr val="000000"/>
                </a:solidFill>
              </a:rPr>
              <a:t>Sociologický časopis</a:t>
            </a:r>
            <a:r>
              <a:rPr lang="cs" sz="1400">
                <a:solidFill>
                  <a:srgbClr val="000000"/>
                </a:solidFill>
              </a:rPr>
              <a:t>, 4, str. 683 - 701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>
                <a:solidFill>
                  <a:srgbClr val="000000"/>
                </a:solidFill>
              </a:rPr>
              <a:t>Kaščák, O. (2004). Feministický pohľad na socializáciu pohlaví. </a:t>
            </a:r>
            <a:r>
              <a:rPr lang="cs" sz="1400" i="1">
                <a:solidFill>
                  <a:srgbClr val="000000"/>
                </a:solidFill>
              </a:rPr>
              <a:t>E-pedagogium, </a:t>
            </a:r>
            <a:r>
              <a:rPr lang="cs" sz="1400">
                <a:solidFill>
                  <a:srgbClr val="000000"/>
                </a:solidFill>
              </a:rPr>
              <a:t>4. Dostupné na: </a:t>
            </a:r>
            <a:r>
              <a:rPr lang="cs" sz="1400" u="sng">
                <a:solidFill>
                  <a:srgbClr val="000000"/>
                </a:solidFill>
                <a:hlinkClick r:id="rId4"/>
              </a:rPr>
              <a:t>http://epedagog.upol.cz/eped4.2004/clanek05.pdf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>
                <a:solidFill>
                  <a:srgbClr val="000000"/>
                </a:solidFill>
              </a:rPr>
              <a:t>Jarkovská, L. (2013). Gedner před tabulí. </a:t>
            </a:r>
            <a:r>
              <a:rPr lang="cs" sz="1400" i="1">
                <a:solidFill>
                  <a:srgbClr val="000000"/>
                </a:solidFill>
              </a:rPr>
              <a:t>Etnografický výzkum genderové reprodukce v každodennosti školní třídy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>
                <a:solidFill>
                  <a:srgbClr val="000000"/>
                </a:solidFill>
              </a:rPr>
              <a:t>West, Ch. (2010). </a:t>
            </a:r>
            <a:r>
              <a:rPr lang="cs" sz="1400" i="1">
                <a:solidFill>
                  <a:srgbClr val="000000"/>
                </a:solidFill>
              </a:rPr>
              <a:t>Dobrá zpráva o sexu a manželství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 u="sng">
                <a:solidFill>
                  <a:srgbClr val="000000"/>
                </a:solidFill>
                <a:hlinkClick r:id="rId5"/>
              </a:rPr>
              <a:t>http://www.gender.fss.muni.cz/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 u="sng">
                <a:solidFill>
                  <a:srgbClr val="000000"/>
                </a:solidFill>
                <a:hlinkClick r:id="rId6"/>
              </a:rPr>
              <a:t>http://gay.iniciativa.cz/www/index.php/?id=64&amp;page=clanek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 u="sng">
                <a:solidFill>
                  <a:srgbClr val="000000"/>
                </a:solidFill>
                <a:hlinkClick r:id="rId7"/>
              </a:rPr>
              <a:t>http://cs.wikipedia.org/wiki/Etika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cs" sz="1400" u="sng">
                <a:solidFill>
                  <a:srgbClr val="000000"/>
                </a:solidFill>
                <a:hlinkClick r:id="rId8"/>
              </a:rPr>
              <a:t>http://cs.wikipedia.org/wiki/Mor%C3%A1lka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42725" y="108349"/>
            <a:ext cx="8229600" cy="582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800" b="1">
                <a:solidFill>
                  <a:schemeClr val="dk2"/>
                </a:solidFill>
              </a:rPr>
              <a:t>Osnova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14425" y="623150"/>
            <a:ext cx="8229600" cy="382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Vysvětlení pojmu gender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Genderová socializace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Feminismus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Mužská nadřazenost - vznik feminismu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Gender a feminismus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Škola jako genderový prostor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Problematika genderu ve školách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Genderové obtěžování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Otázka morálky a etiky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Zodpovězení otázek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000">
                <a:solidFill>
                  <a:schemeClr val="dk2"/>
                </a:solidFill>
              </a:rPr>
              <a:t>Shrnutí, náš názor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14400" y="1467775"/>
            <a:ext cx="727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Děkujeme za pozornost!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273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Vysvětlení pojmu gender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7675" y="1200150"/>
            <a:ext cx="8674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kulturně vytvořená odlišnost mezi muži a ženami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tzv. konstrukt - soubor norem, které vytváří společnost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>
                <a:solidFill>
                  <a:schemeClr val="dk2"/>
                </a:solidFill>
              </a:rPr>
              <a:t>pohlaví - popisuje biologické rozdíly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Genderová socializace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2400" b="1">
                <a:solidFill>
                  <a:schemeClr val="dk2"/>
                </a:solidFill>
              </a:rPr>
              <a:t>Socializace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dlouhodobý proces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jedinec se učí normám a hodnotám společnosti, která ho obklopuje</a:t>
            </a:r>
          </a:p>
          <a:p>
            <a:pPr rtl="0">
              <a:spcBef>
                <a:spcPts val="0"/>
              </a:spcBef>
              <a:buNone/>
            </a:pPr>
            <a:r>
              <a:rPr lang="cs" sz="2400" b="1">
                <a:solidFill>
                  <a:schemeClr val="dk2"/>
                </a:solidFill>
              </a:rPr>
              <a:t>Socializace genderová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postupné osvojování si charakteristik, které jsou v dané společnosti spojovány s obrazem muže a s obrazem ženy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Feminismus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938250"/>
            <a:ext cx="8229600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2400" dirty="0">
                <a:solidFill>
                  <a:schemeClr val="dk2"/>
                </a:solidFill>
              </a:rPr>
              <a:t>Vymezení pojmu feminismus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i="1" dirty="0">
                <a:solidFill>
                  <a:schemeClr val="bg2"/>
                </a:solidFill>
              </a:rPr>
              <a:t>ženské hnutí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dirty="0">
                <a:solidFill>
                  <a:schemeClr val="bg2"/>
                </a:solidFill>
              </a:rPr>
              <a:t>(z lat. </a:t>
            </a:r>
            <a:r>
              <a:rPr lang="cs" sz="1800" i="1" dirty="0">
                <a:solidFill>
                  <a:schemeClr val="bg2"/>
                </a:solidFill>
              </a:rPr>
              <a:t>femina</a:t>
            </a:r>
            <a:r>
              <a:rPr lang="cs" sz="1800" dirty="0">
                <a:solidFill>
                  <a:schemeClr val="bg2"/>
                </a:solidFill>
              </a:rPr>
              <a:t>, žena) je název pro komplex sociálních teorií a ideologií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dirty="0">
                <a:solidFill>
                  <a:schemeClr val="bg2"/>
                </a:solidFill>
              </a:rPr>
              <a:t>cílem je výzkum a odstraňování </a:t>
            </a:r>
            <a:r>
              <a:rPr lang="cs" sz="1800" i="1" dirty="0">
                <a:solidFill>
                  <a:schemeClr val="bg2"/>
                </a:solidFill>
              </a:rPr>
              <a:t>utlačování</a:t>
            </a:r>
            <a:r>
              <a:rPr lang="cs" sz="1800" dirty="0">
                <a:solidFill>
                  <a:schemeClr val="bg2"/>
                </a:solidFill>
              </a:rPr>
              <a:t> ženského pohlaví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dirty="0">
                <a:solidFill>
                  <a:schemeClr val="bg2"/>
                </a:solidFill>
              </a:rPr>
              <a:t>druhá polovina 20. století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dirty="0">
                <a:solidFill>
                  <a:schemeClr val="bg2"/>
                </a:solidFill>
              </a:rPr>
              <a:t>různorodé a štěpí se na mnoho směrů </a:t>
            </a:r>
          </a:p>
          <a:p>
            <a: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100000"/>
              <a:buFont typeface="Georgia"/>
              <a:buChar char="-"/>
            </a:pPr>
            <a:r>
              <a:rPr lang="cs" sz="1800" dirty="0">
                <a:solidFill>
                  <a:schemeClr val="bg2"/>
                </a:solidFill>
              </a:rPr>
              <a:t>prosazujících základní lidská práva pro ženy např. v konzervativních muslimských zemích </a:t>
            </a:r>
          </a:p>
          <a:p>
            <a:pPr marL="914400" lvl="1" indent="-3175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52525"/>
              </a:buClr>
              <a:buSzPct val="77777"/>
              <a:buFont typeface="Georgia"/>
              <a:buChar char="-"/>
            </a:pPr>
            <a:r>
              <a:rPr lang="cs" sz="1800" dirty="0">
                <a:solidFill>
                  <a:srgbClr val="252525"/>
                </a:solidFill>
              </a:rPr>
              <a:t>nejradikálnější směry, popírání jakýchkoliv rozdílů v dispozicích pohlaví, propagace vyloženě nepřátelského přístupu k mužům</a:t>
            </a:r>
            <a:r>
              <a:rPr lang="cs" sz="1400" dirty="0">
                <a:solidFill>
                  <a:srgbClr val="252525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b="1">
                <a:solidFill>
                  <a:schemeClr val="dk2"/>
                </a:solidFill>
              </a:rPr>
              <a:t>Mužská nadřazenost - vznik feminismu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800">
                <a:solidFill>
                  <a:schemeClr val="dk2"/>
                </a:solidFill>
              </a:rPr>
              <a:t>v jazyce užíván mužský rod - generické maskulinum (př. My všichni občané ČR)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</a:endParaRP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800">
                <a:solidFill>
                  <a:schemeClr val="dk2"/>
                </a:solidFill>
              </a:rPr>
              <a:t>vyšší pracovní postavení (př. zastoupení mužů ve vládě po r. 1989 nikdy nekleslo pod 89%)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chemeClr val="dk2"/>
              </a:solidFill>
            </a:endParaRPr>
          </a:p>
          <a:p>
            <a:pPr marL="457200" lvl="0" indent="-4064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800">
                <a:solidFill>
                  <a:schemeClr val="dk2"/>
                </a:solidFill>
              </a:rPr>
              <a:t>vyšší platy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94824"/>
            <a:ext cx="8229600" cy="623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400">
                <a:solidFill>
                  <a:schemeClr val="dk2"/>
                </a:solidFill>
              </a:rPr>
              <a:t>Graf: Hrubý měsíční příjem podle vzdělání v roce 2006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513500" y="4200850"/>
            <a:ext cx="3440700" cy="26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400">
                <a:solidFill>
                  <a:schemeClr val="dk2"/>
                </a:solidFill>
              </a:rPr>
              <a:t>Zdroj: Jarkovská, Lišková 2008, str. 686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975" y="636700"/>
            <a:ext cx="4823349" cy="35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b="1">
                <a:solidFill>
                  <a:schemeClr val="dk2"/>
                </a:solidFill>
              </a:rPr>
              <a:t>Gender a feminismus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biologický rozdíl vs. sociální, zpochybnění představy - biologie předurčuje život člověka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feministický přístup - zmírňování genderových nerovností, odstranění diskriminace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400">
                <a:solidFill>
                  <a:schemeClr val="dk2"/>
                </a:solidFill>
              </a:rPr>
              <a:t>oblast vzdělávání - legitimní, priorita MŠMT; problém realizace  - málo odborníků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cs" sz="1100">
                <a:solidFill>
                  <a:schemeClr val="dk2"/>
                </a:solidFill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3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200" b="1">
                <a:solidFill>
                  <a:schemeClr val="dk2"/>
                </a:solidFill>
              </a:rPr>
              <a:t>Škola jako genderový prostor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575" y="721025"/>
            <a:ext cx="8778300" cy="374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uspořádání fyzického prostoru školy (př. toalety, šatny)</a:t>
            </a:r>
          </a:p>
          <a:p>
            <a:pPr marL="457200" lvl="0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barvy - růžová (dívky), modrá (chlapci)</a:t>
            </a:r>
          </a:p>
          <a:p>
            <a:pPr marL="457200" lvl="0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volba ovlivněná genderem</a:t>
            </a:r>
          </a:p>
          <a:p>
            <a:pPr marL="914400" lvl="1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střední, vysoká škola</a:t>
            </a:r>
          </a:p>
          <a:p>
            <a:pPr marL="914400" lvl="1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volitelné předměty</a:t>
            </a:r>
          </a:p>
          <a:p>
            <a:pPr marL="914400" lvl="1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očekává se: </a:t>
            </a:r>
          </a:p>
          <a:p>
            <a:pPr marL="1828800" lvl="3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chlapci - spíše technické obory</a:t>
            </a:r>
          </a:p>
          <a:p>
            <a:pPr marL="1828800" lvl="3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dívky - spíše humanitní</a:t>
            </a:r>
          </a:p>
          <a:p>
            <a:pPr marL="457200" lvl="0" indent="-38735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cs" sz="2500">
                <a:solidFill>
                  <a:schemeClr val="dk2"/>
                </a:solidFill>
              </a:rPr>
              <a:t>vyučující - podporovat žáky v jejich uvážlivém rozhodnutí!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Předvádění na obrazovce (16:9)</PresentationFormat>
  <Paragraphs>125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color-strip</vt:lpstr>
      <vt:lpstr>Gender ve škole</vt:lpstr>
      <vt:lpstr>Osnova</vt:lpstr>
      <vt:lpstr>Vysvětlení pojmu gender</vt:lpstr>
      <vt:lpstr>Genderová socializace</vt:lpstr>
      <vt:lpstr>Feminismus</vt:lpstr>
      <vt:lpstr>Mužská nadřazenost - vznik feminismu</vt:lpstr>
      <vt:lpstr>Graf: Hrubý měsíční příjem podle vzdělání v roce 2006</vt:lpstr>
      <vt:lpstr>Gender a feminismus</vt:lpstr>
      <vt:lpstr>Škola jako genderový prostor</vt:lpstr>
      <vt:lpstr>Graf: Studující VŠ oborů studia za rok 2006</vt:lpstr>
      <vt:lpstr>Prezentace aplikace PowerPoint</vt:lpstr>
      <vt:lpstr>Graf:Podíl mužů a žen na vybraných ZŠ v letech 1953 - 2003</vt:lpstr>
      <vt:lpstr>Graf: Zastoupení žen a mužů v učitelství na jednotlivých stupních (rok 2006)</vt:lpstr>
      <vt:lpstr>Problematika genderu ve školách</vt:lpstr>
      <vt:lpstr>Genderové obtěžování</vt:lpstr>
      <vt:lpstr>Otázka morálky a etiky</vt:lpstr>
      <vt:lpstr>Zodpovězení otázek</vt:lpstr>
      <vt:lpstr>Shrnutí, náš názor </vt:lpstr>
      <vt:lpstr>Zdroje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ve škole</dc:title>
  <cp:lastModifiedBy>Zdiši</cp:lastModifiedBy>
  <cp:revision>1</cp:revision>
  <dcterms:modified xsi:type="dcterms:W3CDTF">2014-11-03T17:49:36Z</dcterms:modified>
</cp:coreProperties>
</file>