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3" r:id="rId9"/>
    <p:sldId id="260" r:id="rId10"/>
    <p:sldId id="261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DDAAC8-2D35-4197-9217-B1BF52FE8C15}" type="datetimeFigureOut">
              <a:rPr lang="sk-SK" smtClean="0"/>
              <a:t>9. 10. 2014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61C046-AEDE-411E-A093-E12943C4F44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2348880"/>
            <a:ext cx="6172200" cy="2160240"/>
          </a:xfrm>
        </p:spPr>
        <p:txBody>
          <a:bodyPr>
            <a:noAutofit/>
          </a:bodyPr>
          <a:lstStyle/>
          <a:p>
            <a:r>
              <a:rPr lang="sk-SK" sz="6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Socializace</a:t>
            </a:r>
            <a:r>
              <a:rPr lang="sk-SK" sz="6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sk-SK" sz="6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profese</a:t>
            </a:r>
            <a:r>
              <a:rPr lang="sk-SK" sz="6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6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učitele</a:t>
            </a:r>
            <a:endParaRPr lang="sk-SK" sz="6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764704"/>
            <a:ext cx="6400800" cy="1512168"/>
          </a:xfrm>
        </p:spPr>
        <p:txBody>
          <a:bodyPr>
            <a:normAutofit/>
          </a:bodyPr>
          <a:lstStyle/>
          <a:p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Školní pedagogika</a:t>
            </a:r>
          </a:p>
          <a:p>
            <a:r>
              <a:rPr lang="sk-SK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Podzimní</a:t>
            </a: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semestr</a:t>
            </a: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139952" y="609625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Petra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Černochová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Anna-Marie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Malíková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9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žáci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přejí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Porozumění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Praktičnost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výuky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její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využití v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životě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Méně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drcení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Soustředí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vztah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učitelem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Větší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prostor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volbu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předmětů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Jasně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sdělená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pravidla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vztahů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Respektování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potřeb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názorů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žáka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Příjemné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vystupování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skvělý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výklad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1494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DYTRTOVÁ, R., KRHUTOVÁ, M.,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Učitel: Příprava na profesi.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1. vyd. Praha: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a.s., 2009, 128 s. ISBN 978-80-247-2863-6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GIDDENS, A.,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Sociologie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1. vyd. Příbram: Argo, 1999, 595 s. ISBN 80-7203-124-4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GRECMANOVÁ, H., HOLOUŠKOVÁ, D., URBANOVSKÁ, E.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Obecná pedagogika 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1. vyd. Olomouc: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Hanex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1998, 231 s. ISBN 80-85783-20-7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KYRIACOU, CH.,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Klíčové dovednosti učitele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2. vyd. Praha: Portál, 2004, 155 s. ISBN 80-7178-965-8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PETTY, G.,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Moderní vyučování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4. vyd. Praha: Portál, 2006, 380 s. ISBN 80-7367-172-7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PODLAHOVÁ, L.,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První kroky učitele.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1. vyd. Olomouc: Triton, 2004, 223 s. ISBN 80-7254-474-8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PRŮCHA, J., WALTEROVÁ, E., MAREŠ, J.,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Pedagogický slovník.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6. Vyd. Praha: Portál, 2009, 400 s. ISBN 978-80-7367-647-6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SKALKOVÁ, J.,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Obecná didaktika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1. vyd. Praha: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2007, 328 s. ISBN 978-80-247-1821-7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SPILKOVÁ, V.,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Dilemata v pojetí pedagogické přípravy studentů učitelství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Pedagogika LVI, 2006, č. 1, s. 19-30. ISSN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0031-3815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VAŠUTOVÁ, J., Profese učitele v českém vzdělávacím kontextu. Brno: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Paido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2004, 190 s. ISBN 80-7315-082-4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VAŠUTOVÁ, J., Být učitelem, 2. vyd. Praha: Univerzita Karlova v Praze, 2007, 77 s. ISBN 978-80-7290-325-2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19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06896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sk-SK" sz="7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DĚKUJEME ZA POZORNOST!</a:t>
            </a:r>
            <a:endParaRPr lang="sk-SK" sz="7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0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pojmy</a:t>
            </a:r>
            <a:endParaRPr lang="sk-SK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Socializace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přeměny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člověka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společenskou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bytost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Vývoj od malého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dítěte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 osobu,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která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uvědomuje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sebe samu</a:t>
            </a:r>
          </a:p>
          <a:p>
            <a:pPr lvl="1"/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Učitel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Člověk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neustále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vychovávající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vzdělávající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Iniciátor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edukačního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procesu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186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Začínající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učitel</a:t>
            </a:r>
            <a:endParaRPr lang="sk-SK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Absolvent </a:t>
            </a:r>
            <a:r>
              <a:rPr lang="sk-SK" sz="2800" dirty="0" err="1" smtClean="0"/>
              <a:t>PdF</a:t>
            </a:r>
            <a:r>
              <a:rPr lang="sk-SK" sz="2800" dirty="0" smtClean="0"/>
              <a:t>, </a:t>
            </a:r>
            <a:r>
              <a:rPr lang="sk-SK" sz="2800" dirty="0" err="1" smtClean="0"/>
              <a:t>PřF</a:t>
            </a:r>
            <a:r>
              <a:rPr lang="sk-SK" sz="2800" dirty="0" smtClean="0"/>
              <a:t>, FF</a:t>
            </a:r>
            <a:endParaRPr lang="sk-SK" sz="2800" dirty="0"/>
          </a:p>
          <a:p>
            <a:r>
              <a:rPr lang="sk-SK" sz="2800" dirty="0" err="1" smtClean="0"/>
              <a:t>Nezkušený</a:t>
            </a:r>
            <a:r>
              <a:rPr lang="sk-SK" sz="2800" dirty="0" smtClean="0"/>
              <a:t>, mladý, </a:t>
            </a:r>
            <a:r>
              <a:rPr lang="sk-SK" sz="2800" dirty="0" err="1" smtClean="0"/>
              <a:t>nevyzrálý</a:t>
            </a:r>
            <a:endParaRPr lang="sk-SK" sz="2800" dirty="0" smtClean="0"/>
          </a:p>
          <a:p>
            <a:r>
              <a:rPr lang="sk-SK" sz="2800" dirty="0" smtClean="0"/>
              <a:t>Cca </a:t>
            </a:r>
            <a:r>
              <a:rPr lang="sk-SK" sz="2800" dirty="0" err="1" smtClean="0"/>
              <a:t>prvních</a:t>
            </a:r>
            <a:r>
              <a:rPr lang="sk-SK" sz="2800" dirty="0" smtClean="0"/>
              <a:t> 5 let</a:t>
            </a:r>
          </a:p>
          <a:p>
            <a:r>
              <a:rPr lang="sk-SK" sz="2800" dirty="0" err="1" smtClean="0"/>
              <a:t>Potřebuje</a:t>
            </a:r>
            <a:r>
              <a:rPr lang="sk-SK" sz="2800" dirty="0" smtClean="0"/>
              <a:t> systematickou radu a pomoc</a:t>
            </a:r>
          </a:p>
          <a:p>
            <a:r>
              <a:rPr lang="sk-SK" sz="2800" dirty="0" smtClean="0"/>
              <a:t>Má problémy (</a:t>
            </a:r>
            <a:r>
              <a:rPr lang="sk-SK" sz="2800" dirty="0" err="1" smtClean="0"/>
              <a:t>ubytování</a:t>
            </a:r>
            <a:r>
              <a:rPr lang="sk-SK" sz="2800" dirty="0" smtClean="0"/>
              <a:t>, </a:t>
            </a:r>
            <a:r>
              <a:rPr lang="sk-SK" sz="2800" dirty="0" err="1" smtClean="0"/>
              <a:t>dojíždění</a:t>
            </a:r>
            <a:r>
              <a:rPr lang="sk-SK" sz="2800" dirty="0" smtClean="0"/>
              <a:t>...)</a:t>
            </a:r>
          </a:p>
          <a:p>
            <a:r>
              <a:rPr lang="sk-SK" sz="2800" dirty="0" err="1" smtClean="0"/>
              <a:t>Používá</a:t>
            </a:r>
            <a:r>
              <a:rPr lang="sk-SK" sz="2800" dirty="0" smtClean="0"/>
              <a:t> </a:t>
            </a:r>
            <a:r>
              <a:rPr lang="sk-SK" sz="2800" dirty="0" err="1" smtClean="0"/>
              <a:t>co</a:t>
            </a:r>
            <a:r>
              <a:rPr lang="sk-SK" sz="2800" dirty="0" smtClean="0"/>
              <a:t> </a:t>
            </a:r>
            <a:r>
              <a:rPr lang="sk-SK" sz="2800" dirty="0" err="1" smtClean="0"/>
              <a:t>se</a:t>
            </a:r>
            <a:r>
              <a:rPr lang="sk-SK" sz="2800" dirty="0" smtClean="0"/>
              <a:t> naučil na VŠ – </a:t>
            </a:r>
            <a:r>
              <a:rPr lang="sk-SK" sz="2800" dirty="0" err="1" smtClean="0"/>
              <a:t>ignorace</a:t>
            </a:r>
            <a:r>
              <a:rPr lang="sk-SK" sz="2800" dirty="0" smtClean="0"/>
              <a:t> </a:t>
            </a:r>
            <a:r>
              <a:rPr lang="sk-SK" sz="2800" dirty="0" err="1" smtClean="0"/>
              <a:t>třídy</a:t>
            </a:r>
            <a:endParaRPr lang="sk-SK" sz="2800" dirty="0" smtClean="0"/>
          </a:p>
          <a:p>
            <a:r>
              <a:rPr lang="sk-SK" sz="2800" dirty="0" smtClean="0"/>
              <a:t>Napodobuje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29851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Začínající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učitel</a:t>
            </a:r>
            <a:endParaRPr lang="sk-SK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Činí na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základě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vlastních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zkušeností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kreativní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Motivuje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žáky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k novým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metodám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učení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Přizpůsobuje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novému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prostředí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4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143000"/>
          </a:xfrm>
        </p:spPr>
        <p:txBody>
          <a:bodyPr>
            <a:noAutofit/>
          </a:bodyPr>
          <a:lstStyle/>
          <a:p>
            <a:pPr algn="ctr"/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musí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učitel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zvládnout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Projektování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cca 2,5 hod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denně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předimenzoivání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Vyučování</a:t>
            </a:r>
            <a:r>
              <a:rPr lang="sk-SK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obsah,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podmínky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zpětná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vazba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informační ráz,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motivace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29250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Další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činnosti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učitele</a:t>
            </a:r>
            <a:endParaRPr lang="sk-SK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Styk s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veřejností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Publikace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vzdělávací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služby,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školy</a:t>
            </a: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Reflexe</a:t>
            </a:r>
          </a:p>
          <a:p>
            <a:pPr lvl="1"/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Potřeba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praxe na školách</a:t>
            </a:r>
          </a:p>
          <a:p>
            <a:pPr lvl="1"/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Podílení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přímo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výuce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Zkouška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třídnictví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nejdřívější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řízená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praxe</a:t>
            </a:r>
          </a:p>
        </p:txBody>
      </p:sp>
    </p:spTree>
    <p:extLst>
      <p:ext uri="{BB962C8B-B14F-4D97-AF65-F5344CB8AC3E}">
        <p14:creationId xmlns:p14="http://schemas.microsoft.com/office/powerpoint/2010/main" val="2634617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Další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činnosti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učitele</a:t>
            </a:r>
            <a:endParaRPr lang="sk-SK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Konzultační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činnost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Koncepční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činnost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Tvorba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kurikula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projektů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změn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Administrativní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činnost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Archivace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žáků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finanční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přehledy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korespondence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zprávy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podklady</a:t>
            </a: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Operativní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činnost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Dozory,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suplování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porady,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586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7488832" cy="1498178"/>
          </a:xfrm>
        </p:spPr>
        <p:txBody>
          <a:bodyPr>
            <a:noAutofit/>
          </a:bodyPr>
          <a:lstStyle/>
          <a:p>
            <a:pPr algn="ctr"/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Musí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učitel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učitelem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>
            <a:normAutofit/>
          </a:bodyPr>
          <a:lstStyle/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Přemýšlení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profesi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zdokonalování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Formování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osobnosti – praxe,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první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roky práce</a:t>
            </a: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Propojení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teoretického a praktického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vědění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Zkušenost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žák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uvědomění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potřeby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praxe</a:t>
            </a: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Sebereflexe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Dlouhodobý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proces od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studia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po rozhodnutí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profesi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učitelství</a:t>
            </a:r>
            <a:endParaRPr lang="sk-SK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62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143000"/>
          </a:xfrm>
        </p:spPr>
        <p:txBody>
          <a:bodyPr>
            <a:noAutofit/>
          </a:bodyPr>
          <a:lstStyle/>
          <a:p>
            <a:pPr algn="ctr"/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Jak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žáci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popisují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své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4800" dirty="0" err="1">
                <a:latin typeface="Arial" panose="020B0604020202020204" pitchFamily="34" charset="0"/>
                <a:cs typeface="Arial" panose="020B0604020202020204" pitchFamily="34" charset="0"/>
              </a:rPr>
              <a:t>učitele</a:t>
            </a:r>
            <a:r>
              <a:rPr lang="sk-SK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Mnoho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učitelů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odmítá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žáky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Subjektivně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první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dojmy,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oblíbenost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předmětu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žáků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důležité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ale ne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směrodatné</a:t>
            </a:r>
            <a:endParaRPr lang="sk-SK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846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594</Words>
  <Application>Microsoft Office PowerPoint</Application>
  <PresentationFormat>Předvádění na obrazovce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Socializace do profese učitele</vt:lpstr>
      <vt:lpstr>Základní pojmy</vt:lpstr>
      <vt:lpstr>Začínající učitel</vt:lpstr>
      <vt:lpstr>Začínající učitel</vt:lpstr>
      <vt:lpstr>Co musí učitel zvládnout?</vt:lpstr>
      <vt:lpstr>Další činnosti učitele</vt:lpstr>
      <vt:lpstr>Další činnosti učitele</vt:lpstr>
      <vt:lpstr>Musí se učitel učit být učitelem?</vt:lpstr>
      <vt:lpstr>Jak žáci popisují své učitele?</vt:lpstr>
      <vt:lpstr>Co si žáci přejí?</vt:lpstr>
      <vt:lpstr>Zdroje</vt:lpstr>
      <vt:lpstr>DĚKUJEME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Socializace do profese učitele</dc:title>
  <dc:creator>Radovan Šimco</dc:creator>
  <cp:lastModifiedBy>Ucitel</cp:lastModifiedBy>
  <cp:revision>10</cp:revision>
  <dcterms:created xsi:type="dcterms:W3CDTF">2014-10-08T16:37:53Z</dcterms:created>
  <dcterms:modified xsi:type="dcterms:W3CDTF">2014-10-09T11:18:41Z</dcterms:modified>
</cp:coreProperties>
</file>