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3" y="2405209"/>
            <a:ext cx="6477000" cy="1914144"/>
          </a:xfrm>
        </p:spPr>
        <p:txBody>
          <a:bodyPr/>
          <a:lstStyle/>
          <a:p>
            <a:pPr algn="ctr"/>
            <a:r>
              <a:rPr lang="en-US" sz="5400" dirty="0" err="1" smtClean="0">
                <a:latin typeface="Times New Roman"/>
                <a:cs typeface="Times New Roman"/>
              </a:rPr>
              <a:t>Vyučování</a:t>
            </a:r>
            <a:r>
              <a:rPr lang="en-US" sz="5400" dirty="0" smtClean="0">
                <a:latin typeface="Times New Roman"/>
                <a:cs typeface="Times New Roman"/>
              </a:rPr>
              <a:t> a </a:t>
            </a:r>
            <a:r>
              <a:rPr lang="en-US" sz="5400" dirty="0" err="1" smtClean="0">
                <a:latin typeface="Times New Roman"/>
                <a:cs typeface="Times New Roman"/>
              </a:rPr>
              <a:t>rozvoj</a:t>
            </a:r>
            <a:r>
              <a:rPr lang="en-US" sz="5400" dirty="0" smtClean="0">
                <a:latin typeface="Times New Roman"/>
                <a:cs typeface="Times New Roman"/>
              </a:rPr>
              <a:t> </a:t>
            </a:r>
            <a:r>
              <a:rPr lang="en-US" sz="5400" dirty="0" err="1" smtClean="0">
                <a:latin typeface="Times New Roman"/>
                <a:cs typeface="Times New Roman"/>
              </a:rPr>
              <a:t>dětského</a:t>
            </a:r>
            <a:r>
              <a:rPr lang="en-US" sz="5400" dirty="0" smtClean="0">
                <a:latin typeface="Times New Roman"/>
                <a:cs typeface="Times New Roman"/>
              </a:rPr>
              <a:t> </a:t>
            </a:r>
            <a:r>
              <a:rPr lang="en-US" sz="5400" dirty="0" err="1" smtClean="0">
                <a:latin typeface="Times New Roman"/>
                <a:cs typeface="Times New Roman"/>
              </a:rPr>
              <a:t>myšlení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778" y="5281448"/>
            <a:ext cx="7572022" cy="1259717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2000" dirty="0" err="1" smtClean="0">
                <a:latin typeface="Times New Roman"/>
                <a:cs typeface="Times New Roman"/>
              </a:rPr>
              <a:t>Školní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pedagogika</a:t>
            </a:r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000" dirty="0" err="1" smtClean="0">
                <a:latin typeface="Times New Roman"/>
                <a:cs typeface="Times New Roman"/>
              </a:rPr>
              <a:t>podzim</a:t>
            </a:r>
            <a:r>
              <a:rPr lang="en-US" sz="2000" dirty="0" smtClean="0">
                <a:latin typeface="Times New Roman"/>
                <a:cs typeface="Times New Roman"/>
              </a:rPr>
              <a:t> 2014</a:t>
            </a:r>
          </a:p>
          <a:p>
            <a:pPr algn="r">
              <a:lnSpc>
                <a:spcPct val="7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lnSpc>
                <a:spcPct val="70000"/>
              </a:lnSpc>
            </a:pPr>
            <a:r>
              <a:rPr lang="en-US" cap="small" dirty="0" smtClean="0">
                <a:latin typeface="Times New Roman"/>
                <a:cs typeface="Times New Roman"/>
              </a:rPr>
              <a:t>B</a:t>
            </a:r>
            <a:r>
              <a:rPr lang="cs-CZ" cap="small" dirty="0" err="1" smtClean="0">
                <a:latin typeface="Times New Roman"/>
                <a:cs typeface="Times New Roman"/>
              </a:rPr>
              <a:t>umbálková</a:t>
            </a:r>
            <a:r>
              <a:rPr lang="en-US" cap="small" dirty="0" smtClean="0">
                <a:latin typeface="Times New Roman"/>
                <a:cs typeface="Times New Roman"/>
              </a:rPr>
              <a:t> A., V</a:t>
            </a:r>
            <a:r>
              <a:rPr lang="cs-CZ" cap="small" dirty="0" err="1" smtClean="0">
                <a:latin typeface="Times New Roman"/>
                <a:cs typeface="Times New Roman"/>
              </a:rPr>
              <a:t>aňková</a:t>
            </a:r>
            <a:r>
              <a:rPr lang="en-US" cap="small" dirty="0" smtClean="0">
                <a:latin typeface="Times New Roman"/>
                <a:cs typeface="Times New Roman"/>
              </a:rPr>
              <a:t> M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algn="r">
              <a:lnSpc>
                <a:spcPct val="7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UM a UZ, 3. </a:t>
            </a:r>
            <a:r>
              <a:rPr lang="en-US" sz="2000" dirty="0" err="1" smtClean="0">
                <a:latin typeface="Times New Roman"/>
                <a:cs typeface="Times New Roman"/>
              </a:rPr>
              <a:t>semestr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5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77327"/>
            <a:ext cx="7313613" cy="2980267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latin typeface="Times New Roman"/>
                <a:cs typeface="Times New Roman"/>
              </a:rPr>
              <a:t>Požaduje škola od dětí memorování nebo tvořivé výkony?</a:t>
            </a:r>
          </a:p>
          <a:p>
            <a:pPr algn="just"/>
            <a:r>
              <a:rPr lang="cs-CZ" dirty="0" smtClean="0">
                <a:latin typeface="Times New Roman"/>
                <a:cs typeface="Times New Roman"/>
              </a:rPr>
              <a:t>Učí učitelé myslet?</a:t>
            </a:r>
          </a:p>
          <a:p>
            <a:pPr algn="just"/>
            <a:r>
              <a:rPr lang="cs-CZ" dirty="0" smtClean="0">
                <a:latin typeface="Times New Roman"/>
                <a:cs typeface="Times New Roman"/>
              </a:rPr>
              <a:t>Jakým způsobem mohou žákovské myšlení rozvíjet?</a:t>
            </a:r>
            <a:endParaRPr lang="cs-CZ" dirty="0">
              <a:latin typeface="Times New Roman"/>
              <a:cs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1827" r="8628" b="34182"/>
          <a:stretch/>
        </p:blipFill>
        <p:spPr>
          <a:xfrm>
            <a:off x="17930" y="2948152"/>
            <a:ext cx="9072272" cy="37679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94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389" y="234303"/>
            <a:ext cx="4016188" cy="868362"/>
          </a:xfrm>
        </p:spPr>
        <p:txBody>
          <a:bodyPr/>
          <a:lstStyle/>
          <a:p>
            <a:pPr algn="l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388" y="1093691"/>
            <a:ext cx="8534387" cy="5629835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800" cap="small" dirty="0"/>
              <a:t>Kraus</a:t>
            </a:r>
            <a:r>
              <a:rPr lang="cs-CZ" sz="1800" dirty="0"/>
              <a:t>, B., </a:t>
            </a:r>
            <a:r>
              <a:rPr lang="cs-CZ" sz="1800" i="1" dirty="0"/>
              <a:t>Sociální aspekty výchovy</a:t>
            </a:r>
            <a:r>
              <a:rPr lang="cs-CZ" sz="1800" dirty="0"/>
              <a:t>, 2. vydání, Hradec Králové, </a:t>
            </a:r>
            <a:r>
              <a:rPr lang="cs-CZ" sz="1800" dirty="0" err="1"/>
              <a:t>Gaudeamus</a:t>
            </a:r>
            <a:r>
              <a:rPr lang="cs-CZ" sz="1800" dirty="0"/>
              <a:t>, 1999, 165 str., ISBN: 80-7041-135-X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800" cap="small" dirty="0"/>
              <a:t>Bělohradský</a:t>
            </a:r>
            <a:r>
              <a:rPr lang="cs-CZ" sz="1800" dirty="0"/>
              <a:t>, V., </a:t>
            </a:r>
            <a:r>
              <a:rPr lang="cs-CZ" sz="1800" i="1" dirty="0"/>
              <a:t>Společnost nevolnosti, Eseje z pozdější doby</a:t>
            </a:r>
            <a:r>
              <a:rPr lang="cs-CZ" sz="1800" dirty="0"/>
              <a:t>, 2. vydání, Praha, SLON, 2009, 370 str., ISBN: 978-80-7419-007-0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800" cap="small" dirty="0" err="1"/>
              <a:t>Lokša</a:t>
            </a:r>
            <a:r>
              <a:rPr lang="cs-CZ" sz="1800" dirty="0"/>
              <a:t>, J., </a:t>
            </a:r>
            <a:r>
              <a:rPr lang="cs-CZ" sz="1800" cap="small" dirty="0" err="1"/>
              <a:t>Lokšová</a:t>
            </a:r>
            <a:r>
              <a:rPr lang="cs-CZ" sz="1800" dirty="0"/>
              <a:t>, I., </a:t>
            </a:r>
            <a:r>
              <a:rPr lang="cs-CZ" sz="1800" i="1" dirty="0"/>
              <a:t>Tvořivé vyučování</a:t>
            </a:r>
            <a:r>
              <a:rPr lang="cs-CZ" sz="1800" dirty="0"/>
              <a:t>, 1. vydání, </a:t>
            </a:r>
            <a:r>
              <a:rPr lang="cs-CZ" sz="1800" dirty="0" err="1"/>
              <a:t>Grada</a:t>
            </a:r>
            <a:r>
              <a:rPr lang="cs-CZ" sz="1800" dirty="0"/>
              <a:t>, 2003, 208 str., ISBN: 80-247-0374-2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800" cap="small" dirty="0"/>
              <a:t>Krejčová</a:t>
            </a:r>
            <a:r>
              <a:rPr lang="cs-CZ" sz="1800" dirty="0"/>
              <a:t>, L., </a:t>
            </a:r>
            <a:r>
              <a:rPr lang="cs-CZ" sz="1800" i="1" dirty="0"/>
              <a:t>Psychologické aspekty vzdělávání dospívajících</a:t>
            </a:r>
            <a:r>
              <a:rPr lang="cs-CZ" sz="1800" dirty="0"/>
              <a:t>, 1. vydání, </a:t>
            </a:r>
            <a:r>
              <a:rPr lang="cs-CZ" sz="1800" dirty="0" err="1"/>
              <a:t>Grada</a:t>
            </a:r>
            <a:r>
              <a:rPr lang="cs-CZ" sz="1800" dirty="0"/>
              <a:t>, 2011, 232 str., ISBN: 978-80-247-3474-3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800" cap="small" dirty="0" err="1"/>
              <a:t>Fisher</a:t>
            </a:r>
            <a:r>
              <a:rPr lang="cs-CZ" sz="1800" cap="small" dirty="0"/>
              <a:t>, R</a:t>
            </a:r>
            <a:r>
              <a:rPr lang="cs-CZ" sz="1800" dirty="0"/>
              <a:t>., </a:t>
            </a:r>
            <a:r>
              <a:rPr lang="cs-CZ" sz="1800" i="1" dirty="0"/>
              <a:t>Učíme děti myslet a učit se</a:t>
            </a:r>
            <a:r>
              <a:rPr lang="cs-CZ" sz="1800" dirty="0"/>
              <a:t>, 1. vydání, Praha, Portál, 1997, 176 str., ISBN: 80-7178-120-7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800" cap="small" dirty="0"/>
              <a:t>Hříbková</a:t>
            </a:r>
            <a:r>
              <a:rPr lang="cs-CZ" sz="1800" dirty="0"/>
              <a:t>, L., </a:t>
            </a:r>
            <a:r>
              <a:rPr lang="cs-CZ" sz="1800" i="1" dirty="0"/>
              <a:t>Nadání a nadaní: pedagogicko-psychologické přístupy, modely, výzkumy a jejich vztah ke školské praxi</a:t>
            </a:r>
            <a:r>
              <a:rPr lang="cs-CZ" sz="1800" dirty="0"/>
              <a:t>, 1. vydání, Praha, </a:t>
            </a:r>
            <a:r>
              <a:rPr lang="cs-CZ" sz="1800" dirty="0" err="1"/>
              <a:t>Grada</a:t>
            </a:r>
            <a:r>
              <a:rPr lang="cs-CZ" sz="1800" dirty="0"/>
              <a:t>, 2009, 255 str., ISBN: 978-80-247-1998-6.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800" cap="small" dirty="0"/>
              <a:t>Medina, J., </a:t>
            </a:r>
            <a:r>
              <a:rPr lang="cs-CZ" sz="1800" i="1" dirty="0"/>
              <a:t>Pravidla mozku dítěte</a:t>
            </a:r>
            <a:r>
              <a:rPr lang="cs-CZ" sz="1800" dirty="0"/>
              <a:t>, 1. vydání, </a:t>
            </a:r>
            <a:r>
              <a:rPr lang="es-ES" sz="1800" dirty="0"/>
              <a:t>Brno, Computer Press, 2011, 224 str., </a:t>
            </a:r>
            <a:r>
              <a:rPr lang="en-US" sz="1800" dirty="0"/>
              <a:t>ISBN 978-802-5136-195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Doporučení: </a:t>
            </a:r>
            <a:r>
              <a:rPr lang="cs-CZ" sz="1800" cap="small" dirty="0" smtClean="0"/>
              <a:t>Krejčová</a:t>
            </a:r>
            <a:r>
              <a:rPr lang="cs-CZ" sz="1800" dirty="0"/>
              <a:t>, L., </a:t>
            </a:r>
            <a:r>
              <a:rPr lang="cs-CZ" sz="1800" i="1" dirty="0"/>
              <a:t>Žáci potřebují přemýšlet: co pro to mohou udělat jejich učitelé</a:t>
            </a:r>
            <a:r>
              <a:rPr lang="cs-CZ" sz="1800" dirty="0"/>
              <a:t>, 1. vydání, Praha, Portál, 2013, 174 str., ISBN 978-802-6204-961</a:t>
            </a:r>
          </a:p>
        </p:txBody>
      </p:sp>
    </p:spTree>
    <p:extLst>
      <p:ext uri="{BB962C8B-B14F-4D97-AF65-F5344CB8AC3E}">
        <p14:creationId xmlns:p14="http://schemas.microsoft.com/office/powerpoint/2010/main" val="22023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00" b="7600"/>
          <a:stretch>
            <a:fillRect/>
          </a:stretch>
        </p:blipFill>
        <p:spPr>
          <a:xfrm>
            <a:off x="561622" y="1520073"/>
            <a:ext cx="8015871" cy="4445528"/>
          </a:xfrm>
        </p:spPr>
      </p:pic>
      <p:sp>
        <p:nvSpPr>
          <p:cNvPr id="2" name="TextovéPole 1"/>
          <p:cNvSpPr txBox="1"/>
          <p:nvPr/>
        </p:nvSpPr>
        <p:spPr>
          <a:xfrm>
            <a:off x="561622" y="394139"/>
            <a:ext cx="801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</a:t>
            </a:r>
            <a:endParaRPr lang="cs-CZ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Základní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pojmy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Tvořivost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Facilitace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92538"/>
            <a:ext cx="3319757" cy="298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57" y="3292538"/>
            <a:ext cx="4445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Tvořivost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výuce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Přemíra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informací</a:t>
            </a:r>
            <a:r>
              <a:rPr lang="en-US" dirty="0" smtClean="0">
                <a:latin typeface="Times New Roman"/>
                <a:cs typeface="Times New Roman"/>
              </a:rPr>
              <a:t> -&gt; </a:t>
            </a:r>
            <a:r>
              <a:rPr lang="en-US" dirty="0" err="1" smtClean="0">
                <a:latin typeface="Times New Roman"/>
                <a:cs typeface="Times New Roman"/>
              </a:rPr>
              <a:t>memorování</a:t>
            </a:r>
            <a:r>
              <a:rPr lang="en-US" dirty="0" smtClean="0">
                <a:latin typeface="Times New Roman"/>
                <a:cs typeface="Times New Roman"/>
              </a:rPr>
              <a:t> -&gt; </a:t>
            </a:r>
            <a:r>
              <a:rPr lang="en-US" dirty="0" err="1" smtClean="0">
                <a:latin typeface="Times New Roman"/>
                <a:cs typeface="Times New Roman"/>
              </a:rPr>
              <a:t>zapomínání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9811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4096"/>
              </p:ext>
            </p:extLst>
          </p:nvPr>
        </p:nvGraphicFramePr>
        <p:xfrm>
          <a:off x="727958" y="1843256"/>
          <a:ext cx="7821671" cy="385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45"/>
                <a:gridCol w="4259326"/>
              </a:tblGrid>
              <a:tr h="1936194">
                <a:tc>
                  <a:txBody>
                    <a:bodyPr/>
                    <a:lstStyle/>
                    <a:p>
                      <a:pPr algn="ctr"/>
                      <a:endParaRPr lang="en-US" sz="40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Originalita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Novost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1299">
                <a:tc>
                  <a:txBody>
                    <a:bodyPr/>
                    <a:lstStyle/>
                    <a:p>
                      <a:pPr algn="ctr"/>
                      <a:endParaRPr lang="en-US" sz="40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en-US" sz="40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Užitečnost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Akceptovatelnost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26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Komponenty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tvořivosti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Porozumění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problému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Generování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myšlenek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Příprava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realizace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řešení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29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0" y="539096"/>
            <a:ext cx="8444752" cy="868362"/>
          </a:xfrm>
        </p:spPr>
        <p:txBody>
          <a:bodyPr/>
          <a:lstStyle/>
          <a:p>
            <a:r>
              <a:rPr lang="cs-CZ" dirty="0" smtClean="0">
                <a:latin typeface="Times New Roman"/>
                <a:cs typeface="Times New Roman"/>
              </a:rPr>
              <a:t>Faktory determinující tvořivost</a:t>
            </a:r>
            <a:endParaRPr lang="cs-CZ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9554"/>
            <a:ext cx="7313613" cy="405606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Hodnocení výkonu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Odměna a sociální posílení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Sociální facilitace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Imitace pozorovaného chování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Motivační orientace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Výchovné prostředí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Společenské, politické a kulturní vlivy</a:t>
            </a:r>
            <a:endParaRPr lang="cs-CZ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9920" b="12635"/>
          <a:stretch/>
        </p:blipFill>
        <p:spPr>
          <a:xfrm>
            <a:off x="3176938" y="0"/>
            <a:ext cx="5967061" cy="37954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b="9382"/>
          <a:stretch/>
        </p:blipFill>
        <p:spPr>
          <a:xfrm>
            <a:off x="-2" y="1139210"/>
            <a:ext cx="4536144" cy="34896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36" y="3362297"/>
            <a:ext cx="5967064" cy="34957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384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Závěry důležité pro praxi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19221"/>
            <a:ext cx="7313613" cy="4056062"/>
          </a:xfrm>
        </p:spPr>
        <p:txBody>
          <a:bodyPr/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Výkony lidí motivovaných k tvůrčí činnosti vnějšími motivačními faktory jsou v zásadě menší než výkony těch, kteří pracují bez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vlivu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takových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činitelů</a:t>
            </a:r>
          </a:p>
          <a:p>
            <a:pPr lvl="0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pracující v prostředí, které podporuje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tvořivost,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produkují tvořivější řešení než lidé, kteří v takových podmínkách nepracují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/>
                <a:cs typeface="Times New Roman"/>
              </a:rPr>
              <a:t>Metody tvořivého vyučování</a:t>
            </a:r>
            <a:endParaRPr lang="cs-CZ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Problémové metody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Dialogické problémové metody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Výzkumná metoda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Demonstrativní a laboratorní metody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Heuristické metody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Hry jako metoda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Aktivizující metody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Relaxačně aktivační metoda</a:t>
            </a:r>
          </a:p>
          <a:p>
            <a:endParaRPr lang="cs-CZ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189</Words>
  <Application>Microsoft Office PowerPoint</Application>
  <PresentationFormat>Předvádění na obrazovce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Inkwell</vt:lpstr>
      <vt:lpstr>Vyučování a rozvoj dětského myšlení</vt:lpstr>
      <vt:lpstr>Základní pojmy</vt:lpstr>
      <vt:lpstr>Tvořivost ve výuce?</vt:lpstr>
      <vt:lpstr>Prezentace aplikace PowerPoint</vt:lpstr>
      <vt:lpstr>Komponenty tvořivosti</vt:lpstr>
      <vt:lpstr>Faktory determinující tvořivost</vt:lpstr>
      <vt:lpstr>Prezentace aplikace PowerPoint</vt:lpstr>
      <vt:lpstr>Závěry důležité pro praxi</vt:lpstr>
      <vt:lpstr>Metody tvořivého vyučování</vt:lpstr>
      <vt:lpstr>Prezentace aplikace PowerPoint</vt:lpstr>
      <vt:lpstr>Zdroje: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Vyučování a rozvoj dětského myšlení</dc:title>
  <dc:creator>Markéta Vaňková</dc:creator>
  <cp:lastModifiedBy>David</cp:lastModifiedBy>
  <cp:revision>11</cp:revision>
  <dcterms:created xsi:type="dcterms:W3CDTF">2014-11-17T13:06:32Z</dcterms:created>
  <dcterms:modified xsi:type="dcterms:W3CDTF">2014-11-19T22:20:01Z</dcterms:modified>
</cp:coreProperties>
</file>