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5DB6-5389-4521-8D8E-FAC8956C899B}" type="datetimeFigureOut">
              <a:rPr lang="sk-SK" smtClean="0"/>
              <a:pPr/>
              <a:t>15. 10. 2014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EA8F-CF7F-46FE-92FC-DB21B09315E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5DB6-5389-4521-8D8E-FAC8956C899B}" type="datetimeFigureOut">
              <a:rPr lang="sk-SK" smtClean="0"/>
              <a:pPr/>
              <a:t>15. 10. 2014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EA8F-CF7F-46FE-92FC-DB21B09315E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5DB6-5389-4521-8D8E-FAC8956C899B}" type="datetimeFigureOut">
              <a:rPr lang="sk-SK" smtClean="0"/>
              <a:pPr/>
              <a:t>15. 10. 2014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EA8F-CF7F-46FE-92FC-DB21B09315E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5DB6-5389-4521-8D8E-FAC8956C899B}" type="datetimeFigureOut">
              <a:rPr lang="sk-SK" smtClean="0"/>
              <a:pPr/>
              <a:t>15. 10. 2014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EA8F-CF7F-46FE-92FC-DB21B09315E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5DB6-5389-4521-8D8E-FAC8956C899B}" type="datetimeFigureOut">
              <a:rPr lang="sk-SK" smtClean="0"/>
              <a:pPr/>
              <a:t>15. 10. 2014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EA8F-CF7F-46FE-92FC-DB21B09315E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5DB6-5389-4521-8D8E-FAC8956C899B}" type="datetimeFigureOut">
              <a:rPr lang="sk-SK" smtClean="0"/>
              <a:pPr/>
              <a:t>15. 10. 2014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EA8F-CF7F-46FE-92FC-DB21B09315E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5DB6-5389-4521-8D8E-FAC8956C899B}" type="datetimeFigureOut">
              <a:rPr lang="sk-SK" smtClean="0"/>
              <a:pPr/>
              <a:t>15. 10. 2014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EA8F-CF7F-46FE-92FC-DB21B09315E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5DB6-5389-4521-8D8E-FAC8956C899B}" type="datetimeFigureOut">
              <a:rPr lang="sk-SK" smtClean="0"/>
              <a:pPr/>
              <a:t>15. 10. 2014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EA8F-CF7F-46FE-92FC-DB21B09315E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5DB6-5389-4521-8D8E-FAC8956C899B}" type="datetimeFigureOut">
              <a:rPr lang="sk-SK" smtClean="0"/>
              <a:pPr/>
              <a:t>15. 10. 2014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EA8F-CF7F-46FE-92FC-DB21B09315E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5DB6-5389-4521-8D8E-FAC8956C899B}" type="datetimeFigureOut">
              <a:rPr lang="sk-SK" smtClean="0"/>
              <a:pPr/>
              <a:t>15. 10. 2014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EA8F-CF7F-46FE-92FC-DB21B09315E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5DB6-5389-4521-8D8E-FAC8956C899B}" type="datetimeFigureOut">
              <a:rPr lang="sk-SK" smtClean="0"/>
              <a:pPr/>
              <a:t>15. 10. 2014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EA8F-CF7F-46FE-92FC-DB21B09315E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95DB6-5389-4521-8D8E-FAC8956C899B}" type="datetimeFigureOut">
              <a:rPr lang="sk-SK" smtClean="0"/>
              <a:pPr/>
              <a:t>15. 10. 2014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FEA8F-CF7F-46FE-92FC-DB21B09315E7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8800" dirty="0" smtClean="0">
                <a:solidFill>
                  <a:schemeClr val="bg1"/>
                </a:solidFill>
              </a:rPr>
              <a:t>Učiteľ a stres</a:t>
            </a:r>
            <a:endParaRPr lang="sk-SK" sz="88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743200" y="5105400"/>
            <a:ext cx="6400800" cy="1752600"/>
          </a:xfrm>
        </p:spPr>
        <p:txBody>
          <a:bodyPr/>
          <a:lstStyle/>
          <a:p>
            <a:endParaRPr lang="sk-SK" dirty="0" smtClean="0"/>
          </a:p>
          <a:p>
            <a:endParaRPr lang="sk-SK" dirty="0"/>
          </a:p>
          <a:p>
            <a:pPr algn="r"/>
            <a:r>
              <a:rPr lang="sk-SK" dirty="0" smtClean="0">
                <a:solidFill>
                  <a:schemeClr val="tx1"/>
                </a:solidFill>
              </a:rPr>
              <a:t>Adam Fajnor</a:t>
            </a:r>
            <a:endParaRPr lang="sk-SK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Problémy s ktorými sa </a:t>
            </a:r>
            <a:r>
              <a:rPr lang="sk-SK" dirty="0" smtClean="0">
                <a:solidFill>
                  <a:schemeClr val="bg1"/>
                </a:solidFill>
              </a:rPr>
              <a:t>učitelia </a:t>
            </a:r>
            <a:r>
              <a:rPr lang="sk-SK" dirty="0" smtClean="0">
                <a:solidFill>
                  <a:schemeClr val="bg1"/>
                </a:solidFill>
              </a:rPr>
              <a:t>vyrovnávajú: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Učiteľ nevidí zmysel v každodennej práci</a:t>
            </a:r>
          </a:p>
          <a:p>
            <a:r>
              <a:rPr lang="sk-SK" dirty="0" smtClean="0"/>
              <a:t>Nezdravý spôsob života</a:t>
            </a:r>
          </a:p>
          <a:p>
            <a:r>
              <a:rPr lang="sk-SK" dirty="0" smtClean="0"/>
              <a:t>Zlé hodnotenie učiteľstva spoločnosťou</a:t>
            </a:r>
          </a:p>
          <a:p>
            <a:r>
              <a:rPr lang="sk-SK" dirty="0" smtClean="0"/>
              <a:t>Priemerný vek dosahuje až 50 rokov</a:t>
            </a:r>
          </a:p>
          <a:p>
            <a:r>
              <a:rPr lang="sk-SK" dirty="0" smtClean="0"/>
              <a:t>Pre profesiu je typická feminizácia</a:t>
            </a:r>
          </a:p>
          <a:p>
            <a:r>
              <a:rPr lang="sk-SK" dirty="0" smtClean="0"/>
              <a:t>Klesanie </a:t>
            </a:r>
            <a:r>
              <a:rPr lang="sk-SK" dirty="0" smtClean="0"/>
              <a:t>profesijného </a:t>
            </a:r>
            <a:r>
              <a:rPr lang="sk-SK" dirty="0" smtClean="0"/>
              <a:t>sebavedomia</a:t>
            </a:r>
          </a:p>
          <a:p>
            <a:r>
              <a:rPr lang="sk-SK" dirty="0" smtClean="0"/>
              <a:t>Deformácia identity jedinca</a:t>
            </a:r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bg1"/>
                </a:solidFill>
              </a:rPr>
              <a:t>Špecifickosť učiteľskej profesie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 smtClean="0"/>
              <a:t>Výchova a vzdelávanie spoločnosti</a:t>
            </a:r>
          </a:p>
          <a:p>
            <a:r>
              <a:rPr lang="sk-SK" dirty="0" smtClean="0"/>
              <a:t>Mnohonásobná klientela</a:t>
            </a:r>
          </a:p>
          <a:p>
            <a:r>
              <a:rPr lang="sk-SK" dirty="0" smtClean="0"/>
              <a:t>Spoločenská prestíž</a:t>
            </a:r>
          </a:p>
          <a:p>
            <a:r>
              <a:rPr lang="sk-SK" dirty="0" smtClean="0"/>
              <a:t>Špecifické vlastnosti a schopnosti</a:t>
            </a:r>
          </a:p>
          <a:p>
            <a:r>
              <a:rPr lang="sk-SK" dirty="0" smtClean="0"/>
              <a:t>Feminizovaná profesia</a:t>
            </a:r>
          </a:p>
          <a:p>
            <a:r>
              <a:rPr lang="sk-SK" dirty="0" smtClean="0"/>
              <a:t>Štátny zamestnanec</a:t>
            </a:r>
          </a:p>
          <a:p>
            <a:r>
              <a:rPr lang="sk-SK" dirty="0" smtClean="0"/>
              <a:t>Výkon determinovaný pracovnými podmienkami</a:t>
            </a:r>
          </a:p>
          <a:p>
            <a:r>
              <a:rPr lang="sk-SK" dirty="0" smtClean="0"/>
              <a:t>Zotrvačnosť vo fungovaní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bg1"/>
                </a:solidFill>
              </a:rPr>
              <a:t>Ďakujem za pozornosť</a:t>
            </a:r>
            <a:endParaRPr lang="sk-SK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bg1"/>
                </a:solidFill>
              </a:rPr>
              <a:t>Záťaž učiteľského povolania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Pracovná psychická záťaž:</a:t>
            </a:r>
          </a:p>
          <a:p>
            <a:pPr lvl="1"/>
            <a:r>
              <a:rPr lang="sk-SK" dirty="0" smtClean="0"/>
              <a:t>Senzorická</a:t>
            </a:r>
          </a:p>
          <a:p>
            <a:pPr lvl="1"/>
            <a:r>
              <a:rPr lang="sk-SK" dirty="0" smtClean="0"/>
              <a:t>Mentálna</a:t>
            </a:r>
          </a:p>
          <a:p>
            <a:pPr lvl="1"/>
            <a:r>
              <a:rPr lang="sk-SK" dirty="0" smtClean="0"/>
              <a:t>Emocionálna</a:t>
            </a:r>
            <a:endParaRPr lang="sk-SK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bg1"/>
                </a:solidFill>
              </a:rPr>
              <a:t>Príčiny psychickej záťaže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sk-SK" dirty="0" smtClean="0"/>
              <a:t>Konfrontácia so žiakmi</a:t>
            </a:r>
          </a:p>
          <a:p>
            <a:pPr marL="514350" indent="-514350">
              <a:buNone/>
            </a:pPr>
            <a:endParaRPr lang="sk-SK" dirty="0"/>
          </a:p>
        </p:txBody>
      </p:sp>
      <p:pic>
        <p:nvPicPr>
          <p:cNvPr id="4" name="Obrázek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2276872"/>
            <a:ext cx="5174997" cy="38762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bg1"/>
                </a:solidFill>
              </a:rPr>
              <a:t>Príčiny psychickej záťaže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Kritickí a negatívne naladení rodičia</a:t>
            </a:r>
          </a:p>
          <a:p>
            <a:pPr>
              <a:buNone/>
            </a:pPr>
            <a:endParaRPr lang="sk-SK" dirty="0"/>
          </a:p>
        </p:txBody>
      </p:sp>
      <p:pic>
        <p:nvPicPr>
          <p:cNvPr id="4" name="Obrázek 3" descr="Expert advice for teachers to have the great parent-teacher conferenc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2204864"/>
            <a:ext cx="5920424" cy="3960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bg1"/>
                </a:solidFill>
              </a:rPr>
              <a:t>Príčiny psychickej záťaže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 Konflikty v učiteľskom zbore</a:t>
            </a:r>
          </a:p>
          <a:p>
            <a:pPr>
              <a:buNone/>
            </a:pPr>
            <a:endParaRPr lang="sk-SK" dirty="0"/>
          </a:p>
        </p:txBody>
      </p:sp>
      <p:pic>
        <p:nvPicPr>
          <p:cNvPr id="4" name="Obrázek 3" descr="funtie-550x36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2420888"/>
            <a:ext cx="5238750" cy="3486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bg1"/>
                </a:solidFill>
              </a:rPr>
              <a:t>Príčiny psychickej záťaže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Stúpajúci vekový priemer</a:t>
            </a:r>
          </a:p>
          <a:p>
            <a:r>
              <a:rPr lang="sk-SK" dirty="0" smtClean="0"/>
              <a:t>Negatívny obraz učiteľov v očiach spoločnosti</a:t>
            </a:r>
          </a:p>
          <a:p>
            <a:r>
              <a:rPr lang="sk-SK" dirty="0" smtClean="0"/>
              <a:t>Nesplniteľné požiadavky spoločnosti voči škole</a:t>
            </a:r>
          </a:p>
          <a:p>
            <a:r>
              <a:rPr lang="sk-SK" dirty="0" smtClean="0"/>
              <a:t>Úsporné opatrenia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bg1"/>
                </a:solidFill>
              </a:rPr>
              <a:t>Inštitucionálne príčiny problémov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Nedostatočné priestory</a:t>
            </a:r>
          </a:p>
          <a:p>
            <a:r>
              <a:rPr lang="sk-SK" dirty="0" smtClean="0"/>
              <a:t>Zlé osvetlenie</a:t>
            </a:r>
          </a:p>
          <a:p>
            <a:r>
              <a:rPr lang="sk-SK" dirty="0" smtClean="0"/>
              <a:t>Vysoká hladina hluku</a:t>
            </a:r>
          </a:p>
          <a:p>
            <a:r>
              <a:rPr lang="sk-SK" dirty="0" smtClean="0"/>
              <a:t>Zlé vnútorné klíma</a:t>
            </a:r>
          </a:p>
          <a:p>
            <a:r>
              <a:rPr lang="sk-SK" dirty="0" smtClean="0"/>
              <a:t>Časová záťaž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bg1"/>
                </a:solidFill>
              </a:rPr>
              <a:t>Spoločenské príčiny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Zmeny v rodinách </a:t>
            </a:r>
          </a:p>
          <a:p>
            <a:pPr lvl="1"/>
            <a:r>
              <a:rPr lang="sk-SK" dirty="0" smtClean="0"/>
              <a:t>Rodina nepredstavuje emocionálnu istotu</a:t>
            </a:r>
          </a:p>
          <a:p>
            <a:pPr lvl="1"/>
            <a:r>
              <a:rPr lang="sk-SK" dirty="0" smtClean="0"/>
              <a:t>Rozpad rodín</a:t>
            </a:r>
          </a:p>
          <a:p>
            <a:pPr lvl="1"/>
            <a:r>
              <a:rPr lang="sk-SK" dirty="0" smtClean="0"/>
              <a:t>Slabá zručnosť rodičov vychovať dieťa</a:t>
            </a:r>
          </a:p>
          <a:p>
            <a:r>
              <a:rPr lang="sk-SK" dirty="0" smtClean="0"/>
              <a:t>Negatívny vplyv médií</a:t>
            </a:r>
          </a:p>
          <a:p>
            <a:r>
              <a:rPr lang="sk-SK" dirty="0" smtClean="0"/>
              <a:t>Vzťahy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bg1"/>
                </a:solidFill>
              </a:rPr>
              <a:t>Stres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dirty="0" smtClean="0"/>
              <a:t>Druhy stresu:</a:t>
            </a:r>
          </a:p>
          <a:p>
            <a:pPr lvl="1"/>
            <a:r>
              <a:rPr lang="sk-SK" dirty="0" err="1" smtClean="0"/>
              <a:t>Eustres</a:t>
            </a:r>
            <a:endParaRPr lang="sk-SK" dirty="0" smtClean="0"/>
          </a:p>
          <a:p>
            <a:pPr lvl="1"/>
            <a:r>
              <a:rPr lang="sk-SK" dirty="0" err="1" smtClean="0"/>
              <a:t>Distres</a:t>
            </a:r>
            <a:r>
              <a:rPr lang="sk-SK" dirty="0" smtClean="0"/>
              <a:t> </a:t>
            </a:r>
          </a:p>
          <a:p>
            <a:pPr>
              <a:buNone/>
            </a:pPr>
            <a:r>
              <a:rPr lang="sk-SK" dirty="0" err="1" smtClean="0"/>
              <a:t>Sympatikotonik</a:t>
            </a:r>
            <a:r>
              <a:rPr lang="sk-SK" dirty="0" smtClean="0"/>
              <a:t> </a:t>
            </a:r>
            <a:r>
              <a:rPr lang="sk-SK" dirty="0" err="1" smtClean="0"/>
              <a:t>vs</a:t>
            </a:r>
            <a:r>
              <a:rPr lang="sk-SK" dirty="0" smtClean="0"/>
              <a:t>. </a:t>
            </a:r>
            <a:r>
              <a:rPr lang="sk-SK" dirty="0" err="1" smtClean="0"/>
              <a:t>Vagotonik</a:t>
            </a:r>
            <a:endParaRPr lang="sk-SK" dirty="0" smtClean="0"/>
          </a:p>
          <a:p>
            <a:pPr>
              <a:buNone/>
            </a:pPr>
            <a:r>
              <a:rPr lang="sk-SK" dirty="0" err="1" smtClean="0"/>
              <a:t>Pro-aktívny</a:t>
            </a:r>
            <a:r>
              <a:rPr lang="sk-SK" dirty="0" smtClean="0"/>
              <a:t> </a:t>
            </a:r>
            <a:r>
              <a:rPr lang="sk-SK" dirty="0" err="1" smtClean="0"/>
              <a:t>vs</a:t>
            </a:r>
            <a:r>
              <a:rPr lang="sk-SK" dirty="0" smtClean="0"/>
              <a:t>. </a:t>
            </a:r>
            <a:r>
              <a:rPr lang="sk-SK" dirty="0" err="1" smtClean="0"/>
              <a:t>Re-aktívny</a:t>
            </a:r>
            <a:r>
              <a:rPr lang="sk-SK" dirty="0" smtClean="0"/>
              <a:t> typ osobnosti</a:t>
            </a:r>
          </a:p>
          <a:p>
            <a:pPr>
              <a:buNone/>
            </a:pPr>
            <a:r>
              <a:rPr lang="sk-SK" dirty="0" smtClean="0"/>
              <a:t>Vystupňovanie stresu -&gt; </a:t>
            </a:r>
            <a:r>
              <a:rPr lang="sk-SK" sz="3600" b="1" dirty="0" smtClean="0">
                <a:solidFill>
                  <a:schemeClr val="bg1"/>
                </a:solidFill>
              </a:rPr>
              <a:t>Syndróm vyhorenia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178</Words>
  <Application>Microsoft Office PowerPoint</Application>
  <PresentationFormat>Předvádění na obrazovce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Učiteľ a stres</vt:lpstr>
      <vt:lpstr>Záťaž učiteľského povolania</vt:lpstr>
      <vt:lpstr>Príčiny psychickej záťaže</vt:lpstr>
      <vt:lpstr>Príčiny psychickej záťaže</vt:lpstr>
      <vt:lpstr>Príčiny psychickej záťaže</vt:lpstr>
      <vt:lpstr>Príčiny psychickej záťaže</vt:lpstr>
      <vt:lpstr>Inštitucionálne príčiny problémov</vt:lpstr>
      <vt:lpstr>Spoločenské príčiny</vt:lpstr>
      <vt:lpstr>Stres</vt:lpstr>
      <vt:lpstr>Problémy s ktorými sa učitelia vyrovnávajú:</vt:lpstr>
      <vt:lpstr>Špecifickosť učiteľskej profesie</vt:lpstr>
      <vt:lpstr>Ďakujem za pozornosť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Učiteľ a stres</dc:title>
  <dc:creator>Adam</dc:creator>
  <cp:lastModifiedBy>Adam</cp:lastModifiedBy>
  <cp:revision>5</cp:revision>
  <dcterms:created xsi:type="dcterms:W3CDTF">2014-10-10T12:36:55Z</dcterms:created>
  <dcterms:modified xsi:type="dcterms:W3CDTF">2014-10-15T15:11:23Z</dcterms:modified>
</cp:coreProperties>
</file>