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 sz="1750"/>
            </a:pPr>
            <a:r>
              <a:rPr lang="en-US" sz="1750"/>
              <a:t>Počet nezaměstnaných v České republice v letech 2003 až 2013 (vždy k 31. 12.)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List1!$A$6</c:f>
              <c:strCache>
                <c:ptCount val="1"/>
                <c:pt idx="0">
                  <c:v>ČSÚ (VŠPS)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cat>
            <c:numRef>
              <c:f>List1!$B$2:$L$2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List1!$B$6:$L$6</c:f>
              <c:numCache>
                <c:formatCode>#,##0</c:formatCode>
                <c:ptCount val="11"/>
                <c:pt idx="0">
                  <c:v>414510.62842320011</c:v>
                </c:pt>
                <c:pt idx="1">
                  <c:v>420189.28742630011</c:v>
                </c:pt>
                <c:pt idx="2">
                  <c:v>404783.5466746001</c:v>
                </c:pt>
                <c:pt idx="3">
                  <c:v>339325.4678615001</c:v>
                </c:pt>
                <c:pt idx="4">
                  <c:v>252827.92512930007</c:v>
                </c:pt>
                <c:pt idx="5">
                  <c:v>230749.01743580008</c:v>
                </c:pt>
                <c:pt idx="6">
                  <c:v>384998.5645160001</c:v>
                </c:pt>
                <c:pt idx="7">
                  <c:v>363017.04052970005</c:v>
                </c:pt>
                <c:pt idx="8">
                  <c:v>337949.13738000015</c:v>
                </c:pt>
                <c:pt idx="9">
                  <c:v>379532.94064000016</c:v>
                </c:pt>
                <c:pt idx="10">
                  <c:v>355386.8929700001</c:v>
                </c:pt>
              </c:numCache>
            </c:numRef>
          </c:val>
        </c:ser>
        <c:ser>
          <c:idx val="1"/>
          <c:order val="1"/>
          <c:tx>
            <c:strRef>
              <c:f>List1!$A$7</c:f>
              <c:strCache>
                <c:ptCount val="1"/>
                <c:pt idx="0">
                  <c:v>MPSV ČR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numRef>
              <c:f>List1!$B$2:$L$2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List1!$B$7:$L$7</c:f>
              <c:numCache>
                <c:formatCode>#,##0</c:formatCode>
                <c:ptCount val="11"/>
                <c:pt idx="0">
                  <c:v>542420</c:v>
                </c:pt>
                <c:pt idx="1">
                  <c:v>541675</c:v>
                </c:pt>
                <c:pt idx="2">
                  <c:v>510416</c:v>
                </c:pt>
                <c:pt idx="3">
                  <c:v>448545</c:v>
                </c:pt>
                <c:pt idx="4">
                  <c:v>354878</c:v>
                </c:pt>
                <c:pt idx="5">
                  <c:v>352250</c:v>
                </c:pt>
                <c:pt idx="6">
                  <c:v>539136</c:v>
                </c:pt>
                <c:pt idx="7">
                  <c:v>561551</c:v>
                </c:pt>
                <c:pt idx="8">
                  <c:v>508451</c:v>
                </c:pt>
                <c:pt idx="9">
                  <c:v>545311</c:v>
                </c:pt>
              </c:numCache>
            </c:numRef>
          </c:val>
        </c:ser>
        <c:axId val="41861888"/>
        <c:axId val="41864192"/>
      </c:barChart>
      <c:catAx>
        <c:axId val="41861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41864192"/>
        <c:crosses val="autoZero"/>
        <c:auto val="1"/>
        <c:lblAlgn val="ctr"/>
        <c:lblOffset val="100"/>
      </c:catAx>
      <c:valAx>
        <c:axId val="418641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cs-CZ" sz="1200"/>
                  <a:t>počet</a:t>
                </a:r>
                <a:r>
                  <a:rPr lang="cs-CZ" sz="1200" baseline="0"/>
                  <a:t> osob</a:t>
                </a:r>
                <a:endParaRPr lang="cs-CZ" sz="1200"/>
              </a:p>
            </c:rich>
          </c:tx>
          <c:layout>
            <c:manualLayout>
              <c:xMode val="edge"/>
              <c:yMode val="edge"/>
              <c:x val="1.1111111111111112E-2"/>
              <c:y val="0.40191957608346324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41861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 b="1"/>
          </a:pPr>
          <a:endParaRPr lang="cs-CZ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en-US"/>
              <a:t>Nezaměstnanost v České republice v letech 2003 až 2013 (vždy k 31. 12.)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8309677850778266E-2"/>
          <c:y val="0.12523080117388422"/>
          <c:w val="0.90176817069840809"/>
          <c:h val="0.71365445405548089"/>
        </c:manualLayout>
      </c:layout>
      <c:lineChart>
        <c:grouping val="standard"/>
        <c:ser>
          <c:idx val="0"/>
          <c:order val="0"/>
          <c:tx>
            <c:strRef>
              <c:f>List1!$A$10</c:f>
              <c:strCache>
                <c:ptCount val="1"/>
                <c:pt idx="0">
                  <c:v>obecná míra nezaměstnanosti (ČSÚ)</c:v>
                </c:pt>
              </c:strCache>
            </c:strRef>
          </c:tx>
          <c:cat>
            <c:numRef>
              <c:f>List1!$B$9:$L$9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List1!$B$10:$L$10</c:f>
              <c:numCache>
                <c:formatCode>0.0</c:formatCode>
                <c:ptCount val="11"/>
                <c:pt idx="0">
                  <c:v>8.0652869363603301</c:v>
                </c:pt>
                <c:pt idx="1">
                  <c:v>8.1545007396491727</c:v>
                </c:pt>
                <c:pt idx="2">
                  <c:v>7.7716328436949214</c:v>
                </c:pt>
                <c:pt idx="3">
                  <c:v>6.5242224887518052</c:v>
                </c:pt>
                <c:pt idx="4">
                  <c:v>4.8434170549888886</c:v>
                </c:pt>
                <c:pt idx="5">
                  <c:v>4.3833278575254315</c:v>
                </c:pt>
                <c:pt idx="6">
                  <c:v>7.2473113396652469</c:v>
                </c:pt>
                <c:pt idx="7">
                  <c:v>6.8729915122528222</c:v>
                </c:pt>
                <c:pt idx="8">
                  <c:v>6.4230779466352219</c:v>
                </c:pt>
                <c:pt idx="9">
                  <c:v>7.1661799323346855</c:v>
                </c:pt>
                <c:pt idx="10">
                  <c:v>6.6888804024800903</c:v>
                </c:pt>
              </c:numCache>
            </c:numRef>
          </c:val>
        </c:ser>
        <c:ser>
          <c:idx val="1"/>
          <c:order val="1"/>
          <c:tx>
            <c:strRef>
              <c:f>List1!$A$11</c:f>
              <c:strCache>
                <c:ptCount val="1"/>
                <c:pt idx="0">
                  <c:v>míra registrované nezaměstnanosti (MPSV ČR)</c:v>
                </c:pt>
              </c:strCache>
            </c:strRef>
          </c:tx>
          <c:cat>
            <c:numRef>
              <c:f>List1!$B$9:$L$9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List1!$B$11:$L$11</c:f>
              <c:numCache>
                <c:formatCode>0.0</c:formatCode>
                <c:ptCount val="11"/>
                <c:pt idx="0">
                  <c:v>10.306007207859029</c:v>
                </c:pt>
                <c:pt idx="1">
                  <c:v>9.4671625046034222</c:v>
                </c:pt>
                <c:pt idx="2">
                  <c:v>8.8770197544510037</c:v>
                </c:pt>
                <c:pt idx="3">
                  <c:v>7.6655838419479858</c:v>
                </c:pt>
                <c:pt idx="4">
                  <c:v>5.9822981716527268</c:v>
                </c:pt>
                <c:pt idx="5">
                  <c:v>5.9601641680320654</c:v>
                </c:pt>
                <c:pt idx="6">
                  <c:v>9.2444706038979909</c:v>
                </c:pt>
                <c:pt idx="7">
                  <c:v>9.5664645425634358</c:v>
                </c:pt>
                <c:pt idx="8">
                  <c:v>8.6169069038877133</c:v>
                </c:pt>
                <c:pt idx="9">
                  <c:v>9.3580202223638764</c:v>
                </c:pt>
              </c:numCache>
            </c:numRef>
          </c:val>
        </c:ser>
        <c:ser>
          <c:idx val="2"/>
          <c:order val="2"/>
          <c:tx>
            <c:strRef>
              <c:f>List1!$A$12</c:f>
              <c:strCache>
                <c:ptCount val="1"/>
                <c:pt idx="0">
                  <c:v>podíl nezaměstnaných osob (MPSV ČR)</c:v>
                </c:pt>
              </c:strCache>
            </c:strRef>
          </c:tx>
          <c:cat>
            <c:numRef>
              <c:f>List1!$B$9:$L$9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List1!$B$12:$L$12</c:f>
              <c:numCache>
                <c:formatCode>0.0</c:formatCode>
                <c:ptCount val="11"/>
                <c:pt idx="2">
                  <c:v>6.5940828071353135</c:v>
                </c:pt>
                <c:pt idx="3">
                  <c:v>5.7492329942044202</c:v>
                </c:pt>
                <c:pt idx="4">
                  <c:v>4.4855265726678928</c:v>
                </c:pt>
                <c:pt idx="5">
                  <c:v>4.5060253252994764</c:v>
                </c:pt>
                <c:pt idx="6">
                  <c:v>7.1160683935922826</c:v>
                </c:pt>
                <c:pt idx="7">
                  <c:v>7.4030310069303944</c:v>
                </c:pt>
                <c:pt idx="8">
                  <c:v>6.7694025198106269</c:v>
                </c:pt>
                <c:pt idx="9">
                  <c:v>7.3665213987597111</c:v>
                </c:pt>
                <c:pt idx="10">
                  <c:v>8.1747455957675133</c:v>
                </c:pt>
              </c:numCache>
            </c:numRef>
          </c:val>
        </c:ser>
        <c:marker val="1"/>
        <c:axId val="41820160"/>
        <c:axId val="41821696"/>
      </c:lineChart>
      <c:catAx>
        <c:axId val="41820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41821696"/>
        <c:crosses val="autoZero"/>
        <c:auto val="1"/>
        <c:lblAlgn val="ctr"/>
        <c:lblOffset val="100"/>
      </c:catAx>
      <c:valAx>
        <c:axId val="4182169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cs-CZ" sz="1200"/>
                  <a:t>[</a:t>
                </a:r>
                <a:r>
                  <a:rPr lang="cs-CZ" sz="1200">
                    <a:latin typeface="Calibri"/>
                  </a:rPr>
                  <a:t>%]</a:t>
                </a:r>
                <a:endParaRPr lang="cs-CZ" sz="1200"/>
              </a:p>
            </c:rich>
          </c:tx>
          <c:layout>
            <c:manualLayout>
              <c:xMode val="edge"/>
              <c:yMode val="edge"/>
              <c:x val="9.9079971691436695E-3"/>
              <c:y val="0.16330048666561522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41820160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sz="1100" b="1"/>
          </a:pPr>
          <a:endParaRPr lang="cs-CZ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16.10.2014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7DE7B6-C0DF-426A-A534-17071A9FC501}" type="slidenum">
              <a:rPr lang="cs-CZ" sz="1200"/>
              <a:pPr algn="r"/>
              <a:t>10</a:t>
            </a:fld>
            <a:endParaRPr lang="cs-CZ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335162-E523-49CA-A372-10AE3321F4A5}" type="slidenum">
              <a:rPr lang="cs-CZ" sz="1200"/>
              <a:pPr algn="r"/>
              <a:t>11</a:t>
            </a:fld>
            <a:endParaRPr lang="cs-CZ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E1E2FE-942B-491A-B261-DCE822B7C4A3}" type="slidenum">
              <a:rPr lang="cs-CZ" sz="1200"/>
              <a:pPr algn="r"/>
              <a:t>12</a:t>
            </a:fld>
            <a:endParaRPr lang="cs-CZ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0F41EF-8FC3-41EA-A741-73BAA775D3FA}" type="slidenum">
              <a:rPr lang="cs-CZ" sz="1200"/>
              <a:pPr algn="r"/>
              <a:t>13</a:t>
            </a:fld>
            <a:endParaRPr lang="cs-CZ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F4C564-7F79-4491-8C56-880F690524F3}" type="slidenum">
              <a:rPr lang="cs-CZ" sz="1200"/>
              <a:pPr algn="r"/>
              <a:t>14</a:t>
            </a:fld>
            <a:endParaRPr lang="cs-CZ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7C6843-EB2C-4379-9CC1-8DBB863EF45E}" type="slidenum">
              <a:rPr lang="cs-CZ" sz="1200"/>
              <a:pPr algn="r"/>
              <a:t>15</a:t>
            </a:fld>
            <a:endParaRPr lang="cs-CZ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C1841E-FAEC-4DDE-AA8B-003EADEB639D}" type="slidenum">
              <a:rPr lang="cs-CZ" sz="1200"/>
              <a:pPr algn="r"/>
              <a:t>16</a:t>
            </a:fld>
            <a:endParaRPr lang="cs-CZ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C2E2D6-B69A-4FA2-B52C-DBBC8B3F9CB3}" type="slidenum">
              <a:rPr lang="cs-CZ" sz="1200"/>
              <a:pPr algn="r"/>
              <a:t>17</a:t>
            </a:fld>
            <a:endParaRPr lang="cs-CZ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82CB47-4780-4FDA-9EA3-07F2375EEBB8}" type="slidenum">
              <a:rPr lang="cs-CZ" sz="1200"/>
              <a:pPr algn="r"/>
              <a:t>18</a:t>
            </a:fld>
            <a:endParaRPr lang="cs-CZ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F76DF0-9F2E-4EFE-8C90-8B89B8CFE863}" type="slidenum">
              <a:rPr lang="cs-CZ" sz="1200"/>
              <a:pPr algn="r"/>
              <a:t>19</a:t>
            </a:fld>
            <a:endParaRPr lang="cs-CZ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622DD-6F53-40CD-9429-67C22F6A718F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8929B6-00D5-4E24-8FA7-7F853B583E02}" type="slidenum">
              <a:rPr lang="cs-CZ" sz="1200"/>
              <a:pPr algn="r"/>
              <a:t>20</a:t>
            </a:fld>
            <a:endParaRPr lang="cs-CZ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275E26-ED5E-4469-99E3-52E78367A9F5}" type="slidenum">
              <a:rPr lang="cs-CZ" sz="1200"/>
              <a:pPr algn="r"/>
              <a:t>3</a:t>
            </a:fld>
            <a:endParaRPr lang="cs-CZ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E6190E-A13E-4CDC-80FA-38773598F134}" type="slidenum">
              <a:rPr lang="cs-CZ" sz="1200"/>
              <a:pPr algn="r"/>
              <a:t>4</a:t>
            </a:fld>
            <a:endParaRPr lang="cs-CZ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673247-3CA5-4AF1-A12E-E5D122EEC3A9}" type="slidenum">
              <a:rPr lang="cs-CZ" sz="1200"/>
              <a:pPr algn="r"/>
              <a:t>5</a:t>
            </a:fld>
            <a:endParaRPr lang="cs-CZ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9AC283-C26F-4864-B1E5-576F565959D3}" type="slidenum">
              <a:rPr lang="cs-CZ" sz="1200"/>
              <a:pPr algn="r"/>
              <a:t>6</a:t>
            </a:fld>
            <a:endParaRPr lang="cs-CZ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38DD38-A5AE-40C3-985D-523C7F7F2504}" type="slidenum">
              <a:rPr lang="cs-CZ" sz="1200"/>
              <a:pPr algn="r"/>
              <a:t>7</a:t>
            </a:fld>
            <a:endParaRPr lang="cs-CZ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653C3C-327F-4416-85C1-98167FB629BC}" type="slidenum">
              <a:rPr lang="cs-CZ" sz="1200"/>
              <a:pPr algn="r"/>
              <a:t>8</a:t>
            </a:fld>
            <a:endParaRPr lang="cs-CZ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F79D27-3BE6-44A7-AA61-16003C1C6530}" type="slidenum">
              <a:rPr lang="cs-CZ" sz="1200"/>
              <a:pPr algn="r"/>
              <a:t>9</a:t>
            </a:fld>
            <a:endParaRPr lang="cs-CZ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26C7-3CAE-4372-AA1D-C43E948C1CA3}" type="datetime1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65A3-E81D-4540-943C-2A25E9E4B034}" type="datetime1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C23C-627F-408C-ABF5-869F9CAD7826}" type="datetime1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7045-62F3-4822-9562-5BD3DE7AA9D5}" type="datetime1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DCFB7-15C7-4789-A234-091CBF29AE3D}" type="datetime1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A3B5-D5AA-4D09-9379-7A11FBAE11BE}" type="datetime1">
              <a:rPr lang="cs-CZ" smtClean="0"/>
              <a:pPr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F49-2570-4FD7-841E-BFAC050D2485}" type="datetime1">
              <a:rPr lang="cs-CZ" smtClean="0"/>
              <a:pPr/>
              <a:t>16.10.2014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1142-1195-4BD8-B27A-5D33FF4CFC34}" type="datetime1">
              <a:rPr lang="cs-CZ" smtClean="0"/>
              <a:pPr/>
              <a:t>16.10.2014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D85C-2315-4FB2-A1A1-BAFC3D09A005}" type="datetime1">
              <a:rPr lang="cs-CZ" smtClean="0"/>
              <a:pPr/>
              <a:t>16.10.2014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5E92-E5FC-427D-A20B-7ACA137002AA}" type="datetime1">
              <a:rPr lang="cs-CZ" smtClean="0"/>
              <a:pPr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20B0-1A39-408E-9FDA-E0034F7C74EF}" type="datetime1">
              <a:rPr lang="cs-CZ" smtClean="0"/>
              <a:pPr/>
              <a:t>16.10.2014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975-5FC1-4FC8-9F3D-B1CC29903116}" type="datetime1">
              <a:rPr lang="cs-CZ" smtClean="0"/>
              <a:pPr/>
              <a:t>16.10.2014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Výběrové šetření pracovních sil (VŠPS)</a:t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20. října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ukazatele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068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Ekonomicky neaktivní</a:t>
            </a:r>
            <a:endParaRPr lang="cs-CZ" sz="16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090" y="1593368"/>
            <a:ext cx="7583820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ukazatele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068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Struktura podle sektorů NH</a:t>
            </a:r>
            <a:endParaRPr lang="cs-CZ" sz="16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129" y="1593368"/>
            <a:ext cx="7539742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ukazatele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068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Struktura podle odvětví NH</a:t>
            </a:r>
            <a:endParaRPr lang="cs-CZ" sz="16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50" y="1593368"/>
            <a:ext cx="7510701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ukazatele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068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Míra nezaměstnanosti </a:t>
            </a:r>
            <a:r>
              <a:rPr lang="en-US" sz="1600" b="1" dirty="0" smtClean="0">
                <a:latin typeface="Verdana" pitchFamily="34" charset="0"/>
              </a:rPr>
              <a:t>[%]</a:t>
            </a:r>
            <a:endParaRPr lang="en-US" sz="16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356" y="1593368"/>
            <a:ext cx="7539288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ukazatele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068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Míra zaměstnanosti </a:t>
            </a:r>
            <a:r>
              <a:rPr lang="en-US" sz="1600" b="1" dirty="0" smtClean="0">
                <a:latin typeface="Verdana" pitchFamily="34" charset="0"/>
              </a:rPr>
              <a:t>[%]</a:t>
            </a:r>
            <a:r>
              <a:rPr lang="cs-CZ" sz="1600" b="1" dirty="0" smtClean="0">
                <a:latin typeface="Verdana" pitchFamily="34" charset="0"/>
              </a:rPr>
              <a:t>, mezinárodní srovnání</a:t>
            </a:r>
            <a:endParaRPr lang="en-US" sz="16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4320480" cy="531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metodika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12776"/>
            <a:ext cx="8229600" cy="55732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zaměstnané osoby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osoby ve věku 15 let a více, které během referenčního týdne příslušely mezi placené zaměstnané nebo zaměstnané ve vlastním podniku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nerozhoduje, zda pracovní aktivita byla trvalá, dočasná, sezónní či příležitostná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nerozhoduje, zda osoby měly jen jedno či více souběžných zaměstnání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práce po dobu alespoň 1 hodiny v referenčním týdnu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zaměstnaní jsou i studenti, učni, osoby v domácnosti, kteří v referenčním období byli alespoň 1 hodinu v zaměstnání, ale NE osoby na rodičovské dovolené</a:t>
            </a:r>
          </a:p>
          <a:p>
            <a:pPr eaLnBrk="1" hangingPunct="1"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nezaměstnané osoby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osoby ve věku 15 let a více za </a:t>
            </a:r>
            <a:r>
              <a:rPr lang="cs-CZ" sz="1400" u="sng" dirty="0" smtClean="0">
                <a:latin typeface="Verdana" pitchFamily="34" charset="0"/>
              </a:rPr>
              <a:t>souběžného</a:t>
            </a:r>
            <a:r>
              <a:rPr lang="cs-CZ" sz="1400" dirty="0" smtClean="0">
                <a:latin typeface="Verdana" pitchFamily="34" charset="0"/>
              </a:rPr>
              <a:t> splnění tří podmínek: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1) nebyly zaměstnané,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2) hledaly aktivně práci*,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3) byly připraveny k nástupu do práce (= do 14 dnů).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pokud nesplňují alespoň jednu ze tří podmínek, tak jsou buď zaměstnané nebo ekonomicky neaktivní</a:t>
            </a:r>
          </a:p>
          <a:p>
            <a:pPr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* aktivní hledání práce = hledání prostřednictvím úřadu práce nebo soukromé zprostředkovatelny práce, hledání přímo v podnicích, využívání inzerce, podnikání kroků pro založení vlastní firmy, podání žádosti o pracovní povolení a licence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metodika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56792"/>
            <a:ext cx="8229600" cy="6221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obecná míra nezaměstnanosti (ILO, </a:t>
            </a:r>
            <a:r>
              <a:rPr lang="cs-CZ" sz="1600" b="1" dirty="0" err="1" smtClean="0">
                <a:latin typeface="Verdana" pitchFamily="34" charset="0"/>
              </a:rPr>
              <a:t>Eurostat</a:t>
            </a:r>
            <a:r>
              <a:rPr lang="cs-CZ" sz="1600" b="1" dirty="0" smtClean="0">
                <a:latin typeface="Verdana" pitchFamily="34" charset="0"/>
              </a:rPr>
              <a:t>, ČSÚ)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600" dirty="0" smtClean="0">
                <a:latin typeface="Verdana" pitchFamily="34" charset="0"/>
              </a:rPr>
              <a:t>					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registrovaná míra nezaměstnanosti,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600" b="1" dirty="0" smtClean="0">
                <a:latin typeface="Verdana" pitchFamily="34" charset="0"/>
              </a:rPr>
              <a:t>	resp. podíl nezaměstnaných osob (MPSV ČR)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mezi oběma hodnotami rozdíly z důvodů: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1) jiné vymezení nezaměstnané osoby,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2) pořadí otázek v dotazníku VŠPS (odhad 30 až 50 tis. osob),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ekonomické postavení v referenčním týdnu,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obvyklé ekonomické postavení,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3) míra neodpovědí,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podíl prázdných bytů ve výběrovém souboru,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- kategorické odmítnutí spolupráce.*</a:t>
            </a:r>
          </a:p>
          <a:p>
            <a:pPr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příklad dat k 31. 12. 2013: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ILO (ČSÚ): 355 387 nezaměstnaných, MN 6,7 %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MPSV ČR: 596 833 nezaměstnaných (583 081 dostupných), PNO 8,2 %</a:t>
            </a:r>
          </a:p>
          <a:p>
            <a:pPr eaLnBrk="1" hangingPunct="1">
              <a:buFontTx/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* sociální skladba domácností, které odmítly spolupracovat, se může částečně lišit od sociální struktury vyšetřených domácností a je v nich nadprůměrně zastoupena skupina nezaměstnaných, kteří odmítají komunikovat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metodika</a:t>
            </a:r>
          </a:p>
        </p:txBody>
      </p:sp>
      <p:graphicFrame>
        <p:nvGraphicFramePr>
          <p:cNvPr id="4" name="Graf 3"/>
          <p:cNvGraphicFramePr/>
          <p:nvPr/>
        </p:nvGraphicFramePr>
        <p:xfrm>
          <a:off x="0" y="1628800"/>
          <a:ext cx="9144000" cy="451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metodika</a:t>
            </a:r>
          </a:p>
        </p:txBody>
      </p:sp>
      <p:graphicFrame>
        <p:nvGraphicFramePr>
          <p:cNvPr id="4" name="Graf 3"/>
          <p:cNvGraphicFramePr/>
          <p:nvPr/>
        </p:nvGraphicFramePr>
        <p:xfrm>
          <a:off x="0" y="1844824"/>
          <a:ext cx="9144000" cy="42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Opakování - ukazatele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relativní ukazatele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míra nezaměstnanosti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obecná míra nezaměstnanosti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specifické míry nezaměstnanosti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= specifická skupina osob v čitateli i jmenovateli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míra ekonomické aktivity 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= podíl počtu zaměstnaných a nezaměstnaných (pracovní síly) na počtu všech osob starších 15 let</a:t>
            </a:r>
          </a:p>
          <a:p>
            <a:pPr eaLnBrk="1" hangingPunct="1"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další speciální ukazatele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pracovní síla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ekonomicky neaktivní obyvatelstvo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metodika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úvodní informace</a:t>
            </a:r>
          </a:p>
          <a:p>
            <a:pPr algn="just" eaLnBrk="1" hangingPunct="1">
              <a:buFontTx/>
              <a:buNone/>
            </a:pPr>
            <a:r>
              <a:rPr lang="cs-CZ" sz="800" dirty="0" smtClean="0">
                <a:latin typeface="Verdana" pitchFamily="34" charset="0"/>
              </a:rPr>
              <a:t>	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probíhá nepřetržitě od prosince 1992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na celém území České republiky, výsledky zveřejňovány za: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NUTS 1 (ČR)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NUTS 2 (regiony soudržnosti)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NUTS 3 (kraje, VÚSC = vyšší územně správní celky)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čtvrtletně (k 31. 3., 30. 6., 30. 9., 31. 12.),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výsledky zveřejňovány 3 měsíce po skončení čtvrtletí (tj. například VŠPS prováděné k 30. 9. 2014 bude zveřejněno 31. 12. 2014)</a:t>
            </a:r>
          </a:p>
          <a:p>
            <a:pPr algn="just" eaLnBrk="1" hangingPunct="1"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cíl: získat informace o situaci na trhu práce 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→ provádět ekonomické, sociální, demografické a jiné analýzy</a:t>
            </a:r>
          </a:p>
          <a:p>
            <a:pPr algn="just" eaLnBrk="1" hangingPunct="1">
              <a:buFontTx/>
              <a:buNone/>
            </a:pPr>
            <a:r>
              <a:rPr lang="cs-CZ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Publikace z VŠPS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Zaměstnanost a nezaměstnanost </a:t>
            </a:r>
            <a:r>
              <a:rPr lang="cs-CZ" sz="1600" b="1" dirty="0" smtClean="0">
                <a:latin typeface="Verdana" pitchFamily="34" charset="0"/>
              </a:rPr>
              <a:t>podle </a:t>
            </a:r>
            <a:r>
              <a:rPr lang="cs-CZ" sz="1600" b="1" dirty="0" smtClean="0">
                <a:latin typeface="Verdana" pitchFamily="34" charset="0"/>
              </a:rPr>
              <a:t>výsledků </a:t>
            </a:r>
            <a:r>
              <a:rPr lang="cs-CZ" sz="1600" b="1" dirty="0" smtClean="0">
                <a:latin typeface="Verdana" pitchFamily="34" charset="0"/>
              </a:rPr>
              <a:t>VŠPS – čtvrtletní údaje 2. čtvrtletí 2014</a:t>
            </a: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vychází čtvrtletně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čtvrtletní hodnoty</a:t>
            </a:r>
          </a:p>
          <a:p>
            <a:pPr eaLnBrk="1" hangingPunct="1"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Trh práce v ČR – časové řady 1993 až 2013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vychází ročně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průměrné roční </a:t>
            </a:r>
            <a:r>
              <a:rPr lang="cs-CZ" sz="1400" dirty="0" smtClean="0">
                <a:latin typeface="Verdana" pitchFamily="34" charset="0"/>
              </a:rPr>
              <a:t>hodnoty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časové řady</a:t>
            </a:r>
          </a:p>
          <a:p>
            <a:pPr eaLnBrk="1" hangingPunct="1"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Zaměstnanost a nezaměstnanost podle výsledků VŠPS – </a:t>
            </a:r>
            <a:r>
              <a:rPr lang="cs-CZ" sz="1600" b="1" dirty="0" smtClean="0">
                <a:latin typeface="Verdana" pitchFamily="34" charset="0"/>
              </a:rPr>
              <a:t>roční průměry 2013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7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vychází </a:t>
            </a:r>
            <a:r>
              <a:rPr lang="cs-CZ" sz="1400" dirty="0" smtClean="0">
                <a:latin typeface="Verdana" pitchFamily="34" charset="0"/>
              </a:rPr>
              <a:t>ročně</a:t>
            </a:r>
            <a:endParaRPr lang="cs-CZ" sz="14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průměrné roční hodnoty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metodika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LFS (</a:t>
            </a:r>
            <a:r>
              <a:rPr lang="cs-CZ" sz="1600" b="1" dirty="0" err="1" smtClean="0">
                <a:latin typeface="Verdana" pitchFamily="34" charset="0"/>
              </a:rPr>
              <a:t>Labour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Force</a:t>
            </a:r>
            <a:r>
              <a:rPr lang="cs-CZ" sz="1600" b="1" dirty="0" smtClean="0">
                <a:latin typeface="Verdana" pitchFamily="34" charset="0"/>
              </a:rPr>
              <a:t> </a:t>
            </a:r>
            <a:r>
              <a:rPr lang="cs-CZ" sz="1600" b="1" dirty="0" err="1" smtClean="0">
                <a:latin typeface="Verdana" pitchFamily="34" charset="0"/>
              </a:rPr>
              <a:t>Survey</a:t>
            </a:r>
            <a:r>
              <a:rPr lang="cs-CZ" sz="1600" b="1" dirty="0" smtClean="0">
                <a:latin typeface="Verdana" pitchFamily="34" charset="0"/>
              </a:rPr>
              <a:t>)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VŠPS vychází z doporučení Mezinárodní organizace práce (ILO) formulovaných v rezolucích přijatých mezinárodními konferencemi statistiků práce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None/>
            </a:pPr>
            <a:r>
              <a:rPr lang="cs-CZ" sz="1400" dirty="0" smtClean="0">
                <a:latin typeface="Verdana" pitchFamily="34" charset="0"/>
              </a:rPr>
              <a:t>	„</a:t>
            </a:r>
            <a:r>
              <a:rPr lang="cs-CZ" sz="1200" i="1" dirty="0" smtClean="0">
                <a:latin typeface="Verdana" pitchFamily="34" charset="0"/>
              </a:rPr>
              <a:t>Rezoluce o statistice ekonomiky aktivního obyvatelstva, zaměstnanosti, nezaměstnanosti a podzaměstnanosti“, přijato na 13. mezinárodní konferenci statistiků práce v říjnu 1982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aplikaci doporučení v zemích EU konkretizuje </a:t>
            </a:r>
            <a:r>
              <a:rPr lang="cs-CZ" sz="1400" dirty="0" err="1" smtClean="0">
                <a:latin typeface="Verdana" pitchFamily="34" charset="0"/>
              </a:rPr>
              <a:t>Eurostat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 země EU platí jednotná metodika </a:t>
            </a:r>
            <a:r>
              <a:rPr lang="cs-CZ" sz="1400" dirty="0" smtClean="0">
                <a:latin typeface="Verdana" pitchFamily="34" charset="0"/>
                <a:cs typeface="Arial" charset="0"/>
              </a:rPr>
              <a:t>→ LFS</a:t>
            </a: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šetření je povinné</a:t>
            </a:r>
          </a:p>
          <a:p>
            <a:pPr algn="just"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výhoda: mezinárodně srovnatelné</a:t>
            </a:r>
          </a:p>
          <a:p>
            <a:pPr algn="just" eaLnBrk="1" hangingPunct="1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role ČSÚ v ČR: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a) připravuje šetření,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b) provádí sběr dat,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c) vyhodnocuje výsledky,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	d) vydává shrnující publikace.</a:t>
            </a: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metodika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kvalifikované odhady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šetření probíhá v domácnostech bydlících v náhodně vybraných bytech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počítány jsou všechny osoby obvykle bydlící ve vybraném bytě</a:t>
            </a:r>
          </a:p>
          <a:p>
            <a:pPr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  <a:r>
              <a:rPr lang="cs-CZ" sz="1400" i="1" dirty="0" smtClean="0">
                <a:latin typeface="Verdana" pitchFamily="34" charset="0"/>
              </a:rPr>
              <a:t>pobyt: trvalý, přechodný, dlouhodobý, nehlášený</a:t>
            </a:r>
            <a:r>
              <a:rPr lang="cs-CZ" sz="1400" dirty="0" smtClean="0">
                <a:latin typeface="Verdana" pitchFamily="34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charakteristiky každého respondenta jsou vztaženy k jeho postavení v referenčním týdnu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nejen výše a charakter zaměstnanosti a celkové nezaměstnanosti z různých hledisek, ale i rozsah a charakter ekonomické neaktivity obyvatelstva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  <a:cs typeface="Arial" charset="0"/>
              </a:rPr>
              <a:t>panel bytů je obměňován, každé čtvrtletí zařazeno 20 % nových bytů, po pěti čtvrtletích vyřazeny</a:t>
            </a:r>
          </a:p>
          <a:p>
            <a:pPr eaLnBrk="1" hangingPunct="1">
              <a:buFontTx/>
              <a:buChar char="-"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velikost vzorku: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nejdříve 23 000 bytů,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později 26 000 bytů (= 0,7 % všech trvale obydlených bytů),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	v současnosti kolem 25 000 (= 0,6 %).</a:t>
            </a:r>
          </a:p>
          <a:p>
            <a:pPr algn="just" eaLnBrk="1" hangingPunct="1">
              <a:buFontTx/>
              <a:buNone/>
            </a:pPr>
            <a:r>
              <a:rPr lang="cs-CZ" sz="1400" dirty="0" smtClean="0">
                <a:latin typeface="Verdana" pitchFamily="34" charset="0"/>
              </a:rPr>
              <a:t>-	56 tis. respondentů (z toho 50 tis. ve věku 15 let a více)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633" y="1877261"/>
            <a:ext cx="8826734" cy="496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metodika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8763"/>
            <a:ext cx="8229600" cy="5068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kvalifikované odhady (kraje)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metodika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výhody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mezinárodně srovnatelné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zjišťuje rozsah a charakter i ekonomicky neaktivního obyvatelstva</a:t>
            </a:r>
          </a:p>
          <a:p>
            <a:pPr eaLnBrk="1" hangingPunct="1"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nevýhody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nevztahuje se na osoby bydlící dlouhodobě v hromadných ubytovacích zařízeních</a:t>
            </a: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jedná se pouze o kvalifikovaný odhad (šetřeno 0,6 % bytů)</a:t>
            </a:r>
          </a:p>
          <a:p>
            <a:pPr eaLnBrk="1" hangingPunct="1">
              <a:buFontTx/>
              <a:buChar char="-"/>
            </a:pPr>
            <a:endParaRPr lang="cs-CZ" sz="1800" dirty="0" smtClean="0"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metodika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populace podle vztahu k trhu práce (ILO, 1982)</a:t>
            </a:r>
          </a:p>
          <a:p>
            <a:pPr algn="just" eaLnBrk="1" hangingPunct="1">
              <a:buFontTx/>
              <a:buNone/>
            </a:pPr>
            <a:endParaRPr lang="cs-CZ" sz="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data za 4. čtvrtletí 2013</a:t>
            </a:r>
          </a:p>
          <a:p>
            <a:pPr eaLnBrk="1" hangingPunct="1">
              <a:buFontTx/>
              <a:buChar char="-"/>
            </a:pPr>
            <a:endParaRPr lang="cs-CZ" sz="1800" dirty="0" smtClean="0">
              <a:latin typeface="Verdana" pitchFamily="34" charset="0"/>
            </a:endParaRPr>
          </a:p>
          <a:p>
            <a:pPr eaLnBrk="1" hangingPunct="1">
              <a:buFontTx/>
              <a:buChar char="-"/>
            </a:pPr>
            <a:endParaRPr lang="cs-CZ" sz="18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52936"/>
            <a:ext cx="8928992" cy="234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ukazatele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068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Počet obyvatel a věková struktura</a:t>
            </a:r>
            <a:endParaRPr lang="cs-CZ" sz="16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388" y="1628800"/>
            <a:ext cx="7511225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VŠPS - ukazatele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8413"/>
            <a:ext cx="8229600" cy="50688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Vzdělanostní struktura</a:t>
            </a:r>
            <a:endParaRPr lang="cs-CZ" sz="1600" dirty="0" smtClean="0">
              <a:latin typeface="Verdana" pitchFamily="34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042" y="1628800"/>
            <a:ext cx="7501916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425</Words>
  <Application>Microsoft Office PowerPoint</Application>
  <PresentationFormat>Předvádění na obrazovce (4:3)</PresentationFormat>
  <Paragraphs>176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Výběrové šetření pracovních sil (VŠPS) </vt:lpstr>
      <vt:lpstr>VŠPS - metodika</vt:lpstr>
      <vt:lpstr>VŠPS - metodika</vt:lpstr>
      <vt:lpstr>VŠPS - metodika</vt:lpstr>
      <vt:lpstr>VŠPS - metodika</vt:lpstr>
      <vt:lpstr>VŠPS - metodika</vt:lpstr>
      <vt:lpstr>VŠPS - metodika</vt:lpstr>
      <vt:lpstr>VŠPS - ukazatele</vt:lpstr>
      <vt:lpstr>VŠPS - ukazatele</vt:lpstr>
      <vt:lpstr>VŠPS - ukazatele</vt:lpstr>
      <vt:lpstr>VŠPS - ukazatele</vt:lpstr>
      <vt:lpstr>VŠPS - ukazatele</vt:lpstr>
      <vt:lpstr>VŠPS - ukazatele</vt:lpstr>
      <vt:lpstr>VŠPS - ukazatele</vt:lpstr>
      <vt:lpstr>VŠPS - metodika</vt:lpstr>
      <vt:lpstr>VŠPS - metodika</vt:lpstr>
      <vt:lpstr>VŠPS - metodika</vt:lpstr>
      <vt:lpstr>VŠPS - metodika</vt:lpstr>
      <vt:lpstr>Opakování - ukazatele</vt:lpstr>
      <vt:lpstr>Publikace z VŠPS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111</cp:revision>
  <dcterms:created xsi:type="dcterms:W3CDTF">2014-09-08T07:18:26Z</dcterms:created>
  <dcterms:modified xsi:type="dcterms:W3CDTF">2014-10-16T15:57:37Z</dcterms:modified>
</cp:coreProperties>
</file>