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353" r:id="rId4"/>
    <p:sldId id="354" r:id="rId5"/>
    <p:sldId id="305" r:id="rId6"/>
    <p:sldId id="352" r:id="rId7"/>
    <p:sldId id="355" r:id="rId8"/>
    <p:sldId id="357" r:id="rId9"/>
    <p:sldId id="358" r:id="rId10"/>
    <p:sldId id="360" r:id="rId11"/>
    <p:sldId id="361" r:id="rId12"/>
    <p:sldId id="362" r:id="rId13"/>
    <p:sldId id="363" r:id="rId14"/>
    <p:sldId id="3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2501301414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25013014106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7.4390838846753182E-2"/>
          <c:y val="3.9684504853185434E-2"/>
          <c:w val="0.89367912732477184"/>
          <c:h val="0.8052709081458681"/>
        </c:manualLayout>
      </c:layout>
      <c:lineChart>
        <c:grouping val="standard"/>
        <c:ser>
          <c:idx val="0"/>
          <c:order val="0"/>
          <c:tx>
            <c:v>ZŠ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A!$D$26:$X$26</c:f>
              <c:numCache>
                <c:formatCode>#,##0.0</c:formatCode>
                <c:ptCount val="21"/>
                <c:pt idx="0">
                  <c:v>8.9484265489380856</c:v>
                </c:pt>
                <c:pt idx="1">
                  <c:v>9.4411599115212947</c:v>
                </c:pt>
                <c:pt idx="2">
                  <c:v>10.8154144394209</c:v>
                </c:pt>
                <c:pt idx="3">
                  <c:v>11.202896662085154</c:v>
                </c:pt>
                <c:pt idx="4">
                  <c:v>13.454156565633962</c:v>
                </c:pt>
                <c:pt idx="5">
                  <c:v>16.051347105160055</c:v>
                </c:pt>
                <c:pt idx="6">
                  <c:v>20.948315958595089</c:v>
                </c:pt>
                <c:pt idx="7">
                  <c:v>23.345870580809212</c:v>
                </c:pt>
                <c:pt idx="8">
                  <c:v>23.425394305174581</c:v>
                </c:pt>
                <c:pt idx="9">
                  <c:v>20.782031340951541</c:v>
                </c:pt>
                <c:pt idx="10">
                  <c:v>22.523683464370979</c:v>
                </c:pt>
                <c:pt idx="11">
                  <c:v>26.052230162709112</c:v>
                </c:pt>
                <c:pt idx="12">
                  <c:v>26.684288596941681</c:v>
                </c:pt>
                <c:pt idx="13">
                  <c:v>24.453937757877387</c:v>
                </c:pt>
                <c:pt idx="14">
                  <c:v>20.076135815373743</c:v>
                </c:pt>
                <c:pt idx="15">
                  <c:v>19.035407570034341</c:v>
                </c:pt>
                <c:pt idx="16">
                  <c:v>24.077660894622888</c:v>
                </c:pt>
                <c:pt idx="17">
                  <c:v>25.001281841202349</c:v>
                </c:pt>
                <c:pt idx="18">
                  <c:v>24.325447680523418</c:v>
                </c:pt>
                <c:pt idx="19">
                  <c:v>28.47651194895306</c:v>
                </c:pt>
                <c:pt idx="20">
                  <c:v>25.628411500311607</c:v>
                </c:pt>
              </c:numCache>
            </c:numRef>
          </c:val>
        </c:ser>
        <c:ser>
          <c:idx val="1"/>
          <c:order val="1"/>
          <c:tx>
            <c:v>SŠ bez maturity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A!$D$27:$X$27</c:f>
              <c:numCache>
                <c:formatCode>#,##0.0</c:formatCode>
                <c:ptCount val="21"/>
                <c:pt idx="0">
                  <c:v>4.094061952598592</c:v>
                </c:pt>
                <c:pt idx="1">
                  <c:v>4.0518038548189477</c:v>
                </c:pt>
                <c:pt idx="2">
                  <c:v>3.7815999981492876</c:v>
                </c:pt>
                <c:pt idx="3">
                  <c:v>3.6298315919659059</c:v>
                </c:pt>
                <c:pt idx="4">
                  <c:v>4.415986348584946</c:v>
                </c:pt>
                <c:pt idx="5">
                  <c:v>6.184021098733802</c:v>
                </c:pt>
                <c:pt idx="6">
                  <c:v>8.9083685816420424</c:v>
                </c:pt>
                <c:pt idx="7">
                  <c:v>8.9307204861464484</c:v>
                </c:pt>
                <c:pt idx="8">
                  <c:v>8.4079348337266193</c:v>
                </c:pt>
                <c:pt idx="9">
                  <c:v>7.8358464000455017</c:v>
                </c:pt>
                <c:pt idx="10">
                  <c:v>8.4397592669728638</c:v>
                </c:pt>
                <c:pt idx="11">
                  <c:v>9.3756880545883341</c:v>
                </c:pt>
                <c:pt idx="12">
                  <c:v>8.927420302797584</c:v>
                </c:pt>
                <c:pt idx="13">
                  <c:v>7.742920753561747</c:v>
                </c:pt>
                <c:pt idx="14">
                  <c:v>5.9014895264541609</c:v>
                </c:pt>
                <c:pt idx="15">
                  <c:v>4.4278727023805518</c:v>
                </c:pt>
                <c:pt idx="16">
                  <c:v>7.3830839709405094</c:v>
                </c:pt>
                <c:pt idx="17">
                  <c:v>8.4558991391630869</c:v>
                </c:pt>
                <c:pt idx="18">
                  <c:v>7.7330753067120837</c:v>
                </c:pt>
                <c:pt idx="19">
                  <c:v>7.9948530036617029</c:v>
                </c:pt>
                <c:pt idx="20">
                  <c:v>8.3604375341145509</c:v>
                </c:pt>
              </c:numCache>
            </c:numRef>
          </c:val>
        </c:ser>
        <c:ser>
          <c:idx val="2"/>
          <c:order val="2"/>
          <c:tx>
            <c:v>SŠ s maturitou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A!$D$28:$X$28</c:f>
              <c:numCache>
                <c:formatCode>#,##0.0</c:formatCode>
                <c:ptCount val="21"/>
                <c:pt idx="0">
                  <c:v>3.2964498072892114</c:v>
                </c:pt>
                <c:pt idx="1">
                  <c:v>3.2788053536428068</c:v>
                </c:pt>
                <c:pt idx="2">
                  <c:v>2.5285732157901126</c:v>
                </c:pt>
                <c:pt idx="3">
                  <c:v>2.5052924280851334</c:v>
                </c:pt>
                <c:pt idx="4">
                  <c:v>3.4846229776961732</c:v>
                </c:pt>
                <c:pt idx="5">
                  <c:v>5.0891963347775393</c:v>
                </c:pt>
                <c:pt idx="6">
                  <c:v>6.6052775031845172</c:v>
                </c:pt>
                <c:pt idx="7">
                  <c:v>6.4568974838163573</c:v>
                </c:pt>
                <c:pt idx="8">
                  <c:v>5.7480686564313483</c:v>
                </c:pt>
                <c:pt idx="9">
                  <c:v>5.1303608244969325</c:v>
                </c:pt>
                <c:pt idx="10">
                  <c:v>5.5709287309998574</c:v>
                </c:pt>
                <c:pt idx="11">
                  <c:v>5.2671455860272554</c:v>
                </c:pt>
                <c:pt idx="12">
                  <c:v>5.1402053308728926</c:v>
                </c:pt>
                <c:pt idx="13">
                  <c:v>4.8525797634824022</c:v>
                </c:pt>
                <c:pt idx="14">
                  <c:v>3.2846074757082948</c:v>
                </c:pt>
                <c:pt idx="15">
                  <c:v>2.8120620449521914</c:v>
                </c:pt>
                <c:pt idx="16">
                  <c:v>4.7123381910460873</c:v>
                </c:pt>
                <c:pt idx="17">
                  <c:v>5.3144215858596704</c:v>
                </c:pt>
                <c:pt idx="18">
                  <c:v>5.004759784731533</c:v>
                </c:pt>
                <c:pt idx="19">
                  <c:v>4.9437439324034811</c:v>
                </c:pt>
                <c:pt idx="20">
                  <c:v>5.3042901129916133</c:v>
                </c:pt>
              </c:numCache>
            </c:numRef>
          </c:val>
        </c:ser>
        <c:ser>
          <c:idx val="3"/>
          <c:order val="3"/>
          <c:tx>
            <c:v>VŠ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A!$D$29:$X$29</c:f>
              <c:numCache>
                <c:formatCode>#,##0.0</c:formatCode>
                <c:ptCount val="21"/>
                <c:pt idx="0">
                  <c:v>1.9904706071102949</c:v>
                </c:pt>
                <c:pt idx="1">
                  <c:v>1.7313654826124754</c:v>
                </c:pt>
                <c:pt idx="2">
                  <c:v>1.2403955055448637</c:v>
                </c:pt>
                <c:pt idx="3">
                  <c:v>1.0671649832021897</c:v>
                </c:pt>
                <c:pt idx="4">
                  <c:v>1.5448981987325716</c:v>
                </c:pt>
                <c:pt idx="5">
                  <c:v>2.4285622860562772</c:v>
                </c:pt>
                <c:pt idx="6">
                  <c:v>3.3450019015456438</c:v>
                </c:pt>
                <c:pt idx="7">
                  <c:v>2.9173580604422247</c:v>
                </c:pt>
                <c:pt idx="8">
                  <c:v>2.5260229980941911</c:v>
                </c:pt>
                <c:pt idx="9">
                  <c:v>2.1364621394007637</c:v>
                </c:pt>
                <c:pt idx="10">
                  <c:v>2.2059599062416906</c:v>
                </c:pt>
                <c:pt idx="11">
                  <c:v>2.2568186768793228</c:v>
                </c:pt>
                <c:pt idx="12">
                  <c:v>2.3332550655531286</c:v>
                </c:pt>
                <c:pt idx="13">
                  <c:v>2.4025800001033302</c:v>
                </c:pt>
                <c:pt idx="14">
                  <c:v>1.6556087720550885</c:v>
                </c:pt>
                <c:pt idx="15">
                  <c:v>1.6434784688050394</c:v>
                </c:pt>
                <c:pt idx="16">
                  <c:v>2.4088959362192424</c:v>
                </c:pt>
                <c:pt idx="17">
                  <c:v>2.7677584170026184</c:v>
                </c:pt>
                <c:pt idx="18">
                  <c:v>2.7832966337510419</c:v>
                </c:pt>
                <c:pt idx="19">
                  <c:v>2.8612007633792471</c:v>
                </c:pt>
                <c:pt idx="20">
                  <c:v>2.7599463972411677</c:v>
                </c:pt>
              </c:numCache>
            </c:numRef>
          </c:val>
        </c:ser>
        <c:marker val="1"/>
        <c:axId val="75217920"/>
        <c:axId val="75965184"/>
      </c:lineChart>
      <c:catAx>
        <c:axId val="7521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5965184"/>
        <c:crosses val="autoZero"/>
        <c:auto val="1"/>
        <c:lblAlgn val="ctr"/>
        <c:lblOffset val="100"/>
      </c:catAx>
      <c:valAx>
        <c:axId val="759651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cs-CZ" sz="1400"/>
                  <a:t>[</a:t>
                </a:r>
                <a:r>
                  <a:rPr lang="cs-CZ" sz="1400">
                    <a:latin typeface="Calibri"/>
                  </a:rPr>
                  <a:t>%]</a:t>
                </a:r>
                <a:endParaRPr lang="cs-CZ" sz="1400"/>
              </a:p>
            </c:rich>
          </c:tx>
          <c:layout>
            <c:manualLayout>
              <c:xMode val="edge"/>
              <c:yMode val="edge"/>
              <c:x val="1.9301402141565477E-2"/>
              <c:y val="7.6665176764983273E-2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7521792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400"/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lineChart>
        <c:grouping val="standard"/>
        <c:ser>
          <c:idx val="0"/>
          <c:order val="0"/>
          <c:tx>
            <c:v>ZŠ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A!$D$31:$X$31</c:f>
              <c:numCache>
                <c:formatCode>0</c:formatCode>
                <c:ptCount val="21"/>
                <c:pt idx="0">
                  <c:v>64150.999575000045</c:v>
                </c:pt>
                <c:pt idx="1">
                  <c:v>64507.755650000021</c:v>
                </c:pt>
                <c:pt idx="2">
                  <c:v>71469.350375000053</c:v>
                </c:pt>
                <c:pt idx="3">
                  <c:v>68235.381025000024</c:v>
                </c:pt>
                <c:pt idx="4">
                  <c:v>75824.034800000038</c:v>
                </c:pt>
                <c:pt idx="5">
                  <c:v>88073.668725000083</c:v>
                </c:pt>
                <c:pt idx="6">
                  <c:v>109265.36345000005</c:v>
                </c:pt>
                <c:pt idx="7">
                  <c:v>117080.92990817505</c:v>
                </c:pt>
                <c:pt idx="8">
                  <c:v>110148.45704209997</c:v>
                </c:pt>
                <c:pt idx="9">
                  <c:v>91727.720053600016</c:v>
                </c:pt>
                <c:pt idx="10">
                  <c:v>93334.403647750019</c:v>
                </c:pt>
                <c:pt idx="11">
                  <c:v>104600.791508625</c:v>
                </c:pt>
                <c:pt idx="12">
                  <c:v>98938.478142200023</c:v>
                </c:pt>
                <c:pt idx="13">
                  <c:v>91844.476476325028</c:v>
                </c:pt>
                <c:pt idx="14">
                  <c:v>73776.118328975048</c:v>
                </c:pt>
                <c:pt idx="15">
                  <c:v>68140.443532200021</c:v>
                </c:pt>
                <c:pt idx="16">
                  <c:v>82923.690232625013</c:v>
                </c:pt>
                <c:pt idx="17">
                  <c:v>79507.658961675013</c:v>
                </c:pt>
                <c:pt idx="18">
                  <c:v>70777.578832125044</c:v>
                </c:pt>
                <c:pt idx="19">
                  <c:v>83379.978130000061</c:v>
                </c:pt>
                <c:pt idx="20">
                  <c:v>71450.53654000003</c:v>
                </c:pt>
              </c:numCache>
            </c:numRef>
          </c:val>
        </c:ser>
        <c:ser>
          <c:idx val="1"/>
          <c:order val="1"/>
          <c:tx>
            <c:v>SŠ bez maturity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A!$D$32:$X$32</c:f>
              <c:numCache>
                <c:formatCode>0</c:formatCode>
                <c:ptCount val="21"/>
                <c:pt idx="0">
                  <c:v>94937.140125000034</c:v>
                </c:pt>
                <c:pt idx="1">
                  <c:v>95290.280225000039</c:v>
                </c:pt>
                <c:pt idx="2">
                  <c:v>88858.695925000036</c:v>
                </c:pt>
                <c:pt idx="3">
                  <c:v>86215.727950000044</c:v>
                </c:pt>
                <c:pt idx="4">
                  <c:v>104834.13880000013</c:v>
                </c:pt>
                <c:pt idx="5">
                  <c:v>146441.9105</c:v>
                </c:pt>
                <c:pt idx="6">
                  <c:v>209304.91600000008</c:v>
                </c:pt>
                <c:pt idx="7">
                  <c:v>204864.03942619998</c:v>
                </c:pt>
                <c:pt idx="8">
                  <c:v>188693.76743955008</c:v>
                </c:pt>
                <c:pt idx="9">
                  <c:v>175911.3399763499</c:v>
                </c:pt>
                <c:pt idx="10">
                  <c:v>191408.14685875006</c:v>
                </c:pt>
                <c:pt idx="11">
                  <c:v>210985.6803622251</c:v>
                </c:pt>
                <c:pt idx="12">
                  <c:v>198677.0085907249</c:v>
                </c:pt>
                <c:pt idx="13">
                  <c:v>169936.65081752511</c:v>
                </c:pt>
                <c:pt idx="14">
                  <c:v>126567.533790325</c:v>
                </c:pt>
                <c:pt idx="15">
                  <c:v>93203.550172725052</c:v>
                </c:pt>
                <c:pt idx="16">
                  <c:v>155439.11713249996</c:v>
                </c:pt>
                <c:pt idx="17">
                  <c:v>174037.72994424994</c:v>
                </c:pt>
                <c:pt idx="18">
                  <c:v>155929.01570085005</c:v>
                </c:pt>
                <c:pt idx="19">
                  <c:v>157270.52521500009</c:v>
                </c:pt>
                <c:pt idx="20">
                  <c:v>163316.2486450001</c:v>
                </c:pt>
              </c:numCache>
            </c:numRef>
          </c:val>
        </c:ser>
        <c:ser>
          <c:idx val="2"/>
          <c:order val="2"/>
          <c:tx>
            <c:v>SŠ s maturitou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A!$D$33:$X$33</c:f>
              <c:numCache>
                <c:formatCode>0</c:formatCode>
                <c:ptCount val="21"/>
                <c:pt idx="0">
                  <c:v>50464.304175000019</c:v>
                </c:pt>
                <c:pt idx="1">
                  <c:v>52546.124825000014</c:v>
                </c:pt>
                <c:pt idx="2">
                  <c:v>40970.546775000032</c:v>
                </c:pt>
                <c:pt idx="3">
                  <c:v>41205.948250000023</c:v>
                </c:pt>
                <c:pt idx="4">
                  <c:v>59165.435900000026</c:v>
                </c:pt>
                <c:pt idx="5">
                  <c:v>87472.185950000043</c:v>
                </c:pt>
                <c:pt idx="6">
                  <c:v>115539.686675</c:v>
                </c:pt>
                <c:pt idx="7">
                  <c:v>114605.58055677505</c:v>
                </c:pt>
                <c:pt idx="8">
                  <c:v>103476.02260699999</c:v>
                </c:pt>
                <c:pt idx="9">
                  <c:v>92780.469407024983</c:v>
                </c:pt>
                <c:pt idx="10">
                  <c:v>100008.00147027503</c:v>
                </c:pt>
                <c:pt idx="11">
                  <c:v>95058.248932200018</c:v>
                </c:pt>
                <c:pt idx="12">
                  <c:v>95944.148943449967</c:v>
                </c:pt>
                <c:pt idx="13">
                  <c:v>91809.114248724989</c:v>
                </c:pt>
                <c:pt idx="14">
                  <c:v>63570.566133550004</c:v>
                </c:pt>
                <c:pt idx="15">
                  <c:v>55298.272619075018</c:v>
                </c:pt>
                <c:pt idx="16">
                  <c:v>92842.187561525003</c:v>
                </c:pt>
                <c:pt idx="17">
                  <c:v>104490.57463520004</c:v>
                </c:pt>
                <c:pt idx="18">
                  <c:v>96261.982018375013</c:v>
                </c:pt>
                <c:pt idx="19">
                  <c:v>96018.617837500016</c:v>
                </c:pt>
                <c:pt idx="20">
                  <c:v>102887.282015</c:v>
                </c:pt>
              </c:numCache>
            </c:numRef>
          </c:val>
        </c:ser>
        <c:ser>
          <c:idx val="3"/>
          <c:order val="3"/>
          <c:tx>
            <c:v>VŠ</c:v>
          </c:tx>
          <c:marker>
            <c:symbol val="none"/>
          </c:marker>
          <c:cat>
            <c:numRef>
              <c:f>A!$D$7:$X$7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A!$D$34:$X$34</c:f>
              <c:numCache>
                <c:formatCode>0</c:formatCode>
                <c:ptCount val="21"/>
                <c:pt idx="0">
                  <c:v>10471.310775000027</c:v>
                </c:pt>
                <c:pt idx="1">
                  <c:v>8825.581600000025</c:v>
                </c:pt>
                <c:pt idx="2">
                  <c:v>6692.8588000000263</c:v>
                </c:pt>
                <c:pt idx="3">
                  <c:v>5806.5827250000239</c:v>
                </c:pt>
                <c:pt idx="4">
                  <c:v>8486.8910250000226</c:v>
                </c:pt>
                <c:pt idx="5">
                  <c:v>13739.981750000024</c:v>
                </c:pt>
                <c:pt idx="6">
                  <c:v>19999.066850000021</c:v>
                </c:pt>
                <c:pt idx="7">
                  <c:v>17960.950497225025</c:v>
                </c:pt>
                <c:pt idx="8">
                  <c:v>15947.450667775031</c:v>
                </c:pt>
                <c:pt idx="9">
                  <c:v>13729.989561975028</c:v>
                </c:pt>
                <c:pt idx="10">
                  <c:v>14396.588791525022</c:v>
                </c:pt>
                <c:pt idx="11">
                  <c:v>15232.718150525026</c:v>
                </c:pt>
                <c:pt idx="12">
                  <c:v>16594.252520900023</c:v>
                </c:pt>
                <c:pt idx="13">
                  <c:v>17703.185670925021</c:v>
                </c:pt>
                <c:pt idx="14">
                  <c:v>12419.338660475023</c:v>
                </c:pt>
                <c:pt idx="15">
                  <c:v>13189.887268375025</c:v>
                </c:pt>
                <c:pt idx="16">
                  <c:v>20862.553012650023</c:v>
                </c:pt>
                <c:pt idx="17">
                  <c:v>25614.246466250035</c:v>
                </c:pt>
                <c:pt idx="18">
                  <c:v>27595.552820275021</c:v>
                </c:pt>
                <c:pt idx="19">
                  <c:v>30158.94875500003</c:v>
                </c:pt>
                <c:pt idx="20">
                  <c:v>31284.570875000023</c:v>
                </c:pt>
              </c:numCache>
            </c:numRef>
          </c:val>
        </c:ser>
        <c:marker val="1"/>
        <c:axId val="76004352"/>
        <c:axId val="76018432"/>
      </c:lineChart>
      <c:catAx>
        <c:axId val="76004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6018432"/>
        <c:crosses val="autoZero"/>
        <c:auto val="1"/>
        <c:lblAlgn val="ctr"/>
        <c:lblOffset val="100"/>
      </c:catAx>
      <c:valAx>
        <c:axId val="7601843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7600435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04F4-9A7E-465A-B649-AE5D9DE7545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28.11.2014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Postavení osob na trhu práce dle nejvyššího dosaženého vzdělání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1. prosince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624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úroveň vzdělanosti zaměstnaných osob v okresech ČR při SLDB 2011</a:t>
            </a:r>
            <a:endParaRPr lang="cs-CZ" sz="16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400" t="19440" r="38351" b="10001"/>
          <a:stretch>
            <a:fillRect/>
          </a:stretch>
        </p:blipFill>
        <p:spPr bwMode="auto">
          <a:xfrm>
            <a:off x="502276" y="404664"/>
            <a:ext cx="813944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Evropská úroveň - nezaměstnanost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556792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b="1" dirty="0" smtClean="0">
                <a:latin typeface="Verdana" pitchFamily="34" charset="0"/>
              </a:rPr>
              <a:t>obecná míra nezaměstnanosti dle skupin podle nejvyššího dosaženého vzdělání v členských státech EU k 31. 12. 2013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972" t="19886" r="48929" b="13155"/>
          <a:stretch>
            <a:fillRect/>
          </a:stretch>
        </p:blipFill>
        <p:spPr bwMode="auto">
          <a:xfrm>
            <a:off x="2087724" y="2098322"/>
            <a:ext cx="4968552" cy="47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Evropská úroveň – zaměstnaní podle nejvyššího vzdělání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556792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b="1" dirty="0" smtClean="0">
                <a:latin typeface="Verdana" pitchFamily="34" charset="0"/>
              </a:rPr>
              <a:t>zaměstnaní podle nejvyššího dosaženého vzdělání v členských státech EU k 31. 12.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	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>
                <a:latin typeface="Verdana" pitchFamily="34" charset="0"/>
              </a:rPr>
              <a:t>	</a:t>
            </a:r>
            <a:r>
              <a:rPr lang="cs-CZ" sz="1600" b="1" dirty="0" smtClean="0">
                <a:latin typeface="Verdana" pitchFamily="34" charset="0"/>
              </a:rPr>
              <a:t>				</a:t>
            </a:r>
            <a:r>
              <a:rPr lang="cs-CZ" sz="1400" dirty="0" smtClean="0">
                <a:latin typeface="Verdana" pitchFamily="34" charset="0"/>
              </a:rPr>
              <a:t>- ČR ve skupině zemí s nízkým podílem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	 zaměstnaných osob s VŠ vzděláním a vysokým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				 podílem zaměstnaných osob se SŠ vzděláním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400" dirty="0" smtClean="0">
                <a:latin typeface="Verdana" pitchFamily="34" charset="0"/>
              </a:rPr>
              <a:t>					- interpretace ?</a:t>
            </a:r>
            <a:endParaRPr kumimoji="0" lang="cs-CZ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972" t="22046" r="63328" b="10275"/>
          <a:stretch>
            <a:fillRect/>
          </a:stretch>
        </p:blipFill>
        <p:spPr bwMode="auto">
          <a:xfrm>
            <a:off x="611560" y="2060848"/>
            <a:ext cx="3384375" cy="482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36449" t="23760" r="28901" b="33761"/>
          <a:stretch>
            <a:fillRect/>
          </a:stretch>
        </p:blipFill>
        <p:spPr bwMode="auto">
          <a:xfrm>
            <a:off x="4479589" y="3573016"/>
            <a:ext cx="419320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Vzdělanost a trh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rozpor v oborové struktuře ekonomicky aktivních (poptávka firem vs. absolventi), kdo by měl určovat směr? školy? soukromý sektor? veřejný sektor?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VŠ vzdělaní nacházejí práci nejsnadněji, ale postupně se zvyšuje „degradace vzdělání“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překvalifikovanost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strach vedoucích pracovníků z projevení se vlastní nevzdělanosti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nedostatek absolventů technických a přírodovědeckých oborů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průměrné výdělky vysokoškoláka a kvalitního řemeslníka (snaha rodičů „aby se děti měly dobře“)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snaha o výroby s vyšší přidanou hodnotou +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terciarizace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ekonomiky vs. skupiny osob s nízkým stupněm vzdělání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vysokoškolských pracovišť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vzdělávání a věda a výzkum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celkové dopady na město a region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akademický rok 2013/2014 – 26 veřejných a 50 soukromých vysokých škol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 toho má více než 10 000 studentů 14 veřejných vysokých škol, </a:t>
            </a:r>
            <a:r>
              <a:rPr lang="cs-CZ" sz="1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které ?</a:t>
            </a:r>
          </a:p>
          <a:p>
            <a:pPr>
              <a:buNone/>
            </a:pPr>
            <a:endParaRPr lang="cs-CZ" sz="14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Univerzita Karlova v Praze			48 200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Masarykova univerzita			37 351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Česká zemědělská univerzita v Praze		22 256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Vysoké učení technické v Brně		22 046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České vysoké učení technické v Praze	21 542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Univerzita Palackého v Olomouci		21 316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VŠ báňská – Technická univerzita Ostrava	19 237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Vysoká škola ekonomická v Praze		17 215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Západočeská univerzita v Plzni		13 459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Jihočeská univerzita v Českých Budějovicích	12 301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Univerzita Tomáše Bati ve Zlíně		11 229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Mendelova univerzita v Brně		10 664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Univerzita Pardubice			10 317</a:t>
            </a:r>
          </a:p>
          <a:p>
            <a:pPr>
              <a:buAutoNum type="arabicParenR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Ostravská univerzita v Ostravě		10 299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Mezinárodní klasifikace vzdělání ISCED 97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klasifikaci vydalo UNESCO, rozpracovaly OECD a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Eurostat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České republice se angažoval Ústav pro informace ve vzdělávání (dnes již zrušen)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ISCED 97 má 7 základních úrovní, kódy 0 až 6:</a:t>
            </a:r>
          </a:p>
          <a:p>
            <a:pPr>
              <a:buFont typeface="Wingdings" pitchFamily="2" charset="2"/>
              <a:buChar char="§"/>
            </a:pPr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	ISCED 0	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Preprimární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vzdělávání		MŠ, jesle atd.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	ISCED 1	Primární vzdělávání			1. stupeň ZŠ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	ISCED 2	Nižší sekundární vzdělávání		2. stupeň ZŠ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	ISCED 3	Vyšší sekundární vzdělávání		SŠ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4	ISCED 4	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Postsekundární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neterciární vzdělání	VOŠ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5	ISCED 5	Terciární vzdělání – první stupeň	VŠ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6	ISCED 6	Terciární vzdělání – druhý stupeň	VŠ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ISCED 2 – v zemích, kde je zavedena povinná školní docházka, se často s jejím ukončením shoduje i konec této úrovně (2. stupeň ZŠ, víceletá gymnázia)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VOŠ =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postsekundární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neterciární vzdělání = </a:t>
            </a:r>
            <a:r>
              <a:rPr lang="cs-CZ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s maturitou, nikoliv vysokoškolské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Mezinárodní klasifikace vzdělání ISCED 97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tradiční 4 úrovně vzdělání v ČR: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ZŠ vzdělání a bez vzdělání		kategorie 0, 1 a 2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SŠ vzdělání bez maturity		část kategorie 3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SŠ vzdělání s maturitou		část kategorie 3 a kategorie 4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VŠ vzdělání			kategorie 5 a 6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ISCED 97 obsahuje i členění oborů</a:t>
            </a:r>
          </a:p>
          <a:p>
            <a:pPr>
              <a:buNone/>
            </a:pPr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	obecné vzdělání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	vzdělávání a výchova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	humanitní vědy a umění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3	společenské vědy, obchod a právo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4	přírodní vědy, matematika a informatika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5	technické vědy, výroba a stavebnictví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6	zemědělství a veterinářství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7	zdravotnictví a sociální péče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8	služby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9 	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nezačlenitelné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programy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429" t="26960" r="36950" b="27680"/>
          <a:stretch>
            <a:fillRect/>
          </a:stretch>
        </p:blipFill>
        <p:spPr bwMode="auto">
          <a:xfrm>
            <a:off x="0" y="2492896"/>
            <a:ext cx="475730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Mezinárodní klasifikace vzdělání ISCED 97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pozice geografie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geografie je součástí oboru 4, konkrétně 443 Vědy o Zemi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ALE, sociální geografie je zahrnuta do oboru 312 Sociologie a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kulturologie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1600" t="22320" r="37001" b="31601"/>
          <a:stretch>
            <a:fillRect/>
          </a:stretch>
        </p:blipFill>
        <p:spPr bwMode="auto">
          <a:xfrm>
            <a:off x="4067944" y="3316291"/>
            <a:ext cx="5026564" cy="349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dle nejvyššího dosaženého vzdělání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obecné míry nezaměstnanosti podle nejvyššího dosaženého vzdělání v období let 1993 až 2013 v ČR (roční průměry)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0" y="2132856"/>
          <a:ext cx="921176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Nezaměstnanost dle nejvyššího dosaženého vzdělání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vývoj počtu nezaměstnaných osob dle VŠPS podle nejvyššího dosaženého vzdělání v období let 1993 až 2013 v ČR (roční průměry)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2132856"/>
          <a:ext cx="921600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Krajská úroveň – rok 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222" t="22046" r="15629" b="13875"/>
          <a:stretch>
            <a:fillRect/>
          </a:stretch>
        </p:blipFill>
        <p:spPr bwMode="auto">
          <a:xfrm>
            <a:off x="31046" y="1556792"/>
            <a:ext cx="9081908" cy="48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Okresní úroveň – MPSV ČR </a:t>
            </a:r>
            <a:r>
              <a:rPr lang="cs-CZ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(31. 10. 2014)</a:t>
            </a:r>
            <a:endParaRPr lang="cs-CZ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272" t="21326" r="40829" b="8835"/>
          <a:stretch>
            <a:fillRect/>
          </a:stretch>
        </p:blipFill>
        <p:spPr bwMode="auto">
          <a:xfrm>
            <a:off x="1655676" y="1196752"/>
            <a:ext cx="5832648" cy="554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Měření úrovně vzdělanosti zaměstnaného obyvatelstva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podíl zaměstnaných osob s VŠ vzděláním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podíl zaměstnaných osob alespoň s maturitou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součet zaměstnaných se středním vzděláním s maturitou a VŠ vzděláním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syntetický ukazatel vzdělanosti (index vzdělanosti)</a:t>
            </a: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jednotlivým vzdělanostním skupinám jsou přisouzeny kategorie (váhy) a jimi pak vynásobeny podíly osob s dotyčným vzděláním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nejčastější příklad: ZŠ (váha 1), SŠ bez maturity (váha 2), SŠ s maturitou (váha 3) a VŠ (váha 4)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váhy se však mohou lišit (např. Hampl, Toušek atd.)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700" t="38879" r="7301" b="37361"/>
          <a:stretch>
            <a:fillRect/>
          </a:stretch>
        </p:blipFill>
        <p:spPr bwMode="auto">
          <a:xfrm>
            <a:off x="251520" y="4613982"/>
            <a:ext cx="8568952" cy="176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384</Words>
  <Application>Microsoft Office PowerPoint</Application>
  <PresentationFormat>Předvádění na obrazovce (4:3)</PresentationFormat>
  <Paragraphs>137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Postavení osob na trhu práce dle nejvyššího dosaženého vzdělání </vt:lpstr>
      <vt:lpstr>Mezinárodní klasifikace vzdělání ISCED 97</vt:lpstr>
      <vt:lpstr>Mezinárodní klasifikace vzdělání ISCED 97</vt:lpstr>
      <vt:lpstr>Mezinárodní klasifikace vzdělání ISCED 97</vt:lpstr>
      <vt:lpstr>Nezaměstnanost dle nejvyššího dosaženého vzdělání</vt:lpstr>
      <vt:lpstr>Nezaměstnanost dle nejvyššího dosaženého vzdělání</vt:lpstr>
      <vt:lpstr>Krajská úroveň – rok 2013</vt:lpstr>
      <vt:lpstr>Okresní úroveň – MPSV ČR (31. 10. 2014)</vt:lpstr>
      <vt:lpstr>Měření úrovně vzdělanosti zaměstnaného obyvatelstva</vt:lpstr>
      <vt:lpstr>Snímek 10</vt:lpstr>
      <vt:lpstr>Evropská úroveň - nezaměstnanost</vt:lpstr>
      <vt:lpstr>Evropská úroveň – zaměstnaní podle nejvyššího vzdělání</vt:lpstr>
      <vt:lpstr>Vzdělanost a trh práce</vt:lpstr>
      <vt:lpstr>Role vysokoškolských pracovišť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170</cp:revision>
  <dcterms:created xsi:type="dcterms:W3CDTF">2014-09-08T07:18:26Z</dcterms:created>
  <dcterms:modified xsi:type="dcterms:W3CDTF">2014-11-28T15:03:52Z</dcterms:modified>
</cp:coreProperties>
</file>