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62" r:id="rId13"/>
    <p:sldId id="263" r:id="rId14"/>
    <p:sldId id="264" r:id="rId15"/>
    <p:sldId id="265" r:id="rId16"/>
    <p:sldId id="276" r:id="rId17"/>
    <p:sldId id="277" r:id="rId18"/>
    <p:sldId id="266" r:id="rId19"/>
    <p:sldId id="267" r:id="rId20"/>
    <p:sldId id="278" r:id="rId21"/>
    <p:sldId id="279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2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65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96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19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5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90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2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3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D577-A509-469C-8931-719FB24C1B78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286B-68C1-4282-AEBE-5E352A010B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2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Z0047 Geografie průmyslu a zemědělství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 z geografie zemědělství</a:t>
            </a:r>
          </a:p>
          <a:p>
            <a:r>
              <a:rPr lang="cs-CZ" dirty="0" smtClean="0"/>
              <a:t>Michael Král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0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7" y="0"/>
            <a:ext cx="8967365" cy="50197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78" y="3212976"/>
            <a:ext cx="4360912" cy="34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-24544"/>
            <a:ext cx="7226200" cy="6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9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Přírodní předpoklady – vypracování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Mapa (obr.)– střední nadmořská výška okresu XY, sklonitost reliéfu, klimatické oblasti, půdy</a:t>
            </a:r>
          </a:p>
          <a:p>
            <a:r>
              <a:rPr lang="cs-CZ" dirty="0" smtClean="0"/>
              <a:t>….</a:t>
            </a:r>
          </a:p>
          <a:p>
            <a:r>
              <a:rPr lang="cs-CZ" dirty="0" smtClean="0"/>
              <a:t>Mapa nemusí být přes </a:t>
            </a:r>
            <a:r>
              <a:rPr lang="cs-CZ" dirty="0" err="1" smtClean="0"/>
              <a:t>ArcMap</a:t>
            </a:r>
            <a:r>
              <a:rPr lang="cs-CZ" dirty="0" smtClean="0"/>
              <a:t>, ale musí mít veškeré náležitosti:	</a:t>
            </a:r>
          </a:p>
          <a:p>
            <a:pPr lvl="1"/>
            <a:r>
              <a:rPr lang="cs-CZ" dirty="0" smtClean="0"/>
              <a:t>Název, legenda, meřítko, autor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2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Přírodní předpoklady – vypracování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Charakteristika (zdroje: </a:t>
            </a:r>
            <a:r>
              <a:rPr lang="cs-CZ" dirty="0" err="1" smtClean="0"/>
              <a:t>Quitt</a:t>
            </a:r>
            <a:r>
              <a:rPr lang="cs-CZ" dirty="0" smtClean="0"/>
              <a:t>, Tomášek, Götz, Půda 2012…)</a:t>
            </a:r>
          </a:p>
          <a:p>
            <a:pPr lvl="1"/>
            <a:r>
              <a:rPr lang="cs-CZ" dirty="0" smtClean="0"/>
              <a:t>Klimatické oblasti</a:t>
            </a:r>
          </a:p>
          <a:p>
            <a:pPr lvl="1"/>
            <a:r>
              <a:rPr lang="cs-CZ" dirty="0" smtClean="0"/>
              <a:t>půdní typy</a:t>
            </a:r>
          </a:p>
          <a:p>
            <a:pPr lvl="1"/>
            <a:r>
              <a:rPr lang="cs-CZ" dirty="0" smtClean="0"/>
              <a:t>ZPO </a:t>
            </a:r>
          </a:p>
          <a:p>
            <a:pPr lvl="1"/>
            <a:r>
              <a:rPr lang="cs-CZ" dirty="0" smtClean="0"/>
              <a:t>ZVO (zemědělská půda)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Přírodní předpoklady – vypracování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Tabulky a grafy</a:t>
            </a:r>
          </a:p>
          <a:p>
            <a:pPr lvl="1"/>
            <a:r>
              <a:rPr lang="cs-CZ" dirty="0" smtClean="0"/>
              <a:t>ZPO – počet obcí okresu v jednotlivých podoblastech</a:t>
            </a:r>
          </a:p>
          <a:p>
            <a:pPr lvl="2"/>
            <a:r>
              <a:rPr lang="cs-CZ" dirty="0" smtClean="0"/>
              <a:t>Absolutní, relativní</a:t>
            </a:r>
          </a:p>
          <a:p>
            <a:pPr lvl="1"/>
            <a:r>
              <a:rPr lang="cs-CZ" smtClean="0"/>
              <a:t>ZVO </a:t>
            </a:r>
            <a:r>
              <a:rPr lang="cs-CZ" dirty="0" smtClean="0"/>
              <a:t>– rozloha půdy v jednotlivých </a:t>
            </a:r>
            <a:r>
              <a:rPr lang="cs-CZ" dirty="0" err="1" smtClean="0"/>
              <a:t>podpoblastech</a:t>
            </a:r>
            <a:endParaRPr lang="cs-CZ" dirty="0" smtClean="0"/>
          </a:p>
          <a:p>
            <a:pPr lvl="2"/>
            <a:r>
              <a:rPr lang="cs-CZ" dirty="0" smtClean="0"/>
              <a:t>Absolutní, relativní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338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Podíl zemědělské půdy v okrese a procento zornění (MOS, Situační a výhledová zpráva, Půda 2009)</a:t>
            </a:r>
          </a:p>
          <a:p>
            <a:pPr lvl="0"/>
            <a:r>
              <a:rPr lang="cs-CZ" dirty="0" smtClean="0"/>
              <a:t>Cena půdy (www.farmy.</a:t>
            </a:r>
            <a:r>
              <a:rPr lang="cs-CZ" dirty="0" err="1" smtClean="0"/>
              <a:t>cz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8" y="620688"/>
            <a:ext cx="8765372" cy="49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7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9" y="908720"/>
            <a:ext cx="8990881" cy="48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půda - vypracování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Tabulka </a:t>
            </a:r>
          </a:p>
          <a:p>
            <a:pPr lvl="1"/>
            <a:r>
              <a:rPr lang="cs-CZ" dirty="0" smtClean="0"/>
              <a:t>% zem. půdy 2011, % zornění 2011</a:t>
            </a:r>
          </a:p>
          <a:p>
            <a:pPr lvl="2"/>
            <a:r>
              <a:rPr lang="cs-CZ" dirty="0" smtClean="0"/>
              <a:t>obce</a:t>
            </a:r>
          </a:p>
          <a:p>
            <a:pPr lvl="1"/>
            <a:r>
              <a:rPr lang="cs-CZ" dirty="0" smtClean="0"/>
              <a:t>Cena zemědělské půdy 2013</a:t>
            </a:r>
          </a:p>
          <a:p>
            <a:pPr lvl="2"/>
            <a:r>
              <a:rPr lang="cs-CZ" dirty="0" smtClean="0"/>
              <a:t>obce</a:t>
            </a:r>
          </a:p>
          <a:p>
            <a:r>
              <a:rPr lang="cs-CZ" dirty="0" smtClean="0"/>
              <a:t>Kartogram</a:t>
            </a:r>
          </a:p>
          <a:p>
            <a:pPr lvl="1"/>
            <a:r>
              <a:rPr lang="cs-CZ" dirty="0" smtClean="0"/>
              <a:t>% zem. půdy 2011, % zornění 2011</a:t>
            </a:r>
          </a:p>
          <a:p>
            <a:pPr lvl="2"/>
            <a:r>
              <a:rPr lang="cs-CZ" dirty="0" smtClean="0"/>
              <a:t>obce</a:t>
            </a:r>
          </a:p>
          <a:p>
            <a:pPr lvl="1"/>
            <a:r>
              <a:rPr lang="cs-CZ" dirty="0" smtClean="0"/>
              <a:t>Cena zemědělské půdy 2013</a:t>
            </a:r>
          </a:p>
          <a:p>
            <a:pPr lvl="2"/>
            <a:r>
              <a:rPr lang="cs-CZ" dirty="0" smtClean="0"/>
              <a:t>obce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Socioekonomické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Obyvatelstvo </a:t>
            </a:r>
          </a:p>
          <a:p>
            <a:pPr lvl="1"/>
            <a:r>
              <a:rPr lang="cs-CZ" dirty="0" smtClean="0"/>
              <a:t>(SLDB 2011, Regionální výstupy - Sčítání lidu, domů a bytů 2011 - definitivní výsledky </a:t>
            </a:r>
          </a:p>
          <a:p>
            <a:pPr lvl="2"/>
            <a:r>
              <a:rPr lang="cs-CZ" dirty="0" smtClean="0"/>
              <a:t>Tab. 8 </a:t>
            </a:r>
          </a:p>
          <a:p>
            <a:pPr lvl="2"/>
            <a:r>
              <a:rPr lang="cs-CZ" dirty="0" smtClean="0"/>
              <a:t>Tab. 10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Vypracování a uznání cvičení </a:t>
            </a:r>
          </a:p>
          <a:p>
            <a:r>
              <a:rPr lang="cs-CZ" dirty="0" smtClean="0"/>
              <a:t>Odevzdání v termínu</a:t>
            </a:r>
          </a:p>
          <a:p>
            <a:r>
              <a:rPr lang="cs-CZ" dirty="0" smtClean="0"/>
              <a:t>Účast na cvičeních</a:t>
            </a:r>
          </a:p>
          <a:p>
            <a:r>
              <a:rPr lang="cs-CZ" dirty="0" smtClean="0"/>
              <a:t>Hodnocení:</a:t>
            </a:r>
          </a:p>
          <a:p>
            <a:pPr lvl="1"/>
            <a:r>
              <a:rPr lang="cs-CZ" dirty="0" smtClean="0"/>
              <a:t>Obsah (správné údaje atd.)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rafické zpracování </a:t>
            </a:r>
          </a:p>
          <a:p>
            <a:pPr lvl="1"/>
            <a:r>
              <a:rPr lang="cs-CZ" dirty="0" smtClean="0"/>
              <a:t>ZÁVĚR</a:t>
            </a:r>
          </a:p>
          <a:p>
            <a:pPr lvl="1"/>
            <a:r>
              <a:rPr lang="cs-CZ" dirty="0" smtClean="0"/>
              <a:t>Zdroje </a:t>
            </a:r>
          </a:p>
          <a:p>
            <a:pPr lvl="1"/>
            <a:r>
              <a:rPr lang="cs-CZ" dirty="0" smtClean="0"/>
              <a:t>Možnost jedné opravy každého cvičení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5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20960"/>
            <a:ext cx="9201150" cy="3743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3764285"/>
            <a:ext cx="9286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55"/>
            <a:ext cx="6286500" cy="4591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712" y="2016398"/>
            <a:ext cx="4557976" cy="4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Socioekonomické faktory - vypracování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Tabulka </a:t>
            </a:r>
          </a:p>
          <a:p>
            <a:pPr marL="742950" lvl="2" indent="-342900"/>
            <a:r>
              <a:rPr lang="cs-CZ" dirty="0" smtClean="0"/>
              <a:t>počet obyvatel </a:t>
            </a:r>
          </a:p>
          <a:p>
            <a:pPr marL="742950" lvl="2" indent="-342900"/>
            <a:r>
              <a:rPr lang="cs-CZ" dirty="0" smtClean="0"/>
              <a:t>počet EA </a:t>
            </a:r>
          </a:p>
          <a:p>
            <a:pPr marL="742950" lvl="2" indent="-342900"/>
            <a:r>
              <a:rPr lang="cs-CZ" dirty="0" smtClean="0"/>
              <a:t>podíl EA </a:t>
            </a:r>
          </a:p>
          <a:p>
            <a:pPr marL="742950" lvl="2" indent="-342900"/>
            <a:r>
              <a:rPr lang="cs-CZ" dirty="0" smtClean="0"/>
              <a:t>počet zaměstnaných</a:t>
            </a:r>
          </a:p>
          <a:p>
            <a:pPr marL="742950" lvl="2" indent="-342900"/>
            <a:r>
              <a:rPr lang="cs-CZ" dirty="0" smtClean="0"/>
              <a:t>zaměstnanost </a:t>
            </a:r>
          </a:p>
          <a:p>
            <a:pPr marL="742950" lvl="2" indent="-342900"/>
            <a:r>
              <a:rPr lang="cs-CZ" dirty="0" smtClean="0"/>
              <a:t>počet zaměstnaných v zemědělství </a:t>
            </a:r>
          </a:p>
          <a:p>
            <a:pPr marL="742950" lvl="2" indent="-342900"/>
            <a:r>
              <a:rPr lang="cs-CZ" dirty="0" smtClean="0"/>
              <a:t>zaměstnanost v zemědělství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 – stručná charakteristika okresu</a:t>
            </a:r>
          </a:p>
          <a:p>
            <a:r>
              <a:rPr lang="cs-CZ" dirty="0" smtClean="0"/>
              <a:t>Vlastní analýza předpokladů pro zemědělství – včetně komentářů každého ukazatele</a:t>
            </a:r>
          </a:p>
          <a:p>
            <a:r>
              <a:rPr lang="cs-CZ" dirty="0" smtClean="0"/>
              <a:t>Tabelární a grafické výstupy </a:t>
            </a:r>
          </a:p>
          <a:p>
            <a:r>
              <a:rPr lang="cs-CZ" dirty="0" smtClean="0"/>
              <a:t>Závěr – celkové zhodnocení předpokladů zemědělství a srovnání se skutečným stavem</a:t>
            </a:r>
          </a:p>
          <a:p>
            <a:r>
              <a:rPr lang="cs-CZ" dirty="0" smtClean="0"/>
              <a:t>Zdroje – seznam všech použitých zdrojů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Rozsah: Min. 6 normostran (10 800 znaků)</a:t>
            </a:r>
          </a:p>
          <a:p>
            <a:r>
              <a:rPr lang="cs-CZ" dirty="0" smtClean="0"/>
              <a:t>Grafické zpracování</a:t>
            </a:r>
          </a:p>
          <a:p>
            <a:pPr lvl="1"/>
            <a:r>
              <a:rPr lang="cs-CZ" dirty="0" smtClean="0"/>
              <a:t>Značení obr., tab., zdroje, přehlednost</a:t>
            </a:r>
          </a:p>
          <a:p>
            <a:r>
              <a:rPr lang="cs-CZ" dirty="0" smtClean="0"/>
              <a:t>Datum odevzdání: 19. 10. </a:t>
            </a:r>
          </a:p>
          <a:p>
            <a:pPr lvl="1"/>
            <a:r>
              <a:rPr lang="cs-CZ" dirty="0" smtClean="0"/>
              <a:t>Termín na opravu: 26. 10.</a:t>
            </a:r>
          </a:p>
          <a:p>
            <a:r>
              <a:rPr lang="cs-CZ" dirty="0" smtClean="0"/>
              <a:t>Prezentace: 5 min </a:t>
            </a:r>
          </a:p>
          <a:p>
            <a:pPr lvl="1"/>
            <a:r>
              <a:rPr lang="cs-CZ" dirty="0" smtClean="0"/>
              <a:t>Povinná</a:t>
            </a:r>
          </a:p>
          <a:p>
            <a:pPr lvl="1"/>
            <a:r>
              <a:rPr lang="cs-CZ" dirty="0" smtClean="0"/>
              <a:t>14. 10.  (M – Ž), 21. 10. </a:t>
            </a:r>
            <a:r>
              <a:rPr lang="cs-CZ" smtClean="0"/>
              <a:t>(A – L)</a:t>
            </a:r>
            <a:endParaRPr lang="cs-CZ" dirty="0" smtClean="0"/>
          </a:p>
          <a:p>
            <a:r>
              <a:rPr lang="cs-CZ" dirty="0" smtClean="0"/>
              <a:t>Zdroje</a:t>
            </a:r>
          </a:p>
          <a:p>
            <a:pPr lvl="1"/>
            <a:r>
              <a:rPr lang="cs-CZ" dirty="0" smtClean="0"/>
              <a:t>Viz zadání</a:t>
            </a:r>
          </a:p>
          <a:p>
            <a:pPr lvl="1"/>
            <a:r>
              <a:rPr lang="cs-CZ" dirty="0" smtClean="0"/>
              <a:t>Přednášky a doporučená literatura ke zkoušce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23. 9. Zadání cvičení č. 1 + Náš denní chléb</a:t>
            </a:r>
          </a:p>
          <a:p>
            <a:r>
              <a:rPr lang="cs-CZ" dirty="0" smtClean="0"/>
              <a:t>30. 9</a:t>
            </a:r>
            <a:r>
              <a:rPr lang="cs-CZ" dirty="0"/>
              <a:t>. </a:t>
            </a:r>
            <a:r>
              <a:rPr lang="cs-CZ" smtClean="0"/>
              <a:t>Konzultace + Cestující </a:t>
            </a:r>
            <a:r>
              <a:rPr lang="cs-CZ" dirty="0"/>
              <a:t>potraviny </a:t>
            </a:r>
            <a:endParaRPr lang="cs-CZ" dirty="0" smtClean="0"/>
          </a:p>
          <a:p>
            <a:r>
              <a:rPr lang="cs-CZ" dirty="0" smtClean="0"/>
              <a:t>7. 10. Zadání cvičení č. 2 + Potraviny a.s. (1/2)</a:t>
            </a:r>
          </a:p>
          <a:p>
            <a:r>
              <a:rPr lang="cs-CZ" dirty="0" smtClean="0"/>
              <a:t>14. 10. Prezentace cvičení č. 1 (1/2)</a:t>
            </a:r>
          </a:p>
          <a:p>
            <a:r>
              <a:rPr lang="cs-CZ" dirty="0" smtClean="0"/>
              <a:t>21. 10. Prezentace cvičení č. 1 (2/2)</a:t>
            </a:r>
          </a:p>
          <a:p>
            <a:r>
              <a:rPr lang="cs-CZ" dirty="0" smtClean="0"/>
              <a:t>4. 11. Prezentace cvičení č. 2 (1/2)</a:t>
            </a:r>
          </a:p>
          <a:p>
            <a:r>
              <a:rPr lang="cs-CZ" dirty="0" smtClean="0"/>
              <a:t>11. 11. Prezentace cvičení č. 2 (2/2)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4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ANALÝZA PŘEDPOKLADŮ PRO ZEMĚDĚLSTVÍ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1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Na základě studia podkladových materiálů zhodnoťte přírodní, socioekonomické a celkové předpoklady pro </a:t>
            </a:r>
            <a:r>
              <a:rPr lang="cs-CZ" dirty="0" smtClean="0"/>
              <a:t>zemědělství </a:t>
            </a:r>
            <a:r>
              <a:rPr lang="cs-CZ" dirty="0"/>
              <a:t>v daném regionu. Výsledky okomentujte a </a:t>
            </a:r>
            <a:r>
              <a:rPr lang="cs-CZ" b="1" dirty="0"/>
              <a:t>porovnejte předpoklady pro zemědělství se skutečnou situací.</a:t>
            </a:r>
          </a:p>
          <a:p>
            <a:r>
              <a:rPr lang="cs-CZ" dirty="0" smtClean="0"/>
              <a:t>Části</a:t>
            </a:r>
          </a:p>
          <a:p>
            <a:pPr lvl="1"/>
            <a:r>
              <a:rPr lang="cs-CZ" dirty="0" smtClean="0"/>
              <a:t>Přírodní předpoklady</a:t>
            </a:r>
          </a:p>
          <a:p>
            <a:pPr lvl="1"/>
            <a:r>
              <a:rPr lang="cs-CZ" dirty="0" smtClean="0"/>
              <a:t>Zemědělská půda</a:t>
            </a:r>
          </a:p>
          <a:p>
            <a:pPr lvl="1"/>
            <a:r>
              <a:rPr lang="cs-CZ" dirty="0" err="1" smtClean="0"/>
              <a:t>Socio</a:t>
            </a:r>
            <a:r>
              <a:rPr lang="cs-CZ" dirty="0" smtClean="0"/>
              <a:t>-ekonomické předpoklady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7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Střední nadmořská výška (mapy.nature.cz)</a:t>
            </a:r>
          </a:p>
          <a:p>
            <a:pPr lvl="0"/>
            <a:r>
              <a:rPr lang="cs-CZ" dirty="0"/>
              <a:t>Sklonitost reliéfu (mapy.nature.cz)</a:t>
            </a:r>
          </a:p>
          <a:p>
            <a:pPr lvl="0"/>
            <a:r>
              <a:rPr lang="cs-CZ" dirty="0"/>
              <a:t>Klimatická oblasti (mapy.nature.cz, </a:t>
            </a:r>
            <a:r>
              <a:rPr lang="cs-CZ" dirty="0" err="1"/>
              <a:t>Quitt</a:t>
            </a:r>
            <a:r>
              <a:rPr lang="cs-CZ" dirty="0"/>
              <a:t> 1977)</a:t>
            </a:r>
          </a:p>
          <a:p>
            <a:pPr lvl="0"/>
            <a:r>
              <a:rPr lang="cs-CZ" dirty="0"/>
              <a:t>Půdní pokryv (mapy.geology.cz/pudy, </a:t>
            </a:r>
            <a:r>
              <a:rPr lang="cs-CZ" dirty="0" smtClean="0"/>
              <a:t>MŽP, Tomášek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Zemědělské přírodní oblasti (Mapa zemědělských </a:t>
            </a:r>
            <a:r>
              <a:rPr lang="cs-CZ" dirty="0" smtClean="0"/>
              <a:t>přírodních oblastí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Zemědělské výrobní oblasti (Situační a výhledová zpráva Půda </a:t>
            </a:r>
            <a:r>
              <a:rPr lang="cs-CZ" dirty="0" smtClean="0"/>
              <a:t>2012)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120"/>
            <a:ext cx="9144000" cy="50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33154"/>
            <a:ext cx="9036496" cy="61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3" y="846138"/>
            <a:ext cx="8841033" cy="44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4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482</Words>
  <Application>Microsoft Office PowerPoint</Application>
  <PresentationFormat>Předvádění na obrazovce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Z0047 Geografie průmyslu a zemědělství</vt:lpstr>
      <vt:lpstr>Podmínky zápočtu</vt:lpstr>
      <vt:lpstr>Harmonogram</vt:lpstr>
      <vt:lpstr>ANALÝZA PŘEDPOKLADŮ PRO ZEMĚDĚLSTVÍ</vt:lpstr>
      <vt:lpstr>Zadání</vt:lpstr>
      <vt:lpstr>Přírodní předpoklady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Přírodní předpoklady – vypracování 1</vt:lpstr>
      <vt:lpstr>Přírodní předpoklady – vypracování 2</vt:lpstr>
      <vt:lpstr>Přírodní předpoklady – vypracování 3</vt:lpstr>
      <vt:lpstr>Zemědělská půda</vt:lpstr>
      <vt:lpstr>Prezentace aplikace PowerPoint</vt:lpstr>
      <vt:lpstr>Prezentace aplikace PowerPoint</vt:lpstr>
      <vt:lpstr>Zemědělská půda - vypracování</vt:lpstr>
      <vt:lpstr>Socioekonomické faktory</vt:lpstr>
      <vt:lpstr>Prezentace aplikace PowerPoint</vt:lpstr>
      <vt:lpstr>Prezentace aplikace PowerPoint</vt:lpstr>
      <vt:lpstr>Socioekonomické faktory - vypracování</vt:lpstr>
      <vt:lpstr>Struktura práce</vt:lpstr>
      <vt:lpstr>Formality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Král</dc:creator>
  <cp:lastModifiedBy>Michael Král</cp:lastModifiedBy>
  <cp:revision>26</cp:revision>
  <dcterms:created xsi:type="dcterms:W3CDTF">2013-09-10T12:23:00Z</dcterms:created>
  <dcterms:modified xsi:type="dcterms:W3CDTF">2014-09-23T07:44:08Z</dcterms:modified>
</cp:coreProperties>
</file>