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60" r:id="rId18"/>
    <p:sldId id="359" r:id="rId19"/>
    <p:sldId id="357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8" r:id="rId35"/>
    <p:sldId id="355" r:id="rId36"/>
    <p:sldId id="356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 sz="1200"/>
              <a:t>Stav přímých zahraničních investic v České republice v období let 1993 až 2013 (vždy k 31. 12.)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List1!$B$2:$V$2</c:f>
              <c:numCache>
                <c:formatCode>General</c:formatCod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numCache>
            </c:numRef>
          </c:cat>
          <c:val>
            <c:numRef>
              <c:f>List1!$B$3:$V$3</c:f>
              <c:numCache>
                <c:formatCode>#,##0</c:formatCode>
                <c:ptCount val="21"/>
                <c:pt idx="0">
                  <c:v>102539.1</c:v>
                </c:pt>
                <c:pt idx="1">
                  <c:v>127533.5</c:v>
                </c:pt>
                <c:pt idx="2">
                  <c:v>195526.3</c:v>
                </c:pt>
                <c:pt idx="3">
                  <c:v>234301.1</c:v>
                </c:pt>
                <c:pt idx="4">
                  <c:v>319820.3</c:v>
                </c:pt>
                <c:pt idx="5">
                  <c:v>429167.8</c:v>
                </c:pt>
                <c:pt idx="6">
                  <c:v>631505.30000000005</c:v>
                </c:pt>
                <c:pt idx="7">
                  <c:v>818411.6</c:v>
                </c:pt>
                <c:pt idx="8">
                  <c:v>982335</c:v>
                </c:pt>
                <c:pt idx="9">
                  <c:v>1165529.1000000001</c:v>
                </c:pt>
                <c:pt idx="10">
                  <c:v>1161783.7</c:v>
                </c:pt>
                <c:pt idx="11">
                  <c:v>1280594.8</c:v>
                </c:pt>
                <c:pt idx="12">
                  <c:v>1491564</c:v>
                </c:pt>
                <c:pt idx="13">
                  <c:v>1666760.7</c:v>
                </c:pt>
                <c:pt idx="14">
                  <c:v>2032111.2</c:v>
                </c:pt>
                <c:pt idx="15">
                  <c:v>2189455</c:v>
                </c:pt>
                <c:pt idx="16">
                  <c:v>2311197.3909919197</c:v>
                </c:pt>
                <c:pt idx="17">
                  <c:v>2409580.7320630397</c:v>
                </c:pt>
                <c:pt idx="18">
                  <c:v>2404151.4</c:v>
                </c:pt>
                <c:pt idx="19">
                  <c:v>2600877.028607619</c:v>
                </c:pt>
                <c:pt idx="20">
                  <c:v>2705101.3627300002</c:v>
                </c:pt>
              </c:numCache>
            </c:numRef>
          </c:val>
        </c:ser>
        <c:axId val="53510528"/>
        <c:axId val="53512064"/>
      </c:barChart>
      <c:catAx>
        <c:axId val="53510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53512064"/>
        <c:crosses val="autoZero"/>
        <c:auto val="1"/>
        <c:lblAlgn val="ctr"/>
        <c:lblOffset val="100"/>
      </c:catAx>
      <c:valAx>
        <c:axId val="535120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>
                    <a:latin typeface="+mn-lt"/>
                    <a:cs typeface="Times New Roman"/>
                  </a:rPr>
                  <a:t>[mil. CZK]</a:t>
                </a:r>
                <a:endParaRPr lang="cs-CZ" sz="120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6.8742353160604376E-3"/>
              <c:y val="0.38702376022921026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5351052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 sz="1200"/>
              <a:t>Struktura přímých zahraničních investic v České republice v období let 1997 až 2013 (vždy k 31. 12.)</a:t>
            </a:r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v>základní kapitál</c:v>
          </c:tx>
          <c:cat>
            <c:strRef>
              <c:f>List2!$N$5:$AD$5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strCache>
            </c:strRef>
          </c:cat>
          <c:val>
            <c:numRef>
              <c:f>List2!$N$6:$AD$6</c:f>
              <c:numCache>
                <c:formatCode>General</c:formatCode>
                <c:ptCount val="17"/>
                <c:pt idx="0">
                  <c:v>86.158539654924937</c:v>
                </c:pt>
                <c:pt idx="1">
                  <c:v>81.524988594204871</c:v>
                </c:pt>
                <c:pt idx="2">
                  <c:v>80.212495512704464</c:v>
                </c:pt>
                <c:pt idx="3">
                  <c:v>78.370296804199725</c:v>
                </c:pt>
                <c:pt idx="4">
                  <c:v>71.911313350333657</c:v>
                </c:pt>
                <c:pt idx="5">
                  <c:v>68.471975517385189</c:v>
                </c:pt>
                <c:pt idx="6">
                  <c:v>66.02075463967644</c:v>
                </c:pt>
                <c:pt idx="7">
                  <c:v>62.516285401127654</c:v>
                </c:pt>
                <c:pt idx="8">
                  <c:v>60.932182594913805</c:v>
                </c:pt>
                <c:pt idx="9">
                  <c:v>58.351819790327433</c:v>
                </c:pt>
                <c:pt idx="10">
                  <c:v>53.887228218613217</c:v>
                </c:pt>
                <c:pt idx="11">
                  <c:v>51.523669201863896</c:v>
                </c:pt>
                <c:pt idx="12">
                  <c:v>52.549946274834525</c:v>
                </c:pt>
                <c:pt idx="13">
                  <c:v>52.556363233065042</c:v>
                </c:pt>
                <c:pt idx="14">
                  <c:v>51.567064370405291</c:v>
                </c:pt>
                <c:pt idx="15">
                  <c:v>50.146079870266831</c:v>
                </c:pt>
                <c:pt idx="16">
                  <c:v>50.44270539876976</c:v>
                </c:pt>
              </c:numCache>
            </c:numRef>
          </c:val>
        </c:ser>
        <c:ser>
          <c:idx val="1"/>
          <c:order val="1"/>
          <c:tx>
            <c:v>reinvestovaný kapitál</c:v>
          </c:tx>
          <c:cat>
            <c:strRef>
              <c:f>List2!$N$5:$AD$5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strCache>
            </c:strRef>
          </c:cat>
          <c:val>
            <c:numRef>
              <c:f>List2!$N$7:$AD$7</c:f>
              <c:numCache>
                <c:formatCode>General</c:formatCode>
                <c:ptCount val="17"/>
                <c:pt idx="0">
                  <c:v>2.8522892386755943</c:v>
                </c:pt>
                <c:pt idx="1">
                  <c:v>3.4805733328548878</c:v>
                </c:pt>
                <c:pt idx="2">
                  <c:v>5.0408302324082568</c:v>
                </c:pt>
                <c:pt idx="3">
                  <c:v>7.4322260339418467</c:v>
                </c:pt>
                <c:pt idx="4">
                  <c:v>13.3485318145032</c:v>
                </c:pt>
                <c:pt idx="5">
                  <c:v>18.450169970016187</c:v>
                </c:pt>
                <c:pt idx="6">
                  <c:v>20.862189826057104</c:v>
                </c:pt>
                <c:pt idx="7">
                  <c:v>25.086936164351126</c:v>
                </c:pt>
                <c:pt idx="8">
                  <c:v>27.304178701014511</c:v>
                </c:pt>
                <c:pt idx="9">
                  <c:v>31.491059274435738</c:v>
                </c:pt>
                <c:pt idx="10">
                  <c:v>36.777308249666653</c:v>
                </c:pt>
                <c:pt idx="11">
                  <c:v>37.561892688449525</c:v>
                </c:pt>
                <c:pt idx="12">
                  <c:v>37.624289199638021</c:v>
                </c:pt>
                <c:pt idx="13">
                  <c:v>38.218729135029804</c:v>
                </c:pt>
                <c:pt idx="14">
                  <c:v>38.264457887302761</c:v>
                </c:pt>
                <c:pt idx="15">
                  <c:v>39.924535840224685</c:v>
                </c:pt>
                <c:pt idx="16">
                  <c:v>41.909411130009303</c:v>
                </c:pt>
              </c:numCache>
            </c:numRef>
          </c:val>
        </c:ser>
        <c:ser>
          <c:idx val="2"/>
          <c:order val="2"/>
          <c:tx>
            <c:v>ostatní kapitál</c:v>
          </c:tx>
          <c:cat>
            <c:strRef>
              <c:f>List2!$N$5:$AD$5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strCache>
            </c:strRef>
          </c:cat>
          <c:val>
            <c:numRef>
              <c:f>List2!$N$8:$AD$8</c:f>
              <c:numCache>
                <c:formatCode>General</c:formatCode>
                <c:ptCount val="17"/>
                <c:pt idx="0">
                  <c:v>10.989171106399438</c:v>
                </c:pt>
                <c:pt idx="1">
                  <c:v>14.994438072940238</c:v>
                </c:pt>
                <c:pt idx="2">
                  <c:v>14.746674254887257</c:v>
                </c:pt>
                <c:pt idx="3">
                  <c:v>14.197477161858409</c:v>
                </c:pt>
                <c:pt idx="4">
                  <c:v>14.740154835163159</c:v>
                </c:pt>
                <c:pt idx="5">
                  <c:v>13.077854512598616</c:v>
                </c:pt>
                <c:pt idx="6">
                  <c:v>13.117055534266449</c:v>
                </c:pt>
                <c:pt idx="7">
                  <c:v>12.39677843452121</c:v>
                </c:pt>
                <c:pt idx="8">
                  <c:v>11.763638704071699</c:v>
                </c:pt>
                <c:pt idx="9">
                  <c:v>10.157120935236835</c:v>
                </c:pt>
                <c:pt idx="10">
                  <c:v>9.3354635317201158</c:v>
                </c:pt>
                <c:pt idx="11">
                  <c:v>10.914438109686571</c:v>
                </c:pt>
                <c:pt idx="12">
                  <c:v>9.8257645255274593</c:v>
                </c:pt>
                <c:pt idx="13">
                  <c:v>9.2249076319051682</c:v>
                </c:pt>
                <c:pt idx="14">
                  <c:v>10.168477742291937</c:v>
                </c:pt>
                <c:pt idx="15">
                  <c:v>9.9293842895084801</c:v>
                </c:pt>
                <c:pt idx="16">
                  <c:v>7.6478834712209363</c:v>
                </c:pt>
              </c:numCache>
            </c:numRef>
          </c:val>
        </c:ser>
        <c:overlap val="100"/>
        <c:axId val="33040640"/>
        <c:axId val="33058816"/>
      </c:barChart>
      <c:catAx>
        <c:axId val="3304064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33058816"/>
        <c:crosses val="autoZero"/>
        <c:auto val="1"/>
        <c:lblAlgn val="ctr"/>
        <c:lblOffset val="100"/>
      </c:catAx>
      <c:valAx>
        <c:axId val="330588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3304064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sz="1200"/>
              <a:t>Příliv</a:t>
            </a:r>
            <a:r>
              <a:rPr lang="cs-CZ" sz="1200" baseline="0"/>
              <a:t> přímých zahraničních investic do České republiky v období let 1993 až 2013 (vždy za celý rok)</a:t>
            </a:r>
            <a:endParaRPr lang="cs-CZ" sz="12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cat>
            <c:strRef>
              <c:f>List3!$F$3:$Z$3</c:f>
              <c:strCache>
                <c:ptCount val="2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</c:strCache>
            </c:strRef>
          </c:cat>
          <c:val>
            <c:numRef>
              <c:f>List3!$F$4:$Z$4</c:f>
              <c:numCache>
                <c:formatCode>#,##0</c:formatCode>
                <c:ptCount val="21"/>
                <c:pt idx="0">
                  <c:v>19050.400000000001</c:v>
                </c:pt>
                <c:pt idx="1">
                  <c:v>24994.400000000001</c:v>
                </c:pt>
                <c:pt idx="2">
                  <c:v>67992.800000000003</c:v>
                </c:pt>
                <c:pt idx="3">
                  <c:v>38774.800000000003</c:v>
                </c:pt>
                <c:pt idx="4">
                  <c:v>41251.4</c:v>
                </c:pt>
                <c:pt idx="5">
                  <c:v>119968.5</c:v>
                </c:pt>
                <c:pt idx="6">
                  <c:v>218811.5</c:v>
                </c:pt>
                <c:pt idx="7">
                  <c:v>192421.1</c:v>
                </c:pt>
                <c:pt idx="8">
                  <c:v>214585.3</c:v>
                </c:pt>
                <c:pt idx="9">
                  <c:v>277689.5</c:v>
                </c:pt>
                <c:pt idx="10">
                  <c:v>59316.1</c:v>
                </c:pt>
                <c:pt idx="11">
                  <c:v>127843.6</c:v>
                </c:pt>
                <c:pt idx="12">
                  <c:v>279181.5</c:v>
                </c:pt>
                <c:pt idx="13">
                  <c:v>123431.3</c:v>
                </c:pt>
                <c:pt idx="14">
                  <c:v>211943.7</c:v>
                </c:pt>
                <c:pt idx="15">
                  <c:v>110129.5866</c:v>
                </c:pt>
                <c:pt idx="16">
                  <c:v>55793.870981183391</c:v>
                </c:pt>
                <c:pt idx="17">
                  <c:v>117274.67280000001</c:v>
                </c:pt>
                <c:pt idx="18">
                  <c:v>41011.226125181187</c:v>
                </c:pt>
                <c:pt idx="19">
                  <c:v>156308.88621984998</c:v>
                </c:pt>
                <c:pt idx="20">
                  <c:v>97665.994399999981</c:v>
                </c:pt>
              </c:numCache>
            </c:numRef>
          </c:val>
        </c:ser>
        <c:axId val="33068160"/>
        <c:axId val="33089792"/>
      </c:barChart>
      <c:catAx>
        <c:axId val="330681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33089792"/>
        <c:crosses val="autoZero"/>
        <c:auto val="1"/>
        <c:lblAlgn val="ctr"/>
        <c:lblOffset val="100"/>
      </c:catAx>
      <c:valAx>
        <c:axId val="330897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>
                    <a:latin typeface="+mn-lt"/>
                    <a:cs typeface="Times New Roman"/>
                  </a:rPr>
                  <a:t>[mil. CZK]</a:t>
                </a:r>
                <a:endParaRPr lang="cs-CZ" sz="1200">
                  <a:latin typeface="+mn-lt"/>
                </a:endParaRPr>
              </a:p>
            </c:rich>
          </c:tx>
          <c:layout/>
        </c:title>
        <c:numFmt formatCode="#,##0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3306816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30.9.2014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637BC-6E86-497D-B388-7637C839C510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0E072-FC94-4E8E-8108-9A216E496D5C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32333-94A5-41AD-8E57-4F71875A56D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1D3DF-FAEF-4B73-92C2-B298D6F95779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B1954-9DC2-4BEF-AC69-B4ECDD8DF161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AFA76-1D97-4A03-89B8-7B2A4DCD4215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33916-E483-4AC3-B5BD-16C97E5D7F96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33916-E483-4AC3-B5BD-16C97E5D7F9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33916-E483-4AC3-B5BD-16C97E5D7F9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3E4B4-2787-4C8D-B7B1-31F19F068CB0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762D8-2B84-4D27-B9EA-0A7AF681F762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82C63-9420-4E16-8D54-DCD99BB2A28E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0C3F2-10EA-48BE-A143-EE92CB3DE99D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CE340-1019-4682-AAE8-60D56166CD09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CB955-6745-470A-9906-8983C8286ACA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B0740-92AA-4497-BCC9-252E5855BCD6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03684-1DC8-464D-A9EE-E7EE13DEBC01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80EE6-E74B-4043-8208-41F3C07E5A51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D5D04-F3F6-4DD6-AAF0-069F9BF89660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90E34-9C80-4960-9027-D486916FB730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6AE88-7F26-46DE-86F6-4391D09B80AF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3F924-819B-40C0-ACA1-AC002EF24640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9B6EF-C947-402A-ABC2-279917B4315D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B9D83-B064-4D50-8D32-E808A31EF77C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83BD2-D3DB-47AA-B6FC-1419F91BF098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83BD2-D3DB-47AA-B6FC-1419F91BF098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18EAD-5639-4820-AF04-A4A2767D39C8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C5DC5-A1A8-4E2C-A95F-47C6B55DC8D2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5EB53-B552-43CF-BC36-616CFAC5F783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75357-AF4F-4F8A-8958-A8BE5D54EB77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8DFF2-5B4B-4FF3-9AAB-2C24C2E9F601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DF40D-5806-4DE9-846C-8ABF2CF9ECEA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01158-E5FD-4CB2-9B67-8F18BA5972A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932BF-A7AB-446E-86C4-F4710EB88E98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C979-F153-47D7-B867-EDF42797DBAD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53B0-D506-448C-B33A-78143F7A6539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E8CA-A2F8-4654-BE36-483D9C55A19E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AF0-37AE-4C15-AA95-B550FA4A977B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6E82-7D57-4794-9EE4-BD56CA5CC918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8D55-366A-4169-9151-B29214041FA9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2FF7-DF0B-432A-8396-9C6D1E6DEEBD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1626-560C-4AED-A0DE-5C2A895117F2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911-2B0C-410F-ADB4-29C8B4F1C5BB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0BE7-CF32-49F7-A355-E35ADC7DDEB4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47D3-A921-4444-8A44-32FA76EC2445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5645-FB78-4DD2-A7CC-5D0DF462C271}" type="datetime1">
              <a:rPr lang="cs-CZ" smtClean="0"/>
              <a:pPr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Přímé zahraniční investice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1. října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přílivu PZI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PZI legalizovány až v roce 1989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ale </a:t>
            </a:r>
            <a:r>
              <a:rPr lang="cs-CZ" sz="1400" dirty="0">
                <a:latin typeface="Verdana" pitchFamily="34" charset="0"/>
              </a:rPr>
              <a:t>zahraniční investor mohl držet max. 49 % </a:t>
            </a:r>
            <a:r>
              <a:rPr lang="en-US" sz="1400" dirty="0">
                <a:latin typeface="Verdana" pitchFamily="34" charset="0"/>
              </a:rPr>
              <a:t>-&gt;</a:t>
            </a:r>
            <a:r>
              <a:rPr lang="cs-CZ" sz="1400" dirty="0">
                <a:latin typeface="Verdana" pitchFamily="34" charset="0"/>
              </a:rPr>
              <a:t> zrušeno v dubnu </a:t>
            </a:r>
            <a:r>
              <a:rPr lang="cs-CZ" sz="1400" dirty="0" smtClean="0">
                <a:latin typeface="Verdana" pitchFamily="34" charset="0"/>
              </a:rPr>
              <a:t>1990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počet firem se zahraničním kapitálem ke konci roku: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- 1989: asi 100 podniků,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- 1990: 1 600 podniků,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- 1992: asi 4 000 podniků 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pokles zaznamenán v roce 1992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– obavy investorů z následků rozdělení ČSR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dirty="0">
                <a:latin typeface="Verdana" pitchFamily="34" charset="0"/>
              </a:rPr>
              <a:t>	</a:t>
            </a:r>
            <a:endParaRPr lang="cs-CZ" sz="1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2800" dirty="0">
                <a:latin typeface="Verdana" pitchFamily="34" charset="0"/>
              </a:rPr>
              <a:t>	</a:t>
            </a:r>
            <a:r>
              <a:rPr lang="cs-CZ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přílivu PZI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4"/>
            <a:ext cx="8229600" cy="100801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1993 – 1995: první fáze privatizace, obchodní řetězce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1996 – 1998: vládní a ekonomická krize, zpomalení privatizace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po 1998: privatizace bank a některých státních podniků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2500" dirty="0">
                <a:latin typeface="Verdana" pitchFamily="34" charset="0"/>
              </a:rPr>
              <a:t>2003: zpětný odkup akcií tehdejšího </a:t>
            </a:r>
            <a:r>
              <a:rPr lang="cs-CZ" sz="2500" dirty="0" err="1">
                <a:latin typeface="Verdana" pitchFamily="34" charset="0"/>
              </a:rPr>
              <a:t>Eurotelu</a:t>
            </a:r>
            <a:r>
              <a:rPr lang="cs-CZ" sz="2500" dirty="0">
                <a:latin typeface="Verdana" pitchFamily="34" charset="0"/>
              </a:rPr>
              <a:t> od zahraničního investora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9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800" dirty="0">
                <a:latin typeface="Verdana" pitchFamily="34" charset="0"/>
              </a:rPr>
              <a:t>	</a:t>
            </a:r>
            <a:r>
              <a:rPr lang="cs-CZ" sz="900" dirty="0">
                <a:latin typeface="Verdana" pitchFamily="34" charset="0"/>
              </a:rPr>
              <a:t>	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179512" y="2204864"/>
          <a:ext cx="871296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684213" y="6280150"/>
            <a:ext cx="80025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</a:rPr>
              <a:t>evropské země – </a:t>
            </a:r>
            <a:r>
              <a:rPr lang="cs-CZ" sz="1600" dirty="0" smtClean="0">
                <a:latin typeface="Verdana" pitchFamily="34" charset="0"/>
              </a:rPr>
              <a:t>92,6 </a:t>
            </a:r>
            <a:r>
              <a:rPr lang="cs-CZ" sz="1600" dirty="0">
                <a:latin typeface="Verdana" pitchFamily="34" charset="0"/>
              </a:rPr>
              <a:t>% (země EU-15 – </a:t>
            </a:r>
            <a:r>
              <a:rPr lang="cs-CZ" sz="1600" dirty="0" smtClean="0">
                <a:latin typeface="Verdana" pitchFamily="34" charset="0"/>
              </a:rPr>
              <a:t>78,2 </a:t>
            </a:r>
            <a:r>
              <a:rPr lang="cs-CZ" sz="1600" dirty="0">
                <a:latin typeface="Verdana" pitchFamily="34" charset="0"/>
              </a:rPr>
              <a:t>%)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s-CZ" sz="1600" dirty="0">
                <a:latin typeface="Verdana" pitchFamily="34" charset="0"/>
              </a:rPr>
              <a:t>Severní Amerika – </a:t>
            </a:r>
            <a:r>
              <a:rPr lang="cs-CZ" sz="1600" dirty="0" smtClean="0">
                <a:latin typeface="Verdana" pitchFamily="34" charset="0"/>
              </a:rPr>
              <a:t>3,5 </a:t>
            </a:r>
            <a:r>
              <a:rPr lang="cs-CZ" sz="1600" dirty="0">
                <a:latin typeface="Verdana" pitchFamily="34" charset="0"/>
              </a:rPr>
              <a:t>%, Asie – </a:t>
            </a:r>
            <a:r>
              <a:rPr lang="cs-CZ" sz="1600" dirty="0" smtClean="0">
                <a:latin typeface="Verdana" pitchFamily="34" charset="0"/>
              </a:rPr>
              <a:t>2,4 </a:t>
            </a:r>
            <a:r>
              <a:rPr lang="cs-CZ" sz="1600" dirty="0">
                <a:latin typeface="Verdana" pitchFamily="34" charset="0"/>
              </a:rPr>
              <a:t>%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cs-CZ" sz="9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cs-CZ" sz="800" dirty="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800" dirty="0">
                <a:latin typeface="Verdana" pitchFamily="34" charset="0"/>
              </a:rPr>
              <a:t>	</a:t>
            </a:r>
            <a:r>
              <a:rPr lang="cs-CZ" sz="900" dirty="0">
                <a:latin typeface="Verdana" pitchFamily="34" charset="0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222" t="19886" r="28229" b="10275"/>
          <a:stretch>
            <a:fillRect/>
          </a:stretch>
        </p:blipFill>
        <p:spPr bwMode="auto">
          <a:xfrm>
            <a:off x="734467" y="0"/>
            <a:ext cx="7675067" cy="62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>
                <a:latin typeface="Verdana" pitchFamily="34" charset="0"/>
              </a:rPr>
              <a:t>	</a:t>
            </a:r>
            <a:endParaRPr lang="cs-CZ" sz="3600" dirty="0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5300" t="18000" r="39701" b="7841"/>
          <a:stretch>
            <a:fillRect/>
          </a:stretch>
        </p:blipFill>
        <p:spPr bwMode="auto">
          <a:xfrm>
            <a:off x="1259632" y="-27384"/>
            <a:ext cx="6624736" cy="682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Sektorové změny PZI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3195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zpracovatelský průmysl oslabuje: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2000: 38,1 %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2005: 38,1 %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2010: 31,2 %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služby posilují: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2000: 51,7 %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2005: 54,5 %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400" dirty="0" smtClean="0">
                <a:latin typeface="Verdana" pitchFamily="34" charset="0"/>
              </a:rPr>
              <a:t>rok 2010: 55,6 %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9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cs-CZ" sz="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800" dirty="0">
                <a:latin typeface="Verdana" pitchFamily="34" charset="0"/>
              </a:rPr>
              <a:t>	</a:t>
            </a:r>
            <a:r>
              <a:rPr lang="cs-CZ" sz="900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 l="9673" t="20605" r="6178" b="17474"/>
          <a:stretch>
            <a:fillRect/>
          </a:stretch>
        </p:blipFill>
        <p:spPr bwMode="auto">
          <a:xfrm>
            <a:off x="0" y="115888"/>
            <a:ext cx="91440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ovéPole 4"/>
          <p:cNvSpPr txBox="1">
            <a:spLocks noChangeArrowheads="1"/>
          </p:cNvSpPr>
          <p:nvPr/>
        </p:nvSpPr>
        <p:spPr bwMode="auto">
          <a:xfrm>
            <a:off x="0" y="4437063"/>
            <a:ext cx="914400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>
                <a:latin typeface="Verdana" pitchFamily="34" charset="0"/>
              </a:rPr>
              <a:t> </a:t>
            </a:r>
            <a:r>
              <a:rPr lang="cs-CZ" sz="1600" dirty="0">
                <a:latin typeface="Verdana" pitchFamily="34" charset="0"/>
              </a:rPr>
              <a:t>TOP 7 okresů ČR podle výše PZI:</a:t>
            </a:r>
          </a:p>
          <a:p>
            <a:pPr>
              <a:buClr>
                <a:srgbClr val="86D1EC"/>
              </a:buClr>
            </a:pPr>
            <a:r>
              <a:rPr lang="cs-CZ" dirty="0">
                <a:latin typeface="Verdana" pitchFamily="34" charset="0"/>
              </a:rPr>
              <a:t>	  </a:t>
            </a:r>
            <a:r>
              <a:rPr lang="cs-CZ" sz="1600" dirty="0">
                <a:latin typeface="Verdana" pitchFamily="34" charset="0"/>
              </a:rPr>
              <a:t>rok 2000		    rok 2005		   rok 2010</a:t>
            </a:r>
          </a:p>
          <a:p>
            <a:pPr>
              <a:buClr>
                <a:srgbClr val="86D1EC"/>
              </a:buClr>
            </a:pPr>
            <a:r>
              <a:rPr lang="cs-CZ" sz="1400" dirty="0">
                <a:latin typeface="Verdana" pitchFamily="34" charset="0"/>
              </a:rPr>
              <a:t>	hl. město Praha		hl. město Praha		hl. město Praha</a:t>
            </a:r>
          </a:p>
          <a:p>
            <a:pPr>
              <a:buClr>
                <a:srgbClr val="86D1EC"/>
              </a:buClr>
            </a:pPr>
            <a:r>
              <a:rPr lang="cs-CZ" sz="1400" dirty="0">
                <a:latin typeface="Verdana" pitchFamily="34" charset="0"/>
              </a:rPr>
              <a:t>	Brno-město		Mladá Boleslav		Ostrava-město</a:t>
            </a:r>
          </a:p>
          <a:p>
            <a:pPr>
              <a:buClr>
                <a:srgbClr val="86D1EC"/>
              </a:buClr>
            </a:pPr>
            <a:r>
              <a:rPr lang="cs-CZ" sz="1400" dirty="0">
                <a:latin typeface="Verdana" pitchFamily="34" charset="0"/>
              </a:rPr>
              <a:t>	Mladá Boleslav		České Budějovice		Mladá Boleslav</a:t>
            </a:r>
          </a:p>
          <a:p>
            <a:r>
              <a:rPr lang="cs-CZ" sz="1400" dirty="0">
                <a:latin typeface="Verdana" pitchFamily="34" charset="0"/>
              </a:rPr>
              <a:t>	Most			Ostrava-město		Brno-město</a:t>
            </a:r>
          </a:p>
          <a:p>
            <a:r>
              <a:rPr lang="cs-CZ" sz="1400" dirty="0">
                <a:latin typeface="Verdana" pitchFamily="34" charset="0"/>
              </a:rPr>
              <a:t>	Plzeň-město		</a:t>
            </a:r>
            <a:r>
              <a:rPr lang="cs-CZ" sz="1400" dirty="0" smtClean="0">
                <a:latin typeface="Verdana" pitchFamily="34" charset="0"/>
              </a:rPr>
              <a:t>Brno-město</a:t>
            </a:r>
            <a:r>
              <a:rPr lang="cs-CZ" sz="1400" dirty="0">
                <a:latin typeface="Verdana" pitchFamily="34" charset="0"/>
              </a:rPr>
              <a:t>		</a:t>
            </a:r>
            <a:r>
              <a:rPr lang="cs-CZ" sz="1400" dirty="0" smtClean="0">
                <a:latin typeface="Verdana" pitchFamily="34" charset="0"/>
              </a:rPr>
              <a:t>České </a:t>
            </a:r>
            <a:r>
              <a:rPr lang="cs-CZ" sz="1400" dirty="0">
                <a:latin typeface="Verdana" pitchFamily="34" charset="0"/>
              </a:rPr>
              <a:t>Budějovice</a:t>
            </a:r>
          </a:p>
          <a:p>
            <a:r>
              <a:rPr lang="cs-CZ" sz="1400" dirty="0">
                <a:latin typeface="Verdana" pitchFamily="34" charset="0"/>
              </a:rPr>
              <a:t>	Ostrava-město		Plzeň-město		</a:t>
            </a:r>
            <a:r>
              <a:rPr lang="cs-CZ" sz="1400" dirty="0" smtClean="0">
                <a:latin typeface="Verdana" pitchFamily="34" charset="0"/>
              </a:rPr>
              <a:t>Plzeň-město</a:t>
            </a:r>
            <a:endParaRPr lang="cs-CZ" sz="1400" dirty="0">
              <a:latin typeface="Verdana" pitchFamily="34" charset="0"/>
            </a:endParaRPr>
          </a:p>
          <a:p>
            <a:r>
              <a:rPr lang="cs-CZ" sz="1400" dirty="0">
                <a:latin typeface="Verdana" pitchFamily="34" charset="0"/>
              </a:rPr>
              <a:t>	České Budějovice		Zlín			Praha-východ</a:t>
            </a:r>
          </a:p>
          <a:p>
            <a:r>
              <a:rPr lang="cs-CZ" sz="1400" dirty="0"/>
              <a:t>	</a:t>
            </a:r>
            <a:r>
              <a:rPr lang="cs-CZ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47638"/>
            <a:ext cx="90360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798"/>
            <a:ext cx="9144000" cy="622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940" y="385195"/>
            <a:ext cx="9205881" cy="608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Systém investičních pobídek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Definice PZI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r>
              <a:rPr lang="cs-CZ" sz="1600" i="1" dirty="0">
                <a:latin typeface="Verdana" pitchFamily="34" charset="0"/>
              </a:rPr>
              <a:t>„</a:t>
            </a:r>
            <a:r>
              <a:rPr lang="cs-CZ" sz="1600" b="1" i="1" dirty="0">
                <a:latin typeface="Verdana" pitchFamily="34" charset="0"/>
              </a:rPr>
              <a:t>Přímé zahraniční investice (PZI) </a:t>
            </a:r>
            <a:r>
              <a:rPr lang="cs-CZ" sz="1600" i="1" dirty="0">
                <a:latin typeface="Verdana" pitchFamily="34" charset="0"/>
              </a:rPr>
              <a:t>jsou definovány jako investice do jiné země za účelem získání podílu na kmenových akciích a </a:t>
            </a:r>
            <a:r>
              <a:rPr lang="cs-CZ" sz="1600" b="1" i="1" dirty="0">
                <a:latin typeface="Verdana" pitchFamily="34" charset="0"/>
              </a:rPr>
              <a:t>rozhodovacích pravomocích</a:t>
            </a:r>
            <a:r>
              <a:rPr lang="cs-CZ" sz="1600" i="1" dirty="0">
                <a:latin typeface="Verdana" pitchFamily="34" charset="0"/>
              </a:rPr>
              <a:t> ve výši alespoň 10 % či takového podílu, který dává zahraničnímu investorovi rozhodovací pravomoci.“ </a:t>
            </a:r>
            <a:r>
              <a:rPr lang="cs-CZ" sz="1600" i="1" dirty="0" smtClean="0">
                <a:latin typeface="Verdana" pitchFamily="34" charset="0"/>
              </a:rPr>
              <a:t>(</a:t>
            </a:r>
            <a:r>
              <a:rPr lang="cs-CZ" sz="1600" i="1" dirty="0" err="1" smtClean="0">
                <a:latin typeface="Verdana" pitchFamily="34" charset="0"/>
              </a:rPr>
              <a:t>Srholec</a:t>
            </a:r>
            <a:r>
              <a:rPr lang="cs-CZ" sz="1600" i="1" dirty="0" smtClean="0">
                <a:latin typeface="Verdana" pitchFamily="34" charset="0"/>
              </a:rPr>
              <a:t> </a:t>
            </a:r>
            <a:r>
              <a:rPr lang="cs-CZ" sz="1600" i="1" dirty="0">
                <a:latin typeface="Verdana" pitchFamily="34" charset="0"/>
              </a:rPr>
              <a:t>2003)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i="1" dirty="0" smtClean="0">
                <a:latin typeface="Verdana" pitchFamily="34" charset="0"/>
              </a:rPr>
              <a:t>Přímé </a:t>
            </a:r>
            <a:r>
              <a:rPr lang="cs-CZ" sz="1600" i="1" dirty="0">
                <a:latin typeface="Verdana" pitchFamily="34" charset="0"/>
              </a:rPr>
              <a:t>zahraniční informace (PZI) </a:t>
            </a:r>
            <a:r>
              <a:rPr lang="cs-CZ" sz="1600" i="1" dirty="0" smtClean="0">
                <a:latin typeface="Verdana" pitchFamily="34" charset="0"/>
              </a:rPr>
              <a:t>= </a:t>
            </a:r>
            <a:r>
              <a:rPr lang="cs-CZ" sz="1600" b="1" i="1" dirty="0" err="1" smtClean="0">
                <a:latin typeface="Verdana" pitchFamily="34" charset="0"/>
              </a:rPr>
              <a:t>Foreign</a:t>
            </a:r>
            <a:r>
              <a:rPr lang="cs-CZ" sz="1600" b="1" i="1" dirty="0" smtClean="0">
                <a:latin typeface="Verdana" pitchFamily="34" charset="0"/>
              </a:rPr>
              <a:t> </a:t>
            </a:r>
            <a:r>
              <a:rPr lang="cs-CZ" sz="1600" b="1" i="1" dirty="0" err="1" smtClean="0">
                <a:latin typeface="Verdana" pitchFamily="34" charset="0"/>
              </a:rPr>
              <a:t>Direct</a:t>
            </a:r>
            <a:r>
              <a:rPr lang="cs-CZ" sz="1600" b="1" i="1" dirty="0" smtClean="0">
                <a:latin typeface="Verdana" pitchFamily="34" charset="0"/>
              </a:rPr>
              <a:t> </a:t>
            </a:r>
            <a:r>
              <a:rPr lang="cs-CZ" sz="1600" b="1" i="1" dirty="0" err="1" smtClean="0">
                <a:latin typeface="Verdana" pitchFamily="34" charset="0"/>
              </a:rPr>
              <a:t>Investment</a:t>
            </a:r>
            <a:r>
              <a:rPr lang="cs-CZ" sz="1600" b="1" i="1" dirty="0" smtClean="0">
                <a:latin typeface="Verdana" pitchFamily="34" charset="0"/>
              </a:rPr>
              <a:t> (FDI)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3700" dirty="0">
              <a:latin typeface="Verdana" pitchFamily="34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Vznik systému pobídek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257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První polovina 90. let 20. století: poměrně malý příliv PZI ve srovnání s Polskem a Maďarskem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Do 1998 negativní postoj české vlády k pobídkám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výjimečně zaplacení cla či DPH ze strany státu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Usnesení vlády č. 298/1998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přijato v dubnu 1998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systém pobídek pro zahraniční i tuzemské investory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musí mít sídlo na území České republiky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investice na zelené louce a joint-</a:t>
            </a:r>
            <a:r>
              <a:rPr lang="cs-CZ" sz="1400" dirty="0" err="1" smtClean="0">
                <a:latin typeface="Verdana" pitchFamily="34" charset="0"/>
              </a:rPr>
              <a:t>ventures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000" dirty="0" smtClean="0">
              <a:latin typeface="Verdan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Konec roku 1998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snížen limit z původních 25 mil. USD na 10 mil. USD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3700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 investičních pobídek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Zákon č. 72/2000 Sb. o investičních pobídkách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20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přijat v únoru 2000, do té doby pouze usnesení vlády</a:t>
            </a:r>
          </a:p>
          <a:p>
            <a:pPr>
              <a:buFont typeface="Wingdings" pitchFamily="2" charset="2"/>
              <a:buNone/>
              <a:defRPr/>
            </a:pPr>
            <a:endParaRPr lang="cs-CZ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Pobídky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1) slevy na daních z příjmu</a:t>
            </a:r>
            <a:r>
              <a:rPr lang="cs-CZ" sz="1400" dirty="0" smtClean="0"/>
              <a:t> </a:t>
            </a:r>
            <a:r>
              <a:rPr lang="cs-CZ" sz="1400" dirty="0" smtClean="0">
                <a:latin typeface="Verdana" pitchFamily="34" charset="0"/>
              </a:rPr>
              <a:t>(10 let),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2) dotace obcím na technické vybavení území,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3) dotace na vytváření nových pracovních příležitostí,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4) dotace na školení a rekvalifikace zaměstnanců.</a:t>
            </a:r>
          </a:p>
          <a:p>
            <a:pPr>
              <a:buFont typeface="Wingdings" pitchFamily="2" charset="2"/>
              <a:buNone/>
              <a:defRPr/>
            </a:pPr>
            <a:endParaRPr lang="cs-CZ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2002 – snížen limit na 3 mil. USD pro oblasti procházející zásadními hospodářskými změnami (prudkou hospodářskou restrukturalizací)</a:t>
            </a:r>
          </a:p>
          <a:p>
            <a:pPr>
              <a:buFont typeface="Wingdings" pitchFamily="2" charset="2"/>
              <a:buChar char="§"/>
              <a:defRPr/>
            </a:pPr>
            <a:endParaRPr lang="cs-CZ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-</a:t>
            </a:r>
            <a:r>
              <a:rPr lang="en-US" sz="1600" dirty="0" smtClean="0">
                <a:latin typeface="Verdana" pitchFamily="34" charset="0"/>
              </a:rPr>
              <a:t>&gt;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u="sng" dirty="0" smtClean="0">
                <a:latin typeface="Verdana" pitchFamily="34" charset="0"/>
              </a:rPr>
              <a:t>nástroj regionálního rozvoje</a:t>
            </a:r>
            <a:endParaRPr lang="en-US" sz="1600" u="sng" dirty="0" smtClean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 (Literární noviny)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949950"/>
            <a:ext cx="8929687" cy="908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	Tomáš Hurda 				   </a:t>
            </a:r>
            <a:r>
              <a:rPr lang="cs-CZ" sz="1600" dirty="0" smtClean="0">
                <a:latin typeface="Verdana" pitchFamily="34" charset="0"/>
              </a:rPr>
              <a:t>  Petr </a:t>
            </a:r>
            <a:r>
              <a:rPr lang="cs-CZ" sz="1600" dirty="0">
                <a:latin typeface="Verdana" pitchFamily="34" charset="0"/>
              </a:rPr>
              <a:t>Mach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tehdejší ředitel </a:t>
            </a:r>
            <a:r>
              <a:rPr lang="cs-CZ" sz="1600" dirty="0" err="1">
                <a:latin typeface="Verdana" pitchFamily="34" charset="0"/>
              </a:rPr>
              <a:t>CzechInvestu</a:t>
            </a:r>
            <a:r>
              <a:rPr lang="cs-CZ" sz="1600" dirty="0">
                <a:latin typeface="Verdana" pitchFamily="34" charset="0"/>
              </a:rPr>
              <a:t> 			liberální ekonom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285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 b="5298"/>
          <a:stretch>
            <a:fillRect/>
          </a:stretch>
        </p:blipFill>
        <p:spPr bwMode="auto">
          <a:xfrm>
            <a:off x="5530850" y="1773238"/>
            <a:ext cx="28575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237038" y="3068638"/>
            <a:ext cx="1127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7200">
                <a:latin typeface="Verdana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Argumenty sporu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64515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Petr Mach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pro několik „vyvolených“ firem je platí ostatní firmy a občané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„pobídková byrokracie“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místa obsazovaná cizinci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kolik firem by v ČR investovalo i bez pobídek?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řešení: zlepšení podmínek pro podnikání (snížení daní, </a:t>
            </a:r>
            <a:r>
              <a:rPr lang="cs-CZ" sz="1400" dirty="0" smtClean="0">
                <a:latin typeface="Verdana" pitchFamily="34" charset="0"/>
              </a:rPr>
              <a:t>snížení odvodů </a:t>
            </a:r>
            <a:r>
              <a:rPr lang="cs-CZ" sz="1400" dirty="0">
                <a:latin typeface="Verdana" pitchFamily="34" charset="0"/>
              </a:rPr>
              <a:t>za zaměstnance, snížení byrokracie, …)</a:t>
            </a:r>
          </a:p>
          <a:p>
            <a:pPr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Tomáš Hurda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pobídky mají zavedeny téměř všechny země (včetně USA)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přínos technologií a </a:t>
            </a:r>
            <a:r>
              <a:rPr lang="cs-CZ" sz="1400" dirty="0" err="1">
                <a:latin typeface="Verdana" pitchFamily="34" charset="0"/>
              </a:rPr>
              <a:t>know</a:t>
            </a:r>
            <a:r>
              <a:rPr lang="cs-CZ" sz="1400" dirty="0">
                <a:latin typeface="Verdana" pitchFamily="34" charset="0"/>
              </a:rPr>
              <a:t>-</a:t>
            </a:r>
            <a:r>
              <a:rPr lang="cs-CZ" sz="1400" dirty="0" err="1">
                <a:latin typeface="Verdana" pitchFamily="34" charset="0"/>
              </a:rPr>
              <a:t>how</a:t>
            </a:r>
            <a:r>
              <a:rPr lang="cs-CZ" sz="1400" dirty="0">
                <a:latin typeface="Verdana" pitchFamily="34" charset="0"/>
              </a:rPr>
              <a:t>, vznik pracovních míst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zákonná a transparentní podoba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otálení se zavedením pobídek -</a:t>
            </a:r>
            <a:r>
              <a:rPr lang="en-US" sz="1400" dirty="0">
                <a:latin typeface="Verdana" pitchFamily="34" charset="0"/>
              </a:rPr>
              <a:t>&gt;</a:t>
            </a:r>
            <a:r>
              <a:rPr lang="cs-CZ" sz="1400" dirty="0">
                <a:latin typeface="Verdana" pitchFamily="34" charset="0"/>
              </a:rPr>
              <a:t> ČR unikla řada investic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na pobídkách závislé celé výrobní obory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nabídky okolních zemí velmi podobné </a:t>
            </a:r>
            <a:r>
              <a:rPr lang="en-US" sz="1400" dirty="0">
                <a:latin typeface="Verdana" pitchFamily="34" charset="0"/>
              </a:rPr>
              <a:t>-&gt;</a:t>
            </a:r>
            <a:r>
              <a:rPr lang="cs-CZ" sz="1400" dirty="0">
                <a:latin typeface="Verdana" pitchFamily="34" charset="0"/>
              </a:rPr>
              <a:t> často rozhodují pobídky</a:t>
            </a:r>
            <a:endParaRPr lang="en-US" sz="1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400" dirty="0">
                <a:latin typeface="Verdana" pitchFamily="34" charset="0"/>
              </a:rPr>
              <a:t>	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Klady a zápory pobídek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1600" dirty="0" err="1">
                <a:latin typeface="Verdana" pitchFamily="34" charset="0"/>
              </a:rPr>
              <a:t>Plojhar</a:t>
            </a:r>
            <a:r>
              <a:rPr lang="cs-CZ" sz="1600" dirty="0">
                <a:latin typeface="Verdana" pitchFamily="34" charset="0"/>
              </a:rPr>
              <a:t> a </a:t>
            </a:r>
            <a:r>
              <a:rPr lang="cs-CZ" sz="1600" dirty="0" err="1">
                <a:latin typeface="Verdana" pitchFamily="34" charset="0"/>
              </a:rPr>
              <a:t>Srholec</a:t>
            </a:r>
            <a:r>
              <a:rPr lang="cs-CZ" sz="1600" dirty="0">
                <a:latin typeface="Verdana" pitchFamily="34" charset="0"/>
              </a:rPr>
              <a:t> (2003)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  <a:r>
              <a:rPr lang="cs-CZ" sz="1400" dirty="0">
                <a:latin typeface="Verdana" pitchFamily="34" charset="0"/>
              </a:rPr>
              <a:t>- vládní podpora přílivu PZI přestává být výhodou, stává se nutností</a:t>
            </a:r>
          </a:p>
          <a:p>
            <a:pPr>
              <a:buFont typeface="Wingdings" pitchFamily="2" charset="2"/>
              <a:buNone/>
              <a:defRPr/>
            </a:pPr>
            <a:endParaRPr lang="cs-CZ" sz="2400" dirty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Schwarz a kol. (2007) – Analýza investičních pobídek v České republice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1) pobídky především do regionů s nejvyšším HDP na obyvatele </a:t>
            </a:r>
            <a:r>
              <a:rPr lang="en-US" sz="1400" dirty="0">
                <a:latin typeface="Verdana" pitchFamily="34" charset="0"/>
              </a:rPr>
              <a:t>-&gt;</a:t>
            </a:r>
            <a:r>
              <a:rPr lang="cs-CZ" sz="1400" dirty="0">
                <a:latin typeface="Verdana" pitchFamily="34" charset="0"/>
              </a:rPr>
              <a:t> rozdíly se nezmenšovaly, ale zvyšovaly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2) na nově vytvořená místa jsou přetahovaní pracovníci z jiných firem, než aby se snižovala nezaměstnanost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3) průměrné náklady na vytvoření pracovního místa pomocí pobídek jsou příliš vysoké (1,6 mil. Kč)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4) struktura nezaměstnaných se výrazně nemění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Klady a zápory pobídek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5) efekt přelévání přeceňován – nepřelévají se jen výnosy, ale také </a:t>
            </a:r>
            <a:r>
              <a:rPr lang="cs-CZ" sz="1400" dirty="0" smtClean="0">
                <a:latin typeface="Verdana" pitchFamily="34" charset="0"/>
              </a:rPr>
              <a:t>náklady</a:t>
            </a:r>
            <a:endParaRPr lang="cs-CZ" sz="1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6) udržují vysokou daňovou zátěž – firmy s pobídkami si přejí vysoké daně pro ostatní firmy, aby měly konkurenční výhodu</a:t>
            </a: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7) poradenské firmy nezahrnují do svých výpočtů veškeré náklady  -</a:t>
            </a:r>
            <a:r>
              <a:rPr lang="en-US" sz="1400" dirty="0">
                <a:latin typeface="Verdana" pitchFamily="34" charset="0"/>
              </a:rPr>
              <a:t>&gt;</a:t>
            </a:r>
            <a:r>
              <a:rPr lang="cs-CZ" sz="1400" dirty="0">
                <a:latin typeface="Verdana" pitchFamily="34" charset="0"/>
              </a:rPr>
              <a:t> proto se pobídky jeví jako výhodné</a:t>
            </a:r>
            <a:endParaRPr lang="en-US" sz="1400" dirty="0">
              <a:latin typeface="Verdan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8) deformují trh – podpora především velkých a zahraničních firem na úkor malých a domácích, podpořené firmy často „příliš velké pro krach“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5393"/>
            <a:ext cx="35433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879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22320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Investiční pobídky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Do konce roku </a:t>
            </a:r>
            <a:r>
              <a:rPr lang="cs-CZ" sz="1600" dirty="0" smtClean="0">
                <a:latin typeface="Verdana" pitchFamily="34" charset="0"/>
              </a:rPr>
              <a:t>2012:</a:t>
            </a:r>
            <a:endParaRPr lang="cs-CZ" sz="16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uděleno </a:t>
            </a:r>
            <a:r>
              <a:rPr lang="cs-CZ" sz="1400" dirty="0" smtClean="0">
                <a:latin typeface="Verdana" pitchFamily="34" charset="0"/>
              </a:rPr>
              <a:t>680 </a:t>
            </a:r>
            <a:r>
              <a:rPr lang="cs-CZ" sz="1400" dirty="0">
                <a:latin typeface="Verdana" pitchFamily="34" charset="0"/>
              </a:rPr>
              <a:t>pobídek firmám ze zpracovatelského průmyslu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přislíbené investice za </a:t>
            </a:r>
            <a:r>
              <a:rPr lang="cs-CZ" sz="1400" dirty="0" smtClean="0">
                <a:latin typeface="Verdana" pitchFamily="34" charset="0"/>
              </a:rPr>
              <a:t>612,8 </a:t>
            </a:r>
            <a:r>
              <a:rPr lang="cs-CZ" sz="1400" dirty="0">
                <a:latin typeface="Verdana" pitchFamily="34" charset="0"/>
              </a:rPr>
              <a:t>mld. Kč</a:t>
            </a: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  <a:r>
              <a:rPr lang="cs-CZ" sz="1600" dirty="0">
                <a:latin typeface="Verdana" pitchFamily="34" charset="0"/>
              </a:rPr>
              <a:t>ALE !!!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- k </a:t>
            </a:r>
            <a:r>
              <a:rPr lang="cs-CZ" sz="1600" dirty="0" smtClean="0">
                <a:latin typeface="Verdana" pitchFamily="34" charset="0"/>
              </a:rPr>
              <a:t>19. srpnu 2013 </a:t>
            </a:r>
            <a:r>
              <a:rPr lang="cs-CZ" sz="1600" dirty="0">
                <a:latin typeface="Verdana" pitchFamily="34" charset="0"/>
              </a:rPr>
              <a:t>aktuálních jen </a:t>
            </a:r>
            <a:r>
              <a:rPr lang="cs-CZ" sz="1600" dirty="0" smtClean="0">
                <a:latin typeface="Verdana" pitchFamily="34" charset="0"/>
              </a:rPr>
              <a:t>591 </a:t>
            </a:r>
            <a:r>
              <a:rPr lang="cs-CZ" sz="1600" dirty="0">
                <a:latin typeface="Verdana" pitchFamily="34" charset="0"/>
              </a:rPr>
              <a:t>pobídek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- přislíbené investice za </a:t>
            </a:r>
            <a:r>
              <a:rPr lang="cs-CZ" sz="1600" dirty="0" smtClean="0">
                <a:latin typeface="Verdana" pitchFamily="34" charset="0"/>
              </a:rPr>
              <a:t>524,1 </a:t>
            </a:r>
            <a:r>
              <a:rPr lang="cs-CZ" sz="1600" dirty="0">
                <a:latin typeface="Verdana" pitchFamily="34" charset="0"/>
              </a:rPr>
              <a:t>mld. 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- rušení </a:t>
            </a:r>
            <a:r>
              <a:rPr lang="cs-CZ" sz="1600" dirty="0">
                <a:latin typeface="Verdana" pitchFamily="34" charset="0"/>
              </a:rPr>
              <a:t>dříve vydaných rozhodnutí o udělení pobídek či odstoupení samotných </a:t>
            </a:r>
            <a:r>
              <a:rPr lang="cs-CZ" sz="1600" dirty="0" smtClean="0">
                <a:latin typeface="Verdana" pitchFamily="34" charset="0"/>
              </a:rPr>
              <a:t>investorů (89 pobídek za 88,7 mld. Kč)</a:t>
            </a:r>
            <a:endParaRPr lang="cs-CZ" sz="16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Prozatímní maximum – rok 2006: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- 149 pobídek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přislíbené investice za 111,9 mld. 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Případ </a:t>
            </a:r>
            <a:r>
              <a:rPr lang="cs-CZ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Flextronics</a:t>
            </a:r>
            <a:endParaRPr lang="cs-CZ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Plán: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zaměstnávat v Brně a okolí více než 3 000 zaměstnanců, investovat 20 mil. USD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firma získala pozemky za symbolickou korunu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daňové úlevy na 10 let + další podporu za 100 mil. Kč</a:t>
            </a: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Realita: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zpočátku vše firma plnila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začátek roku 2002 – rychlý odchod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ÚOHS proti firmě vedl správní řízení o zrušení a vrácení pobídek </a:t>
            </a:r>
          </a:p>
          <a:p>
            <a:pPr algn="just">
              <a:buFont typeface="Wingdings" pitchFamily="2" charset="2"/>
              <a:buNone/>
              <a:defRPr/>
            </a:pPr>
            <a:endParaRPr lang="cs-CZ" sz="1800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sz="1600" b="1" i="1" dirty="0">
                <a:latin typeface="Verdana" pitchFamily="34" charset="0"/>
              </a:rPr>
              <a:t>-&gt;</a:t>
            </a:r>
            <a:r>
              <a:rPr lang="cs-CZ" sz="1600" b="1" i="1" dirty="0">
                <a:latin typeface="Verdana" pitchFamily="34" charset="0"/>
              </a:rPr>
              <a:t> první velká nadnárodní společnost, která nesplnila své závazky a opustila ČR</a:t>
            </a:r>
            <a:endParaRPr lang="en-US" sz="1600" b="1" i="1" dirty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t="32097" b="32486"/>
          <a:stretch>
            <a:fillRect/>
          </a:stretch>
        </p:blipFill>
        <p:spPr bwMode="auto">
          <a:xfrm>
            <a:off x="5580112" y="2708920"/>
            <a:ext cx="3238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Vývoj udělených pobídek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 l="6749" t="20877" r="4498" b="10439"/>
          <a:stretch>
            <a:fillRect/>
          </a:stretch>
        </p:blipFill>
        <p:spPr bwMode="auto">
          <a:xfrm>
            <a:off x="11113" y="1619250"/>
            <a:ext cx="909796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Regionální struktura pobídek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 l="10054" t="23038" r="16873" b="10628"/>
          <a:stretch>
            <a:fillRect/>
          </a:stretch>
        </p:blipFill>
        <p:spPr bwMode="auto">
          <a:xfrm>
            <a:off x="71438" y="1398588"/>
            <a:ext cx="9037637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pl-PL" dirty="0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Členění PZI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68413"/>
            <a:ext cx="7200900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Regionální struktura pobídek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2836863"/>
          </a:xfrm>
        </p:spPr>
        <p:txBody>
          <a:bodyPr/>
          <a:lstStyle/>
          <a:p>
            <a:pPr algn="just"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Okresy s největším přislíbeným objemem investic díky pobídkám: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1. </a:t>
            </a:r>
            <a:r>
              <a:rPr lang="cs-CZ" sz="1400" dirty="0" err="1" smtClean="0">
                <a:latin typeface="Verdana" pitchFamily="34" charset="0"/>
              </a:rPr>
              <a:t>Frýdek</a:t>
            </a:r>
            <a:r>
              <a:rPr lang="cs-CZ" sz="1400" dirty="0" smtClean="0">
                <a:latin typeface="Verdana" pitchFamily="34" charset="0"/>
              </a:rPr>
              <a:t>-Místek	45,1 mld. 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2. Mladá Boleslav	33,5 mld. Kč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3. Kolín		32,8 mld. Kč</a:t>
            </a:r>
          </a:p>
          <a:p>
            <a:pPr algn="just">
              <a:buFont typeface="Wingdings" pitchFamily="2" charset="2"/>
              <a:buNone/>
              <a:defRPr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</a:rPr>
              <a:t>PROČ?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cs-CZ" sz="1800" dirty="0" smtClean="0">
                <a:latin typeface="Verdana" pitchFamily="34" charset="0"/>
              </a:rPr>
              <a:t>	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725988"/>
            <a:ext cx="1619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5831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tpca_274_45e7d3eb3cd82"/>
          <p:cNvPicPr>
            <a:picLocks noChangeAspect="1" noChangeArrowheads="1"/>
          </p:cNvPicPr>
          <p:nvPr/>
        </p:nvPicPr>
        <p:blipFill>
          <a:blip r:embed="rId5" cstate="print"/>
          <a:srcRect t="27974" b="36226"/>
          <a:stretch>
            <a:fillRect/>
          </a:stretch>
        </p:blipFill>
        <p:spPr bwMode="auto">
          <a:xfrm>
            <a:off x="5413375" y="4868863"/>
            <a:ext cx="3479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6213"/>
            <a:ext cx="8964613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076825" y="11969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Foxconn CZ – 6 955 míst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940425" y="20542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Panasonic – 5 951 míst</a:t>
            </a:r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4500563" y="1557338"/>
            <a:ext cx="935037" cy="1511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5219700" y="2349500"/>
            <a:ext cx="1008063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50825" y="836613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IPS Alpha + Hitachi           – 5 912 míst</a:t>
            </a: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1692275" y="1196975"/>
            <a:ext cx="935038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  <p:bldP spid="64523" grpId="0" animBg="1"/>
      <p:bldP spid="64525" grpId="0" animBg="1"/>
      <p:bldP spid="64526" grpId="0"/>
      <p:bldP spid="645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Odvětvová struktura pobídek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 cstate="print"/>
          <a:srcRect l="9900" t="26640" r="9779" b="25121"/>
          <a:stretch>
            <a:fillRect/>
          </a:stretch>
        </p:blipFill>
        <p:spPr bwMode="auto">
          <a:xfrm>
            <a:off x="0" y="1989138"/>
            <a:ext cx="9144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Typy udělených pobídek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 l="18222" t="23039" r="5399" b="44633"/>
          <a:stretch>
            <a:fillRect/>
          </a:stretch>
        </p:blipFill>
        <p:spPr bwMode="auto">
          <a:xfrm>
            <a:off x="0" y="2307382"/>
            <a:ext cx="914400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Typy udělených pobídek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44000" cy="199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79512" y="197315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hmotná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podpora poskytována pouze v regionech A, vymezovány pololetně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region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= region s MN nejméně o 50 % vyšší než průměrná MN v ČR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velký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podnik:	250 zaměstnanců a více, obrat nad 50 mil. EUR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střední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podnik:	50 až 249 zaměstnanců, obrat 10 až 50 mil. EUR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malý 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podnik:	do 50 zaměstnanců, obrat do 10 mil. 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8183"/>
          <a:stretch>
            <a:fillRect/>
          </a:stretch>
        </p:blipFill>
        <p:spPr bwMode="auto">
          <a:xfrm>
            <a:off x="948888" y="1124744"/>
            <a:ext cx="7246225" cy="426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435975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Udělování pobídek</a:t>
            </a:r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35975" cy="194468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000" dirty="0">
                <a:latin typeface="Verdana" pitchFamily="34" charset="0"/>
              </a:rPr>
              <a:t>1. července </a:t>
            </a:r>
            <a:r>
              <a:rPr lang="cs-CZ" sz="2000" dirty="0" smtClean="0">
                <a:latin typeface="Verdana" pitchFamily="34" charset="0"/>
              </a:rPr>
              <a:t>2014 </a:t>
            </a:r>
            <a:r>
              <a:rPr lang="cs-CZ" sz="2000" dirty="0">
                <a:latin typeface="Verdana" pitchFamily="34" charset="0"/>
              </a:rPr>
              <a:t>– 31. prosince </a:t>
            </a:r>
            <a:r>
              <a:rPr lang="cs-CZ" sz="2000" dirty="0" smtClean="0">
                <a:latin typeface="Verdana" pitchFamily="34" charset="0"/>
              </a:rPr>
              <a:t>2014</a:t>
            </a:r>
            <a:endParaRPr lang="cs-CZ" sz="1800" dirty="0">
              <a:latin typeface="Verdana" pitchFamily="34" charset="0"/>
            </a:endParaRPr>
          </a:p>
        </p:txBody>
      </p:sp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262563"/>
            <a:ext cx="54657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99" t="19463" r="72441" b="43773"/>
          <a:stretch>
            <a:fillRect/>
          </a:stretch>
        </p:blipFill>
        <p:spPr bwMode="auto">
          <a:xfrm>
            <a:off x="6084168" y="5301208"/>
            <a:ext cx="27759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053" y="0"/>
            <a:ext cx="70718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Faktory lokalizace PZI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široká škála objektivních a subjektivních faktorů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skupiny zemí </a:t>
            </a:r>
            <a:r>
              <a:rPr lang="en-US" sz="1600" dirty="0">
                <a:latin typeface="Verdana" pitchFamily="34" charset="0"/>
              </a:rPr>
              <a:t>-&gt;</a:t>
            </a:r>
            <a:r>
              <a:rPr lang="cs-CZ" sz="1600" dirty="0">
                <a:latin typeface="Verdana" pitchFamily="34" charset="0"/>
              </a:rPr>
              <a:t> jednotlivé země </a:t>
            </a:r>
            <a:r>
              <a:rPr lang="en-US" sz="1600" dirty="0">
                <a:latin typeface="Verdana" pitchFamily="34" charset="0"/>
              </a:rPr>
              <a:t>-&gt;</a:t>
            </a:r>
            <a:r>
              <a:rPr lang="cs-CZ" sz="1600" dirty="0">
                <a:latin typeface="Verdana" pitchFamily="34" charset="0"/>
              </a:rPr>
              <a:t> regiony</a:t>
            </a:r>
            <a:endParaRPr lang="en-US" sz="16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>
                <a:latin typeface="Verdana" pitchFamily="34" charset="0"/>
              </a:rPr>
              <a:t>	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všeobecné faktory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politická stabilita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intenzita ekonomického růstu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kvalita legislativního prostředí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úroveň úrokových sazeb a daňového </a:t>
            </a:r>
            <a:r>
              <a:rPr lang="cs-CZ" sz="1400" dirty="0" smtClean="0">
                <a:latin typeface="Verdana" pitchFamily="34" charset="0"/>
              </a:rPr>
              <a:t>zatížení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lokalizační faktory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- podle nich se investor následně rozhoduje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000" dirty="0">
                <a:latin typeface="Verdana" pitchFamily="34" charset="0"/>
              </a:rPr>
              <a:t>	</a:t>
            </a:r>
            <a:endParaRPr lang="cs-CZ" sz="24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faktory PZI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AutoNum type="arabicParenR"/>
              <a:defRPr/>
            </a:pPr>
            <a:r>
              <a:rPr lang="cs-CZ" sz="1600" dirty="0" smtClean="0">
                <a:latin typeface="Verdana" pitchFamily="34" charset="0"/>
              </a:rPr>
              <a:t>obchodní faktory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blízkost trhu, blízkost hlavních zákazníků, přítomnost zahraničních firem, podpůrné služby (služby pro podniky, zprostředkovatelé, projekční a vědecko-výzkumné služby)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2) pracovní </a:t>
            </a:r>
            <a:r>
              <a:rPr lang="cs-CZ" sz="1600" dirty="0" smtClean="0">
                <a:latin typeface="Verdana" pitchFamily="34" charset="0"/>
              </a:rPr>
              <a:t>faktory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sz="18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všeobecná dostupnost pracovních sil, kvalita pracovních sil, flexibilita pracovních sil (schopnost přizpůsobit se měnícím se podmínkám)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3) infrastrukturní faktory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kvalita silničních a železničních komunikací, blízkost větších letišť, kvalita telekomunikací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4) nákladové </a:t>
            </a:r>
            <a:r>
              <a:rPr lang="cs-CZ" sz="1600" dirty="0" smtClean="0">
                <a:latin typeface="Verdana" pitchFamily="34" charset="0"/>
              </a:rPr>
              <a:t>faktory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cena práce a cena stavebních pozemků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5) specifické lokální, resp. lokálně-regionální </a:t>
            </a:r>
            <a:r>
              <a:rPr lang="cs-CZ" sz="1600" dirty="0" smtClean="0">
                <a:latin typeface="Verdana" pitchFamily="34" charset="0"/>
              </a:rPr>
              <a:t>faktory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nabídka rozvojových ploch, potenciál finanční participace (investiční pobídky)</a:t>
            </a: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600" dirty="0">
                <a:latin typeface="Verdana" pitchFamily="34" charset="0"/>
              </a:rPr>
              <a:t>6) environmentální faktory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sz="2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environmentální kvalita (kvalita života), urbanisticko-přírodní atraktivita</a:t>
            </a:r>
            <a:endParaRPr lang="cs-CZ" sz="1400" dirty="0">
              <a:latin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Státy střední a východní Evropy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pozitiva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vysoká vzdělanost, kvalifikace a zručnost pracovní síly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relativně levná pracovní síla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otevřené ekonomiky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politicky stabilní, většina členy EU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„blízkost“ Západu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představují trh se 125 mil. zákazníky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negativa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nízká produktivita práce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možné environmentální závazky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4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- dříve u ČR: 	odkládaná restrukturalizace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400" dirty="0">
                <a:latin typeface="Verdana" pitchFamily="34" charset="0"/>
              </a:rPr>
              <a:t>			odkládané investiční pobídky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800" dirty="0">
                <a:latin typeface="Verdana" pitchFamily="34" charset="0"/>
              </a:rPr>
              <a:t>	</a:t>
            </a:r>
            <a:r>
              <a:rPr lang="cs-CZ" sz="2000" dirty="0">
                <a:latin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Z0047 Geografie průmyslu a zemědělství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Klady a zápory PZI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4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klady (okamžitý viditelný pozitivní efekt)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zachování či zvýšení produkce a pracovních míst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vyšší daňové příjmy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příspěvky na kulturu, sport, zdravotnictví, školství atd.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zvyšování konkurenceschopnosti celého hospodářství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vyšší produktivita práce na jednoho zaměstnance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růst kvality výrobků</a:t>
            </a: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transfer technologií (přenos vyspělejších technologií) a </a:t>
            </a:r>
            <a:r>
              <a:rPr lang="cs-CZ" sz="1400" dirty="0" err="1" smtClean="0">
                <a:latin typeface="Verdana" pitchFamily="34" charset="0"/>
              </a:rPr>
              <a:t>know</a:t>
            </a:r>
            <a:r>
              <a:rPr lang="cs-CZ" sz="1400" dirty="0" smtClean="0">
                <a:latin typeface="Verdana" pitchFamily="34" charset="0"/>
              </a:rPr>
              <a:t>-</a:t>
            </a:r>
            <a:r>
              <a:rPr lang="cs-CZ" sz="1400" dirty="0" err="1" smtClean="0">
                <a:latin typeface="Verdana" pitchFamily="34" charset="0"/>
              </a:rPr>
              <a:t>how</a:t>
            </a:r>
            <a:endParaRPr lang="cs-CZ" sz="1400" dirty="0">
              <a:latin typeface="Verdana" pitchFamily="34" charset="0"/>
            </a:endParaRPr>
          </a:p>
          <a:p>
            <a:pPr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zlepšení řízení podniků (nové manažerské dovednosti)</a:t>
            </a:r>
          </a:p>
          <a:p>
            <a:pPr>
              <a:buNone/>
              <a:defRPr/>
            </a:pPr>
            <a:endParaRPr lang="cs-CZ" sz="8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1600" dirty="0" smtClean="0">
                <a:latin typeface="Verdana" pitchFamily="34" charset="0"/>
              </a:rPr>
              <a:t>negativa (dlouhodobý, v počátku často neviditelný, negativní efekt)</a:t>
            </a:r>
            <a:endParaRPr lang="cs-CZ" sz="16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vytvoření závislosti ekonomiky na zahraničním kapitálu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externí kontrola lokální ekonomiky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odlákání kvalifikovaných pracovníků z domácích firem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snížení konkurenceschopnosti domácích firem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zabránění či alespoň ztížení vzniku domácích firem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nerovnoměrná lokalizace ve prospěch rozvinutějších regionů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snižování úrovně odbornosti a zručnosti pracovní síly (</a:t>
            </a:r>
            <a:r>
              <a:rPr lang="cs-CZ" sz="1400" dirty="0" err="1" smtClean="0">
                <a:latin typeface="Verdana" pitchFamily="34" charset="0"/>
              </a:rPr>
              <a:t>deskilling</a:t>
            </a:r>
            <a:r>
              <a:rPr lang="cs-CZ" sz="1400" dirty="0" smtClean="0">
                <a:latin typeface="Verdana" pitchFamily="34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riziko přesunu investic dále na Východ po vyčerpání investičních pobídek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400" dirty="0" smtClean="0">
                <a:latin typeface="Verdana" pitchFamily="34" charset="0"/>
              </a:rPr>
              <a:t>	- riziko možnosti vzniku duální ekonomiky (dvě vedle sebe existují, izolované ekonomiky)</a:t>
            </a:r>
            <a:endParaRPr lang="cs-CZ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PZI v České republice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cs-CZ" sz="2000" dirty="0">
              <a:latin typeface="Verdana" pitchFamily="34" charset="0"/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0" y="1268760"/>
          <a:ext cx="8964488" cy="53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Struktura PZI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0" y="1419224"/>
          <a:ext cx="9144000" cy="467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663</Words>
  <Application>Microsoft Office PowerPoint</Application>
  <PresentationFormat>Předvádění na obrazovce (4:3)</PresentationFormat>
  <Paragraphs>305</Paragraphs>
  <Slides>36</Slides>
  <Notes>36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Přímé zahraniční investice </vt:lpstr>
      <vt:lpstr>Definice PZI</vt:lpstr>
      <vt:lpstr>Členění PZI</vt:lpstr>
      <vt:lpstr>Faktory lokalizace PZI</vt:lpstr>
      <vt:lpstr>Lokalizační faktory PZI</vt:lpstr>
      <vt:lpstr>Státy střední a východní Evropy</vt:lpstr>
      <vt:lpstr>Klady a zápory PZI</vt:lpstr>
      <vt:lpstr>PZI v České republice</vt:lpstr>
      <vt:lpstr>Struktura PZI</vt:lpstr>
      <vt:lpstr>Vývoj přílivu PZI</vt:lpstr>
      <vt:lpstr>Vývoj přílivu PZI</vt:lpstr>
      <vt:lpstr>Snímek 12</vt:lpstr>
      <vt:lpstr>Snímek 13</vt:lpstr>
      <vt:lpstr>Sektorové změny PZI</vt:lpstr>
      <vt:lpstr>Snímek 15</vt:lpstr>
      <vt:lpstr>Snímek 16</vt:lpstr>
      <vt:lpstr>Snímek 17</vt:lpstr>
      <vt:lpstr>Snímek 18</vt:lpstr>
      <vt:lpstr>Systém investičních pobídek </vt:lpstr>
      <vt:lpstr>Vznik systému pobídek</vt:lpstr>
      <vt:lpstr>Systém investičních pobídek</vt:lpstr>
      <vt:lpstr>Spor (Literární noviny)</vt:lpstr>
      <vt:lpstr>Argumenty sporu</vt:lpstr>
      <vt:lpstr>Klady a zápory pobídek</vt:lpstr>
      <vt:lpstr>Klady a zápory pobídek</vt:lpstr>
      <vt:lpstr>Investiční pobídky</vt:lpstr>
      <vt:lpstr>Případ Flextronics</vt:lpstr>
      <vt:lpstr>Vývoj udělených pobídek</vt:lpstr>
      <vt:lpstr>Regionální struktura pobídek</vt:lpstr>
      <vt:lpstr>Regionální struktura pobídek</vt:lpstr>
      <vt:lpstr>Snímek 31</vt:lpstr>
      <vt:lpstr>Odvětvová struktura pobídek</vt:lpstr>
      <vt:lpstr>Typy udělených pobídek</vt:lpstr>
      <vt:lpstr>Typy udělených pobídek</vt:lpstr>
      <vt:lpstr>Udělování pobídek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Sery</cp:lastModifiedBy>
  <cp:revision>140</cp:revision>
  <dcterms:created xsi:type="dcterms:W3CDTF">2014-09-08T07:18:26Z</dcterms:created>
  <dcterms:modified xsi:type="dcterms:W3CDTF">2014-09-30T20:23:09Z</dcterms:modified>
</cp:coreProperties>
</file>