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6" r:id="rId2"/>
    <p:sldId id="362" r:id="rId3"/>
    <p:sldId id="363" r:id="rId4"/>
    <p:sldId id="364" r:id="rId5"/>
    <p:sldId id="365" r:id="rId6"/>
    <p:sldId id="394" r:id="rId7"/>
    <p:sldId id="366" r:id="rId8"/>
    <p:sldId id="367" r:id="rId9"/>
    <p:sldId id="368" r:id="rId10"/>
    <p:sldId id="369" r:id="rId11"/>
    <p:sldId id="370" r:id="rId12"/>
    <p:sldId id="371" r:id="rId13"/>
    <p:sldId id="393" r:id="rId14"/>
    <p:sldId id="395" r:id="rId15"/>
    <p:sldId id="397" r:id="rId16"/>
    <p:sldId id="396" r:id="rId17"/>
    <p:sldId id="398" r:id="rId18"/>
    <p:sldId id="400" r:id="rId19"/>
    <p:sldId id="399" r:id="rId20"/>
    <p:sldId id="401" r:id="rId21"/>
    <p:sldId id="402" r:id="rId22"/>
    <p:sldId id="403" r:id="rId23"/>
    <p:sldId id="404" r:id="rId24"/>
    <p:sldId id="372" r:id="rId25"/>
    <p:sldId id="373" r:id="rId26"/>
    <p:sldId id="374" r:id="rId27"/>
    <p:sldId id="375" r:id="rId28"/>
    <p:sldId id="405" r:id="rId29"/>
    <p:sldId id="376" r:id="rId30"/>
    <p:sldId id="377" r:id="rId31"/>
    <p:sldId id="378" r:id="rId32"/>
    <p:sldId id="379" r:id="rId33"/>
    <p:sldId id="380" r:id="rId34"/>
    <p:sldId id="381" r:id="rId35"/>
    <p:sldId id="382" r:id="rId36"/>
    <p:sldId id="383" r:id="rId37"/>
    <p:sldId id="384" r:id="rId38"/>
    <p:sldId id="385" r:id="rId39"/>
    <p:sldId id="392" r:id="rId40"/>
    <p:sldId id="387" r:id="rId41"/>
    <p:sldId id="388" r:id="rId42"/>
    <p:sldId id="406" r:id="rId43"/>
    <p:sldId id="407" r:id="rId44"/>
    <p:sldId id="389" r:id="rId45"/>
    <p:sldId id="390" r:id="rId46"/>
    <p:sldId id="391" r:id="rId4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Světlý styl 1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yl Světlá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178" y="-8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F6D1A-B9EA-431B-9F9E-04C83023FCD8}" type="datetimeFigureOut">
              <a:rPr lang="cs-CZ" smtClean="0"/>
              <a:pPr/>
              <a:t>21.10.2014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10E6B4-8AE8-4B37-94C7-F049F5934268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9EB1B2-9927-42A6-A9CD-139171C952B2}" type="datetimeFigureOut">
              <a:rPr lang="cs-CZ" smtClean="0"/>
              <a:pPr/>
              <a:t>21.10.2014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C6D34-2E91-4704-8FF2-2EA9C6FA1EE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BB4487-06FD-4571-941B-616E77347B66}" type="slidenum">
              <a:rPr lang="cs-CZ" smtClean="0"/>
              <a:pPr/>
              <a:t>10</a:t>
            </a:fld>
            <a:endParaRPr lang="cs-CZ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6FC7B8-3B19-4EB6-9451-95EDEA8E1D21}" type="slidenum">
              <a:rPr lang="cs-CZ" smtClean="0"/>
              <a:pPr/>
              <a:t>11</a:t>
            </a:fld>
            <a:endParaRPr lang="cs-CZ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DC7A20-1FEF-4721-A6C4-81FBFA73DCB9}" type="slidenum">
              <a:rPr lang="cs-CZ" smtClean="0"/>
              <a:pPr/>
              <a:t>12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DC7A20-1FEF-4721-A6C4-81FBFA73DCB9}" type="slidenum">
              <a:rPr lang="cs-CZ" smtClean="0"/>
              <a:pPr/>
              <a:t>13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DC7A20-1FEF-4721-A6C4-81FBFA73DCB9}" type="slidenum">
              <a:rPr lang="cs-CZ" smtClean="0"/>
              <a:pPr/>
              <a:t>14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DC7A20-1FEF-4721-A6C4-81FBFA73DCB9}" type="slidenum">
              <a:rPr lang="cs-CZ" smtClean="0"/>
              <a:pPr/>
              <a:t>15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DC7A20-1FEF-4721-A6C4-81FBFA73DCB9}" type="slidenum">
              <a:rPr lang="cs-CZ" smtClean="0"/>
              <a:pPr/>
              <a:t>16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DC7A20-1FEF-4721-A6C4-81FBFA73DCB9}" type="slidenum">
              <a:rPr lang="cs-CZ" smtClean="0"/>
              <a:pPr/>
              <a:t>17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DC7A20-1FEF-4721-A6C4-81FBFA73DCB9}" type="slidenum">
              <a:rPr lang="cs-CZ" smtClean="0"/>
              <a:pPr/>
              <a:t>18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DC7A20-1FEF-4721-A6C4-81FBFA73DCB9}" type="slidenum">
              <a:rPr lang="cs-CZ" smtClean="0"/>
              <a:pPr/>
              <a:t>19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D0E81F-0436-444D-B5A6-12A4F783DEC7}" type="slidenum">
              <a:rPr lang="cs-CZ" smtClean="0"/>
              <a:pPr/>
              <a:t>2</a:t>
            </a:fld>
            <a:endParaRPr lang="cs-CZ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DC7A20-1FEF-4721-A6C4-81FBFA73DCB9}" type="slidenum">
              <a:rPr lang="cs-CZ" smtClean="0"/>
              <a:pPr/>
              <a:t>20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DC7A20-1FEF-4721-A6C4-81FBFA73DCB9}" type="slidenum">
              <a:rPr lang="cs-CZ" smtClean="0"/>
              <a:pPr/>
              <a:t>21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DC7A20-1FEF-4721-A6C4-81FBFA73DCB9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DC7A20-1FEF-4721-A6C4-81FBFA73DCB9}" type="slidenum">
              <a:rPr lang="cs-CZ" smtClean="0"/>
              <a:pPr/>
              <a:t>23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947DF8-7F58-4D3B-B962-9A29E2907724}" type="slidenum">
              <a:rPr lang="cs-CZ" smtClean="0"/>
              <a:pPr/>
              <a:t>24</a:t>
            </a:fld>
            <a:endParaRPr lang="cs-CZ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CD6D2C-46C2-4FD2-9E60-7918BF61A773}" type="slidenum">
              <a:rPr lang="cs-CZ" smtClean="0"/>
              <a:pPr/>
              <a:t>25</a:t>
            </a:fld>
            <a:endParaRPr lang="cs-CZ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2250C1-4FEA-4A9C-B7E8-B473343674D4}" type="slidenum">
              <a:rPr lang="cs-CZ" smtClean="0"/>
              <a:pPr/>
              <a:t>26</a:t>
            </a:fld>
            <a:endParaRPr lang="cs-CZ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D3254B-ADA6-42A4-BDD1-67B1A1131445}" type="slidenum">
              <a:rPr lang="cs-CZ" smtClean="0"/>
              <a:pPr/>
              <a:t>27</a:t>
            </a:fld>
            <a:endParaRPr 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D3254B-ADA6-42A4-BDD1-67B1A1131445}" type="slidenum">
              <a:rPr lang="cs-CZ" smtClean="0"/>
              <a:pPr/>
              <a:t>28</a:t>
            </a:fld>
            <a:endParaRPr 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2290A5-8E76-41E3-AF26-C0A7B94AAB94}" type="slidenum">
              <a:rPr lang="cs-CZ" smtClean="0"/>
              <a:pPr/>
              <a:t>29</a:t>
            </a:fld>
            <a:endParaRPr lang="cs-CZ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DFDCFA-2539-49D2-97A7-3CB81C4219B1}" type="slidenum">
              <a:rPr lang="cs-CZ" smtClean="0"/>
              <a:pPr/>
              <a:t>3</a:t>
            </a:fld>
            <a:endParaRPr lang="cs-CZ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0954AA-9620-4A31-A329-818BE0F8D838}" type="slidenum">
              <a:rPr lang="cs-CZ" smtClean="0"/>
              <a:pPr/>
              <a:t>30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63CD90-773D-4ED2-9468-694C503A62FC}" type="slidenum">
              <a:rPr lang="cs-CZ" smtClean="0"/>
              <a:pPr/>
              <a:t>31</a:t>
            </a:fld>
            <a:endParaRPr lang="cs-CZ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748AC5-7A6E-4497-A48F-4DFC32B4D199}" type="slidenum">
              <a:rPr lang="cs-CZ" smtClean="0"/>
              <a:pPr/>
              <a:t>32</a:t>
            </a:fld>
            <a:endParaRPr lang="cs-CZ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D4D97A-0383-42A2-B946-71A4B4F728A9}" type="slidenum">
              <a:rPr lang="cs-CZ" smtClean="0"/>
              <a:pPr/>
              <a:t>36</a:t>
            </a:fld>
            <a:endParaRPr lang="cs-CZ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983BAA-5153-4BCB-8E29-A397A344267D}" type="slidenum">
              <a:rPr lang="cs-CZ" smtClean="0"/>
              <a:pPr/>
              <a:t>38</a:t>
            </a:fld>
            <a:endParaRPr lang="cs-CZ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AF0A04-4839-419F-B32E-6F611583A51F}" type="slidenum">
              <a:rPr lang="cs-CZ" smtClean="0"/>
              <a:pPr/>
              <a:t>40</a:t>
            </a:fld>
            <a:endParaRPr lang="cs-CZ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4D9D24-BF61-47D7-AB07-EAB3B5D7681C}" type="slidenum">
              <a:rPr lang="cs-CZ" smtClean="0"/>
              <a:pPr/>
              <a:t>41</a:t>
            </a:fld>
            <a:endParaRPr lang="cs-CZ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4D9D24-BF61-47D7-AB07-EAB3B5D7681C}" type="slidenum">
              <a:rPr lang="cs-CZ" smtClean="0"/>
              <a:pPr/>
              <a:t>42</a:t>
            </a:fld>
            <a:endParaRPr lang="cs-CZ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4D9D24-BF61-47D7-AB07-EAB3B5D7681C}" type="slidenum">
              <a:rPr lang="cs-CZ" smtClean="0"/>
              <a:pPr/>
              <a:t>43</a:t>
            </a:fld>
            <a:endParaRPr lang="cs-CZ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CA3228-86E8-4E93-B066-43B51432F00D}" type="slidenum">
              <a:rPr lang="cs-CZ" smtClean="0"/>
              <a:pPr/>
              <a:t>4</a:t>
            </a:fld>
            <a:endParaRPr lang="cs-CZ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E5E233-3EE7-41E8-AB6D-625610F56921}" type="slidenum">
              <a:rPr lang="cs-CZ" smtClean="0"/>
              <a:pPr/>
              <a:t>44</a:t>
            </a:fld>
            <a:endParaRPr lang="cs-CZ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D5EA10-9130-4C92-A1C5-B9A2A66F4D76}" type="slidenum">
              <a:rPr lang="cs-CZ" smtClean="0"/>
              <a:pPr/>
              <a:t>45</a:t>
            </a:fld>
            <a:endParaRPr 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8F8FA5-8FC5-46F5-BE9C-C3C08B42BF8D}" type="slidenum">
              <a:rPr lang="cs-CZ" smtClean="0"/>
              <a:pPr/>
              <a:t>46</a:t>
            </a:fld>
            <a:endParaRPr lang="cs-CZ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607957-349B-41B7-A16A-A673D6D27958}" type="slidenum">
              <a:rPr lang="cs-CZ" smtClean="0"/>
              <a:pPr/>
              <a:t>5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607957-349B-41B7-A16A-A673D6D27958}" type="slidenum">
              <a:rPr lang="cs-CZ" smtClean="0"/>
              <a:pPr/>
              <a:t>6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A16BA2-F9D5-4F53-977B-F4403BAB33DF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B35375-4D30-4422-B780-35D3C510BBC0}" type="slidenum">
              <a:rPr lang="cs-CZ" smtClean="0"/>
              <a:pPr/>
              <a:t>8</a:t>
            </a:fld>
            <a:endParaRPr lang="cs-CZ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58CB4A-2FCF-421F-8620-4234EA38EAE7}" type="slidenum">
              <a:rPr lang="cs-CZ" smtClean="0"/>
              <a:pPr/>
              <a:t>9</a:t>
            </a:fld>
            <a:endParaRPr lang="cs-CZ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FFDB-4289-4F24-A46E-0C23620257C9}" type="datetime1">
              <a:rPr lang="cs-CZ" smtClean="0"/>
              <a:pPr/>
              <a:t>21.10.2014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8A54-3CCB-46A4-B709-1A3CCC8364E9}" type="datetime1">
              <a:rPr lang="cs-CZ" smtClean="0"/>
              <a:pPr/>
              <a:t>21.10.2014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4FBD4-63E5-4D6E-8AAC-7BB8EBDFB93C}" type="datetime1">
              <a:rPr lang="cs-CZ" smtClean="0"/>
              <a:pPr/>
              <a:t>21.10.2014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EC045-EDCA-4711-9D03-1AF25F88A937}" type="datetime1">
              <a:rPr lang="cs-CZ" smtClean="0"/>
              <a:pPr/>
              <a:t>21.10.2014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7820C-71B6-47C6-B732-26F8AB01B251}" type="datetime1">
              <a:rPr lang="cs-CZ" smtClean="0"/>
              <a:pPr/>
              <a:t>21.10.2014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6C88C-EC4B-4DAE-954E-1D812C534E59}" type="datetime1">
              <a:rPr lang="cs-CZ" smtClean="0"/>
              <a:pPr/>
              <a:t>21.10.2014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606DB-2A57-469A-B109-B9487064E820}" type="datetime1">
              <a:rPr lang="cs-CZ" smtClean="0"/>
              <a:pPr/>
              <a:t>21.10.2014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94A5A-304D-4103-BD5B-391DF426B630}" type="datetime1">
              <a:rPr lang="cs-CZ" smtClean="0"/>
              <a:pPr/>
              <a:t>21.10.2014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8C8F5-9A3E-4FFF-ADAD-F331F036A9AE}" type="datetime1">
              <a:rPr lang="cs-CZ" smtClean="0"/>
              <a:pPr/>
              <a:t>21.10.2014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533D1-C90F-4287-9BDD-CF77F5332C91}" type="datetime1">
              <a:rPr lang="cs-CZ" smtClean="0"/>
              <a:pPr/>
              <a:t>21.10.2014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0DF26-16AB-4C8F-A89E-27B9EF4546E5}" type="datetime1">
              <a:rPr lang="cs-CZ" smtClean="0"/>
              <a:pPr/>
              <a:t>21.10.2014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A0437-DCD8-4D96-BDCC-29E9A3844998}" type="datetime1">
              <a:rPr lang="cs-CZ" smtClean="0"/>
              <a:pPr/>
              <a:t>21.10.2014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/>
          <a:p>
            <a:r>
              <a:rPr lang="cs-CZ" dirty="0" smtClean="0"/>
              <a:t>Průmyslové zóny</a:t>
            </a:r>
            <a:br>
              <a:rPr lang="cs-CZ" dirty="0" smtClean="0"/>
            </a:br>
            <a:endParaRPr lang="cs-CZ" sz="13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5013176"/>
            <a:ext cx="6400800" cy="625624"/>
          </a:xfrm>
        </p:spPr>
        <p:txBody>
          <a:bodyPr/>
          <a:lstStyle/>
          <a:p>
            <a:r>
              <a:rPr lang="cs-CZ" dirty="0" smtClean="0"/>
              <a:t>15. října 2014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Průmyslové zóny v ČR (</a:t>
            </a: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CzechInvest</a:t>
            </a: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 smtClean="0">
                <a:latin typeface="Verdana" pitchFamily="34" charset="0"/>
              </a:rPr>
              <a:t>zóny podpořené </a:t>
            </a:r>
            <a:r>
              <a:rPr lang="cs-CZ" sz="1600" dirty="0" err="1" smtClean="0">
                <a:latin typeface="Verdana" pitchFamily="34" charset="0"/>
              </a:rPr>
              <a:t>CzechInvestem</a:t>
            </a: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None/>
              <a:defRPr/>
            </a:pPr>
            <a:endParaRPr lang="cs-CZ" sz="24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cs-CZ" sz="1600" dirty="0" smtClean="0">
                <a:latin typeface="Verdana" pitchFamily="34" charset="0"/>
              </a:rPr>
              <a:t>období </a:t>
            </a:r>
            <a:r>
              <a:rPr lang="cs-CZ" sz="1600" dirty="0">
                <a:latin typeface="Verdana" pitchFamily="34" charset="0"/>
              </a:rPr>
              <a:t>1998 – 2008: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podpořeno </a:t>
            </a:r>
            <a:r>
              <a:rPr lang="cs-CZ" sz="1400" dirty="0" err="1">
                <a:latin typeface="Verdana" pitchFamily="34" charset="0"/>
              </a:rPr>
              <a:t>CzechInvestem</a:t>
            </a:r>
            <a:r>
              <a:rPr lang="cs-CZ" sz="1400" dirty="0">
                <a:latin typeface="Verdana" pitchFamily="34" charset="0"/>
              </a:rPr>
              <a:t> 103 průmyslových zón,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- 606 investorů, investice za 210 mld. Kč,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vytvořeno 103 054 pracovních míst,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průměrná obsazenost 72 %.</a:t>
            </a:r>
          </a:p>
          <a:p>
            <a:pPr>
              <a:buFont typeface="Wingdings" pitchFamily="2" charset="2"/>
              <a:buNone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cs-CZ" sz="1400" dirty="0" smtClean="0">
                <a:latin typeface="Verdana" pitchFamily="34" charset="0"/>
              </a:rPr>
              <a:t>Moravskoslezský kraj</a:t>
            </a: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Ústecký kraj</a:t>
            </a: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Středočeský </a:t>
            </a:r>
            <a:r>
              <a:rPr lang="cs-CZ" sz="1400" dirty="0">
                <a:latin typeface="Verdana" pitchFamily="34" charset="0"/>
              </a:rPr>
              <a:t>kraj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r>
              <a:rPr lang="cs-CZ" sz="2400" dirty="0">
                <a:latin typeface="Verdana" pitchFamily="34" charset="0"/>
              </a:rPr>
              <a:t>	</a:t>
            </a:r>
          </a:p>
        </p:txBody>
      </p:sp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300" y="5157192"/>
            <a:ext cx="1655763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Průmyslové zóny v ČR</a:t>
            </a:r>
            <a:b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(Centrum pro regionální rozvoj ČR)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 smtClean="0">
                <a:latin typeface="Verdana" pitchFamily="34" charset="0"/>
              </a:rPr>
              <a:t>databáze k 30. 6. 2011</a:t>
            </a:r>
            <a:endParaRPr lang="cs-CZ" sz="1600" dirty="0">
              <a:latin typeface="Verdana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r>
              <a:rPr lang="cs-CZ" sz="1400" dirty="0">
                <a:latin typeface="Verdana" pitchFamily="34" charset="0"/>
              </a:rPr>
              <a:t>- </a:t>
            </a:r>
            <a:r>
              <a:rPr lang="cs-CZ" sz="1400" dirty="0" smtClean="0">
                <a:latin typeface="Verdana" pitchFamily="34" charset="0"/>
              </a:rPr>
              <a:t>zpracováno Atelierem T - </a:t>
            </a:r>
            <a:r>
              <a:rPr lang="cs-CZ" sz="1400" dirty="0" err="1" smtClean="0">
                <a:latin typeface="Verdana" pitchFamily="34" charset="0"/>
              </a:rPr>
              <a:t>plan</a:t>
            </a:r>
            <a:r>
              <a:rPr lang="cs-CZ" sz="1400" dirty="0" smtClean="0">
                <a:latin typeface="Verdana" pitchFamily="34" charset="0"/>
              </a:rPr>
              <a:t> s. r. o.</a:t>
            </a:r>
            <a:endParaRPr lang="cs-CZ" sz="1400" dirty="0">
              <a:latin typeface="Verdana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r>
              <a:rPr lang="cs-CZ" sz="2400" dirty="0">
                <a:latin typeface="Verdana" pitchFamily="34" charset="0"/>
              </a:rPr>
              <a:t>	</a:t>
            </a:r>
          </a:p>
        </p:txBody>
      </p:sp>
      <p:pic>
        <p:nvPicPr>
          <p:cNvPr id="1638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288" y="1700213"/>
            <a:ext cx="1371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4" cstate="print"/>
          <a:srcRect l="2699" t="20337" r="40720" b="41681"/>
          <a:stretch>
            <a:fillRect/>
          </a:stretch>
        </p:blipFill>
        <p:spPr bwMode="auto">
          <a:xfrm>
            <a:off x="324172" y="2565400"/>
            <a:ext cx="8496300" cy="356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4" cstate="print"/>
          <a:srcRect l="59280" t="20337" r="1901" b="41681"/>
          <a:stretch>
            <a:fillRect/>
          </a:stretch>
        </p:blipFill>
        <p:spPr bwMode="auto">
          <a:xfrm>
            <a:off x="3053655" y="2564904"/>
            <a:ext cx="5838825" cy="357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Strategické průmyslové zóny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 smtClean="0">
                <a:latin typeface="Verdana" pitchFamily="34" charset="0"/>
              </a:rPr>
              <a:t>1) </a:t>
            </a:r>
            <a:r>
              <a:rPr lang="cs-CZ" sz="1600" dirty="0" err="1" smtClean="0">
                <a:latin typeface="Verdana" pitchFamily="34" charset="0"/>
              </a:rPr>
              <a:t>Kolín</a:t>
            </a:r>
            <a:r>
              <a:rPr lang="cs-CZ" sz="1600" dirty="0" smtClean="0">
                <a:latin typeface="Verdana" pitchFamily="34" charset="0"/>
              </a:rPr>
              <a:t>-Ovčáry		4) </a:t>
            </a:r>
            <a:r>
              <a:rPr lang="cs-CZ" sz="1600" dirty="0" err="1" smtClean="0">
                <a:latin typeface="Verdana" pitchFamily="34" charset="0"/>
              </a:rPr>
              <a:t>Žatec</a:t>
            </a:r>
            <a:r>
              <a:rPr lang="cs-CZ" sz="1600" dirty="0" smtClean="0">
                <a:latin typeface="Verdana" pitchFamily="34" charset="0"/>
              </a:rPr>
              <a:t>-Triangle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600" dirty="0" smtClean="0">
                <a:latin typeface="Verdana" pitchFamily="34" charset="0"/>
              </a:rPr>
              <a:t>	2) </a:t>
            </a:r>
            <a:r>
              <a:rPr lang="cs-CZ" sz="1600" dirty="0" err="1" smtClean="0">
                <a:latin typeface="Verdana" pitchFamily="34" charset="0"/>
              </a:rPr>
              <a:t>Ostrava</a:t>
            </a:r>
            <a:r>
              <a:rPr lang="cs-CZ" sz="1600" dirty="0" smtClean="0">
                <a:latin typeface="Verdana" pitchFamily="34" charset="0"/>
              </a:rPr>
              <a:t>-</a:t>
            </a:r>
            <a:r>
              <a:rPr lang="cs-CZ" sz="1600" dirty="0" err="1" smtClean="0">
                <a:latin typeface="Verdana" pitchFamily="34" charset="0"/>
              </a:rPr>
              <a:t>Mošnov</a:t>
            </a:r>
            <a:r>
              <a:rPr lang="cs-CZ" sz="1600" dirty="0" smtClean="0">
                <a:latin typeface="Verdana" pitchFamily="34" charset="0"/>
              </a:rPr>
              <a:t>		5) Holešov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600" dirty="0" smtClean="0">
                <a:latin typeface="Verdana" pitchFamily="34" charset="0"/>
              </a:rPr>
              <a:t>	3) Most-</a:t>
            </a:r>
            <a:r>
              <a:rPr lang="cs-CZ" sz="1600" dirty="0" err="1" smtClean="0">
                <a:latin typeface="Verdana" pitchFamily="34" charset="0"/>
              </a:rPr>
              <a:t>Joseph</a:t>
            </a:r>
            <a:endParaRPr lang="cs-CZ" sz="1600" dirty="0" smtClean="0">
              <a:latin typeface="Verdana" pitchFamily="34" charset="0"/>
            </a:endParaRPr>
          </a:p>
        </p:txBody>
      </p:sp>
      <p:pic>
        <p:nvPicPr>
          <p:cNvPr id="17412" name="Obrázek 7" descr="02195l.jpg"/>
          <p:cNvPicPr>
            <a:picLocks noChangeAspect="1"/>
          </p:cNvPicPr>
          <p:nvPr/>
        </p:nvPicPr>
        <p:blipFill>
          <a:blip r:embed="rId3" cstate="print"/>
          <a:srcRect l="2563" t="3821" r="4430"/>
          <a:stretch>
            <a:fillRect/>
          </a:stretch>
        </p:blipFill>
        <p:spPr bwMode="auto">
          <a:xfrm>
            <a:off x="1476375" y="2564904"/>
            <a:ext cx="6191250" cy="371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Strategické průmyslové zóny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 smtClean="0">
                <a:latin typeface="Verdana" pitchFamily="34" charset="0"/>
              </a:rPr>
              <a:t>strategické průmyslové zóny</a:t>
            </a:r>
          </a:p>
          <a:p>
            <a:pPr>
              <a:buNone/>
              <a:defRPr/>
            </a:pPr>
            <a:r>
              <a:rPr lang="cs-CZ" sz="1600" dirty="0" smtClean="0">
                <a:latin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</a:rPr>
              <a:t>- výměra minimálně 200 ha, resp. 100 ha v případě </a:t>
            </a:r>
            <a:r>
              <a:rPr lang="cs-CZ" sz="1400" dirty="0" err="1" smtClean="0">
                <a:latin typeface="Verdana" pitchFamily="34" charset="0"/>
              </a:rPr>
              <a:t>brownfieldů</a:t>
            </a:r>
            <a:endParaRPr lang="cs-CZ" sz="1400" dirty="0" smtClean="0">
              <a:latin typeface="Verdana" pitchFamily="34" charset="0"/>
            </a:endParaRP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zóny připravené pro významného či vážného investora</a:t>
            </a: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realizace investice ve významné výši, vytvoření určitého počtu pracovních míst</a:t>
            </a:r>
          </a:p>
          <a:p>
            <a:pPr>
              <a:buNone/>
              <a:defRPr/>
            </a:pPr>
            <a:endParaRPr lang="cs-CZ" sz="1400" dirty="0" smtClean="0">
              <a:latin typeface="Verdana" pitchFamily="34" charset="0"/>
            </a:endParaRP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významný nástroj pro získávání strategických investorů</a:t>
            </a: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spolupráce MPO ČR, </a:t>
            </a:r>
            <a:r>
              <a:rPr lang="cs-CZ" sz="1400" dirty="0" err="1" smtClean="0">
                <a:latin typeface="Verdana" pitchFamily="34" charset="0"/>
              </a:rPr>
              <a:t>CzechInvestu</a:t>
            </a:r>
            <a:r>
              <a:rPr lang="cs-CZ" sz="1400" dirty="0" smtClean="0">
                <a:latin typeface="Verdana" pitchFamily="34" charset="0"/>
              </a:rPr>
              <a:t> a krajských a místních samospráv 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SPZ </a:t>
            </a: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Kolín</a:t>
            </a: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-Ovčáry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 smtClean="0">
                <a:latin typeface="Verdana" pitchFamily="34" charset="0"/>
              </a:rPr>
              <a:t>celková užitná plocha: 370 ha, volná plocha 115 ha</a:t>
            </a:r>
          </a:p>
          <a:p>
            <a:pPr>
              <a:buNone/>
              <a:defRPr/>
            </a:pPr>
            <a:r>
              <a:rPr lang="cs-CZ" sz="1600" dirty="0" smtClean="0">
                <a:latin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</a:rPr>
              <a:t>- 4 km severně od centra města Kolín</a:t>
            </a: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- 50 km od Prahy, napojení na mezinárodní dopravní síť</a:t>
            </a: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největší investice: automobilka TPCA</a:t>
            </a:r>
          </a:p>
          <a:p>
            <a:pPr>
              <a:buNone/>
              <a:defRPr/>
            </a:pPr>
            <a:endParaRPr lang="cs-CZ" sz="1400" dirty="0" smtClean="0">
              <a:latin typeface="Verdana" pitchFamily="34" charset="0"/>
            </a:endParaRP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</a:t>
            </a: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 cstate="print"/>
          <a:srcRect l="35549" t="35006" r="29351" b="45554"/>
          <a:stretch>
            <a:fillRect/>
          </a:stretch>
        </p:blipFill>
        <p:spPr bwMode="auto">
          <a:xfrm>
            <a:off x="1763688" y="3212976"/>
            <a:ext cx="561662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 cstate="print"/>
          <a:srcRect l="35549" t="35006" r="29351" b="45554"/>
          <a:stretch>
            <a:fillRect/>
          </a:stretch>
        </p:blipFill>
        <p:spPr bwMode="auto">
          <a:xfrm>
            <a:off x="1763688" y="3212976"/>
            <a:ext cx="561662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8" name="Picture 8" descr="http://www.mapy.cz/screenshoter?width=1680&amp;height=913&amp;p=1&amp;url=http%3A%2F%2Fwww.mapy.cz%2Fzakladni%3Fx%3D14.7298861%26y%3D50.0753189%26z%3D9%26l%3D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27" y="953045"/>
            <a:ext cx="9111947" cy="4951910"/>
          </a:xfrm>
          <a:prstGeom prst="rect">
            <a:avLst/>
          </a:prstGeom>
          <a:noFill/>
        </p:spPr>
      </p:pic>
      <p:sp>
        <p:nvSpPr>
          <p:cNvPr id="9" name="Elipsa 8"/>
          <p:cNvSpPr/>
          <p:nvPr/>
        </p:nvSpPr>
        <p:spPr>
          <a:xfrm>
            <a:off x="7524328" y="3429000"/>
            <a:ext cx="288032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Elipsa 9"/>
          <p:cNvSpPr/>
          <p:nvPr/>
        </p:nvSpPr>
        <p:spPr>
          <a:xfrm>
            <a:off x="3995936" y="2708920"/>
            <a:ext cx="4968552" cy="432048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Elipsa 10"/>
          <p:cNvSpPr/>
          <p:nvPr/>
        </p:nvSpPr>
        <p:spPr>
          <a:xfrm>
            <a:off x="1691680" y="2996952"/>
            <a:ext cx="288032" cy="21602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6737045" y="3456653"/>
            <a:ext cx="1651379" cy="764435"/>
          </a:xfrm>
          <a:custGeom>
            <a:avLst/>
            <a:gdLst>
              <a:gd name="connsiteX0" fmla="*/ 163773 w 1651379"/>
              <a:gd name="connsiteY0" fmla="*/ 0 h 846161"/>
              <a:gd name="connsiteX1" fmla="*/ 0 w 1651379"/>
              <a:gd name="connsiteY1" fmla="*/ 218364 h 846161"/>
              <a:gd name="connsiteX2" fmla="*/ 764275 w 1651379"/>
              <a:gd name="connsiteY2" fmla="*/ 818865 h 846161"/>
              <a:gd name="connsiteX3" fmla="*/ 1460311 w 1651379"/>
              <a:gd name="connsiteY3" fmla="*/ 846161 h 846161"/>
              <a:gd name="connsiteX4" fmla="*/ 1651379 w 1651379"/>
              <a:gd name="connsiteY4" fmla="*/ 586854 h 846161"/>
              <a:gd name="connsiteX5" fmla="*/ 996287 w 1651379"/>
              <a:gd name="connsiteY5" fmla="*/ 436728 h 846161"/>
              <a:gd name="connsiteX6" fmla="*/ 163773 w 1651379"/>
              <a:gd name="connsiteY6" fmla="*/ 0 h 84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1379" h="846161">
                <a:moveTo>
                  <a:pt x="163773" y="0"/>
                </a:moveTo>
                <a:lnTo>
                  <a:pt x="0" y="218364"/>
                </a:lnTo>
                <a:lnTo>
                  <a:pt x="764275" y="818865"/>
                </a:lnTo>
                <a:lnTo>
                  <a:pt x="1460311" y="846161"/>
                </a:lnTo>
                <a:lnTo>
                  <a:pt x="1651379" y="586854"/>
                </a:lnTo>
                <a:lnTo>
                  <a:pt x="996287" y="436728"/>
                </a:lnTo>
                <a:lnTo>
                  <a:pt x="163773" y="0"/>
                </a:lnTo>
                <a:close/>
              </a:path>
            </a:pathLst>
          </a:cu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http://www.mapy.cz/screenshoter?width=1680&amp;height=913&amp;p=1&amp;url=http%3A%2F%2Fwww.mapy.cz%2Fzakladni%3Fx%3D15.2035657%26y%3D50.0427886%26z%3D11%26source%3Dmuni%26id%3D3456%26l%3D0"/>
          <p:cNvPicPr>
            <a:picLocks noChangeAspect="1" noChangeArrowheads="1"/>
          </p:cNvPicPr>
          <p:nvPr/>
        </p:nvPicPr>
        <p:blipFill>
          <a:blip r:embed="rId3" cstate="print"/>
          <a:srcRect l="28124" t="14200" r="18326" b="15831"/>
          <a:stretch>
            <a:fillRect/>
          </a:stretch>
        </p:blipFill>
        <p:spPr bwMode="auto">
          <a:xfrm>
            <a:off x="287524" y="584684"/>
            <a:ext cx="8568952" cy="6084676"/>
          </a:xfrm>
          <a:prstGeom prst="rect">
            <a:avLst/>
          </a:prstGeom>
          <a:noFill/>
        </p:spPr>
      </p:pic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8229600" cy="5257800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endParaRPr lang="cs-CZ" sz="1400" dirty="0" smtClean="0">
              <a:latin typeface="Verdana" pitchFamily="34" charset="0"/>
            </a:endParaRP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</a:t>
            </a:r>
            <a:r>
              <a:rPr lang="cs-CZ" sz="1400" b="1" u="sng" dirty="0" smtClean="0">
                <a:solidFill>
                  <a:srgbClr val="FF0000"/>
                </a:solidFill>
                <a:latin typeface="Verdana" pitchFamily="34" charset="0"/>
              </a:rPr>
              <a:t>ALE !!! Kolín x Ovčáry</a:t>
            </a: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SPZ </a:t>
            </a: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Ostrava</a:t>
            </a: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Mošnov</a:t>
            </a:r>
            <a:endParaRPr lang="cs-CZ" sz="32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 smtClean="0">
                <a:latin typeface="Verdana" pitchFamily="34" charset="0"/>
              </a:rPr>
              <a:t>celková užitná plocha: 200 ha, volná plocha 80 ha</a:t>
            </a:r>
          </a:p>
          <a:p>
            <a:pPr>
              <a:buNone/>
              <a:defRPr/>
            </a:pPr>
            <a:r>
              <a:rPr lang="cs-CZ" sz="1600" dirty="0" smtClean="0">
                <a:latin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</a:rPr>
              <a:t>- blízkost mezinárodního letiště</a:t>
            </a: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napojení na rychlostní komunikace a železniční síť</a:t>
            </a: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jedna z možných zón pro </a:t>
            </a:r>
            <a:r>
              <a:rPr lang="cs-CZ" sz="1400" dirty="0" err="1" smtClean="0">
                <a:latin typeface="Verdana" pitchFamily="34" charset="0"/>
              </a:rPr>
              <a:t>Hyundai</a:t>
            </a:r>
            <a:endParaRPr lang="cs-CZ" sz="1400" dirty="0" smtClean="0">
              <a:latin typeface="Verdana" pitchFamily="34" charset="0"/>
            </a:endParaRP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</a:t>
            </a:r>
          </a:p>
          <a:p>
            <a:pPr>
              <a:buNone/>
              <a:defRPr/>
            </a:pPr>
            <a:endParaRPr lang="cs-CZ" sz="1400" dirty="0" smtClean="0">
              <a:latin typeface="Verdana" pitchFamily="34" charset="0"/>
            </a:endParaRP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</a:t>
            </a: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 cstate="print"/>
          <a:srcRect l="34650" t="32400" r="20801" b="48160"/>
          <a:stretch>
            <a:fillRect/>
          </a:stretch>
        </p:blipFill>
        <p:spPr bwMode="auto">
          <a:xfrm>
            <a:off x="1007604" y="3068960"/>
            <a:ext cx="712879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90114" name="Picture 2" descr="http://www.mapy.cz/screenshoter?width=1680&amp;height=913&amp;p=1&amp;url=http%3A%2F%2Fwww.mapy.cz%2Fzakladni%3Fx%3D18.1832997%26y%3D49.7269402%26z%3D11%26source%3Dmuni%26id%3D4634%26q%3Dmo%25C5%25A1nov%26l%3D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27" y="953045"/>
            <a:ext cx="9111947" cy="4951910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220072" y="1052736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accent4"/>
                </a:solidFill>
              </a:rPr>
              <a:t>OSTRAVA</a:t>
            </a:r>
            <a:endParaRPr lang="cs-CZ" sz="2400" b="1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84994" name="Picture 2" descr="mapa Mošno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16632"/>
            <a:ext cx="7620000" cy="6219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Úvod a klasifikace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Rozvojové zóny jako významný nástroj regionálního rozvoje.</a:t>
            </a:r>
          </a:p>
          <a:p>
            <a:pPr>
              <a:buFont typeface="Wingdings" pitchFamily="2" charset="2"/>
              <a:buChar char="§"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Průmyslové zóny </a:t>
            </a:r>
            <a:r>
              <a:rPr lang="cs-CZ" sz="1600" dirty="0" smtClean="0">
                <a:latin typeface="Verdana" pitchFamily="34" charset="0"/>
              </a:rPr>
              <a:t>(</a:t>
            </a:r>
            <a:r>
              <a:rPr lang="cs-CZ" sz="1600" dirty="0">
                <a:latin typeface="Verdana" pitchFamily="34" charset="0"/>
              </a:rPr>
              <a:t>průmyslové parky)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000" dirty="0" smtClean="0">
                <a:latin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</a:rPr>
              <a:t>- </a:t>
            </a:r>
            <a:r>
              <a:rPr lang="cs-CZ" sz="1400" dirty="0">
                <a:latin typeface="Verdana" pitchFamily="34" charset="0"/>
              </a:rPr>
              <a:t>„klasické“ průmyslové </a:t>
            </a:r>
            <a:r>
              <a:rPr lang="cs-CZ" sz="1400" dirty="0" smtClean="0">
                <a:latin typeface="Verdana" pitchFamily="34" charset="0"/>
              </a:rPr>
              <a:t>zóny</a:t>
            </a:r>
            <a:endParaRPr lang="cs-CZ" sz="1400" dirty="0">
              <a:latin typeface="Verdana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</a:t>
            </a:r>
            <a:r>
              <a:rPr lang="cs-CZ" sz="1400" dirty="0">
                <a:latin typeface="Verdana" pitchFamily="34" charset="0"/>
              </a:rPr>
              <a:t>vědeckotechnické </a:t>
            </a:r>
            <a:r>
              <a:rPr lang="cs-CZ" sz="1400" dirty="0" smtClean="0">
                <a:latin typeface="Verdana" pitchFamily="34" charset="0"/>
              </a:rPr>
              <a:t>parky</a:t>
            </a:r>
            <a:endParaRPr lang="cs-CZ" sz="1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endParaRPr lang="cs-CZ" sz="2000" dirty="0">
              <a:latin typeface="Verdana" pitchFamily="34" charset="0"/>
            </a:endParaRPr>
          </a:p>
        </p:txBody>
      </p:sp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3" cstate="print"/>
          <a:srcRect r="861"/>
          <a:stretch>
            <a:fillRect/>
          </a:stretch>
        </p:blipFill>
        <p:spPr bwMode="auto">
          <a:xfrm>
            <a:off x="4139952" y="2924944"/>
            <a:ext cx="4680074" cy="3210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SPZ Most-</a:t>
            </a: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Joseph</a:t>
            </a:r>
            <a:endParaRPr lang="cs-CZ" sz="32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 smtClean="0">
                <a:latin typeface="Verdana" pitchFamily="34" charset="0"/>
              </a:rPr>
              <a:t>celková užitná plocha: 196 ha, volná plocha 130 ha</a:t>
            </a:r>
          </a:p>
          <a:p>
            <a:pPr>
              <a:buNone/>
              <a:defRPr/>
            </a:pPr>
            <a:r>
              <a:rPr lang="cs-CZ" sz="1600" dirty="0" smtClean="0">
                <a:latin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</a:rPr>
              <a:t>- 8 km jihovýchodně od města Most</a:t>
            </a: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region s dlouholetou průmyslovou tradicí, ale také vysokou nezaměstnaností</a:t>
            </a: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volné plochy o ucelených rozlohách od 2 do 100 ha</a:t>
            </a: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</a:t>
            </a:r>
          </a:p>
          <a:p>
            <a:pPr>
              <a:buNone/>
              <a:defRPr/>
            </a:pPr>
            <a:endParaRPr lang="cs-CZ" sz="1400" dirty="0" smtClean="0">
              <a:latin typeface="Verdana" pitchFamily="34" charset="0"/>
            </a:endParaRP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</a:t>
            </a: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 cstate="print"/>
          <a:srcRect l="33971" t="58765" r="20129" b="22515"/>
          <a:stretch>
            <a:fillRect/>
          </a:stretch>
        </p:blipFill>
        <p:spPr bwMode="auto">
          <a:xfrm>
            <a:off x="899592" y="3140968"/>
            <a:ext cx="734481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93186" name="Picture 2" descr="http://www.mapy.cz/screenshoter?width=1680&amp;height=913&amp;p=1&amp;url=http%3A%2F%2Fwww.mapy.cz%2Fzakladni%3Fx%3D13.9517528%26y%3D50.3201425%26z%3D9%26l%3D0%26source%3Daddr%26id%3D114071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21" y="966846"/>
            <a:ext cx="9061159" cy="4924308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7020272" y="5373216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accent4"/>
                </a:solidFill>
              </a:rPr>
              <a:t>PRAHA</a:t>
            </a:r>
            <a:endParaRPr lang="cs-CZ" sz="2400" b="1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SPZ </a:t>
            </a: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Žatec</a:t>
            </a: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-Triangle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 smtClean="0">
                <a:latin typeface="Verdana" pitchFamily="34" charset="0"/>
              </a:rPr>
              <a:t>celková užitná plocha: 364 ha, volná plocha 186 ha</a:t>
            </a:r>
          </a:p>
          <a:p>
            <a:pPr>
              <a:buNone/>
              <a:defRPr/>
            </a:pPr>
            <a:r>
              <a:rPr lang="cs-CZ" sz="1600" dirty="0" smtClean="0">
                <a:latin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</a:rPr>
              <a:t>- bývalé vojenské letiště v Žatci</a:t>
            </a: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nastala demolice starých a nevyužívaných objektů + likvidace ekologických zátěží</a:t>
            </a: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</a:t>
            </a:r>
          </a:p>
          <a:p>
            <a:pPr>
              <a:buNone/>
              <a:defRPr/>
            </a:pPr>
            <a:endParaRPr lang="cs-CZ" sz="1400" dirty="0" smtClean="0">
              <a:latin typeface="Verdana" pitchFamily="34" charset="0"/>
            </a:endParaRP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</a:t>
            </a: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 cstate="print"/>
          <a:srcRect l="35550" t="30686" r="21251" b="32148"/>
          <a:stretch>
            <a:fillRect/>
          </a:stretch>
        </p:blipFill>
        <p:spPr bwMode="auto">
          <a:xfrm>
            <a:off x="1115616" y="2636912"/>
            <a:ext cx="6912768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97282" name="Picture 2" descr="http://www.mapy.cz/screenshoter?width=1680&amp;height=913&amp;p=1&amp;url=http%3A%2F%2Fwww.mapy.cz%2Fzakladni%3Fx%3D13.9615399%26y%3D50.3248352%26z%3D9%26l%3D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265" y="940931"/>
            <a:ext cx="9156531" cy="4976139"/>
          </a:xfrm>
          <a:prstGeom prst="rect">
            <a:avLst/>
          </a:prstGeom>
          <a:noFill/>
        </p:spPr>
      </p:pic>
      <p:sp>
        <p:nvSpPr>
          <p:cNvPr id="9" name="Elipsa 8"/>
          <p:cNvSpPr/>
          <p:nvPr/>
        </p:nvSpPr>
        <p:spPr>
          <a:xfrm>
            <a:off x="2051720" y="2852936"/>
            <a:ext cx="432048" cy="144016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Elipsa 9"/>
          <p:cNvSpPr/>
          <p:nvPr/>
        </p:nvSpPr>
        <p:spPr>
          <a:xfrm>
            <a:off x="6228184" y="5301208"/>
            <a:ext cx="288032" cy="20764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7020272" y="5373216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accent4"/>
                </a:solidFill>
              </a:rPr>
              <a:t>PRAHA</a:t>
            </a:r>
            <a:endParaRPr lang="cs-CZ" sz="2400" b="1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Vhodný počet zón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otázka optimálního využití</a:t>
            </a:r>
          </a:p>
          <a:p>
            <a:pPr>
              <a:buFont typeface="Wingdings" pitchFamily="2" charset="2"/>
              <a:buChar char="§"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cs-CZ" sz="1600" dirty="0" err="1">
                <a:latin typeface="Verdana" pitchFamily="34" charset="0"/>
              </a:rPr>
              <a:t>Viturka</a:t>
            </a:r>
            <a:r>
              <a:rPr lang="cs-CZ" sz="1600" dirty="0">
                <a:latin typeface="Verdana" pitchFamily="34" charset="0"/>
              </a:rPr>
              <a:t> a Halámek (2002)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města nad 50 000 obyvatel – zóna alespoň 50 ha,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největší města zónu 100 ha (nebo několik menších),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u měst do 10 000 obyvatel pouze v případě blízkosti metropolitních center či rozvojových os nebo příslib příchodu investora.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endParaRPr lang="cs-CZ" sz="2000" dirty="0">
              <a:latin typeface="Verdana" pitchFamily="34" charset="0"/>
            </a:endParaRPr>
          </a:p>
          <a:p>
            <a:pPr>
              <a:buFont typeface="Wingdings" pitchFamily="2" charset="2"/>
              <a:buNone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endParaRPr lang="cs-CZ" sz="2000" dirty="0">
              <a:latin typeface="Verdana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r>
              <a:rPr lang="cs-CZ" sz="2400" dirty="0">
                <a:latin typeface="Verdana" pitchFamily="34" charset="0"/>
              </a:rPr>
              <a:t>	</a:t>
            </a:r>
          </a:p>
        </p:txBody>
      </p:sp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3" cstate="print"/>
          <a:srcRect l="16063" t="14529" r="44250" b="32158"/>
          <a:stretch>
            <a:fillRect/>
          </a:stretch>
        </p:blipFill>
        <p:spPr bwMode="auto">
          <a:xfrm>
            <a:off x="5508104" y="3933056"/>
            <a:ext cx="2879725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7"/>
          <p:cNvPicPr>
            <a:picLocks noChangeAspect="1" noChangeArrowheads="1"/>
          </p:cNvPicPr>
          <p:nvPr/>
        </p:nvPicPr>
        <p:blipFill>
          <a:blip r:embed="rId3" cstate="print"/>
          <a:srcRect t="54843" r="47166"/>
          <a:stretch>
            <a:fillRect/>
          </a:stretch>
        </p:blipFill>
        <p:spPr bwMode="auto">
          <a:xfrm>
            <a:off x="683568" y="4149080"/>
            <a:ext cx="402590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Greenfield</a:t>
            </a: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x </a:t>
            </a: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Brownfield</a:t>
            </a:r>
            <a:endParaRPr lang="cs-CZ" sz="32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zelená louka </a:t>
            </a:r>
            <a:r>
              <a:rPr lang="cs-CZ" sz="1600" dirty="0" smtClean="0">
                <a:latin typeface="Verdana" pitchFamily="34" charset="0"/>
              </a:rPr>
              <a:t>(</a:t>
            </a:r>
            <a:r>
              <a:rPr lang="cs-CZ" sz="1600" dirty="0" err="1">
                <a:latin typeface="Verdana" pitchFamily="34" charset="0"/>
              </a:rPr>
              <a:t>greenfield</a:t>
            </a:r>
            <a:r>
              <a:rPr lang="cs-CZ" sz="1600" dirty="0">
                <a:latin typeface="Verdana" pitchFamily="34" charset="0"/>
              </a:rPr>
              <a:t>)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ekologicky čisté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bez dřívější zástavby</a:t>
            </a:r>
          </a:p>
          <a:p>
            <a:pPr>
              <a:buFont typeface="Wingdings" pitchFamily="2" charset="2"/>
              <a:buNone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hnědá louka </a:t>
            </a:r>
            <a:r>
              <a:rPr lang="cs-CZ" sz="1600" dirty="0" smtClean="0">
                <a:latin typeface="Verdana" pitchFamily="34" charset="0"/>
              </a:rPr>
              <a:t>(</a:t>
            </a:r>
            <a:r>
              <a:rPr lang="cs-CZ" sz="1600" dirty="0" err="1">
                <a:latin typeface="Verdana" pitchFamily="34" charset="0"/>
              </a:rPr>
              <a:t>brownfield</a:t>
            </a:r>
            <a:r>
              <a:rPr lang="cs-CZ" sz="1600" dirty="0">
                <a:latin typeface="Verdana" pitchFamily="34" charset="0"/>
              </a:rPr>
              <a:t>)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původně využívané území, 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pravděpodobně kontaminace 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nebo jiná devastace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příčiny vzniku: ekonomické 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změny po roce </a:t>
            </a:r>
            <a:r>
              <a:rPr lang="cs-CZ" sz="1400" dirty="0" smtClean="0">
                <a:latin typeface="Verdana" pitchFamily="34" charset="0"/>
              </a:rPr>
              <a:t>1989</a:t>
            </a:r>
          </a:p>
          <a:p>
            <a:pPr>
              <a:buFont typeface="Wingdings" pitchFamily="2" charset="2"/>
              <a:buNone/>
              <a:defRPr/>
            </a:pPr>
            <a:endParaRPr lang="cs-CZ" sz="14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cs-CZ" sz="1600" dirty="0" smtClean="0">
                <a:latin typeface="Verdana" pitchFamily="34" charset="0"/>
              </a:rPr>
              <a:t>základní typy </a:t>
            </a:r>
            <a:r>
              <a:rPr lang="cs-CZ" sz="1600" dirty="0" err="1" smtClean="0">
                <a:latin typeface="Verdana" pitchFamily="34" charset="0"/>
              </a:rPr>
              <a:t>brownfields</a:t>
            </a:r>
            <a:r>
              <a:rPr lang="cs-CZ" sz="1600" dirty="0" smtClean="0">
                <a:latin typeface="Verdana" pitchFamily="34" charset="0"/>
              </a:rPr>
              <a:t> v ČR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průmyslové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zemědělské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vojenské (militární)</a:t>
            </a:r>
          </a:p>
          <a:p>
            <a:pPr>
              <a:buFont typeface="Wingdings" pitchFamily="2" charset="2"/>
              <a:buNone/>
              <a:defRPr/>
            </a:pPr>
            <a:endParaRPr lang="cs-CZ" sz="1400" dirty="0">
              <a:latin typeface="Verdana" pitchFamily="34" charset="0"/>
            </a:endParaRPr>
          </a:p>
        </p:txBody>
      </p:sp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3" cstate="print"/>
          <a:srcRect r="1563"/>
          <a:stretch>
            <a:fillRect/>
          </a:stretch>
        </p:blipFill>
        <p:spPr bwMode="auto">
          <a:xfrm>
            <a:off x="5837227" y="4293096"/>
            <a:ext cx="2983245" cy="2272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4" cstate="print"/>
          <a:srcRect r="1871"/>
          <a:stretch>
            <a:fillRect/>
          </a:stretch>
        </p:blipFill>
        <p:spPr bwMode="auto">
          <a:xfrm>
            <a:off x="4211960" y="1556792"/>
            <a:ext cx="4608513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2895600" cy="365125"/>
          </a:xfrm>
        </p:spPr>
        <p:txBody>
          <a:bodyPr/>
          <a:lstStyle/>
          <a:p>
            <a:r>
              <a:rPr lang="pl-PL" dirty="0" smtClean="0"/>
              <a:t>Z0047 Geografie průmyslu a zemědělství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Využití brownfields?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 err="1">
                <a:latin typeface="Verdana" pitchFamily="34" charset="0"/>
              </a:rPr>
              <a:t>brownfields</a:t>
            </a:r>
            <a:r>
              <a:rPr lang="cs-CZ" sz="1600" dirty="0">
                <a:latin typeface="Verdana" pitchFamily="34" charset="0"/>
              </a:rPr>
              <a:t> odrazují investory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r>
              <a:rPr lang="cs-CZ" sz="1400" dirty="0">
                <a:latin typeface="Verdana" pitchFamily="34" charset="0"/>
              </a:rPr>
              <a:t>- 4,4x vyšší náklady na rozvoj 1 ha ve srovnání s </a:t>
            </a:r>
            <a:r>
              <a:rPr lang="cs-CZ" sz="1400" dirty="0" err="1">
                <a:latin typeface="Verdana" pitchFamily="34" charset="0"/>
              </a:rPr>
              <a:t>greenfield</a:t>
            </a:r>
            <a:endParaRPr lang="cs-CZ" sz="1400" dirty="0">
              <a:latin typeface="Verdana" pitchFamily="34" charset="0"/>
            </a:endParaRPr>
          </a:p>
          <a:p>
            <a:pPr>
              <a:buFont typeface="Wingdings" pitchFamily="2" charset="2"/>
              <a:buNone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ALE !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nenahraditelná pozice </a:t>
            </a:r>
            <a:r>
              <a:rPr lang="cs-CZ" sz="1400" dirty="0" smtClean="0">
                <a:latin typeface="Verdana" pitchFamily="34" charset="0"/>
              </a:rPr>
              <a:t>v </a:t>
            </a:r>
            <a:r>
              <a:rPr lang="cs-CZ" sz="1400" dirty="0">
                <a:latin typeface="Verdana" pitchFamily="34" charset="0"/>
              </a:rPr>
              <a:t>blízkosti centra města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spojitost s životem </a:t>
            </a:r>
            <a:r>
              <a:rPr lang="cs-CZ" sz="1400" dirty="0" smtClean="0">
                <a:latin typeface="Verdana" pitchFamily="34" charset="0"/>
              </a:rPr>
              <a:t>vlastního </a:t>
            </a:r>
            <a:r>
              <a:rPr lang="cs-CZ" sz="1400" dirty="0">
                <a:latin typeface="Verdana" pitchFamily="34" charset="0"/>
              </a:rPr>
              <a:t>města 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jejich revitalizace přináší </a:t>
            </a:r>
            <a:r>
              <a:rPr lang="cs-CZ" sz="1400" dirty="0" smtClean="0">
                <a:latin typeface="Verdana" pitchFamily="34" charset="0"/>
              </a:rPr>
              <a:t>nová </a:t>
            </a:r>
            <a:r>
              <a:rPr lang="cs-CZ" sz="1400" dirty="0">
                <a:latin typeface="Verdana" pitchFamily="34" charset="0"/>
              </a:rPr>
              <a:t>pracovní místa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není třeba budovat zóny </a:t>
            </a:r>
            <a:r>
              <a:rPr lang="cs-CZ" sz="1400" dirty="0" smtClean="0">
                <a:latin typeface="Verdana" pitchFamily="34" charset="0"/>
              </a:rPr>
              <a:t>na </a:t>
            </a:r>
            <a:r>
              <a:rPr lang="cs-CZ" sz="1400" dirty="0">
                <a:latin typeface="Verdana" pitchFamily="34" charset="0"/>
              </a:rPr>
              <a:t>zelené louce</a:t>
            </a:r>
          </a:p>
        </p:txBody>
      </p:sp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3" cstate="print"/>
          <a:srcRect r="854"/>
          <a:stretch>
            <a:fillRect/>
          </a:stretch>
        </p:blipFill>
        <p:spPr bwMode="auto">
          <a:xfrm>
            <a:off x="5346097" y="3501008"/>
            <a:ext cx="3618515" cy="2737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Využití brownfields?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Národní strategie regenerace </a:t>
            </a:r>
            <a:r>
              <a:rPr lang="cs-CZ" sz="1600" dirty="0" err="1">
                <a:latin typeface="Verdana" pitchFamily="34" charset="0"/>
              </a:rPr>
              <a:t>brownfieldů</a:t>
            </a:r>
            <a:endParaRPr lang="cs-CZ" sz="1600" dirty="0">
              <a:latin typeface="Verdana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- 2005 až 2007: vyhledávány vhodné plochy pro rozvoj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- 2 355 </a:t>
            </a:r>
            <a:r>
              <a:rPr lang="cs-CZ" sz="1400" dirty="0" err="1">
                <a:latin typeface="Verdana" pitchFamily="34" charset="0"/>
              </a:rPr>
              <a:t>brownfields</a:t>
            </a:r>
            <a:r>
              <a:rPr lang="cs-CZ" sz="1400" dirty="0">
                <a:latin typeface="Verdana" pitchFamily="34" charset="0"/>
              </a:rPr>
              <a:t> o celkové rozloze více než 100 km</a:t>
            </a:r>
            <a:r>
              <a:rPr lang="cs-CZ" sz="1400" baseline="30000" dirty="0">
                <a:latin typeface="Verdana" pitchFamily="34" charset="0"/>
              </a:rPr>
              <a:t>2</a:t>
            </a:r>
          </a:p>
          <a:p>
            <a:pPr>
              <a:buFont typeface="Wingdings" pitchFamily="2" charset="2"/>
              <a:buNone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počet všech </a:t>
            </a:r>
            <a:r>
              <a:rPr lang="cs-CZ" sz="1600" dirty="0" err="1">
                <a:latin typeface="Verdana" pitchFamily="34" charset="0"/>
              </a:rPr>
              <a:t>brownfields</a:t>
            </a:r>
            <a:r>
              <a:rPr lang="cs-CZ" sz="1600" dirty="0">
                <a:latin typeface="Verdana" pitchFamily="34" charset="0"/>
              </a:rPr>
              <a:t> – kolem 10 000 (???)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r>
              <a:rPr lang="cs-CZ" sz="1400" dirty="0">
                <a:latin typeface="Verdana" pitchFamily="34" charset="0"/>
              </a:rPr>
              <a:t>- otázka vymezení </a:t>
            </a:r>
            <a:r>
              <a:rPr lang="cs-CZ" sz="1400" dirty="0" err="1">
                <a:latin typeface="Verdana" pitchFamily="34" charset="0"/>
              </a:rPr>
              <a:t>brownfields</a:t>
            </a:r>
            <a:endParaRPr lang="cs-CZ" sz="1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nutný (?) veřejný zásah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r>
              <a:rPr lang="cs-CZ" sz="1400" dirty="0">
                <a:latin typeface="Verdana" pitchFamily="34" charset="0"/>
              </a:rPr>
              <a:t>- stát, kraj, obec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2400" dirty="0">
                <a:latin typeface="Verdana" pitchFamily="34" charset="0"/>
              </a:rPr>
              <a:t>	</a:t>
            </a:r>
            <a:endParaRPr lang="cs-CZ" sz="3600" dirty="0">
              <a:latin typeface="Verdana" pitchFamily="34" charset="0"/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/>
          <a:srcRect r="854"/>
          <a:stretch>
            <a:fillRect/>
          </a:stretch>
        </p:blipFill>
        <p:spPr bwMode="auto">
          <a:xfrm>
            <a:off x="4788024" y="3356992"/>
            <a:ext cx="4170362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http://www.hrusa-atelierbrno.cz/uploads/tx_odphotogallery/thumbs/5b7473aab4fb4820ede9bd56cc7fbfb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64" y="61714"/>
            <a:ext cx="4234512" cy="3295278"/>
          </a:xfrm>
          <a:prstGeom prst="rect">
            <a:avLst/>
          </a:prstGeom>
          <a:noFill/>
        </p:spPr>
      </p:pic>
      <p:pic>
        <p:nvPicPr>
          <p:cNvPr id="100356" name="Picture 4" descr="http://im.foto.mapy.cz/pub/big/000/046/000046232_5fd97b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4992"/>
            <a:ext cx="4416000" cy="3312000"/>
          </a:xfrm>
          <a:prstGeom prst="rect">
            <a:avLst/>
          </a:prstGeom>
          <a:noFill/>
        </p:spPr>
      </p:pic>
      <p:pic>
        <p:nvPicPr>
          <p:cNvPr id="100358" name="Picture 6" descr="http://upload.wikimedia.org/wikipedia/commons/8/8b/Doln%C3%AD_oblast_vitkovic_-_svitani_10.12.2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3876730"/>
            <a:ext cx="4464496" cy="2936646"/>
          </a:xfrm>
          <a:prstGeom prst="rect">
            <a:avLst/>
          </a:prstGeom>
          <a:noFill/>
        </p:spPr>
      </p:pic>
      <p:pic>
        <p:nvPicPr>
          <p:cNvPr id="100360" name="Picture 8" descr="http://www.fabrikasvitavy.eu/userfiles/image/IMG57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3886630"/>
            <a:ext cx="4258816" cy="2885908"/>
          </a:xfrm>
          <a:prstGeom prst="rect">
            <a:avLst/>
          </a:prstGeom>
          <a:noFill/>
        </p:spPr>
      </p:pic>
      <p:sp>
        <p:nvSpPr>
          <p:cNvPr id="11" name="TextovéPole 10"/>
          <p:cNvSpPr txBox="1"/>
          <p:nvPr/>
        </p:nvSpPr>
        <p:spPr>
          <a:xfrm>
            <a:off x="0" y="3429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Vaňkovka</a:t>
            </a:r>
            <a:r>
              <a:rPr lang="cs-CZ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Brno – Svit Zlín – Dolní oblast Vítkovice – Fabrika Svitavy</a:t>
            </a:r>
            <a:endParaRPr lang="cs-CZ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Budování průmyslových zón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hlavní kritéria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r>
              <a:rPr lang="cs-CZ" sz="1600" dirty="0">
                <a:latin typeface="Verdana" pitchFamily="34" charset="0"/>
              </a:rPr>
              <a:t>1) finanční výdaje na zajištění pozemků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r>
              <a:rPr lang="cs-CZ" sz="1400" dirty="0">
                <a:latin typeface="Verdana" pitchFamily="34" charset="0"/>
              </a:rPr>
              <a:t>- počet vlastníků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kvalifikovaný management (reakce na trh, komunikace s veřejným sektorem)</a:t>
            </a:r>
          </a:p>
          <a:p>
            <a:pPr>
              <a:buFont typeface="Wingdings" pitchFamily="2" charset="2"/>
              <a:buNone/>
              <a:defRPr/>
            </a:pPr>
            <a:endParaRPr lang="cs-CZ" sz="1800" dirty="0">
              <a:latin typeface="Verdana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r>
              <a:rPr lang="cs-CZ" sz="1600" dirty="0">
                <a:latin typeface="Verdana" pitchFamily="34" charset="0"/>
              </a:rPr>
              <a:t>2) možné způsoby nakládání s pozemky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r>
              <a:rPr lang="cs-CZ" sz="1400" dirty="0">
                <a:latin typeface="Verdana" pitchFamily="34" charset="0"/>
              </a:rPr>
              <a:t>- koupě, pronájem, možností následného odkoupení, …</a:t>
            </a:r>
          </a:p>
          <a:p>
            <a:pPr>
              <a:buFont typeface="Wingdings" pitchFamily="2" charset="2"/>
              <a:buNone/>
              <a:defRPr/>
            </a:pPr>
            <a:endParaRPr lang="cs-CZ" sz="1800" dirty="0">
              <a:latin typeface="Verdana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r>
              <a:rPr lang="cs-CZ" sz="1600" dirty="0">
                <a:latin typeface="Verdana" pitchFamily="34" charset="0"/>
              </a:rPr>
              <a:t>3) vybavenost zóny technickou infrastrukturou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r>
              <a:rPr lang="cs-CZ" sz="1400" dirty="0">
                <a:latin typeface="Verdana" pitchFamily="34" charset="0"/>
              </a:rPr>
              <a:t>- vodovodní a kanalizační síť, zásobování el. energií a teplem</a:t>
            </a:r>
          </a:p>
          <a:p>
            <a:pPr>
              <a:buFont typeface="Wingdings" pitchFamily="2" charset="2"/>
              <a:buNone/>
              <a:defRPr/>
            </a:pPr>
            <a:endParaRPr lang="cs-CZ" sz="1800" dirty="0">
              <a:latin typeface="Verdana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r>
              <a:rPr lang="cs-CZ" sz="1600" dirty="0">
                <a:latin typeface="Verdana" pitchFamily="34" charset="0"/>
              </a:rPr>
              <a:t>4) kvalitní silniční napojení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r>
              <a:rPr lang="cs-CZ" sz="1400" dirty="0">
                <a:latin typeface="Verdana" pitchFamily="34" charset="0"/>
              </a:rPr>
              <a:t>- dálnice a rychlostní silnice, letiště, železniční vlečka, MHD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Definice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84313"/>
            <a:ext cx="8229600" cy="5257800"/>
          </a:xfrm>
        </p:spPr>
        <p:txBody>
          <a:bodyPr/>
          <a:lstStyle/>
          <a:p>
            <a:pPr algn="just">
              <a:buFont typeface="Wingdings" pitchFamily="2" charset="2"/>
              <a:buChar char="§"/>
              <a:defRPr/>
            </a:pPr>
            <a:r>
              <a:rPr lang="cs-CZ" sz="1600" i="1" dirty="0">
                <a:latin typeface="Verdana" pitchFamily="34" charset="0"/>
              </a:rPr>
              <a:t>„</a:t>
            </a:r>
            <a:r>
              <a:rPr lang="cs-CZ" sz="1600" b="1" i="1" dirty="0">
                <a:latin typeface="Verdana" pitchFamily="34" charset="0"/>
              </a:rPr>
              <a:t>Ucelené souvislé území</a:t>
            </a:r>
            <a:r>
              <a:rPr lang="cs-CZ" sz="1600" i="1" dirty="0">
                <a:latin typeface="Verdana" pitchFamily="34" charset="0"/>
              </a:rPr>
              <a:t> přibližně obdélníkového tvaru, </a:t>
            </a:r>
            <a:r>
              <a:rPr lang="cs-CZ" sz="1600" b="1" i="1" dirty="0">
                <a:latin typeface="Verdana" pitchFamily="34" charset="0"/>
              </a:rPr>
              <a:t>vymezené v závazné části schváleného územního plánu</a:t>
            </a:r>
            <a:r>
              <a:rPr lang="cs-CZ" sz="1600" i="1" dirty="0">
                <a:latin typeface="Verdana" pitchFamily="34" charset="0"/>
              </a:rPr>
              <a:t> velkého územního celku či schváleného územního plánu obce jako území </a:t>
            </a:r>
            <a:r>
              <a:rPr lang="cs-CZ" sz="1600" b="1" i="1" dirty="0">
                <a:latin typeface="Verdana" pitchFamily="34" charset="0"/>
              </a:rPr>
              <a:t>současně zastavěné</a:t>
            </a:r>
            <a:r>
              <a:rPr lang="cs-CZ" sz="1600" i="1" dirty="0">
                <a:latin typeface="Verdana" pitchFamily="34" charset="0"/>
              </a:rPr>
              <a:t> převážně objekty </a:t>
            </a:r>
            <a:r>
              <a:rPr lang="cs-CZ" sz="1600" b="1" i="1" dirty="0">
                <a:latin typeface="Verdana" pitchFamily="34" charset="0"/>
              </a:rPr>
              <a:t>pro průmyslovou výrobu, obchod, služby</a:t>
            </a:r>
            <a:r>
              <a:rPr lang="cs-CZ" sz="1600" i="1" dirty="0">
                <a:latin typeface="Verdana" pitchFamily="34" charset="0"/>
              </a:rPr>
              <a:t> nebo jako </a:t>
            </a:r>
            <a:r>
              <a:rPr lang="cs-CZ" sz="1600" b="1" i="1" dirty="0">
                <a:latin typeface="Verdana" pitchFamily="34" charset="0"/>
              </a:rPr>
              <a:t>zastavitelné území</a:t>
            </a:r>
            <a:r>
              <a:rPr lang="cs-CZ" sz="1600" i="1" dirty="0">
                <a:latin typeface="Verdana" pitchFamily="34" charset="0"/>
              </a:rPr>
              <a:t> vhodné převážně pro umísťování průmyslové výroby, obchodu, služeb.“ (</a:t>
            </a:r>
            <a:r>
              <a:rPr lang="cs-CZ" sz="1600" i="1" dirty="0" err="1">
                <a:latin typeface="Verdana" pitchFamily="34" charset="0"/>
              </a:rPr>
              <a:t>CzechInvest</a:t>
            </a:r>
            <a:r>
              <a:rPr lang="cs-CZ" sz="1600" i="1" dirty="0">
                <a:latin typeface="Verdana" pitchFamily="34" charset="0"/>
              </a:rPr>
              <a:t>)</a:t>
            </a:r>
          </a:p>
          <a:p>
            <a:pPr>
              <a:buFont typeface="Wingdings" pitchFamily="2" charset="2"/>
              <a:buChar char="§"/>
              <a:defRPr/>
            </a:pPr>
            <a:endParaRPr lang="cs-CZ" sz="2400" dirty="0">
              <a:latin typeface="Verdana" pitchFamily="34" charset="0"/>
            </a:endParaRPr>
          </a:p>
          <a:p>
            <a:pPr algn="just">
              <a:buFont typeface="Wingdings" pitchFamily="2" charset="2"/>
              <a:buChar char="§"/>
              <a:defRPr/>
            </a:pPr>
            <a:r>
              <a:rPr lang="cs-CZ" sz="1600" i="1" dirty="0">
                <a:latin typeface="Verdana" pitchFamily="34" charset="0"/>
              </a:rPr>
              <a:t>„Území, které je </a:t>
            </a:r>
            <a:r>
              <a:rPr lang="cs-CZ" sz="1600" b="1" i="1" dirty="0">
                <a:latin typeface="Verdana" pitchFamily="34" charset="0"/>
              </a:rPr>
              <a:t>koncepčně založené</a:t>
            </a:r>
            <a:r>
              <a:rPr lang="cs-CZ" sz="1600" i="1" dirty="0">
                <a:latin typeface="Verdana" pitchFamily="34" charset="0"/>
              </a:rPr>
              <a:t>, funguje jako </a:t>
            </a:r>
            <a:r>
              <a:rPr lang="cs-CZ" sz="1600" b="1" i="1" dirty="0">
                <a:latin typeface="Verdana" pitchFamily="34" charset="0"/>
              </a:rPr>
              <a:t>jeden celek</a:t>
            </a:r>
            <a:r>
              <a:rPr lang="cs-CZ" sz="1600" i="1" dirty="0">
                <a:latin typeface="Verdana" pitchFamily="34" charset="0"/>
              </a:rPr>
              <a:t>, podniky využívají </a:t>
            </a:r>
            <a:r>
              <a:rPr lang="cs-CZ" sz="1600" b="1" i="1" dirty="0">
                <a:latin typeface="Verdana" pitchFamily="34" charset="0"/>
              </a:rPr>
              <a:t>společně služby poskytované správcem</a:t>
            </a:r>
            <a:r>
              <a:rPr lang="cs-CZ" sz="1600" i="1" dirty="0">
                <a:latin typeface="Verdana" pitchFamily="34" charset="0"/>
              </a:rPr>
              <a:t> zóny (parku) na tržním principu.“ (Marián </a:t>
            </a:r>
            <a:r>
              <a:rPr lang="cs-CZ" sz="1600" i="1" dirty="0" err="1">
                <a:latin typeface="Verdana" pitchFamily="34" charset="0"/>
              </a:rPr>
              <a:t>Kulla</a:t>
            </a:r>
            <a:r>
              <a:rPr lang="cs-CZ" sz="1600" i="1" dirty="0">
                <a:latin typeface="Verdana" pitchFamily="34" charset="0"/>
              </a:rPr>
              <a:t>)</a:t>
            </a:r>
          </a:p>
          <a:p>
            <a:pPr>
              <a:buFont typeface="Wingdings" pitchFamily="2" charset="2"/>
              <a:buChar char="§"/>
              <a:defRPr/>
            </a:pPr>
            <a:endParaRPr lang="cs-CZ" sz="2300" dirty="0">
              <a:latin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Budování průmyslových zón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vedlejší kritéria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r>
              <a:rPr lang="cs-CZ" sz="1600" dirty="0">
                <a:latin typeface="Verdana" pitchFamily="34" charset="0"/>
              </a:rPr>
              <a:t>5) regulace využití území zón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r>
              <a:rPr lang="cs-CZ" sz="1400" dirty="0">
                <a:latin typeface="Verdana" pitchFamily="34" charset="0"/>
              </a:rPr>
              <a:t>- zaneseno v územně plánovací dokumentaci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800" dirty="0">
                <a:latin typeface="Verdana" pitchFamily="34" charset="0"/>
              </a:rPr>
              <a:t>	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r>
              <a:rPr lang="cs-CZ" sz="1600" dirty="0">
                <a:latin typeface="Verdana" pitchFamily="34" charset="0"/>
              </a:rPr>
              <a:t>6) výskyt specifických limitů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ochrana přírody, vodních zdrojů, nerostných surovin, …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záplavová území, staré ekologické zátěže, věcná břemena</a:t>
            </a:r>
          </a:p>
          <a:p>
            <a:pPr>
              <a:buFont typeface="Wingdings" pitchFamily="2" charset="2"/>
              <a:buNone/>
              <a:defRPr/>
            </a:pPr>
            <a:endParaRPr lang="cs-CZ" sz="1800" dirty="0">
              <a:latin typeface="Verdana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r>
              <a:rPr lang="cs-CZ" sz="1600" dirty="0">
                <a:latin typeface="Verdana" pitchFamily="34" charset="0"/>
              </a:rPr>
              <a:t>7) akceschopnost správních orgánů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endParaRPr lang="cs-CZ" sz="1800" dirty="0">
              <a:latin typeface="Verdana" pitchFamily="34" charset="0"/>
            </a:endParaRPr>
          </a:p>
          <a:p>
            <a:pPr>
              <a:buFont typeface="Wingdings" pitchFamily="2" charset="2"/>
              <a:buNone/>
              <a:defRPr/>
            </a:pPr>
            <a:endParaRPr lang="cs-CZ" sz="1800" dirty="0">
              <a:latin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Role soukromého sektoru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zóny vlastněné veřejným sektorem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2400" dirty="0">
                <a:latin typeface="Verdana" pitchFamily="34" charset="0"/>
              </a:rPr>
              <a:t>	</a:t>
            </a:r>
            <a:r>
              <a:rPr lang="cs-CZ" sz="1400" dirty="0">
                <a:latin typeface="Verdana" pitchFamily="34" charset="0"/>
              </a:rPr>
              <a:t>- do regionů postižených restrukturalizací průmyslu, vyšší nezaměstnaností</a:t>
            </a:r>
            <a:r>
              <a:rPr lang="cs-CZ" sz="1400" dirty="0" smtClean="0">
                <a:latin typeface="Verdana" pitchFamily="34" charset="0"/>
              </a:rPr>
              <a:t>,             </a:t>
            </a:r>
            <a:r>
              <a:rPr lang="cs-CZ" sz="1400" dirty="0">
                <a:latin typeface="Verdana" pitchFamily="34" charset="0"/>
              </a:rPr>
              <a:t>v periferní poloze</a:t>
            </a:r>
          </a:p>
          <a:p>
            <a:pPr>
              <a:buFont typeface="Wingdings" pitchFamily="2" charset="2"/>
              <a:buNone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zóny vlastněné a provozované soukromým developerem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r>
              <a:rPr lang="cs-CZ" sz="1400" dirty="0">
                <a:latin typeface="Verdana" pitchFamily="34" charset="0"/>
              </a:rPr>
              <a:t>- v blízkosti velkých aglomerací, tj. trhů a poptávky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k výstavbě zóny potřebuje až o polovinu méně času než veřejný sektor</a:t>
            </a:r>
          </a:p>
          <a:p>
            <a:pPr>
              <a:buFont typeface="Wingdings" pitchFamily="2" charset="2"/>
              <a:buChar char="§"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soukromé firmy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CTP </a:t>
            </a:r>
            <a:r>
              <a:rPr lang="cs-CZ" sz="1400" dirty="0" err="1">
                <a:latin typeface="Verdana" pitchFamily="34" charset="0"/>
              </a:rPr>
              <a:t>Invest</a:t>
            </a:r>
            <a:r>
              <a:rPr lang="cs-CZ" sz="1400" dirty="0">
                <a:latin typeface="Verdana" pitchFamily="34" charset="0"/>
              </a:rPr>
              <a:t> (Nizozemsko), VGP (Belgie), </a:t>
            </a:r>
            <a:r>
              <a:rPr lang="cs-CZ" sz="1400" dirty="0" err="1">
                <a:latin typeface="Verdana" pitchFamily="34" charset="0"/>
              </a:rPr>
              <a:t>ProLogis</a:t>
            </a:r>
            <a:r>
              <a:rPr lang="cs-CZ" sz="1400" dirty="0">
                <a:latin typeface="Verdana" pitchFamily="34" charset="0"/>
              </a:rPr>
              <a:t> (USA)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</a:t>
            </a:r>
            <a:r>
              <a:rPr lang="cs-CZ" sz="1400" dirty="0" err="1">
                <a:latin typeface="Verdana" pitchFamily="34" charset="0"/>
              </a:rPr>
              <a:t>Investorsko</a:t>
            </a:r>
            <a:r>
              <a:rPr lang="cs-CZ" sz="1400" dirty="0">
                <a:latin typeface="Verdana" pitchFamily="34" charset="0"/>
              </a:rPr>
              <a:t> inženýrská (ČR)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CTP Invest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největší a nejvýznamnější firma v tomto oboru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vstup v roce 1996, ovládá 60 % trhu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sídlo v Humpolci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tři zájmové regiony:	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	I. brněnská aglomerace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	II. širší ostravská aglomerace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	III. Plzeňsko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endParaRPr lang="cs-CZ" sz="2400" dirty="0">
              <a:latin typeface="Verdana" pitchFamily="34" charset="0"/>
            </a:endParaRPr>
          </a:p>
        </p:txBody>
      </p:sp>
      <p:pic>
        <p:nvPicPr>
          <p:cNvPr id="2560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2275" y="4365104"/>
            <a:ext cx="2447925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4975" y="2060848"/>
            <a:ext cx="3449638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8953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Brněnská aglomerace</a:t>
            </a:r>
          </a:p>
        </p:txBody>
      </p:sp>
      <p:pic>
        <p:nvPicPr>
          <p:cNvPr id="26627" name="Picture 3" descr="CTP Br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341438"/>
            <a:ext cx="7775575" cy="531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8239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Širší ostravská aglomerace</a:t>
            </a:r>
          </a:p>
        </p:txBody>
      </p:sp>
      <p:pic>
        <p:nvPicPr>
          <p:cNvPr id="27651" name="Picture 3" descr="CTP Ostrav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775" y="1389063"/>
            <a:ext cx="7920038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7508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Plzeňská aglomerace</a:t>
            </a:r>
          </a:p>
        </p:txBody>
      </p:sp>
      <p:pic>
        <p:nvPicPr>
          <p:cNvPr id="28675" name="Picture 3" descr="CTP Plzeň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196975"/>
            <a:ext cx="7921625" cy="541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Dopady průmyslových zón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pozitivní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a) pokles nezaměstnanosti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b) pracovní příležitosti pro ohrožené skupiny obyvatel (pracovníci s nižším vzděláním) + práce u subdodavatelů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c) kontakty mezi zahraničními investory a domácími firmami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d) aktivizace soukromého podnikání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e) zvýšení životní úrovně a kupní síly obyvatel</a:t>
            </a:r>
          </a:p>
          <a:p>
            <a:pPr>
              <a:buFont typeface="Wingdings" pitchFamily="2" charset="2"/>
              <a:buNone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endParaRPr lang="cs-CZ" sz="2400" dirty="0">
              <a:latin typeface="Verdana" pitchFamily="34" charset="0"/>
            </a:endParaRP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/>
          <a:srcRect r="1988"/>
          <a:stretch>
            <a:fillRect/>
          </a:stretch>
        </p:blipFill>
        <p:spPr bwMode="auto">
          <a:xfrm>
            <a:off x="901700" y="4005064"/>
            <a:ext cx="3598863" cy="206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4" cstate="print"/>
          <a:srcRect r="2477"/>
          <a:stretch>
            <a:fillRect/>
          </a:stretch>
        </p:blipFill>
        <p:spPr bwMode="auto">
          <a:xfrm>
            <a:off x="5508625" y="3933056"/>
            <a:ext cx="2808288" cy="216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3072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25" y="254000"/>
            <a:ext cx="902335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Dopady průmyslových zón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negativní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a) výroby s nízkou přidanou hodnotou (montovny)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b) neestetičnost staveb a zábor kvalitní zemědělské půdy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c) podpora komerční </a:t>
            </a:r>
            <a:r>
              <a:rPr lang="cs-CZ" sz="1400" dirty="0" err="1">
                <a:latin typeface="Verdana" pitchFamily="34" charset="0"/>
              </a:rPr>
              <a:t>suburbanizace</a:t>
            </a:r>
            <a:endParaRPr lang="cs-CZ" sz="1400" dirty="0">
              <a:latin typeface="Verdana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d) nepříznivé k „pěším“ chodcům</a:t>
            </a:r>
          </a:p>
          <a:p>
            <a:pPr>
              <a:buFont typeface="Wingdings" pitchFamily="2" charset="2"/>
              <a:buNone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endParaRPr lang="cs-CZ" sz="2400" dirty="0">
              <a:latin typeface="Verdana" pitchFamily="34" charset="0"/>
            </a:endParaRPr>
          </a:p>
        </p:txBody>
      </p:sp>
      <p:pic>
        <p:nvPicPr>
          <p:cNvPr id="3174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3212976"/>
            <a:ext cx="3960813" cy="297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3284984"/>
            <a:ext cx="369570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/>
          <a:p>
            <a:r>
              <a:rPr lang="cs-CZ" dirty="0" smtClean="0"/>
              <a:t>Strategická průmyslová zóna Holešov</a:t>
            </a:r>
            <a:endParaRPr lang="cs-CZ" sz="13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Historie průmyslových zón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územně-výrobní komplexy </a:t>
            </a:r>
            <a:r>
              <a:rPr lang="cs-CZ" sz="1600" dirty="0" smtClean="0">
                <a:latin typeface="Verdana" pitchFamily="34" charset="0"/>
              </a:rPr>
              <a:t>(</a:t>
            </a:r>
            <a:r>
              <a:rPr lang="cs-CZ" sz="1600" dirty="0" err="1" smtClean="0">
                <a:latin typeface="Verdana" pitchFamily="34" charset="0"/>
              </a:rPr>
              <a:t>Kolosovsky</a:t>
            </a:r>
            <a:r>
              <a:rPr lang="cs-CZ" sz="1600" dirty="0" smtClean="0">
                <a:latin typeface="Verdana" pitchFamily="34" charset="0"/>
              </a:rPr>
              <a:t> 1958)</a:t>
            </a:r>
            <a:endParaRPr lang="cs-CZ" sz="1600" dirty="0">
              <a:latin typeface="Verdana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koncentrace </a:t>
            </a:r>
            <a:r>
              <a:rPr lang="cs-CZ" sz="1400" dirty="0">
                <a:latin typeface="Verdana" pitchFamily="34" charset="0"/>
              </a:rPr>
              <a:t>podniků x bez vnitřních vazeb</a:t>
            </a:r>
          </a:p>
          <a:p>
            <a:pPr>
              <a:buFont typeface="Wingdings" pitchFamily="2" charset="2"/>
              <a:buNone/>
              <a:defRPr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cs-CZ" sz="1600" dirty="0" smtClean="0">
                <a:latin typeface="Verdana" pitchFamily="34" charset="0"/>
              </a:rPr>
              <a:t>průmyslové okrsky (</a:t>
            </a:r>
            <a:r>
              <a:rPr lang="cs-CZ" sz="1600" dirty="0" err="1" smtClean="0">
                <a:latin typeface="Verdana" pitchFamily="34" charset="0"/>
              </a:rPr>
              <a:t>Becatinni</a:t>
            </a:r>
            <a:r>
              <a:rPr lang="cs-CZ" sz="1600" dirty="0" smtClean="0">
                <a:latin typeface="Verdana" pitchFamily="34" charset="0"/>
              </a:rPr>
              <a:t> 1978, 1986)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cs-CZ" sz="1600" dirty="0" smtClean="0">
                <a:latin typeface="Verdana" pitchFamily="34" charset="0"/>
              </a:rPr>
              <a:t>teorie clusteru (Porter, </a:t>
            </a:r>
            <a:r>
              <a:rPr lang="cs-CZ" sz="1600" dirty="0" err="1" smtClean="0">
                <a:latin typeface="Verdana" pitchFamily="34" charset="0"/>
              </a:rPr>
              <a:t>Enright</a:t>
            </a:r>
            <a:r>
              <a:rPr lang="cs-CZ" sz="1600" dirty="0" smtClean="0">
                <a:latin typeface="Verdana" pitchFamily="34" charset="0"/>
              </a:rPr>
              <a:t> 90. léta 20. století)</a:t>
            </a:r>
          </a:p>
          <a:p>
            <a:pPr>
              <a:buFont typeface="Wingdings" pitchFamily="2" charset="2"/>
              <a:buNone/>
              <a:defRPr/>
            </a:pPr>
            <a:endParaRPr lang="cs-CZ" sz="16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významný porevoluční fenomén</a:t>
            </a:r>
          </a:p>
          <a:p>
            <a:pPr>
              <a:buFont typeface="Wingdings" pitchFamily="2" charset="2"/>
              <a:buChar char="§"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Česká republika zpočátku pozadu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Polsko: zákon o zvláštních ekonomických zónách (polovina 90. let </a:t>
            </a:r>
            <a:r>
              <a:rPr lang="cs-CZ" sz="1400" dirty="0" smtClean="0">
                <a:latin typeface="Verdana" pitchFamily="34" charset="0"/>
              </a:rPr>
              <a:t>20. století – </a:t>
            </a:r>
            <a:r>
              <a:rPr lang="cs-CZ" sz="1400" dirty="0">
                <a:latin typeface="Verdana" pitchFamily="34" charset="0"/>
              </a:rPr>
              <a:t>15 zón),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Maďarsko: speciální ekonomické zóny </a:t>
            </a:r>
            <a:r>
              <a:rPr lang="cs-CZ" sz="1400" dirty="0" smtClean="0">
                <a:latin typeface="Verdana" pitchFamily="34" charset="0"/>
              </a:rPr>
              <a:t>(</a:t>
            </a:r>
            <a:r>
              <a:rPr lang="cs-CZ" sz="1400" dirty="0">
                <a:latin typeface="Verdana" pitchFamily="34" charset="0"/>
              </a:rPr>
              <a:t>v roce 1997 – 28 zón).</a:t>
            </a:r>
          </a:p>
          <a:p>
            <a:pPr>
              <a:buFont typeface="Wingdings" pitchFamily="2" charset="2"/>
              <a:buNone/>
              <a:defRPr/>
            </a:pPr>
            <a:endParaRPr lang="cs-CZ" sz="2000" dirty="0">
              <a:latin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Lokalizace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endParaRPr lang="cs-CZ" sz="2400" dirty="0">
              <a:latin typeface="Verdana" pitchFamily="34" charset="0"/>
            </a:endParaRPr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3" cstate="print"/>
          <a:srcRect l="9450" t="17154" r="6851" b="3960"/>
          <a:stretch>
            <a:fillRect/>
          </a:stretch>
        </p:blipFill>
        <p:spPr bwMode="auto">
          <a:xfrm>
            <a:off x="107950" y="1268413"/>
            <a:ext cx="7700963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aoblený obdélník 7"/>
          <p:cNvSpPr/>
          <p:nvPr/>
        </p:nvSpPr>
        <p:spPr>
          <a:xfrm>
            <a:off x="6516688" y="2565400"/>
            <a:ext cx="792162" cy="28733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6" name="Obrázek 5" descr="3349486-prumyslova-zona-holesov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8550" y="2492375"/>
            <a:ext cx="66675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Základní informace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435975" cy="5257800"/>
          </a:xfrm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 smtClean="0">
                <a:latin typeface="Verdana" pitchFamily="34" charset="0"/>
              </a:rPr>
              <a:t>stručná historie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 smtClean="0">
                <a:latin typeface="Verdana" pitchFamily="34" charset="0"/>
              </a:rPr>
              <a:t>	2003 – rozhodnutí zastupitelstva Zlínského kraje zřídit zónu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 smtClean="0">
                <a:latin typeface="Verdana" pitchFamily="34" charset="0"/>
              </a:rPr>
              <a:t>	2005 – zařazena Vládou ČR mezi strategické zóny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 smtClean="0">
                <a:latin typeface="Verdana" pitchFamily="34" charset="0"/>
              </a:rPr>
              <a:t>	2009 – dokončena výstavba infrastruktury</a:t>
            </a:r>
          </a:p>
          <a:p>
            <a:pPr>
              <a:buFont typeface="Wingdings" pitchFamily="2" charset="2"/>
              <a:buNone/>
              <a:defRPr/>
            </a:pPr>
            <a:endParaRPr lang="cs-CZ" sz="20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cs-CZ" sz="1600" dirty="0" smtClean="0">
                <a:latin typeface="Verdana" pitchFamily="34" charset="0"/>
              </a:rPr>
              <a:t>zóna původně zamýšlena pro investici automobilky </a:t>
            </a:r>
            <a:r>
              <a:rPr lang="cs-CZ" sz="1600" dirty="0" err="1" smtClean="0">
                <a:latin typeface="Verdana" pitchFamily="34" charset="0"/>
              </a:rPr>
              <a:t>Hyundai</a:t>
            </a: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cs-CZ" sz="2400" dirty="0" smtClean="0">
                <a:latin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</a:rPr>
              <a:t>- konkurenti </a:t>
            </a:r>
            <a:r>
              <a:rPr lang="cs-CZ" sz="1400" dirty="0" err="1" smtClean="0">
                <a:latin typeface="Verdana" pitchFamily="34" charset="0"/>
              </a:rPr>
              <a:t>Nošovice</a:t>
            </a:r>
            <a:r>
              <a:rPr lang="cs-CZ" sz="1400" dirty="0" smtClean="0">
                <a:latin typeface="Verdana" pitchFamily="34" charset="0"/>
              </a:rPr>
              <a:t> a </a:t>
            </a:r>
            <a:r>
              <a:rPr lang="cs-CZ" sz="1400" dirty="0" err="1" smtClean="0">
                <a:latin typeface="Verdana" pitchFamily="34" charset="0"/>
              </a:rPr>
              <a:t>Ostrava</a:t>
            </a:r>
            <a:r>
              <a:rPr lang="cs-CZ" sz="1400" dirty="0" smtClean="0">
                <a:latin typeface="Verdana" pitchFamily="34" charset="0"/>
              </a:rPr>
              <a:t>-</a:t>
            </a:r>
            <a:r>
              <a:rPr lang="cs-CZ" sz="1400" dirty="0" err="1" smtClean="0">
                <a:latin typeface="Verdana" pitchFamily="34" charset="0"/>
              </a:rPr>
              <a:t>Mošnov</a:t>
            </a:r>
            <a:endParaRPr lang="cs-CZ" sz="1400" dirty="0" smtClean="0">
              <a:latin typeface="Verdana" pitchFamily="34" charset="0"/>
            </a:endParaRPr>
          </a:p>
          <a:p>
            <a:pPr>
              <a:buFont typeface="Wingdings" pitchFamily="2" charset="2"/>
              <a:buNone/>
              <a:defRPr/>
            </a:pPr>
            <a:endParaRPr lang="cs-CZ" sz="20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cs-CZ" sz="1600" dirty="0" smtClean="0">
                <a:latin typeface="Verdana" pitchFamily="34" charset="0"/>
              </a:rPr>
              <a:t>rozloha 360 ha</a:t>
            </a:r>
            <a:endParaRPr lang="cs-CZ" sz="1600" dirty="0" smtClean="0"/>
          </a:p>
          <a:p>
            <a:pPr>
              <a:buFont typeface="Wingdings" pitchFamily="2" charset="2"/>
              <a:buNone/>
              <a:defRPr/>
            </a:pPr>
            <a:r>
              <a:rPr lang="cs-CZ" sz="2000" dirty="0" smtClean="0">
                <a:latin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</a:rPr>
              <a:t>- zatím jen jedna firma: </a:t>
            </a:r>
            <a:r>
              <a:rPr lang="cs-CZ" sz="1400" dirty="0" err="1" smtClean="0">
                <a:latin typeface="Verdana" pitchFamily="34" charset="0"/>
              </a:rPr>
              <a:t>Pokart</a:t>
            </a:r>
            <a:r>
              <a:rPr lang="cs-CZ" sz="1400" dirty="0" smtClean="0">
                <a:latin typeface="Verdana" pitchFamily="34" charset="0"/>
              </a:rPr>
              <a:t> Otrokovice (kartónové obaly</a:t>
            </a:r>
            <a:r>
              <a:rPr lang="cs-CZ" sz="1400" dirty="0" smtClean="0">
                <a:latin typeface="Verdana" pitchFamily="34" charset="0"/>
              </a:rPr>
              <a:t>)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 smtClean="0">
                <a:latin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</a:rPr>
              <a:t>- připraveny pozemky od velikosti 0,5 ha</a:t>
            </a: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- 2012: zahájení provozu Technologického parku </a:t>
            </a:r>
            <a:r>
              <a:rPr lang="cs-CZ" sz="1400" dirty="0" err="1" smtClean="0">
                <a:latin typeface="Verdana" pitchFamily="34" charset="0"/>
              </a:rPr>
              <a:t>Progress</a:t>
            </a:r>
            <a:endParaRPr lang="cs-CZ" sz="1400" dirty="0" smtClean="0">
              <a:latin typeface="Verdana" pitchFamily="34" charset="0"/>
            </a:endParaRP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zónu spravuje </a:t>
            </a:r>
            <a:r>
              <a:rPr lang="cs-CZ" sz="1400" dirty="0" err="1" smtClean="0">
                <a:latin typeface="Verdana" pitchFamily="34" charset="0"/>
              </a:rPr>
              <a:t>Industry</a:t>
            </a:r>
            <a:r>
              <a:rPr lang="cs-CZ" sz="1400" dirty="0" smtClean="0">
                <a:latin typeface="Verdana" pitchFamily="34" charset="0"/>
              </a:rPr>
              <a:t> Servis ZK, a.s.</a:t>
            </a:r>
            <a:endParaRPr lang="cs-CZ" sz="1400" dirty="0" smtClean="0">
              <a:latin typeface="Verdana" pitchFamily="34" charset="0"/>
            </a:endParaRPr>
          </a:p>
          <a:p>
            <a:pPr>
              <a:buNone/>
              <a:defRPr/>
            </a:pPr>
            <a:endParaRPr lang="cs-CZ" sz="24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cs-CZ" sz="1600" dirty="0" smtClean="0">
                <a:latin typeface="Verdana" pitchFamily="34" charset="0"/>
              </a:rPr>
              <a:t>vybudována na místě dřívějšího vnitrostátního veřejného letiště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Základní informace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435975" cy="5257800"/>
          </a:xfrm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 smtClean="0">
                <a:latin typeface="Verdana" pitchFamily="34" charset="0"/>
              </a:rPr>
              <a:t>výhody zóny</a:t>
            </a: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cs-CZ" sz="1400" dirty="0" smtClean="0">
                <a:latin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</a:rPr>
              <a:t>- dobré dopravní napojení</a:t>
            </a:r>
            <a:endParaRPr lang="cs-CZ" sz="1400" dirty="0" smtClean="0">
              <a:latin typeface="Verdana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cs-CZ" sz="1400" dirty="0" smtClean="0">
                <a:latin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</a:rPr>
              <a:t>- komplexní technická připravenost</a:t>
            </a:r>
            <a:endParaRPr lang="cs-CZ" sz="1400" dirty="0" smtClean="0">
              <a:latin typeface="Verdana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cs-CZ" sz="1400" dirty="0" smtClean="0">
                <a:latin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</a:rPr>
              <a:t>- kvalifikovaná pracovní síla v zázemí</a:t>
            </a:r>
            <a:endParaRPr lang="cs-CZ" sz="1400" dirty="0" smtClean="0">
              <a:latin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5" name="Obrázek 4" descr="dopravni dostupnost cz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2804269"/>
            <a:ext cx="6048672" cy="35770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Základní informace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2050" name="Picture 2" descr="http://www.regionalnirozvoj.cz/tl_files/img/Nove%20vymezen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" y="1268760"/>
            <a:ext cx="7543800" cy="5334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Výhodná poloha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přání x skutečnost</a:t>
            </a:r>
          </a:p>
        </p:txBody>
      </p:sp>
      <p:pic>
        <p:nvPicPr>
          <p:cNvPr id="35844" name="Obrázek 6" descr="mapa doprava cz+ru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000" y="2276475"/>
            <a:ext cx="7366000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6" descr="screenshoter?width=1024&amp;height=526&amp;url=http%3A%2F%2Fmapy"/>
          <p:cNvPicPr>
            <a:picLocks noChangeAspect="1" noChangeArrowheads="1"/>
          </p:cNvPicPr>
          <p:nvPr/>
        </p:nvPicPr>
        <p:blipFill>
          <a:blip r:embed="rId4" cstate="print"/>
          <a:srcRect l="3125" r="-195"/>
          <a:stretch>
            <a:fillRect/>
          </a:stretch>
        </p:blipFill>
        <p:spPr bwMode="auto">
          <a:xfrm>
            <a:off x="250825" y="2078038"/>
            <a:ext cx="8675688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Pozitivní vlivy zóny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435975" cy="5257800"/>
          </a:xfrm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pozitiva (Zahradník, Jedlička) 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zvýšení zaměstnanosti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vyrovnání rozdílů mezi průměrnými výdělky v regionu a ČR 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zvýšení podílu kraje na HDP České republiky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zlepšení dopravní infrastruktury v celém regionu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zkvalitnění občanské vybavenosti v okolí zóny</a:t>
            </a:r>
          </a:p>
        </p:txBody>
      </p:sp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4077072"/>
            <a:ext cx="28575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2138" y="4077072"/>
            <a:ext cx="28575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888" y="4077072"/>
            <a:ext cx="28575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Negativní vlivy zóny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435975" cy="5257800"/>
          </a:xfrm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 smtClean="0">
                <a:latin typeface="Verdana" pitchFamily="34" charset="0"/>
              </a:rPr>
              <a:t>negativa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příliš </a:t>
            </a:r>
            <a:r>
              <a:rPr lang="cs-CZ" sz="1400" dirty="0" err="1" smtClean="0">
                <a:latin typeface="Verdana" pitchFamily="34" charset="0"/>
              </a:rPr>
              <a:t>magalomanské</a:t>
            </a:r>
            <a:r>
              <a:rPr lang="cs-CZ" sz="1400" dirty="0" smtClean="0">
                <a:latin typeface="Verdana" pitchFamily="34" charset="0"/>
              </a:rPr>
              <a:t>, investice za 1,6 mld. Kč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dopad na ŽP, zejména na podzemní vodu (uvažovaný příchod společnosti </a:t>
            </a:r>
            <a:r>
              <a:rPr lang="cs-CZ" sz="1400" dirty="0" err="1" smtClean="0">
                <a:latin typeface="Verdana" pitchFamily="34" charset="0"/>
              </a:rPr>
              <a:t>Mitas</a:t>
            </a:r>
            <a:r>
              <a:rPr lang="cs-CZ" sz="1400" dirty="0" smtClean="0">
                <a:latin typeface="Verdana" pitchFamily="34" charset="0"/>
              </a:rPr>
              <a:t>)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dopad na dopravní infrastrukturu (zvýšení dopravní zátěže, výstavba obchvatu a oddělení některých místních částí)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konflikty mezi obyvateli, prostředek politického boje</a:t>
            </a:r>
          </a:p>
        </p:txBody>
      </p:sp>
      <p:pic>
        <p:nvPicPr>
          <p:cNvPr id="3789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4005064"/>
            <a:ext cx="28575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2138" y="4005064"/>
            <a:ext cx="284797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888" y="4005064"/>
            <a:ext cx="28575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První průmyslové zóny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 smtClean="0">
                <a:latin typeface="Verdana" pitchFamily="34" charset="0"/>
              </a:rPr>
              <a:t>impuls</a:t>
            </a:r>
            <a:r>
              <a:rPr lang="cs-CZ" sz="1600" dirty="0">
                <a:latin typeface="Verdana" pitchFamily="34" charset="0"/>
              </a:rPr>
              <a:t>: snaha o řešení ekonomických problémů</a:t>
            </a:r>
          </a:p>
          <a:p>
            <a:pPr>
              <a:buFont typeface="Wingdings" pitchFamily="2" charset="2"/>
              <a:buNone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rok 1995 – projekt Plzeň-Borská Pole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snaha </a:t>
            </a:r>
            <a:r>
              <a:rPr lang="cs-CZ" sz="1400" dirty="0">
                <a:latin typeface="Verdana" pitchFamily="34" charset="0"/>
              </a:rPr>
              <a:t>přilákat investory, zpočátku bez státních dotací</a:t>
            </a:r>
          </a:p>
          <a:p>
            <a:pPr>
              <a:buFont typeface="Wingdings" pitchFamily="2" charset="2"/>
              <a:buNone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rok 1998 – systém podpory průmyslových zón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první pilotní projekty:	Karviná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			</a:t>
            </a:r>
            <a:r>
              <a:rPr lang="cs-CZ" sz="1400" dirty="0" smtClean="0">
                <a:latin typeface="Verdana" pitchFamily="34" charset="0"/>
              </a:rPr>
              <a:t>Bystřice </a:t>
            </a:r>
            <a:r>
              <a:rPr lang="cs-CZ" sz="1400" dirty="0">
                <a:latin typeface="Verdana" pitchFamily="34" charset="0"/>
              </a:rPr>
              <a:t>nad Pernštejnem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vláda uvolnila 56 mil. Kč na aktivní politiku zaměstnanosti 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2400" dirty="0">
                <a:latin typeface="Verdana" pitchFamily="34" charset="0"/>
              </a:rPr>
              <a:t> </a:t>
            </a:r>
          </a:p>
          <a:p>
            <a:pPr>
              <a:buFont typeface="Wingdings" pitchFamily="2" charset="2"/>
              <a:buChar char="§"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None/>
              <a:defRPr/>
            </a:pPr>
            <a:endParaRPr lang="cs-CZ" sz="2400" dirty="0">
              <a:latin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54274" name="Picture 2" descr="http://www.bystricenp.cz/images/clanky/prumzonacz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114" y="189753"/>
            <a:ext cx="8965773" cy="64784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Vývoj průmyslových zón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578850" cy="5257800"/>
          </a:xfrm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od roku 1999 - systém zařazen do státního rozpočtu, pod MPO ČR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v roce 1999 podpořeno 18 zón,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během roku 7 z nich našlo investora (2 900 </a:t>
            </a:r>
            <a:r>
              <a:rPr lang="cs-CZ" sz="1400" dirty="0" smtClean="0">
                <a:latin typeface="Verdana" pitchFamily="34" charset="0"/>
              </a:rPr>
              <a:t>pracovních </a:t>
            </a:r>
            <a:r>
              <a:rPr lang="cs-CZ" sz="1400" dirty="0">
                <a:latin typeface="Verdana" pitchFamily="34" charset="0"/>
              </a:rPr>
              <a:t>míst)</a:t>
            </a:r>
          </a:p>
          <a:p>
            <a:pPr>
              <a:buFont typeface="Wingdings" pitchFamily="2" charset="2"/>
              <a:buNone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„Program na podporu rozvoje průmyslových zón 1998-2005“</a:t>
            </a:r>
          </a:p>
          <a:p>
            <a:pPr>
              <a:buFont typeface="Wingdings" pitchFamily="2" charset="2"/>
              <a:buNone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rok 2001 – první strategická zóna (</a:t>
            </a:r>
            <a:r>
              <a:rPr lang="cs-CZ" sz="1600" dirty="0" err="1">
                <a:latin typeface="Verdana" pitchFamily="34" charset="0"/>
              </a:rPr>
              <a:t>Kolín</a:t>
            </a:r>
            <a:r>
              <a:rPr lang="cs-CZ" sz="1600" dirty="0">
                <a:latin typeface="Verdana" pitchFamily="34" charset="0"/>
              </a:rPr>
              <a:t>-Ovčáry)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finanční vklad investora nejméně 3,5 mld. Kč a vznik nejméně 1 000 nových </a:t>
            </a:r>
            <a:r>
              <a:rPr lang="cs-CZ" sz="1400" dirty="0" smtClean="0">
                <a:latin typeface="Verdana" pitchFamily="34" charset="0"/>
              </a:rPr>
              <a:t>pracovních </a:t>
            </a:r>
            <a:r>
              <a:rPr lang="cs-CZ" sz="1400" dirty="0">
                <a:latin typeface="Verdana" pitchFamily="34" charset="0"/>
              </a:rPr>
              <a:t>míst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od 2002 soustředění se na strategické zóny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2400" dirty="0">
                <a:latin typeface="Verdana" pitchFamily="34" charset="0"/>
              </a:rPr>
              <a:t>	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Vývoj průmyslových zón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rok 2002 – první regenerace </a:t>
            </a:r>
            <a:r>
              <a:rPr lang="cs-CZ" sz="1600" dirty="0" err="1">
                <a:latin typeface="Verdana" pitchFamily="34" charset="0"/>
              </a:rPr>
              <a:t>brownfield</a:t>
            </a:r>
            <a:r>
              <a:rPr lang="cs-CZ" sz="1600" dirty="0">
                <a:latin typeface="Verdana" pitchFamily="34" charset="0"/>
              </a:rPr>
              <a:t> (Žatec)</a:t>
            </a:r>
          </a:p>
          <a:p>
            <a:pPr>
              <a:buFont typeface="Wingdings" pitchFamily="2" charset="2"/>
              <a:buNone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od roku 2003 zapojení privátního sektoru</a:t>
            </a:r>
          </a:p>
          <a:p>
            <a:pPr>
              <a:buFont typeface="Wingdings" pitchFamily="2" charset="2"/>
              <a:buNone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rok 2006 – původní předpoklad „stavu nasycení“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2400" dirty="0">
                <a:latin typeface="Verdana" pitchFamily="34" charset="0"/>
              </a:rPr>
              <a:t>	</a:t>
            </a:r>
            <a:r>
              <a:rPr lang="cs-CZ" sz="1400" dirty="0">
                <a:latin typeface="Verdana" pitchFamily="34" charset="0"/>
              </a:rPr>
              <a:t>- ALE: „Program na podporu podnikatelských nemovitostí a infrastruktury </a:t>
            </a:r>
            <a:r>
              <a:rPr lang="cs-CZ" sz="1400" dirty="0" smtClean="0">
                <a:latin typeface="Verdana" pitchFamily="34" charset="0"/>
              </a:rPr>
              <a:t>2006-2010</a:t>
            </a:r>
            <a:r>
              <a:rPr lang="cs-CZ" sz="1400" dirty="0">
                <a:latin typeface="Verdana" pitchFamily="34" charset="0"/>
              </a:rPr>
              <a:t>“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r>
              <a:rPr lang="cs-CZ" sz="2400" dirty="0">
                <a:latin typeface="Verdana" pitchFamily="34" charset="0"/>
              </a:rPr>
              <a:t>	</a:t>
            </a:r>
          </a:p>
        </p:txBody>
      </p:sp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3" cstate="print"/>
          <a:srcRect t="16219"/>
          <a:stretch>
            <a:fillRect/>
          </a:stretch>
        </p:blipFill>
        <p:spPr bwMode="auto">
          <a:xfrm>
            <a:off x="38100" y="5013176"/>
            <a:ext cx="906780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6"/>
          <p:cNvPicPr>
            <a:picLocks noChangeAspect="1" noChangeArrowheads="1"/>
          </p:cNvPicPr>
          <p:nvPr/>
        </p:nvPicPr>
        <p:blipFill>
          <a:blip r:embed="rId3" cstate="print"/>
          <a:srcRect l="10294" b="83244"/>
          <a:stretch>
            <a:fillRect/>
          </a:stretch>
        </p:blipFill>
        <p:spPr bwMode="auto">
          <a:xfrm>
            <a:off x="38100" y="4725144"/>
            <a:ext cx="813435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88" y="273050"/>
            <a:ext cx="8988425" cy="631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1535</TotalTime>
  <Words>636</Words>
  <Application>Microsoft Office PowerPoint</Application>
  <PresentationFormat>Předvádění na obrazovce (4:3)</PresentationFormat>
  <Paragraphs>358</Paragraphs>
  <Slides>46</Slides>
  <Notes>42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47" baseType="lpstr">
      <vt:lpstr>Motiv sady Office</vt:lpstr>
      <vt:lpstr>Průmyslové zóny </vt:lpstr>
      <vt:lpstr>Úvod a klasifikace</vt:lpstr>
      <vt:lpstr>Definice</vt:lpstr>
      <vt:lpstr>Historie průmyslových zón</vt:lpstr>
      <vt:lpstr>První průmyslové zóny</vt:lpstr>
      <vt:lpstr>Snímek 6</vt:lpstr>
      <vt:lpstr>Vývoj průmyslových zón</vt:lpstr>
      <vt:lpstr>Vývoj průmyslových zón</vt:lpstr>
      <vt:lpstr>Snímek 9</vt:lpstr>
      <vt:lpstr>Průmyslové zóny v ČR (CzechInvest)</vt:lpstr>
      <vt:lpstr>Průmyslové zóny v ČR (Centrum pro regionální rozvoj ČR)</vt:lpstr>
      <vt:lpstr>Strategické průmyslové zóny</vt:lpstr>
      <vt:lpstr>Strategické průmyslové zóny</vt:lpstr>
      <vt:lpstr>SPZ Kolín-Ovčáry</vt:lpstr>
      <vt:lpstr>Snímek 15</vt:lpstr>
      <vt:lpstr>Snímek 16</vt:lpstr>
      <vt:lpstr>SPZ Ostrava-Mošnov</vt:lpstr>
      <vt:lpstr>Snímek 18</vt:lpstr>
      <vt:lpstr>Snímek 19</vt:lpstr>
      <vt:lpstr>SPZ Most-Joseph</vt:lpstr>
      <vt:lpstr>Snímek 21</vt:lpstr>
      <vt:lpstr>SPZ Žatec-Triangle</vt:lpstr>
      <vt:lpstr>Snímek 23</vt:lpstr>
      <vt:lpstr>Vhodný počet zón</vt:lpstr>
      <vt:lpstr>Greenfield x Brownfield</vt:lpstr>
      <vt:lpstr>Využití brownfields?</vt:lpstr>
      <vt:lpstr>Využití brownfields?</vt:lpstr>
      <vt:lpstr>Snímek 28</vt:lpstr>
      <vt:lpstr>Budování průmyslových zón</vt:lpstr>
      <vt:lpstr>Budování průmyslových zón</vt:lpstr>
      <vt:lpstr>Role soukromého sektoru</vt:lpstr>
      <vt:lpstr>CTP Invest</vt:lpstr>
      <vt:lpstr>Brněnská aglomerace</vt:lpstr>
      <vt:lpstr>Širší ostravská aglomerace</vt:lpstr>
      <vt:lpstr>Plzeňská aglomerace</vt:lpstr>
      <vt:lpstr>Dopady průmyslových zón</vt:lpstr>
      <vt:lpstr>Snímek 37</vt:lpstr>
      <vt:lpstr>Dopady průmyslových zón</vt:lpstr>
      <vt:lpstr>Strategická průmyslová zóna Holešov</vt:lpstr>
      <vt:lpstr>Lokalizace</vt:lpstr>
      <vt:lpstr>Základní informace</vt:lpstr>
      <vt:lpstr>Základní informace</vt:lpstr>
      <vt:lpstr>Základní informace</vt:lpstr>
      <vt:lpstr>Výhodná poloha</vt:lpstr>
      <vt:lpstr>Pozitivní vlivy zóny</vt:lpstr>
      <vt:lpstr>Negativní vlivy zóny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User</dc:creator>
  <cp:lastModifiedBy>Ondra</cp:lastModifiedBy>
  <cp:revision>155</cp:revision>
  <dcterms:created xsi:type="dcterms:W3CDTF">2014-09-08T07:18:26Z</dcterms:created>
  <dcterms:modified xsi:type="dcterms:W3CDTF">2014-10-21T17:21:35Z</dcterms:modified>
</cp:coreProperties>
</file>