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9" r:id="rId3"/>
    <p:sldId id="261" r:id="rId4"/>
    <p:sldId id="262" r:id="rId5"/>
    <p:sldId id="263" r:id="rId6"/>
    <p:sldId id="264" r:id="rId7"/>
    <p:sldId id="265" r:id="rId8"/>
    <p:sldId id="282" r:id="rId9"/>
    <p:sldId id="266" r:id="rId10"/>
    <p:sldId id="267" r:id="rId11"/>
    <p:sldId id="268" r:id="rId12"/>
    <p:sldId id="281" r:id="rId13"/>
    <p:sldId id="269" r:id="rId14"/>
    <p:sldId id="280" r:id="rId15"/>
    <p:sldId id="270" r:id="rId16"/>
    <p:sldId id="271" r:id="rId17"/>
    <p:sldId id="272" r:id="rId18"/>
    <p:sldId id="283" r:id="rId19"/>
    <p:sldId id="273" r:id="rId20"/>
    <p:sldId id="274" r:id="rId21"/>
    <p:sldId id="284" r:id="rId22"/>
    <p:sldId id="275" r:id="rId23"/>
    <p:sldId id="276" r:id="rId24"/>
    <p:sldId id="277" r:id="rId25"/>
    <p:sldId id="278" r:id="rId26"/>
    <p:sldId id="285" r:id="rId27"/>
    <p:sldId id="286" r:id="rId28"/>
    <p:sldId id="287" r:id="rId29"/>
    <p:sldId id="288" r:id="rId30"/>
    <p:sldId id="289" r:id="rId31"/>
    <p:sldId id="290" r:id="rId32"/>
    <p:sldId id="293" r:id="rId33"/>
    <p:sldId id="291" r:id="rId34"/>
    <p:sldId id="292" r:id="rId35"/>
    <p:sldId id="296" r:id="rId36"/>
    <p:sldId id="298" r:id="rId37"/>
    <p:sldId id="295" r:id="rId38"/>
    <p:sldId id="299" r:id="rId39"/>
    <p:sldId id="300" r:id="rId40"/>
    <p:sldId id="294" r:id="rId41"/>
    <p:sldId id="301" r:id="rId42"/>
    <p:sldId id="302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doughnutChart>
        <c:varyColors val="1"/>
        <c:ser>
          <c:idx val="0"/>
          <c:order val="0"/>
          <c:dPt>
            <c:idx val="4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/>
                      <a:t>7</a:t>
                    </a:r>
                    <a:r>
                      <a:rPr lang="cs-CZ"/>
                      <a:t>,4</a:t>
                    </a:r>
                    <a:r>
                      <a:rPr lang="cs-CZ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3</a:t>
                    </a:r>
                    <a:r>
                      <a:rPr lang="en-US"/>
                      <a:t>5,3</a:t>
                    </a:r>
                    <a:r>
                      <a:rPr lang="cs-CZ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1.0078245274334598E-2"/>
                  <c:y val="2.4203614008941877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4</a:t>
                    </a:r>
                    <a:r>
                      <a:rPr lang="en-US"/>
                      <a:t>,3</a:t>
                    </a:r>
                    <a:r>
                      <a:rPr lang="cs-CZ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5.5476599686316973E-3"/>
                  <c:y val="-6.0354398395326074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2</a:t>
                    </a:r>
                    <a:r>
                      <a:rPr lang="en-US"/>
                      <a:t>,4</a:t>
                    </a:r>
                    <a:r>
                      <a:rPr lang="cs-CZ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5.5476599686317477E-3"/>
                  <c:y val="-0.12535144282106184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0</a:t>
                    </a:r>
                    <a:r>
                      <a:rPr lang="en-US"/>
                      <a:t>,5</a:t>
                    </a:r>
                    <a:r>
                      <a:rPr lang="cs-CZ" baseline="0"/>
                      <a:t> 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cs-CZ"/>
              </a:p>
            </c:txPr>
            <c:showVal val="1"/>
            <c:showPercent val="1"/>
            <c:showLeaderLines val="1"/>
          </c:dLbls>
          <c:cat>
            <c:strRef>
              <c:f>[Sešit1]List1!$B$5:$B$9</c:f>
              <c:strCache>
                <c:ptCount val="5"/>
                <c:pt idx="0">
                  <c:v>tepelné</c:v>
                </c:pt>
                <c:pt idx="1">
                  <c:v>jaderné</c:v>
                </c:pt>
                <c:pt idx="2">
                  <c:v>vodní</c:v>
                </c:pt>
                <c:pt idx="3">
                  <c:v>fotovoltaické</c:v>
                </c:pt>
                <c:pt idx="4">
                  <c:v>větrné</c:v>
                </c:pt>
              </c:strCache>
            </c:strRef>
          </c:cat>
          <c:val>
            <c:numRef>
              <c:f>[Sešit1]List1!$D$5:$D$9</c:f>
              <c:numCache>
                <c:formatCode>0.0</c:formatCode>
                <c:ptCount val="5"/>
                <c:pt idx="0">
                  <c:v>57.439220627371078</c:v>
                </c:pt>
                <c:pt idx="1">
                  <c:v>35.313082539576804</c:v>
                </c:pt>
                <c:pt idx="2">
                  <c:v>4.3205700575088235</c:v>
                </c:pt>
                <c:pt idx="3">
                  <c:v>2.3777664707591684</c:v>
                </c:pt>
                <c:pt idx="4">
                  <c:v>0.54936030478413223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legend>
      <c:legendPos val="b"/>
      <c:layout/>
      <c:txPr>
        <a:bodyPr/>
        <a:lstStyle/>
        <a:p>
          <a:pPr rtl="0">
            <a:defRPr sz="1400"/>
          </a:pPr>
          <a:endParaRPr lang="cs-CZ"/>
        </a:p>
      </c:txPr>
    </c:legend>
    <c:plotVisOnly val="1"/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FA89-46CD-4B83-AABB-26AD59233765}" type="datetimeFigureOut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E3B0FB-50DA-4A07-9557-526E4B7AD2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E0D956B-3194-4C9C-8B54-497595E89321}" type="datetimeFigureOut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FF7B42-E08D-441A-A0D9-4F15719CDE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B66C72-BA9C-4597-BBA1-15488EF34AE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/>
          </a:p>
        </p:txBody>
      </p:sp>
      <p:sp>
        <p:nvSpPr>
          <p:cNvPr id="16388" name="Zástupný symbol pro zápatí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B66C72-BA9C-4597-BBA1-15488EF34AE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/>
          </a:p>
        </p:txBody>
      </p:sp>
      <p:sp>
        <p:nvSpPr>
          <p:cNvPr id="16388" name="Zástupný symbol pro zápatí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0483" name="Zástupný symbol pro zápatí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8C4BA0-BBAD-4151-A1F1-C529F4AABFD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4905F-402A-4B76-993F-214C5F5F4114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1BCD-C676-4B6D-886D-F2369F65A0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7726-2568-41D2-949C-330D99D2442F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5E2-C773-481D-AA2D-E6D5C30611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E4E2-42DE-461D-BDE7-654D9133011F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FF815-F71F-4C76-B050-D0393B2EA3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C0431-707B-4D67-A6D1-F39CEEE61652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F2B8-892A-48F1-ADD3-5506339C27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7BFA6-2B19-41EF-9E70-84E2A51C9F05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8867-7096-42A0-8A79-E42A6AE782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E2F4E-AFB0-468C-BFA4-37D650D48790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61F5-E685-4EDF-AA16-04AF665EE1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DD2AD-F612-48E6-89F5-8031E30DECBF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7448F-F5AC-4912-98D1-8C4EFB623C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127D7-4995-453C-B5EF-624E105A063F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DACA-AF3A-4275-BB1F-6268DA5EB2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69AD-8575-437D-B550-4BCA18829D8C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76A-1B1B-4B8C-8C93-682BF625D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8F76A-0EB4-480D-8CBB-24639532959C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E2519-FF75-4C9B-8A7B-959718C1FB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9541-37F0-44E1-9C39-5F471C935998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08E2B-436C-4421-85F4-ECC5370944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1559E5-76ED-4E91-A3B6-07C96537DFFD}" type="datetime1">
              <a:rPr lang="cs-CZ"/>
              <a:pPr>
                <a:defRPr/>
              </a:pPr>
              <a:t>9.12.2014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185038-C090-4160-B00A-5156887A0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cs-CZ" dirty="0" smtClean="0"/>
              <a:t>Zpracovatelský průmysl mimo Evropu</a:t>
            </a:r>
            <a:br>
              <a:rPr lang="cs-CZ" dirty="0" smtClean="0"/>
            </a:br>
            <a:endParaRPr lang="cs-CZ" sz="13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325"/>
            <a:ext cx="6400800" cy="6254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10. prosince 2014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Jihovýchodní Asie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VIETNAM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komunistické zřízení, ale podobné jako v Číně,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a elektrotechnický průmysl (vliv zahraničních investorů),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textilní produkce,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(3. vlna).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INDONÉSIE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 bohatá na suroviny (zejména ropa), také výroba hliníku a niklu -&gt; hutnictví, 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strojírenské a elektrotechnické obory,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 (čaj a káva),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zákaz vývozu surového dřeva (nutné zpracování před jeho exportem),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(2. vlna).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FILIPÍNY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dynamický průmysl („asijský tygr“ 2. vlny) vs. potravinářství (banány, kopra),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využití blízkosti Číny, Tchaj-wanu a Japonska.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OSTATNÍ STÁTY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chudé země, i když v některých ekonomické oživení: Laos („asijský tygr“ 3. vlny), Kambodža („asijský tygr“ 3. vlny) a Barma (Myanmar)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Východní Asie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ČÍNA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komunismus s tržními prvky (změna po smrti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tunga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 roce 1976),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zvláštní ekonomické zóny, celní a daňové úlevy,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dynamicky rostoucí země, ekonomická mocnost, člen BRICS, „asijský tygr“ 3. vlny,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preference lehkého průmyslu (podporováno vládou),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strojírenství, elektronika a elektrotechnika, textil a oděvy,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modernizace těžkého průmyslu navázaného na těžbu surovin,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otázky vstupu zahraničního kapitálu,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plagiátorství,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levná pracovní síla, kvantita vs. kvalita výroby, úroveň pracovních podmínek.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TCHAJ-WAN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mezinárodního statutu (za nezávislý stát uznává jen přes 20 zemí),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elektronika a elektrotechnika, strojírenství,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(1. vlna).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HONGKONG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pronájem pro Velkou Británii (1898 až 1997), „asijský tygr“ (1. vlna).</a:t>
            </a:r>
          </a:p>
          <a:p>
            <a:pPr>
              <a:buNone/>
            </a:pPr>
            <a:endParaRPr lang="cs-CZ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MACAO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bývalá portugalská kolonie, pod čínskou správou od 1999.</a:t>
            </a:r>
          </a:p>
          <a:p>
            <a:pPr>
              <a:buFont typeface="Wingdings" pitchFamily="2" charset="2"/>
              <a:buChar char="§"/>
            </a:pPr>
            <a:endParaRPr lang="cs-CZ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TIBET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otázka nezávislosti, pod čínskou správou od 1951.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70584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Čína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131" y="0"/>
            <a:ext cx="6392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i3.cn.cz/1114507354_textil-vyroba-c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869160"/>
            <a:ext cx="2267744" cy="1700808"/>
          </a:xfrm>
          <a:prstGeom prst="rect">
            <a:avLst/>
          </a:prstGeom>
          <a:noFill/>
        </p:spPr>
      </p:pic>
      <p:pic>
        <p:nvPicPr>
          <p:cNvPr id="1030" name="Picture 6" descr="http://aa.ecn.cz/img_upload/e6ffb6c50bc1424ab10ecf09e063cd63/albums/userpics/10004/Seagate_Wuxi_China_Factory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12776"/>
            <a:ext cx="2232248" cy="3351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Východní Asie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JAPONSKO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ekonomicky velmi rozvinutá země, člen skupiny G8,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silné postavení vědy a výzkumu, otázka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know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hutnictví i při absenci těžby (všechny kovy a slitiny),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chemický průmysl,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(zejména dopravní): značky Toyota,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Nissan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Honda, Suzuki,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Mitsubishi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Yamaha,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elektrotechnika a elektronika: značky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Hitachi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Sony 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Atari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loděnice a rozvoj železniční dopravy,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japonský přístup k práci, velké soukromé společnosti (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zaibecu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– nutný finanční, výrobní a obchodní kapitál.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JIŽNÍ KOREA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obdobou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zaibecu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jsou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čeboly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např.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Hyundai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Daewoo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výroba automobilů, lodí, ropných tankerů, elektrospotřebičů a chemických produktů,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(1. vlna),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komunistické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KLDR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(vlastní vlády od 1948, válka 1950-53).</a:t>
            </a:r>
          </a:p>
          <a:p>
            <a:pPr>
              <a:buFont typeface="Arial" charset="0"/>
              <a:buNone/>
            </a:pPr>
            <a:r>
              <a:rPr lang="cs-CZ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MONGOLSKO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slabě rozvinutý průmysl, závislý na místních zdrojích,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potravinářství, obory TOK, dřevozpracující průmysl.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Japonsko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2082"/>
            <a:ext cx="5040560" cy="683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focus2move.com/wp-content/uploads/2014/09/toyota-logo-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4344"/>
            <a:ext cx="1584176" cy="1076624"/>
          </a:xfrm>
          <a:prstGeom prst="rect">
            <a:avLst/>
          </a:prstGeom>
          <a:noFill/>
        </p:spPr>
      </p:pic>
      <p:pic>
        <p:nvPicPr>
          <p:cNvPr id="2054" name="Picture 6" descr="http://upload.wikimedia.org/wikipedia/commons/thumb/6/67/Nissan-logo.svg/2000px-Nissan-logo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858117"/>
            <a:ext cx="1656184" cy="1426867"/>
          </a:xfrm>
          <a:prstGeom prst="rect">
            <a:avLst/>
          </a:prstGeom>
          <a:noFill/>
        </p:spPr>
      </p:pic>
      <p:sp>
        <p:nvSpPr>
          <p:cNvPr id="2056" name="AutoShape 8" descr="data:image/jpeg;base64,/9j/4AAQSkZJRgABAQAAAQABAAD/2wCEAAkGBxMSEhUQExQUFhUVFxcWFRUVFRUXGBUUFxYcFxkXFBQYHSggGBwmGxcXITQhJSkrLi4uGB8zODMsNygtLisBCgoKDg0OGhAQGjclHyQsLCwsLCwsLCwsLzA0LCwsLCwsLCw3LiwsLCwsLCwsLSwsLCwsLCwsLCwsLCwsLC0sLP/AABEIALMBGgMBEQACEQEDEQH/xAAcAAEAAgIDAQAAAAAAAAAAAAAABgcEBQECAwj/xABREAABAwIBBwQMCAwFBAMAAAABAAIDBBEFBgcSITFBURNhcZEUIjJSVHKBkpOhsdMVFyNigsHR0iQzNUJTVWNzorKzwhY0g6PDQ0R04SXi8f/EABsBAQEAAwEBAQAAAAAAAAAAAAABAgMGBQQH/8QAOBEBAAECAgYHBwMEAwEAAAAAAAECEQMEBRITITFRFEFxkaHR4RYyUlNhscEGIoEzNHLwFUOisv/aAAwDAQACEQMRAD8AvFAQEBAQEBAQEBAQEBAQEBAQEBAQEBAQEBAQEBAQEBAQEBAQEBAQEBAQEBAQEBBwTbWUGOa5n5t3eICR52z1oHZDzsid9JzR7LoPKaokGs8kzxnk/Yg1tTlFDH+MraGPxpGD+aRBhvywohtxSj+jJCf7ig6nLKi/WUHk5M/Ug6/4zov1jH5rfuoORllRfrKLy6A+pB3GWdF+s6X6T4h9YQe8eVlK42biNA4nYOVjv1CRBsIa9z+4lpn+KfscUGTy0w2xtPRJ9Rag57Nt3TJG8+jpD+G6D3hna/uXA8bbukbkHogICAgICAgICAgICAgICAgICAgIPOeXRGy5OoDiUEaytylpcPYJat+k91+ThbrLiO8YdVhfuncecBBpKWvxquAdFFFQQHuXSjSlLeIYWm/QRGUGGygljxBlJVVEtTeNkriXysjOk5zdEQaZaB2l9pvfdvg8c7GC00ApJmwxxxCbk5hG0R6TH2eSXMsQdGN9je/bIJlTZC4ewANpwRu0pJX+t7jdUZbclKEf9rAemNrvaEHq3JyjGylph/oRfdQdm4BSDZTU46IY/sQcnAKQ/wDbU/oY/sQeT8mKI7aSm9DH7dFBizZFUDttMweKXN/lIQV/lPkxSR4rQUlPHomR3KTNc+SQOY12kAGyOIaC2KUGwUEny5wunp6Z00MfIubc3p3OgJ8sRHrugxRguNU7Q+mro6ltgRDUsINrbDKS5zz9JgPMg6YPnBjfUCixGB1FVag0uNmPJ1DRkHc3I1ay07NInUqJ6yUtIY83v3L9lz3rhuPtQZKAgICAgICAgICAgICAgICAgICDWy1jGNmqpDaOEP18GRi8jum4I+iEFZZr8MdidXNjlYNIh+hTRu1tjI13aDuYCGg98XnbrQW+gr3KM6OMxHjTM9UsidZLPzoUnLYZPxjDZfJG4F38Gmkja5CYj2Rh9NKTd3JhjjxfH8m49bSUG+QEBAQEBBWGBv7Kygqp9RZTRmNvM4aMduvl1Btc6Uv4G8fNKsom8As1o4AexFR3L3JGLEqZ0LwBK0EwSW1xyW496dhG8c4BAR7NDjr6ujko6ku5ekdybi49voG/Jknvmlrm3+YCdZQT+imL2Anbra7xmktdbmuCg90BAQEBAQEBAQEBAQEBAQEBBwTbWggGcysMWByEanStiYeflZGmTraXoN7m7w8QYbSxgW+SDz40nyh9bkEjQV5lnqxSmdxgI6pD95QlMJacTQuid3MjHMd0PaWn2qpCD5j613IVFI/u4JbkcNIaJHnxv61IVZaoICAgIMbE6xsEMk7u5jY57uhjS4+xBXGZWmcYKmrf3c81ieIYNInz5H9SQMrOa+8JbxIHWUlIWMiiCp8nI+xcpquEamVET324vdoTX9cnWVBZlCbPmb88OHQ6Nv8AcHKjMQEBAQEBAQEBAQEBAQEBAQEGHjEmjTzO4RSHqYSggeevVQ00Q/Pq4WeQRyH+0IJ7hLNGCJvCNg6mgIMtBXecE2xCiPGOUdT2feUEyw912hZJCtsAf2HlFUQbGVOkW8CZGicHzhK3yrFVtqggICAgg+eLE+Rw17L2dO5sQ6L6b/4GOHlQZmb6g5DDaVhFiY+UcPnSkykHo0reRIJR3Lx+k+JnfTRDrkASUhZyKIKvxwaGUtE8f9RsjTz/AIO/67KCwYHfhMo/ZQnrfMP7VRnoCAgICAgICAgICAgICAgICDW5TOtR1J4QTH/bcgheeXXHQDjXR+qN6CwKQfJs8VvsQeyCvM5zbVVA/wD8hvXyR+pSRK8HddgWSQrbPEw01bRYiwG4Fjbe6nkErW/SD3joCxVb0Moe0PabhwBB4gi4Ko7oCAgIKazxzGqr6TDW3/NDrd9USBmvxWNv0OUFtStDW2GoAWA4Aagqkq0yofpVlK3jUwf1WqSQtZVRBWuVzbY5hrvnu9cL/sQTmA/hc37in/qVCDYoCAgICAgICAgICAgICAgICDXZRR6VJUN76GUdcZCCFZ3TeLDnca2L+KJ6CwKM/Js8VvsQeyCv87Go0T+Ezm+dGT/apIkOT77sCqNDnlw7lcNMoF3U8kco8W/Jv8gbIT9FFZuafFeXw2JpPbQXgdzcn3H+2WHyoJggICAgpDIx/wAIZQSVm1kZlmaRsLWgQQ9bSHfRUFyVxs0qpKra86eJ0jf27D5p0vqUIW6qogrjK78t4aPnu9UMh+tBNKb/ADk37in/AKlQg2aAgICAgICAgICAgICAgICAg8ayPSje3i1w6xZBXOcV3KYdhs3Cpo3+dG4f3KCwsLdeGI8Y2H+EKjKQQLPCz8Gp395VMPXHI361JGZknVXYFYYpJiNEyogkp39zLG+N3ivaWn2oyVBmjxJ1HVyUU/a8qeTPBtTES2wv32sX3kNUF2KggIIrnJxvsWieGm0swMUVtt3CznDxW3N+NuKCOZj8G5KCeqI/HPEbDxjhuLjh8o54+iFIE4xmoswqpKs8IPKYvTDg6R3VC8+2yirhVBBW+UHbZQYe3veXJ8lMfrcEE1oDepqTw5JnUwv/AORBs0BAQEBAQEBAQEBAQEBAQEBAQVbllqyfhf4O6lBPPFM2I+u6CxMDdeni5mNHmi31IM5BCc8Df/jXO7yWA9coZ/cpI1GR9V2rVYSU+pJ9SpCE5b5GiWY1cYNn25YMvpNe0WErANZ1AAga9QPFYqkOAVlS2MNkfDUtA1TRyBryPntOou57jo3qo2ZxYfo39cf30LuJcReW/Jxa/wBpIxjfKWlx9SF0GxbJyasn0nztllPalzB8jSx7w3XrfzXuTa9hsgnVHTsp4mQRizI2hrRt1AW1ned5O9VWiyhqu1KMUNyFGnizT3kcrvUG/wByjJcCoIK5d2+UcY/R08z+sRxe26CX4Hrkq37nVFh0MgiYf4muQbdAQEBAQEBAQEBAQEBAQEBAQEFcY/TaWC4lAdZhlq3dAbUGqZ1Nc1BK8iKnlKGB/fMv53bewhBvEEWzoQ6WF1I4Na/zJGv+pBX2R9V2oUhJWHQ1WpVG0iqUVj1WG08x0nxMc47XWs49Lm2PrRWIclKM/wDSd6af76D0jydpGbIQfHc946nuIQbAStaA1oDQNgAAA6ANiIw6mpQRPKKq7UpI1maluliEz+9gcPOkZ91SFW6qCCucmBymPVsv6KnEfpZjIPUwKCW5J64DJ+kmqJB4r53ln8GiqNygICAgICAgICAgICAgICAgICCJxUjX1GJ0R2VEcc1jsLZ4DTO9dP60GvzL1hkw2Np1OjuxwO0FvaWI3dygniDSZbwF+HVjBtNPNbpEZI9YQUvklU6goSsGhqtSqMTK7KzsKEFoDppDoxMcdV973216LRYnjcDVe4DGwPJmrr4xPUz1Vn62/LOp2Fp3xwRDW3gXWJHEa1FZ5zTQnbNJ5XTO9ZlQcOzamIEwzVF/mVc8R8g7YdZCo02HZUT01UKGsc9zXnQY+VrWyxyHuWSlvava7YHjfbWb6oiUVVUqInj1TqKgz8yzLzVj+DYWjymQn2BIVayo6vdYEncL9SCscgasRtxjEzsErm34tpYb6vK8oLAyeozDSwQnbHFGw85awAnrug2CAgICAgICAgICAgICAgICAgIIxjL+QxKjnJs2dktI/hp2E8P9OUfSQaPIKM0uIYhQnU0zGeLVqLJvlAG8bXcPolBYaDyqoQ9jozsc0tPQRZB81ZMyloDXaiNRHAjb61iJ7Q1WpVEfw6lGJ44yF3bQ04OkNoLI7Ofcc8rmMPMir9VBAQVjn1wPlKVlY3U+FwY5w28m82abje2TRtw03KDU4ZjPL08Ux2uYNLmeNTx5wKI02NVOoqKmWZCP5Cqk4zBnmRtd/wAisCy1Rqcq8QEFJNKdzDbpI/8A1BBMFoXRYRRUbvxtfOwyCxB0JZDUy3HNA0tKgtFUEBAQEBAQEBAQEBAQEBAQEBAQaXLDCHVVK+KM6MzdGWB3ezxOD4zfcNIAHmJQR2grxXNhxCL5OaI8lVRnUYZGkgh42gA6QJ4OHAoJzFJpC/WOBQd0HzNWNMVZUx2toVEzR0CV1vVZQbqPEQxhedjQXHoAuoJNmDws8lUVz+6leIweZvbvcOl77f6ayFsoCAgwMdw1tTTTUztksbmX4FwsHDnBsfIg+eclqpzGSwPGi6N5Oj3ulqc3yPa5Qc4nUXUFuZm4dHDWv/SSzO6nmP8A41lAnCCN5Q0ZqXsi0rRN7Z5vazd7id2q4HOSdxsRrsnJ+z659c3/ACtK11NSHdJI4jl5mjvQGtjB8ZFTVAQEBAQEBAQEBAQEBAQEBAQEBAQQnKbJKds5xHDZGxVJHy0TvxVUB34/NfbVpb9Wzag0UWcUQnka2Gahm4OYXxHnjeNjejSHBS5Zu8Pyz09bKikmHO7k3e0k+YFRCsosj5p55ayItvK7TdHc6INrfJykAG9r9to2vtKgj9bk/VlphEVi4gEl7NENv2xLtK1reXhdBamRmJQUVFDSODtKNvblgBa6RxLnlpvcgucbXANragqN63KmDhL6J59gQc/4op/2voZfuoOP8VU/7X0Mn2IOjsracbpPMt7SEFQZR4LIa2aqp2Xhne46Ic3Ta59nOL2X3yaZuL6nC9lB1psjaqbWQI28SQ825mMub9NulBYOEYm6hpo6UOgaIgQHzSWcbkuJLDogaydQcUGDWZy6aPU+pEzjqEdPHpEngNwPPd3QlyzrBRYhi3ayMfQULjd7SfwmpHB29gOzWBqtYHcFj0FFHBGyGJoZHG0NY1uwNG5UZCAgICAgICAgICAgICAgICAgICAgIPGrpI5WlkrGSNO1r2hzT0g6kEUxDNhhcpuaYMPGNz2fwg29SWGqkzO0e2Oesj8WYW9bb+tSw6/FZI38Xila3pId9YSw6uzdYgO5xmo6HRn3iWHmc32J/rZx6Yv/AGlhx8X+KfrX/Z/9oORm+xP9bEdEP/2Sw7Nze4lvxiUeLGfvhLDv8WVU7u8Xq3dDbf3lLAM0MTvxtbWv/wBQD2gpYZtLmiwxmt0ckp/aSvP8uilhKcJyepKX/L08UR4sY0OPS7aetUbNAQEBAQEBAQEBAQEBAQEBAQEBAQEBAQEBAQEBAQEBAQEBAQEBAQEBAQEBAQEBAQEBB4VVZHEAZHsYDqBe5rbnmuVJmIZ0YddfuxfsY/w1TeEQelZ9qa0c2fRsb4J7pPhqm8Ig9Kz7U1o5nRsb4J7pZFLWxy35ORj7bdBzXWvsvY6kiYlhXh10e9Ex2w858UgY4sfNE1w2tdIwEXFxcE8CmtDKnBxKovTTMx2S8/hqm8Ig9Kz7U1o5r0bG+Ce6T4apvCIPSs+1NaOZ0bG+Ce6WZFIHAOaQ5pFwQQQRxBG1VqmJibS5kkDQXOIAG0kgAdJKERMzaGlqMsKBmp1VDq714d/LdYa9PN9dOj81Vww57rfd4My6w46uyo/KHD1kJtKWc6Lzcf8AXLaUGN00+qKeKQ8GSNJ80G6sVRPCXz4mWxsL36JjthnrJoY1TiEUZAkljYSLgPe1pI4gEqTMQ2UYVdcXppmeyHj8NU3hEHpWfamtHNl0bG+Ce6T4apvCIPSs+1NaOZ0bG+Ce6WbHIHAOaQQdYINwRxBCrVMTE2l41VdFFYSSRsvs03tbe221zrUmYhlRhV1+7Ez2Q8Phqm8Ig9Kz7U1o5s+jY3wT3S7w4rA9wa2aJzjsa2RhJ6ADrTWhKsDFpi80zbsl1djNMDYzwgjURyrNR601o5r0fF+Ce6XHw1TeEQelZ9qa0czo2N8E90nw1TeEQelZ9qa0czo2N8E90nw1TeEQelZ9qa0czo+N8E90suGdrxdrmuHFpBHWFbtdVM07piz0Ri4JtrKDB+G6bwiD0rPtU1o5t3Rsb4J7pPhqm8Ig9Kz7U1o5nRsb4J7pdmYxTkgCeEk6gBIwkngBdNaOZOXxYi80z3SzVWkQEBAQEGgyvyWjxBjI5HvZoOLgWaO0i2u4WFdGs+7I56vKVTVTF781GZW4H2FVPptPTDdEh1rEhzQ4XHEXt5FpmLTZ2eRzXScGMS1rumS2D9mVUVLpaHKF13WvYNYXmw42bbypEXmy5zMdHwKsW17edl6ZH5Jx4e2Rsb3v5QtLi/R1aN7WAHOt1NGq4zPZ+vNzE1REW5NLldm5jq5ZaoTPZI8A2IaWXYwNHA2s0b1jVh3mZfXkdMV5einC1YmI7983UgtUb4u7JNMgMiG4g2SR8rmNY4NAaASSRcm51AWtuO3m15U06zx9J6TnKVU0003md+9Y+UmOR4RRRRM+UkDRHC1x26AAL32tqGrZtJA1bRsmYoiIh4GUytWkMxVVVui95t9eqFK41jlRVu055XP13DSbNb4rBqC1ceLr8vlcLApth02+/ekuSubeesjE73iGN2thLS5zh3wZcWadxJ18LWKyppmrfDz87pnCy9epTGtMceqI/nm382Z3V2lXr4Oh1E9Ifq9ay2c83w0/qLfvw/H0V7lBgU1FNyMwAd3TXNN2ubucw6t45itcx1S93K5rDzOHr0cP94pNkXnDmpntiqHulgOol13Pj+c121w+ab6hqtvsVzT2PO0hojDxqZqwotV4T/vPvWLlbkVFiLmTGV7S1mi0s0XNLSS4HXt28Vsqo1t7wMlpLEycTRFMTv61F4nRmGaWAnSMUj47gWuWOLbgbr2Wl2uDibTDpr5xE98XYz2EEgggg2IIsQRtBG5VnExMXhYWarK/kHiimPyUjvk3E6o5DuPBrj1E85Kyoq1Zt1PC0zo/a07fD96OP1jzj7LByxyNjxAxl8j2GMODdHRIOla9wR80LZVRrTd4WR0jXlNaKYib24qLygww0tRLTF2lybtHSAtpC1wbbtRGpaZ3O0yuPt8KnEiLXWxkbm5jp3QVjpnukaA/RAaGXc3ZruSBpbdV7bti2U4fCXL5/TFeLFeDFNo4fXi0eX+b+Onglro5Xkh4c5jw0g8pIG9qRa1i71LGqjVi77dGaWrxcSnAqpjhxj6R6KzWLok5wnNjU1EMdQ2WENkaHgOL7gEXsbNViiZi7xcbTeDhYlWHNM3ibdT3nzS1gF2yU7jw0ngnmF2W6yFdnUwp0/l5nfTMd3mhThNSyubd8MrCWnRJa5pHO0+xYRD2I2ePRE7qqZ/mFnZu84T5ZG0lWQ5z9UU2oEu3MfbUb7Adt7A3vdbaK5vaXOaU0RTRTONgxujjH5j8rOmj0mlp3gjrFltc5E2m6m8ts3sNDTGoZUOJDmtax7W3eXHY1wtrAu7ZsaVomjVji63R+l8TM40YdVHPfHV/vBCcMwqWo0+SYXcmx0j7bmN29J5tpWL2MbMYeDbXm15tDCS0S3LzzXZU9lwchI688IANzrkj2NfzkbD5DvW3DqvulxemMjsMXXpj9tXhPLy9E3Wx44gICAgIKGzs/lKTxY/5AtFXvS7bQn9pT2z90dwLFn0k7KmMNL2aVg8Et7ZpYbgEbnHesb23w+/M5enMYc4dfCeXbdLfjZru8pvMf7xXaVc3l/8AAZbnV3x5Ds7FcRbQp/Mf7xNermf8Dluc98eSBqRFntrizI/5af8Aej+QLZhdbk/1D/Wo7Pyi+eScurw07GRMAG7WXOJ9fqCxr956WgaYjLTPOZ/CCrCeD2n1PDEGtDGiwaAAOAAsAvqfmlVU1TMy7ois898DeRp5PzhI5o6HNufW0LVidTov09VO0rp6rRPj6qhWt1T6FzcVDpMNpnO2hpZ9Fj3Mb6mhbqPdcHpWiKM3XEc798XUflZ/nqv/AMif+q5aJ6/5dnkv7bD/AMaftCwM6+SGo4hC3cOyGgeTlQPU7r4lbK6bb3haF0hv6PiT/jP48u7kqpYOmXZmuyv7Jj7Emd8vE3tXE65Yxqvfe4bDxFjr1rbRV1S47TGj9hXtaI/bPhPlPV3cla5xPyjU+OP5GrVVxl0Oiv7TD7Pyv/DPxMX7tn8oX0RwcPi/1Ku2Uczp/kuo/wBL+uxa8b3f5j7vv0N/eUfz/wDMqBWt3L6OyH/J9L+5Z7Fuw/dh+f6Q/usT/KW8Wb41G54oQ3ELga3wxudzm7m3PkaB5For952egqpnK2nqmfxP5QqKUscHtNnNIc08CDcHrWFXB7FVMVRNM8JfUrHXAPEL6n5rMWlQ2cvKbsyp0GG8MN2stse785/lIsOYc5Xz1TrTd2uicl0fB1qo/dVx+nKEuzfYxhtDTAOqGctJZ0p0X6j+ay+jsaD1k8VlRVTEb3l6Ty+czWNeKJ1Y3Rw7/wCfJActYaUVLn0cjXxSdtotDhybj3TbEDVfWLbjbcsJtfc9zR9WPODFOPTaqN3b9fNgYDi0lJOyoj7ph1jc5v5zXcxGr1pw3w35nL05jCnDq6/D6vo7B8SjqYWVERux4uOIOwtPODcHoX0RN4u/P8fBqwcScOvjDMVahAQEBBQWdSZrsSlLSDYRg2N9YYLhaKvel2+hqZpylN/r92Pm4DDiNOJNEsJkBD7aJJieGg31d1by2Sm197bpXW6JXq8d3DthfAwmn/QQ+jZ9i3asOI2+L8U98vGsw+lYxz3RQNa1pJJYwAADbeykxDOjFxqqoiKpn+ZfNAXz08Ifoi3syM7eRnZpDS5RrtG+uxba9uFwVtw+tyn6hpnaUVW3W/Lyzy5PPfoV0YJDG8nMB+a0Elr7cLucCehTEi06zPQOcppvgVTxm8fmPJUywne6hf2R+W1PVQsD5WMnDQHse4N0nAa3Mv3QO3VrG9baa4mN7h89ozFwMSZppmaeqY396RVGJQsbpPlja0b3PaB1krO8PPpwcSqbU0zM9imM6OVUdZKyKE6UUOl2+wPe61y0cABa++53WJ01Va0uu0PkK8vRNeJ71XVyhD8NoJKiVkETS57zZoHtPADaTuAWPY9bGxaMKia65tEPpLBMPbS08VODqjYGk7Lne7ym58q+imLRZ+fZjGnHxasSeuXzvlPIHVlU5pBaaiYgjWCDI4gg7wvm5/y73JxMZfDifhp+0PpGF7JGAgtexzd1i1zSOoghfTxfn1UVUVb90wonOLkkaGbTjB7HlJMZ7x20xk827iONitFVOrLtNFaQ6Vh2q96OP1+vn9UYoax8MjJo3Fr2EOa4biPaN1t4UeliYdOJRNFcXiWTlDifZVRJUluiZCCW3uAdEA2PC4UnrlqyuBsMKMO97eb6Rwz8TF+7Z/KF9McH5/i/1Ku2UZzrTNGGzNJALjEGgnWSJmOsBv1AnyLXi+73fd6OhqZnOUTEcL/aVCLW7de+SGU9HHRU8b6mFrmxMDml4BBA1ghbKK6YpiJlxOeyWYrzFdVNEzEzPU2dRlth7Glxqojbc06Z8jW3JWW0p5vnp0bmqptGHP8AO77qRy0x3s2rfUAEM1NjB2hjdl+cm55rrVM3m7sdH5Xo2BGHPHjPa75E5PvrapkYaTG0h0ztzYwbkE8XWsOngCpEa02TSGbpy2DNV987o7fTitDOnlSKaDsaJw5aYEGx1xxbHO1bCe5HlO5bcSrqc3obIzjYu0rj9tPjP+759Vf5vcj24g6XlJCxkYbqYW6Zc69tRvZoAO7eOda6abvd0ppGrKRTqxeZ58E1+KGl/Tz/AO391Z7L6vH9oMf4Y8fNw/NFTWNp5gbaieTsDz9qmy+pH6gxr+5HiqKrpzHI+MkEsc5pLTdpLTYlp3jVtWt1VFcV0xVHXF03zVZVimlNLK60Mp7Uk6o5eJO4O1A89udZUVWl42mchtqNrRH7qfGPRdjTfWFvce5QEBBGcuclTiEccYl5LQcXElhde4ta2kFhXTNXB6Ojs9GUrmqab3jnZDPidd4W30J94teyq5vW9oo+X4+h8TrvC2+hPvE2dXM9oo+X4+iYZCZJOw5srTMJeULSLMLdHRB+cdt1nRRNPF5Wkc/GbmmYpta/Xdpsq827q2qkqeyQwP0bMMZdo6LGs26Y26N9m9Y1YczN7vryWmYy2DThal7X33t1zPJqPidd4W30J94mzq5vq9oo+X4+h8TrvC2+hPvFNlPPwPaKPl+PosvBsP5Cnip3HT5ONrC61tKwtexvtW2mLRZz2Pi7TFqxIi15uiWPZrqScl8JdTuO5oDo7/uza3QCBzLGcOOp6mW05j4UWr/dH149/milVmiqgfk5oHD52mw9Qa72rHZ1PTo/UGBPvUzHdPk8G5pa7v6bz5PdrGMOrkz/AOfy3KrujzbXD80Drgz1IA3tiYST0Pda3UVls55vmxf1DH/XR3z+I80/ydyYpqFpEDLOOp0jjpPd0u3DmFhzLZTTEPDzWexszN8Sd3LqaTLnIZ2ISskE4jDGaOiYy650ib90OKxromqX2aO0pGUomnUveb8bfhGvidd4W30J94sdnVzeh7RR8vx9G4yTzcOoqplT2SHhmldgjLdLSYW7dM7L32blacOYm75c7pmMzgzhalr233+t+SZ41hUdVC+nlF2vFudp3OadxB1rZMXizyMvj14GJGJRxhWpzOu8LHoT7xatnVzdD7RR8v8A9ejj4nXeFt9CfeKbKrme0UfL8fRalLFoMay99FobfjYWW+HNV1a1UzzVdLmge4lxqxrJP4k+8WjZTzdJT+oaYi2z8fR0+J13hbfQn3iuzq5r7RR8vx9D4nXeFt9CfeJs6uZ7RR8vx9HPxOu8Lb6E+8TZ1cz2ij5f/r0bDDs0UDSDNPJJzNaIweY90eohXZ85aMX9QYtUWopiO3f5JLi2SUT6F9BT6MDXaB0g0u1te113awXEhtrkq1UXptDzsHP105mMfF/dMX+09yE/E67wtvoT7xYbKrn4PY9oo+X4+jkZnn+Fj0J94k4VXM9oo+X4+i1KaLRY1l76LQL8bC11uhzVU3qmUUy7yMdiLoiJhEIw4EFhdpaRB74W2LCuiapeno7SUZOKr03vbrsivxOu8Lb6E+8WOzq5vS9oo+X4+h8TrvC2+hPvE2dXM9oo+X4+iR5D5Cuw+Z8pnEgdGWaIjLbHSa699I97bZvWVFE0y+DSOlIzeHFGpa03435/RNlseO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2560638"/>
            <a:ext cx="8382000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58" name="AutoShape 10" descr="data:image/jpeg;base64,/9j/4AAQSkZJRgABAQAAAQABAAD/2wCEAAkGBxMSEhUQExQUFhUVFxcWFRUVFRUXGBUUFxYcFxkXFBQYHSggGBwmGxcXITQhJSkrLi4uGB8zODMsNygtLisBCgoKDg0OGhAQGjclHyQsLCwsLCwsLCwsLzA0LCwsLCwsLCw3LiwsLCwsLCwsLSwsLCwsLCwsLCwsLCwsLC0sLP/AABEIALMBGgMBEQACEQEDEQH/xAAcAAEAAgIDAQAAAAAAAAAAAAAABgcEBQECAwj/xABREAABAwIBBwQMCAwFBAMAAAABAAIDBBEFBgcSITFBURNhcZEUIjJSVHKBkpOhsdMVFyNigsHR0iQzNUJTVWNzorKzwhY0g6PDQ0R04SXi8f/EABsBAQEAAwEBAQAAAAAAAAAAAAABAgMGBQQH/8QAOBEBAAECAgYHBwMEAwEAAAAAAAECEQMEBRITITFRFEFxkaHR4RYyUlNhscEGIoEzNHLwFUOisv/aAAwDAQACEQMRAD8AvFAQEBAQEBAQEBAQEBAQEBAQEBAQEBAQEBAQEBAQEBAQEBAQEBAQEBAQEBAQEBBwTbWUGOa5n5t3eICR52z1oHZDzsid9JzR7LoPKaokGs8kzxnk/Yg1tTlFDH+MraGPxpGD+aRBhvywohtxSj+jJCf7ig6nLKi/WUHk5M/Ug6/4zov1jH5rfuoORllRfrKLy6A+pB3GWdF+s6X6T4h9YQe8eVlK42biNA4nYOVjv1CRBsIa9z+4lpn+KfscUGTy0w2xtPRJ9Rag57Nt3TJG8+jpD+G6D3hna/uXA8bbukbkHogICAgICAgICAgICAgICAgICAgIPOeXRGy5OoDiUEaytylpcPYJat+k91+ThbrLiO8YdVhfuncecBBpKWvxquAdFFFQQHuXSjSlLeIYWm/QRGUGGygljxBlJVVEtTeNkriXysjOk5zdEQaZaB2l9pvfdvg8c7GC00ApJmwxxxCbk5hG0R6TH2eSXMsQdGN9je/bIJlTZC4ewANpwRu0pJX+t7jdUZbclKEf9rAemNrvaEHq3JyjGylph/oRfdQdm4BSDZTU46IY/sQcnAKQ/wDbU/oY/sQeT8mKI7aSm9DH7dFBizZFUDttMweKXN/lIQV/lPkxSR4rQUlPHomR3KTNc+SQOY12kAGyOIaC2KUGwUEny5wunp6Z00MfIubc3p3OgJ8sRHrugxRguNU7Q+mro6ltgRDUsINrbDKS5zz9JgPMg6YPnBjfUCixGB1FVag0uNmPJ1DRkHc3I1ay07NInUqJ6yUtIY83v3L9lz3rhuPtQZKAgICAgICAgICAgICAgICAgICDWy1jGNmqpDaOEP18GRi8jum4I+iEFZZr8MdidXNjlYNIh+hTRu1tjI13aDuYCGg98XnbrQW+gr3KM6OMxHjTM9UsidZLPzoUnLYZPxjDZfJG4F38Gmkja5CYj2Rh9NKTd3JhjjxfH8m49bSUG+QEBAQEBBWGBv7Kygqp9RZTRmNvM4aMduvl1Btc6Uv4G8fNKsom8As1o4AexFR3L3JGLEqZ0LwBK0EwSW1xyW496dhG8c4BAR7NDjr6ujko6ku5ekdybi49voG/Jknvmlrm3+YCdZQT+imL2Anbra7xmktdbmuCg90BAQEBAQEBAQEBAQEBAQEBBwTbWggGcysMWByEanStiYeflZGmTraXoN7m7w8QYbSxgW+SDz40nyh9bkEjQV5lnqxSmdxgI6pD95QlMJacTQuid3MjHMd0PaWn2qpCD5j613IVFI/u4JbkcNIaJHnxv61IVZaoICAgIMbE6xsEMk7u5jY57uhjS4+xBXGZWmcYKmrf3c81ieIYNInz5H9SQMrOa+8JbxIHWUlIWMiiCp8nI+xcpquEamVET324vdoTX9cnWVBZlCbPmb88OHQ6Nv8AcHKjMQEBAQEBAQEBAQEBAQEBAQEGHjEmjTzO4RSHqYSggeevVQ00Q/Pq4WeQRyH+0IJ7hLNGCJvCNg6mgIMtBXecE2xCiPGOUdT2feUEyw912hZJCtsAf2HlFUQbGVOkW8CZGicHzhK3yrFVtqggICAgg+eLE+Rw17L2dO5sQ6L6b/4GOHlQZmb6g5DDaVhFiY+UcPnSkykHo0reRIJR3Lx+k+JnfTRDrkASUhZyKIKvxwaGUtE8f9RsjTz/AIO/67KCwYHfhMo/ZQnrfMP7VRnoCAgICAgICAgICAgICAgICDW5TOtR1J4QTH/bcgheeXXHQDjXR+qN6CwKQfJs8VvsQeyCvM5zbVVA/wD8hvXyR+pSRK8HddgWSQrbPEw01bRYiwG4Fjbe6nkErW/SD3joCxVb0Moe0PabhwBB4gi4Ko7oCAgIKazxzGqr6TDW3/NDrd9USBmvxWNv0OUFtStDW2GoAWA4Aagqkq0yofpVlK3jUwf1WqSQtZVRBWuVzbY5hrvnu9cL/sQTmA/hc37in/qVCDYoCAgICAgICAgICAgICAgICDXZRR6VJUN76GUdcZCCFZ3TeLDnca2L+KJ6CwKM/Js8VvsQeyCv87Go0T+Ezm+dGT/apIkOT77sCqNDnlw7lcNMoF3U8kco8W/Jv8gbIT9FFZuafFeXw2JpPbQXgdzcn3H+2WHyoJggICAgpDIx/wAIZQSVm1kZlmaRsLWgQQ9bSHfRUFyVxs0qpKra86eJ0jf27D5p0vqUIW6qogrjK78t4aPnu9UMh+tBNKb/ADk37in/AKlQg2aAgICAgICAgICAgICAgICAg8ayPSje3i1w6xZBXOcV3KYdhs3Cpo3+dG4f3KCwsLdeGI8Y2H+EKjKQQLPCz8Gp395VMPXHI361JGZknVXYFYYpJiNEyogkp39zLG+N3ivaWn2oyVBmjxJ1HVyUU/a8qeTPBtTES2wv32sX3kNUF2KggIIrnJxvsWieGm0swMUVtt3CznDxW3N+NuKCOZj8G5KCeqI/HPEbDxjhuLjh8o54+iFIE4xmoswqpKs8IPKYvTDg6R3VC8+2yirhVBBW+UHbZQYe3veXJ8lMfrcEE1oDepqTw5JnUwv/AORBs0BAQEBAQEBAQEBAQEBAQEBAQVbllqyfhf4O6lBPPFM2I+u6CxMDdeni5mNHmi31IM5BCc8Df/jXO7yWA9coZ/cpI1GR9V2rVYSU+pJ9SpCE5b5GiWY1cYNn25YMvpNe0WErANZ1AAga9QPFYqkOAVlS2MNkfDUtA1TRyBryPntOou57jo3qo2ZxYfo39cf30LuJcReW/Jxa/wBpIxjfKWlx9SF0GxbJyasn0nztllPalzB8jSx7w3XrfzXuTa9hsgnVHTsp4mQRizI2hrRt1AW1ned5O9VWiyhqu1KMUNyFGnizT3kcrvUG/wByjJcCoIK5d2+UcY/R08z+sRxe26CX4Hrkq37nVFh0MgiYf4muQbdAQEBAQEBAQEBAQEBAQEBAQEFcY/TaWC4lAdZhlq3dAbUGqZ1Nc1BK8iKnlKGB/fMv53bewhBvEEWzoQ6WF1I4Na/zJGv+pBX2R9V2oUhJWHQ1WpVG0iqUVj1WG08x0nxMc47XWs49Lm2PrRWIclKM/wDSd6af76D0jydpGbIQfHc946nuIQbAStaA1oDQNgAAA6ANiIw6mpQRPKKq7UpI1maluliEz+9gcPOkZ91SFW6qCCucmBymPVsv6KnEfpZjIPUwKCW5J64DJ+kmqJB4r53ln8GiqNygICAgICAgICAgICAgICAgICCJxUjX1GJ0R2VEcc1jsLZ4DTO9dP60GvzL1hkw2Np1OjuxwO0FvaWI3dygniDSZbwF+HVjBtNPNbpEZI9YQUvklU6goSsGhqtSqMTK7KzsKEFoDppDoxMcdV973216LRYnjcDVe4DGwPJmrr4xPUz1Vn62/LOp2Fp3xwRDW3gXWJHEa1FZ5zTQnbNJ5XTO9ZlQcOzamIEwzVF/mVc8R8g7YdZCo02HZUT01UKGsc9zXnQY+VrWyxyHuWSlvava7YHjfbWb6oiUVVUqInj1TqKgz8yzLzVj+DYWjymQn2BIVayo6vdYEncL9SCscgasRtxjEzsErm34tpYb6vK8oLAyeozDSwQnbHFGw85awAnrug2CAgICAgICAgICAgICAgICAgIIxjL+QxKjnJs2dktI/hp2E8P9OUfSQaPIKM0uIYhQnU0zGeLVqLJvlAG8bXcPolBYaDyqoQ9jozsc0tPQRZB81ZMyloDXaiNRHAjb61iJ7Q1WpVEfw6lGJ44yF3bQ04OkNoLI7Ofcc8rmMPMir9VBAQVjn1wPlKVlY3U+FwY5w28m82abje2TRtw03KDU4ZjPL08Ux2uYNLmeNTx5wKI02NVOoqKmWZCP5Cqk4zBnmRtd/wAisCy1Rqcq8QEFJNKdzDbpI/8A1BBMFoXRYRRUbvxtfOwyCxB0JZDUy3HNA0tKgtFUEBAQEBAQEBAQEBAQEBAQEBAQaXLDCHVVK+KM6MzdGWB3ezxOD4zfcNIAHmJQR2grxXNhxCL5OaI8lVRnUYZGkgh42gA6QJ4OHAoJzFJpC/WOBQd0HzNWNMVZUx2toVEzR0CV1vVZQbqPEQxhedjQXHoAuoJNmDws8lUVz+6leIweZvbvcOl77f6ayFsoCAgwMdw1tTTTUztksbmX4FwsHDnBsfIg+eclqpzGSwPGi6N5Oj3ulqc3yPa5Qc4nUXUFuZm4dHDWv/SSzO6nmP8A41lAnCCN5Q0ZqXsi0rRN7Z5vazd7id2q4HOSdxsRrsnJ+z659c3/ACtK11NSHdJI4jl5mjvQGtjB8ZFTVAQEBAQEBAQEBAQEBAQEBAQEBAQQnKbJKds5xHDZGxVJHy0TvxVUB34/NfbVpb9Wzag0UWcUQnka2Gahm4OYXxHnjeNjejSHBS5Zu8Pyz09bKikmHO7k3e0k+YFRCsosj5p55ayItvK7TdHc6INrfJykAG9r9to2vtKgj9bk/VlphEVi4gEl7NENv2xLtK1reXhdBamRmJQUVFDSODtKNvblgBa6RxLnlpvcgucbXANragqN63KmDhL6J59gQc/4op/2voZfuoOP8VU/7X0Mn2IOjsracbpPMt7SEFQZR4LIa2aqp2Xhne46Ic3Ta59nOL2X3yaZuL6nC9lB1psjaqbWQI28SQ825mMub9NulBYOEYm6hpo6UOgaIgQHzSWcbkuJLDogaydQcUGDWZy6aPU+pEzjqEdPHpEngNwPPd3QlyzrBRYhi3ayMfQULjd7SfwmpHB29gOzWBqtYHcFj0FFHBGyGJoZHG0NY1uwNG5UZCAgICAgICAgICAgICAgICAgICAgIPGrpI5WlkrGSNO1r2hzT0g6kEUxDNhhcpuaYMPGNz2fwg29SWGqkzO0e2Oesj8WYW9bb+tSw6/FZI38Xila3pId9YSw6uzdYgO5xmo6HRn3iWHmc32J/rZx6Yv/AGlhx8X+KfrX/Z/9oORm+xP9bEdEP/2Sw7Nze4lvxiUeLGfvhLDv8WVU7u8Xq3dDbf3lLAM0MTvxtbWv/wBQD2gpYZtLmiwxmt0ckp/aSvP8uilhKcJyepKX/L08UR4sY0OPS7aetUbNAQEBAQEBAQEBAQEBAQEBAQEBAQEBAQEBAQEBAQEBAQEBAQEBAQEBAQEBAQEBAQEBB4VVZHEAZHsYDqBe5rbnmuVJmIZ0YddfuxfsY/w1TeEQelZ9qa0c2fRsb4J7pPhqm8Ig9Kz7U1o5nRsb4J7pZFLWxy35ORj7bdBzXWvsvY6kiYlhXh10e9Ex2w858UgY4sfNE1w2tdIwEXFxcE8CmtDKnBxKovTTMx2S8/hqm8Ig9Kz7U1o5r0bG+Ce6T4apvCIPSs+1NaOZ0bG+Ce6WZFIHAOaQ5pFwQQQRxBG1VqmJibS5kkDQXOIAG0kgAdJKERMzaGlqMsKBmp1VDq714d/LdYa9PN9dOj81Vww57rfd4My6w46uyo/KHD1kJtKWc6Lzcf8AXLaUGN00+qKeKQ8GSNJ80G6sVRPCXz4mWxsL36JjthnrJoY1TiEUZAkljYSLgPe1pI4gEqTMQ2UYVdcXppmeyHj8NU3hEHpWfamtHNl0bG+Ce6T4apvCIPSs+1NaOZ0bG+Ce6WbHIHAOaQQdYINwRxBCrVMTE2l41VdFFYSSRsvs03tbe221zrUmYhlRhV1+7Ez2Q8Phqm8Ig9Kz7U1o5s+jY3wT3S7w4rA9wa2aJzjsa2RhJ6ADrTWhKsDFpi80zbsl1djNMDYzwgjURyrNR601o5r0fF+Ce6XHw1TeEQelZ9qa0czo2N8E90nw1TeEQelZ9qa0czo2N8E90nw1TeEQelZ9qa0czo+N8E90suGdrxdrmuHFpBHWFbtdVM07piz0Ri4JtrKDB+G6bwiD0rPtU1o5t3Rsb4J7pPhqm8Ig9Kz7U1o5nRsb4J7pdmYxTkgCeEk6gBIwkngBdNaOZOXxYi80z3SzVWkQEBAQEGgyvyWjxBjI5HvZoOLgWaO0i2u4WFdGs+7I56vKVTVTF781GZW4H2FVPptPTDdEh1rEhzQ4XHEXt5FpmLTZ2eRzXScGMS1rumS2D9mVUVLpaHKF13WvYNYXmw42bbypEXmy5zMdHwKsW17edl6ZH5Jx4e2Rsb3v5QtLi/R1aN7WAHOt1NGq4zPZ+vNzE1REW5NLldm5jq5ZaoTPZI8A2IaWXYwNHA2s0b1jVh3mZfXkdMV5einC1YmI7983UgtUb4u7JNMgMiG4g2SR8rmNY4NAaASSRcm51AWtuO3m15U06zx9J6TnKVU0003md+9Y+UmOR4RRRRM+UkDRHC1x26AAL32tqGrZtJA1bRsmYoiIh4GUytWkMxVVVui95t9eqFK41jlRVu055XP13DSbNb4rBqC1ceLr8vlcLApth02+/ekuSubeesjE73iGN2thLS5zh3wZcWadxJ18LWKyppmrfDz87pnCy9epTGtMceqI/nm382Z3V2lXr4Oh1E9Ifq9ay2c83w0/qLfvw/H0V7lBgU1FNyMwAd3TXNN2ubucw6t45itcx1S93K5rDzOHr0cP94pNkXnDmpntiqHulgOol13Pj+c121w+ab6hqtvsVzT2PO0hojDxqZqwotV4T/vPvWLlbkVFiLmTGV7S1mi0s0XNLSS4HXt28Vsqo1t7wMlpLEycTRFMTv61F4nRmGaWAnSMUj47gWuWOLbgbr2Wl2uDibTDpr5xE98XYz2EEgggg2IIsQRtBG5VnExMXhYWarK/kHiimPyUjvk3E6o5DuPBrj1E85Kyoq1Zt1PC0zo/a07fD96OP1jzj7LByxyNjxAxl8j2GMODdHRIOla9wR80LZVRrTd4WR0jXlNaKYib24qLygww0tRLTF2lybtHSAtpC1wbbtRGpaZ3O0yuPt8KnEiLXWxkbm5jp3QVjpnukaA/RAaGXc3ZruSBpbdV7bti2U4fCXL5/TFeLFeDFNo4fXi0eX+b+Onglro5Xkh4c5jw0g8pIG9qRa1i71LGqjVi77dGaWrxcSnAqpjhxj6R6KzWLok5wnNjU1EMdQ2WENkaHgOL7gEXsbNViiZi7xcbTeDhYlWHNM3ibdT3nzS1gF2yU7jw0ngnmF2W6yFdnUwp0/l5nfTMd3mhThNSyubd8MrCWnRJa5pHO0+xYRD2I2ePRE7qqZ/mFnZu84T5ZG0lWQ5z9UU2oEu3MfbUb7Adt7A3vdbaK5vaXOaU0RTRTONgxujjH5j8rOmj0mlp3gjrFltc5E2m6m8ts3sNDTGoZUOJDmtax7W3eXHY1wtrAu7ZsaVomjVji63R+l8TM40YdVHPfHV/vBCcMwqWo0+SYXcmx0j7bmN29J5tpWL2MbMYeDbXm15tDCS0S3LzzXZU9lwchI688IANzrkj2NfzkbD5DvW3DqvulxemMjsMXXpj9tXhPLy9E3Wx44gICAgIKGzs/lKTxY/5AtFXvS7bQn9pT2z90dwLFn0k7KmMNL2aVg8Et7ZpYbgEbnHesb23w+/M5enMYc4dfCeXbdLfjZru8pvMf7xXaVc3l/8AAZbnV3x5Ds7FcRbQp/Mf7xNermf8Dluc98eSBqRFntrizI/5af8Aej+QLZhdbk/1D/Wo7Pyi+eScurw07GRMAG7WXOJ9fqCxr956WgaYjLTPOZ/CCrCeD2n1PDEGtDGiwaAAOAAsAvqfmlVU1TMy7ois898DeRp5PzhI5o6HNufW0LVidTov09VO0rp6rRPj6qhWt1T6FzcVDpMNpnO2hpZ9Fj3Mb6mhbqPdcHpWiKM3XEc798XUflZ/nqv/AMif+q5aJ6/5dnkv7bD/AMaftCwM6+SGo4hC3cOyGgeTlQPU7r4lbK6bb3haF0hv6PiT/jP48u7kqpYOmXZmuyv7Jj7Emd8vE3tXE65Yxqvfe4bDxFjr1rbRV1S47TGj9hXtaI/bPhPlPV3cla5xPyjU+OP5GrVVxl0Oiv7TD7Pyv/DPxMX7tn8oX0RwcPi/1Ku2Uczp/kuo/wBL+uxa8b3f5j7vv0N/eUfz/wDMqBWt3L6OyH/J9L+5Z7Fuw/dh+f6Q/usT/KW8Wb41G54oQ3ELga3wxudzm7m3PkaB5For952egqpnK2nqmfxP5QqKUscHtNnNIc08CDcHrWFXB7FVMVRNM8JfUrHXAPEL6n5rMWlQ2cvKbsyp0GG8MN2stse785/lIsOYc5Xz1TrTd2uicl0fB1qo/dVx+nKEuzfYxhtDTAOqGctJZ0p0X6j+ay+jsaD1k8VlRVTEb3l6Ty+czWNeKJ1Y3Rw7/wCfJActYaUVLn0cjXxSdtotDhybj3TbEDVfWLbjbcsJtfc9zR9WPODFOPTaqN3b9fNgYDi0lJOyoj7ph1jc5v5zXcxGr1pw3w35nL05jCnDq6/D6vo7B8SjqYWVERux4uOIOwtPODcHoX0RN4u/P8fBqwcScOvjDMVahAQEBBQWdSZrsSlLSDYRg2N9YYLhaKvel2+hqZpylN/r92Pm4DDiNOJNEsJkBD7aJJieGg31d1by2Sm197bpXW6JXq8d3DthfAwmn/QQ+jZ9i3asOI2+L8U98vGsw+lYxz3RQNa1pJJYwAADbeykxDOjFxqqoiKpn+ZfNAXz08Ifoi3syM7eRnZpDS5RrtG+uxba9uFwVtw+tyn6hpnaUVW3W/Lyzy5PPfoV0YJDG8nMB+a0Elr7cLucCehTEi06zPQOcppvgVTxm8fmPJUywne6hf2R+W1PVQsD5WMnDQHse4N0nAa3Mv3QO3VrG9baa4mN7h89ozFwMSZppmaeqY396RVGJQsbpPlja0b3PaB1krO8PPpwcSqbU0zM9imM6OVUdZKyKE6UUOl2+wPe61y0cABa++53WJ01Va0uu0PkK8vRNeJ71XVyhD8NoJKiVkETS57zZoHtPADaTuAWPY9bGxaMKia65tEPpLBMPbS08VODqjYGk7Lne7ym58q+imLRZ+fZjGnHxasSeuXzvlPIHVlU5pBaaiYgjWCDI4gg7wvm5/y73JxMZfDifhp+0PpGF7JGAgtexzd1i1zSOoghfTxfn1UVUVb90wonOLkkaGbTjB7HlJMZ7x20xk827iONitFVOrLtNFaQ6Vh2q96OP1+vn9UYoax8MjJo3Fr2EOa4biPaN1t4UeliYdOJRNFcXiWTlDifZVRJUluiZCCW3uAdEA2PC4UnrlqyuBsMKMO97eb6Rwz8TF+7Z/KF9McH5/i/1Ku2UZzrTNGGzNJALjEGgnWSJmOsBv1AnyLXi+73fd6OhqZnOUTEcL/aVCLW7de+SGU9HHRU8b6mFrmxMDml4BBA1ghbKK6YpiJlxOeyWYrzFdVNEzEzPU2dRlth7Glxqojbc06Z8jW3JWW0p5vnp0bmqptGHP8AO77qRy0x3s2rfUAEM1NjB2hjdl+cm55rrVM3m7sdH5Xo2BGHPHjPa75E5PvrapkYaTG0h0ztzYwbkE8XWsOngCpEa02TSGbpy2DNV987o7fTitDOnlSKaDsaJw5aYEGx1xxbHO1bCe5HlO5bcSrqc3obIzjYu0rj9tPjP+759Vf5vcj24g6XlJCxkYbqYW6Zc69tRvZoAO7eOda6abvd0ppGrKRTqxeZ58E1+KGl/Tz/AO391Z7L6vH9oMf4Y8fNw/NFTWNp5gbaieTsDz9qmy+pH6gxr+5HiqKrpzHI+MkEsc5pLTdpLTYlp3jVtWt1VFcV0xVHXF03zVZVimlNLK60Mp7Uk6o5eJO4O1A89udZUVWl42mchtqNrRH7qfGPRdjTfWFvce5QEBBGcuclTiEccYl5LQcXElhde4ta2kFhXTNXB6Ojs9GUrmqab3jnZDPidd4W30J94teyq5vW9oo+X4+h8TrvC2+hPvE2dXM9oo+X4+iYZCZJOw5srTMJeULSLMLdHRB+cdt1nRRNPF5Wkc/GbmmYpta/Xdpsq827q2qkqeyQwP0bMMZdo6LGs26Y26N9m9Y1YczN7vryWmYy2DThal7X33t1zPJqPidd4W30J94mzq5vq9oo+X4+h8TrvC2+hPvFNlPPwPaKPl+PosvBsP5Cnip3HT5ONrC61tKwtexvtW2mLRZz2Pi7TFqxIi15uiWPZrqScl8JdTuO5oDo7/uza3QCBzLGcOOp6mW05j4UWr/dH149/milVmiqgfk5oHD52mw9Qa72rHZ1PTo/UGBPvUzHdPk8G5pa7v6bz5PdrGMOrkz/AOfy3KrujzbXD80Drgz1IA3tiYST0Pda3UVls55vmxf1DH/XR3z+I80/ydyYpqFpEDLOOp0jjpPd0u3DmFhzLZTTEPDzWexszN8Sd3LqaTLnIZ2ISskE4jDGaOiYy650ib90OKxromqX2aO0pGUomnUveb8bfhGvidd4W30J94sdnVzeh7RR8vx9G4yTzcOoqplT2SHhmldgjLdLSYW7dM7L32blacOYm75c7pmMzgzhalr233+t+SZ41hUdVC+nlF2vFudp3OadxB1rZMXizyMvj14GJGJRxhWpzOu8LHoT7xatnVzdD7RR8v8A9ejj4nXeFt9CfeKbKrme0UfL8fRalLFoMay99FobfjYWW+HNV1a1UzzVdLmge4lxqxrJP4k+8WjZTzdJT+oaYi2z8fR0+J13hbfQn3iuzq5r7RR8vx9D4nXeFt9CfeJs6uZ7RR8vx9HPxOu8Lb6E+8TZ1cz2ij5f/r0bDDs0UDSDNPJJzNaIweY90eohXZ85aMX9QYtUWopiO3f5JLi2SUT6F9BT6MDXaB0g0u1te113awXEhtrkq1UXptDzsHP105mMfF/dMX+09yE/E67wtvoT7xYbKrn4PY9oo+X4+jkZnn+Fj0J94k4VXM9oo+X4+i1KaLRY1l76LQL8bC11uhzVU3qmUUy7yMdiLoiJhEIw4EFhdpaRB74W2LCuiapeno7SUZOKr03vbrsivxOu8Lb6E+8WOzq5vS9oo+X4+h8TrvC2+hPvE2dXM9oo+X4+iR5D5Cuw+Z8pnEgdGWaIjLbHSa699I97bZvWVFE0y+DSOlIzeHFGpa03435/RNlseOICAgICAgICAgICAgICAgICAgICAgICAgICAgICAgICAgICAgIP/9k="/>
          <p:cNvSpPr>
            <a:spLocks noChangeAspect="1" noChangeArrowheads="1"/>
          </p:cNvSpPr>
          <p:nvPr/>
        </p:nvSpPr>
        <p:spPr bwMode="auto">
          <a:xfrm>
            <a:off x="155575" y="-2560638"/>
            <a:ext cx="8382000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http://www.lawyersandsettlements.com/blog/wp-content/uploads/2014/11/Hon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711623"/>
            <a:ext cx="1818986" cy="1157537"/>
          </a:xfrm>
          <a:prstGeom prst="rect">
            <a:avLst/>
          </a:prstGeom>
          <a:noFill/>
        </p:spPr>
      </p:pic>
      <p:pic>
        <p:nvPicPr>
          <p:cNvPr id="2062" name="Picture 14" descr="http://www.sensoyle.com/g/1sony_logo_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5453025"/>
            <a:ext cx="2304256" cy="784287"/>
          </a:xfrm>
          <a:prstGeom prst="rect">
            <a:avLst/>
          </a:prstGeom>
          <a:noFill/>
        </p:spPr>
      </p:pic>
      <p:sp>
        <p:nvSpPr>
          <p:cNvPr id="2064" name="AutoShape 16" descr="data:image/png;base64,iVBORw0KGgoAAAANSUhEUgAAARIAAAC4CAMAAAAYGZMtAAAA2FBMVEX/////AAAAM8wAMczw8foAFMgALsvw9PwANs0AHMkAJcoAKssAIcqSoeU9XNQAMMyvu+xofdw9VNHHz/GutelmddhFYtZwgt2QmuEqRs//9PQAKMr/+fn/4uK4w+6jq+YAAMb/zMz/2trR2PT/urr/09P/FRX/OTn/Xl7/oKD/hYX/ZWX/d3f/wcH/mJj/RET/rq7/6+v/eHj/jIzg5fj/TU3/sbH/bm7/LCz/Pj7/VlZYb9jb4ff/mpr/pqZ6i98iSdEUP894id7AyfCGkuCcpeT/IyM9V9NNMMruAAAL8ElEQVR4nO2de0OiTBTG0RGUS6JWpJmZWW2X3drKrXZ13yS1vv83ekUEmTnDbaSFIX5/qjAzDzDnmXOGEoSM8Hiddg+yxvdS6aWXdicyxU3J4jbtbmSHw7uSzd192l3JCL2Lkst/aXcmE5yVvPwpbhThb4ngLO0epczhH1KRUun5KO1epcnpO1SkVLo4T7tf6XFFE8Tiq/q2w0s/RZa+7TTt3qXB4MJfkdKX9G2PgYIs+f3FDH7vW5giS36m3ct/CTAjdP4cpt3Rf0XvLlyNNT/S7uu/IeItYvMVfNtplFnEw/sg7R5/NqGBBvKYdp8/lRAv4kOOfdvhM4sgFn/T7von8R+rIEt+5zGNch5zWiXJnW9jf2ZcLvPl22JZEV9ylG/7QU0UMfA97ZEkxCndvj8yOJRSKQ++7Z4+iVi5RCaTwr1vO7wOHBjLnMt3nfTw1m9cN+vo8YNBE559m2+y2WI9KQTlX335xadvOwoUZMnD+odPDJpw6dt8H5kNzmLuPnpCacMNZ2mUXsT46iThw24oKjzl206jxxFnUoiUnCbhxbcdncV7DJ7Wx0V40AA81EmPTn1sSABOOKZXh0PIfp30nsWOXjgePb6cpdK37Ps2lvvfvdYDlhvlKtXxRuGc5UZxrvURi8HnYNvSA8Ow3Gt9Fv5TyFNgf7IA07rFudZMBj/7+TbaZqtwHOvFYPC/Z14Sxly8U+q8/xXvuG98VHmY7KhrvWIZfH5WgEzh2EmZ9X5HPYKrvUpM4fjOsV7RUvp/OVsPW29PxMd5Du5vQuXLfvCFMLkMN6KeBgWui2s+JlXAduFY6D3SH76Xa55rF2zheHP86dUvbOVz8fv7WfYdfDBM4fjFmwk56g2ebh+X3D6d9zgwZRFgqupxFVzjw1TVy/kLXEyLfg4WuFvBFo55M2LxiLuWs+GpMMEAU7HmIfy8PMOUg+dk5c8MSw6eg3zzVgxYNOF0n0BUjkLXtzRytG2PBlM4zvnrFkx7Jy54XvpGYKuSYE45ZwnHeX/7kakkmPO/WsFUEvyVj2yJH0yVzryH458smuQiHB+en90+3Fg8X18NvHNk9AKWh3cOdmMFcf/zAWTUnp82MwJTDpLjXfSnj353wY1rvJhKgpy+1HZ/FTjYFzc5xBSO+SmNu5yHr+7unEQIUzjO/iYbnEG0VczDOniwhWOecpCDyHHEXcsxlQQfeAnHvVhVYGctx1YS5CIHeRQ3lfjuDCuvJcHBFsM6Z9Ek+yXBI5aI+nubfcAchOMBy7CcRT9TDvIm8+GY6Vpfru9/tpJg9nOQTNfaWfQzlQSzn4NkutbOor/3wnDwRfYtCpP1Yn4t54YLI8tkvZyS+CDWUbeZj8MOLNbL2TAefYq+4yrxyLRPwMkORXvb4pK3BFtsc2/hvL8VoST4zMUSh4Bp256zdyKkJPjMaaFrq7+xcBog6A2nglhs9TcW/F5LuORYEIHRt9lpRJ+/OnbH26QKYfJtZ36W7YULXxYGk297phv73FTKmVJmFLhJt0bgnGUxR8LBa+NxOGJ6qc3LRS4mEYwfTH/p1YWDzHN82CpYNjl7ZjYw+bZSLp8ZF7bc6nWO4gyF+LlVPmp62xB351HOXyqwiZNGueN7gReZ6BuBc2PfQ4no277KLWITZedRLs1ZAIdhO7fecx9oIMEbgXn5+4vJEuTbcmxXg/H7Szac7mtNBHpNPPsbAT4Vim/jqqb5GZDlr4svZUbo4DXxnP/lhah4ti198Wlkg/tHpLK/PfHf8d/XdiNUrH9u+AUtfDCPhSIFBQUFBQUFBQUFBQUFBQUFBQUFeaY6GjqMKml3JnVGjblhSoom22iKWms1+7tV+MsKRpTvq5U4wJOEdaIKm4X9ordU9TtqNG+JWlfSESo7IIR0VZEVYzHCTz07ETectEDTu9j3HeujhfejME4ayyP2sJOMQSN9+P0Ua0QjZBx1yD6cnBwvP2/jH7uDMERFL9NBkibWZ9iQZc/XUh1Kgn2/kqyv+Zydhmb1tOE9Qt0Hjexh3zetj+qSt9s1XJJdxfvt6iBzYn2xo2Cf2r+uNkU1uJOSaEz4lqShoTKO0rIfEpokE70b3k1VXPAsyY5IKiI7p6RIMlHJO4oKkg/4laTp7ZE9mrmrFpCkWoukyBL5lVNJqgbZui73NzcQkKRJPjXqMgyLGm22FWdcSjLqkEOUurubEwFJRiLxa3G8OB6Ojts1mXz6yvr030giJirJEJGxo1vzugogyRz/QGq5v26UQRiSZ8ySiF0K9DjXXYWCpCRpyOT9rhlYLAKStPCZRPS4t8oUyPvGKsmseUCDpolinzAhSRb+ocZHkmoNO8J5NGyqHVXHUDusktAherNCWxvVZCR5IxVBYju4E8JIwQ5BEvbrUa2DYyYqyRtlgtGaQoKSwFCjNUKui1Dp4ipKrV3QeMiQmSU5IM3CEtEJ9ElIUpmSd6GkwOGFPDjLg7TaQX9IW3kmLckY3iNI3nG/3loSc1cHc6E5AueB0+sU+A/U1WTZ/Bi/9mcTeILEJDHgPILEjYHaWpIyUsiJVavTrjSQ5I26vkFIUpfKiKK5v7MLEg8JSFKt0xTxrre3lgQgN8FJqJIMRZ8T2FgJE0QmTLaXpDqFV0LHn/OkJUHiDjgHXRLBCF0GI0kR68dJSlIxoSGR1CH2m4QlQTIINb6SVFCUZZ8kmxtRtpVkRFFErREzX7KSoNoQnMFXkmjpEuvGGzuT05aSTMqw62qHnLGSlUTpgxMESCJUx3Kk/EAXTZKQZKjBRbbyAWJBwneJ73NDTzQKux8iyExSkMqV7SWZURTRDNjTxOeSvViSLB/v9oesdSUEEgIYamtrSRow51DW4IBTjTgulca8hZSlMKq/MvIxHDK8wgGSNMDCdHnSN1pPP8GXzMFJQiRZMdntv+5/1JYmTZYVCXTfHj/7XQKX6pSlaUKSwEgqUrUPk8SlMpktDDDBIK1CDlk3wbHH3t56JWnDpwZpC3A8lISie987EuqyDy4ZqE9oZElWTD5IAyEOSUnKMjD8c29U90gyh04ZiX6RAJMEKSAi7Xu7Rl32VUFe3k3GBEnSBuABvENc1tVkgudrFXDj17wxZTPXwB4uTfyMPJgqSVkj40VF9fbMJ18yBy0qBtCWlKSmkGBrL/yCl9fZ1xHWElIJ34mnc1XnwuzTkgG+npK4FXWinCnsYx3rvlIloWjSbZGakJLUgUnQkXeEB4QkovVlBZ93JdyLt/HHY52vhQkuq9cB2zVw3Ul7+4Z/qyzoklCqfKpJNEpK8grNvGRu0iQjIhyv51IiyaJ32670wzoxdM1+EinpkeXjblD5sDpQ0Yl8n75wG5mR6TLbHNDS0X2oCbGaIiU5piT7dK1tHzTqS8RNtL7k+8Ssu7Qzxrzf2Ns5MEUySK0mZFoywDpOorI6RPggzoQ0bTxfNPbazTKoQ9iFBWrRAmoi4UvA0ESjPUKlY4wNUyGr7Ui0tWoAIZHU1TRNUWE5rLa6d4KzMgT2DAPT90jtKtRG1jGaXto6BpFf6g4DJBF2KLeJlVVTVUkHTbv+D+TwfNFW8WhIbcUPW5LKSfQD+gGSUByzLgcVQIWPSKmBFYobT/tRh6hLVVZJhNeoRVNpKgRJIuyClabXDlF2DphRNdE8FpI2W1JAop14YpKk2gnZCOQ04oRy380UNE32/CURqmPKUgwibUos1kF1sKuHgu40zCSJUDGjCC+5Tsp/fwncQ4PcLURUQ98wQ3NIqkzWvF7lsGuItJrTWTZJhOp+eCPy1J0rA3YhjWAmz1lu+qxxGoaoqXA6tdFVTTSg8Z6MRQ2ulZ0O6aosbRIUQxHFQNwEhJkhUhbkbiNd0fQsQOqq5ySE3x3VVNCM7Sh2NOzTzSGVRrMlyZrSVd2NnsvTSl1Fls3xHt1lVhZGzdoei+VXELIO0qZNr4hDrRYDzRsjR+06shrBLpjdM2X6ijmMOvKexcSde2VaJttRViujHRX7kBji6LjfPjDq02nNatac1vfn/RmlZrihOmksDozpxt2gzseYclA1DuQFqAz3dprGqlPrRqb1cbs/JH9HnAb0ld4Q8dn/rB0/eXZZQc0AAAAASUVORK5CYII="/>
          <p:cNvSpPr>
            <a:spLocks noChangeAspect="1" noChangeArrowheads="1"/>
          </p:cNvSpPr>
          <p:nvPr/>
        </p:nvSpPr>
        <p:spPr bwMode="auto">
          <a:xfrm>
            <a:off x="155575" y="-2163763"/>
            <a:ext cx="6743700" cy="4514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66" name="AutoShape 18" descr="data:image/png;base64,iVBORw0KGgoAAAANSUhEUgAAARIAAAC4CAMAAAAYGZMtAAAA2FBMVEX/////AAAAM8wAMczw8foAFMgALsvw9PwANs0AHMkAJcoAKssAIcqSoeU9XNQAMMyvu+xofdw9VNHHz/GutelmddhFYtZwgt2QmuEqRs//9PQAKMr/+fn/4uK4w+6jq+YAAMb/zMz/2trR2PT/urr/09P/FRX/OTn/Xl7/oKD/hYX/ZWX/d3f/wcH/mJj/RET/rq7/6+v/eHj/jIzg5fj/TU3/sbH/bm7/LCz/Pj7/VlZYb9jb4ff/mpr/pqZ6i98iSdEUP894id7AyfCGkuCcpeT/IyM9V9NNMMruAAAL8ElEQVR4nO2de0OiTBTG0RGUS6JWpJmZWW2X3drKrXZ13yS1vv83ekUEmTnDbaSFIX5/qjAzDzDnmXOGEoSM8Hiddg+yxvdS6aWXdicyxU3J4jbtbmSHw7uSzd192l3JCL2Lkst/aXcmE5yVvPwpbhThb4ngLO0epczhH1KRUun5KO1epcnpO1SkVLo4T7tf6XFFE8Tiq/q2w0s/RZa+7TTt3qXB4MJfkdKX9G2PgYIs+f3FDH7vW5giS36m3ct/CTAjdP4cpt3Rf0XvLlyNNT/S7uu/IeItYvMVfNtplFnEw/sg7R5/NqGBBvKYdp8/lRAv4kOOfdvhM4sgFn/T7von8R+rIEt+5zGNch5zWiXJnW9jf2ZcLvPl22JZEV9ylG/7QU0UMfA97ZEkxCndvj8yOJRSKQ++7Z4+iVi5RCaTwr1vO7wOHBjLnMt3nfTw1m9cN+vo8YNBE559m2+y2WI9KQTlX335xadvOwoUZMnD+odPDJpw6dt8H5kNzmLuPnpCacMNZ2mUXsT46iThw24oKjzl206jxxFnUoiUnCbhxbcdncV7DJ7Wx0V40AA81EmPTn1sSABOOKZXh0PIfp30nsWOXjgePb6cpdK37Ps2lvvfvdYDlhvlKtXxRuGc5UZxrvURi8HnYNvSA8Ow3Gt9Fv5TyFNgf7IA07rFudZMBj/7+TbaZqtwHOvFYPC/Z14Sxly8U+q8/xXvuG98VHmY7KhrvWIZfH5WgEzh2EmZ9X5HPYKrvUpM4fjOsV7RUvp/OVsPW29PxMd5Du5vQuXLfvCFMLkMN6KeBgWui2s+JlXAduFY6D3SH76Xa55rF2zheHP86dUvbOVz8fv7WfYdfDBM4fjFmwk56g2ebh+X3D6d9zgwZRFgqupxFVzjw1TVy/kLXEyLfg4WuFvBFo55M2LxiLuWs+GpMMEAU7HmIfy8PMOUg+dk5c8MSw6eg3zzVgxYNOF0n0BUjkLXtzRytG2PBlM4zvnrFkx7Jy54XvpGYKuSYE45ZwnHeX/7kakkmPO/WsFUEvyVj2yJH0yVzryH458smuQiHB+en90+3Fg8X18NvHNk9AKWh3cOdmMFcf/zAWTUnp82MwJTDpLjXfSnj353wY1rvJhKgpy+1HZ/FTjYFzc5xBSO+SmNu5yHr+7unEQIUzjO/iYbnEG0VczDOniwhWOecpCDyHHEXcsxlQQfeAnHvVhVYGctx1YS5CIHeRQ3lfjuDCuvJcHBFsM6Z9Ek+yXBI5aI+nubfcAchOMBy7CcRT9TDvIm8+GY6Vpfru9/tpJg9nOQTNfaWfQzlQSzn4NkutbOor/3wnDwRfYtCpP1Yn4t54YLI8tkvZyS+CDWUbeZj8MOLNbL2TAefYq+4yrxyLRPwMkORXvb4pK3BFtsc2/hvL8VoST4zMUSh4Bp256zdyKkJPjMaaFrq7+xcBog6A2nglhs9TcW/F5LuORYEIHRt9lpRJ+/OnbH26QKYfJtZ36W7YULXxYGk297phv73FTKmVJmFLhJt0bgnGUxR8LBa+NxOGJ6qc3LRS4mEYwfTH/p1YWDzHN82CpYNjl7ZjYw+bZSLp8ZF7bc6nWO4gyF+LlVPmp62xB351HOXyqwiZNGueN7gReZ6BuBc2PfQ4no277KLWITZedRLs1ZAIdhO7fecx9oIMEbgXn5+4vJEuTbcmxXg/H7Szac7mtNBHpNPPsbAT4Vim/jqqb5GZDlr4svZUbo4DXxnP/lhah4ti198Wlkg/tHpLK/PfHf8d/XdiNUrH9u+AUtfDCPhSIFBQUFBQUFBQUFBQUFBQUFBQUFeaY6GjqMKml3JnVGjblhSoom22iKWms1+7tV+MsKRpTvq5U4wJOEdaIKm4X9ordU9TtqNG+JWlfSESo7IIR0VZEVYzHCTz07ETectEDTu9j3HeujhfejME4ayyP2sJOMQSN9+P0Ua0QjZBx1yD6cnBwvP2/jH7uDMERFL9NBkibWZ9iQZc/XUh1Kgn2/kqyv+Zydhmb1tOE9Qt0Hjexh3zetj+qSt9s1XJJdxfvt6iBzYn2xo2Cf2r+uNkU1uJOSaEz4lqShoTKO0rIfEpokE70b3k1VXPAsyY5IKiI7p6RIMlHJO4oKkg/4laTp7ZE9mrmrFpCkWoukyBL5lVNJqgbZui73NzcQkKRJPjXqMgyLGm22FWdcSjLqkEOUurubEwFJRiLxa3G8OB6Ojts1mXz6yvr030giJirJEJGxo1vzugogyRz/QGq5v26UQRiSZ8ySiF0K9DjXXYWCpCRpyOT9rhlYLAKStPCZRPS4t8oUyPvGKsmseUCDpolinzAhSRb+ocZHkmoNO8J5NGyqHVXHUDusktAherNCWxvVZCR5IxVBYju4E8JIwQ5BEvbrUa2DYyYqyRtlgtGaQoKSwFCjNUKui1Dp4ipKrV3QeMiQmSU5IM3CEtEJ9ElIUpmSd6GkwOGFPDjLg7TaQX9IW3kmLckY3iNI3nG/3loSc1cHc6E5AueB0+sU+A/U1WTZ/Bi/9mcTeILEJDHgPILEjYHaWpIyUsiJVavTrjSQ5I26vkFIUpfKiKK5v7MLEg8JSFKt0xTxrre3lgQgN8FJqJIMRZ8T2FgJE0QmTLaXpDqFV0LHn/OkJUHiDjgHXRLBCF0GI0kR68dJSlIxoSGR1CH2m4QlQTIINb6SVFCUZZ8kmxtRtpVkRFFErREzX7KSoNoQnMFXkmjpEuvGGzuT05aSTMqw62qHnLGSlUTpgxMESCJUx3Kk/EAXTZKQZKjBRbbyAWJBwneJ73NDTzQKux8iyExSkMqV7SWZURTRDNjTxOeSvViSLB/v9oesdSUEEgIYamtrSRow51DW4IBTjTgulca8hZSlMKq/MvIxHDK8wgGSNMDCdHnSN1pPP8GXzMFJQiRZMdntv+5/1JYmTZYVCXTfHj/7XQKX6pSlaUKSwEgqUrUPk8SlMpktDDDBIK1CDlk3wbHH3t56JWnDpwZpC3A8lISie987EuqyDy4ZqE9oZElWTD5IAyEOSUnKMjD8c29U90gyh04ZiX6RAJMEKSAi7Xu7Rl32VUFe3k3GBEnSBuABvENc1tVkgudrFXDj17wxZTPXwB4uTfyMPJgqSVkj40VF9fbMJ18yBy0qBtCWlKSmkGBrL/yCl9fZ1xHWElIJ34mnc1XnwuzTkgG+npK4FXWinCnsYx3rvlIloWjSbZGakJLUgUnQkXeEB4QkovVlBZ93JdyLt/HHY52vhQkuq9cB2zVw3Ul7+4Z/qyzoklCqfKpJNEpK8grNvGRu0iQjIhyv51IiyaJ32670wzoxdM1+EinpkeXjblD5sDpQ0Yl8n75wG5mR6TLbHNDS0X2oCbGaIiU5piT7dK1tHzTqS8RNtL7k+8Ssu7Qzxrzf2Ns5MEUySK0mZFoywDpOorI6RPggzoQ0bTxfNPbazTKoQ9iFBWrRAmoi4UvA0ESjPUKlY4wNUyGr7Ui0tWoAIZHU1TRNUWE5rLa6d4KzMgT2DAPT90jtKtRG1jGaXto6BpFf6g4DJBF2KLeJlVVTVUkHTbv+D+TwfNFW8WhIbcUPW5LKSfQD+gGSUByzLgcVQIWPSKmBFYobT/tRh6hLVVZJhNeoRVNpKgRJIuyClabXDlF2DphRNdE8FpI2W1JAop14YpKk2gnZCOQ04oRy380UNE32/CURqmPKUgwibUos1kF1sKuHgu40zCSJUDGjCC+5Tsp/fwncQ4PcLURUQ98wQ3NIqkzWvF7lsGuItJrTWTZJhOp+eCPy1J0rA3YhjWAmz1lu+qxxGoaoqXA6tdFVTTSg8Z6MRQ2ulZ0O6aosbRIUQxHFQNwEhJkhUhbkbiNd0fQsQOqq5ySE3x3VVNCM7Sh2NOzTzSGVRrMlyZrSVd2NnsvTSl1Fls3xHt1lVhZGzdoei+VXELIO0qZNr4hDrRYDzRsjR+06shrBLpjdM2X6ijmMOvKexcSde2VaJttRViujHRX7kBji6LjfPjDq02nNatac1vfn/RmlZrihOmksDozpxt2gzseYclA1DuQFqAz3dprGqlPrRqb1cbs/JH9HnAb0ld4Q8dn/rB0/eXZZQc0AAAAASUVORK5CYII="/>
          <p:cNvSpPr>
            <a:spLocks noChangeAspect="1" noChangeArrowheads="1"/>
          </p:cNvSpPr>
          <p:nvPr/>
        </p:nvSpPr>
        <p:spPr bwMode="auto">
          <a:xfrm>
            <a:off x="155575" y="-2163763"/>
            <a:ext cx="6743700" cy="4514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8" name="Picture 20" descr="http://www.seeklogo.com/images/S/Suzuki-logo-5311518DD9-seeklogo.com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573016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 a Oceánie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vysoká technologická úroveň, bohatá země,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hutní základna, rozvoj strojírenství a elektrotechniky (dopravní prostředky, elektrospotřebiče, těžební stroje),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 (export masných a mléčných produktů),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chemie (hnojiva, pohonné hmoty, gumárenství, kosmetika).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NOVÝ ZÉLAND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ovocnářství (kiwi), živočišná výroba a potravinářství, 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strojírenství: zemědělské a potravinářské stroje,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chemie: hnojiva.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PAPUA-NOVÁ GUINEA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tradiční způsob života, nerostné suroviny, zpracování lesních a mořských produktů.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OSTATNÍ STÁTY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Fidži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producent cukru,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Nová Kaledonie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těžba niklu,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Nauru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těžba fosfátů, vysoká životní úroveň.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Afrika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EGYPT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odvětví vázaná na zemědělskou výrobu,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ropy, hutní výroba, rozvinuté strojírenství a chemie,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 a obory TOK.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OSTATNÍ STÁTY SEVERNÍ AFRIKY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těžba ropy a zemního plynu,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Tunisko: potravinářství,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přístup k rozvoji cestovního ruchu v severní Africe:   ANO – Egypt,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Tunisko a Maroko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		           NE –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Alžírsko, Libye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SUBSAHARSKÁ AFRIKA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těžební průmysl, monokulturní zemědělství (někde ještě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samozásobitelství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nejchudší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makroregion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světa,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nedokonalá dopravní síť: spojnice zdrojů surovin a přístavů, jinak téměř nic.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Nigérie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ropy a na ni navázaná petrochemie, hutnictví,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(montáž automobilů), papírenství a potravinářství.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Afrika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bohatší státy subsaharské Afriky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Côte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d’Ivoire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(Pobřeží slonoviny),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Senegal a Ghana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Demokratická republika Kongo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bohaté naleziště surovin (války),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Angola a Gabon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těžba ropy.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JIHOAFRICKÁ REPUBLIKA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(JAR)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rozvinutá ekonomika,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apartheidu (politika rasové segregace),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vědecko-výzkumná základna,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hutnictví (rozvoj díky bohatým zdrojům surovin – uhlí, rudy a zlato),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 (ovoce, víno), textilnictví (vlna),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cestovní ruch.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BOHATŠÍ STÁTY JIŽNÍ A VÝCHODNÍ AFRIKY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Namibie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Mauricius a Seychely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cestovní ruch.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Amerika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660" y="18218"/>
            <a:ext cx="5083844" cy="682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http://img2.wikia.nocookie.net/__cb20131201145730/civilization/images/c/c1/IndustrialEraCiv5_Screen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518" y="4293096"/>
            <a:ext cx="3585402" cy="1831504"/>
          </a:xfrm>
          <a:prstGeom prst="rect">
            <a:avLst/>
          </a:prstGeom>
          <a:noFill/>
        </p:spPr>
      </p:pic>
      <p:pic>
        <p:nvPicPr>
          <p:cNvPr id="62470" name="Picture 6" descr="https://encrypted-tbn1.gstatic.com/images?q=tbn:ANd9GcSCfwx0LT-LKaw38Y0kneEtnLu7pY0RBlTSW6oGfML1JsTMqZG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3600400" cy="2501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Severní Amerika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USA i Kanada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velmi vyspělé státy, oba členy skupiny G8,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 jako nejrozvinutější ekonomika světa,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silný vliv Severní Ameriky (zejména USA) na Latinskou Ameriku + kontakty na západní Evropu a východní Asii,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nejrozvinutější regiony:	východní pobřeží kontinentu (Atlantik),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západní pobřeží kontinentu (Pacifik),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nejméně rozvinutá oblast: dolní povodí řeky Mississippi,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dohody o volném obchodu: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a) 1989 – FTA = USA-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Canada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Free Trade Agreement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(USA a Kanada),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b) 1994 – NAFTA =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North American Free Trade Agreement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(USA, Kanada a Mexiko).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KANADA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rozvoj zejména po první světové válce,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 s vysokou životní úrovní,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široká škála nerostných surovin (ropa a zemní plyn, uhlí, uran, zinek, nikl) a na ně navázané hutnictví (kovy, slitiny, kovové výrobky) a petrochemie,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strojírenství, elektronika a elektrotechnika,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dřevozpracující průmysl (celulóza, novinový papír, stavební řezivo, nábytek),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centra průmyslu (ekonomiky) na JZ a JV země při hranici s USA.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Asie, Afrika, Austrálie a Oceánie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36" y="1340768"/>
            <a:ext cx="8374329" cy="545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Severní Amerika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SPOJENÉ STÁTY AMERICKÉ 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(USA)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první osadníci: lov, zemědělství a zpracování dřeva,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farmaření na velkých plochách (žádný feudalismus, rozsáhlé prostory),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přistěhovalci a využití jejich kreativity a produktivity,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důraz kladen na vědu a výzkum,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podpora individuálních hodnot, pružný trh práce, minimum zásahů ze strany státu, úspěšný příběh „selfmademana“,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rasismu, vysoká mobilita pracovních sil,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stroje, dopravní prostředky, kovové výrobky,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centra průmyslu (ekonomiky): 	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BosWash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(Boston – Washington),	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	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ChiPitts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(Chicago – Pittsburgh),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	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SanSan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(San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Francisco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San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Diego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Sillicon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Valley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	Texas a Florida (petrochemie,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dopravní strojírenství: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General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Motors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Ford,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Chrysler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(dnes spolupráce s Fiatem),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petrochemie: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Exxon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Mobil,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Chevron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chemicko-gumárenské obory: E.I.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Pont de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Nemours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Goodyear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Tire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elektronika a IT: IBM, Microsoft,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General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Electric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Hewlwtt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-Packard,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potravinářství: Coca-Cola, Pepsi Cola.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28184" y="1600200"/>
            <a:ext cx="2458616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Industrial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Belt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= průmyslový pás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ChiPiits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+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BosWash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Sun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Belt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= slunečný pás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-San + Texas + Florida</a:t>
            </a:r>
          </a:p>
          <a:p>
            <a:pPr>
              <a:buNone/>
            </a:pPr>
            <a:endParaRPr lang="cs-CZ" sz="14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68" y="1525860"/>
            <a:ext cx="5943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Střední Amerika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oblast zájmu Severní Ameriky</a:t>
            </a:r>
          </a:p>
          <a:p>
            <a:pPr>
              <a:buFont typeface="Wingdings" pitchFamily="2" charset="2"/>
              <a:buChar char="§"/>
            </a:pPr>
            <a:endParaRPr lang="cs-CZ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MEXIKO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regionální mocnost, ale jednostranná orientace na USA (to snižuje vliv Mexika),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přerod od zemědělství k nově industrializované zemi,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ropy a zemního plynu, stříbra,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problematika levné a nekvalifikované pracovní síly (tzv.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maquiladoras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KOSTARIKA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poměrně rozvinutá země,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a elektronika.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OSTATNÍ ZEMĚ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rozvinuté zejména potravinářství a obory TOK,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Nikaragua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nejzaostalejší země,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Panama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využití Panamského průplavu (otevřen 1914, „země levné vlajky“),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Kuba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komunistický režim, embargo s USA, vývoz cukru, tabáku a niklu, neproduktivní a nekonkurenceschopný průmysl,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Dominikánská republika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cestovní ruch,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„daňové ráje“: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Bahamy, Bermudy a Americké Panenské ostrovy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Jižní Amerika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oblast zájmu Severní Ameriky, i když volnější vazby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klíčové státy: Brazílie a Argentina</a:t>
            </a:r>
          </a:p>
          <a:p>
            <a:pPr>
              <a:buFont typeface="Wingdings" pitchFamily="2" charset="2"/>
              <a:buChar char="§"/>
            </a:pPr>
            <a:endParaRPr lang="cs-CZ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BRAZÍLIE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a nejlidnatější stát Latinské Ameriky, člen skupiny BRICS,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regionální velmoc,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velký producent dřeva a dřevařských výrobků,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bohaté zásoby nerostných surovin (kromě paliv) a na ně navázaný hutnický průmysl,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(výroba dopravních prostředků),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elektronické a elektrotechnické výrobky (elektrospotřebiče),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chemický průmysl a gumárenská výroba (pneumatiky),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textilní a kožedělné výrobky.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ARGENTINA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bohaté přírodní zdroje (ropa, zemní plyn, černé uhlí, rudy),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slabší metalurgická základna,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strojírenská výroba (automobily, lodě, letadla, vagóny a zemědělské stroje),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dynamický rozvoj petrochemie a výroby papíru a celulózy,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tradiční obory: potravinářství a TOK.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Jižní Amerika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URUGUAY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středně rozvinutá země,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zpracování zemědělské produkce -&gt; potravinářské výrobky, kožedělné produkty a textil,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lehké strojírenství (zemědělské stroje, zařízení pro jatka a zpracování masa).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PARAGUAY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chudá země, zemědělské produkty.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CHILE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nejrozvinutější „andská“ země (rozvoj v 70. a 80. letech 20. století),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přírodní bohatství (měď),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vyvážená struktura průmyslu.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VENEZUELA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ropy a zemního plynu a železné rudy -&gt; petrochemie a hutnictví,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přírodní bohatství (lesy).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KOLUMBIE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přírodní bohatství (ropa, uhlí, drahokamy); problematika pěstování koky a výroby drog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Jižní Amerika 3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EKVÁDOR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chudá země, závislá na ropě a zemědělských produktech.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PERU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silná závislost na těžbě rud (stříbro, měď) a zejména na rybolovu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rychlá industrializace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BOLÍVIE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nejchudší země Jižní Ameriky,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přírodní bohatství (rudy), ropa a zemní plyn,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zemědělské produkty (sója) a problematika pěstování koky a výroby drog.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cs-CZ" dirty="0" smtClean="0"/>
              <a:t>Výroba a rozvod energií</a:t>
            </a:r>
            <a:br>
              <a:rPr lang="cs-CZ" dirty="0" smtClean="0"/>
            </a:br>
            <a:endParaRPr lang="cs-CZ" sz="13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Úvod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rozvoj elektrické energie je spojen s rozvojem průmyslu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otázka dostatku energie,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spotřebitel energie v hospodářství: průmysl.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elektrická energie = přeměna primárních zdrojů (uhlí, ropa, zemní plyn a uran) v elektrárnách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efektivita spalovacího procesu, ztráty (10 až 90 %),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efektivita elektráren (od nejvíce efektivních po nejméně efektivní):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a) hydroelektrárny,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b) atomové elektrárny,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c) tepelné elektrárny (zemní plyn),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d) tepelné elektrárny (ropa),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e) tepelné elektrárny (černé uhlí),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f) tepelné elektrárny (hnědé uhlí).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Úvod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výroba elektrické energie má ve světě rostoucí trend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podíly: Severní Amerika, Evropa, východní Čína s Japonskem,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nejvíce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prorůstový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region: asijsko-pacifický.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struktura výroby elektřiny celosvětově (2012)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tepelné	6 135,6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62,3 %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jaderné	1 844,5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18,7 %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vodní	1 372,0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13,9 %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ostatní	   503,0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5,1 %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Jaderná energetika 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pic>
        <p:nvPicPr>
          <p:cNvPr id="66562" name="Picture 2" descr="http://www.cez.cz/edee/content/img/o-spolecnosti/cisla-statistiky/2014/podil-jaderne-energie-na-vyrobe-elektr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104" y="1243809"/>
            <a:ext cx="8357792" cy="5569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Turecko a JZ Asie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TURECKO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vyšší úroveň oproti okolí, regionální velmoc,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oděvy, železo, ocel a barevné kovy, chemikálie, elektropřístroje,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upravené a opracované zemědělské produkty.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IZRAEL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silné vazby na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euroamerickou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civilizaci, Izrael x Arábie,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velmi vyspělý stát,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a elektrotechnika s orientací na špičkové zbraně,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spotřební elektronika, dopravní prostředky, potravinářství a chemie,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broušení diamantů.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ÍRÁN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podobný Turecku,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petrochemické a textilní výrobky (zejména perské koberce),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export malý, produkty určené zejména na domácí trh (sankce a embarga).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Jaderná energetika 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pic>
        <p:nvPicPr>
          <p:cNvPr id="75778" name="Picture 2" descr="http://www.cez.cz/edee/content/img/o-spolecnosti/cisla-statistiky/je-1920x1080.png"/>
          <p:cNvPicPr>
            <a:picLocks noChangeAspect="1" noChangeArrowheads="1"/>
          </p:cNvPicPr>
          <p:nvPr/>
        </p:nvPicPr>
        <p:blipFill>
          <a:blip r:embed="rId3" cstate="print"/>
          <a:srcRect r="9532"/>
          <a:stretch>
            <a:fillRect/>
          </a:stretch>
        </p:blipFill>
        <p:spPr bwMode="auto">
          <a:xfrm>
            <a:off x="0" y="1124744"/>
            <a:ext cx="9144000" cy="5692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Hydroelektrárny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hydroenergetického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potenciálu řek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pozitiva: nízká cena výroby, nevyčerpatelnost zdroje, malá ztráta při tvorbě energie, šetrnost k životnímu prostředí,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negativa: velké zásahy do krajiny, vysoké náklady při vstupních investicích.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horské oblasti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založeno na spádu toku,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velké množství malých vodních elektráren,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alpská nebo skandinávská oblast (Norsko, Švédsko, Rakousko, Švýcarsko).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velké nížinné řeky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využití velkého průtoku,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Čína, Brazílie, USA, Rusko.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Hydroelektrárny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hydroelektrárny světa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1) Tři soutěsky, Čína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2)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Itaipu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Brazílie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/Paraguay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3)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Guri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Venezuela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4)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Tucuruí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Brazílie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5) 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Grand Coulee, </a:t>
            </a:r>
            <a:r>
              <a:rPr lang="en-US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Spojené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státy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americké</a:t>
            </a:r>
            <a:endParaRPr lang="en-US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6)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Sajano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Šušenská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hydroelektrárna, Rusko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7) Krasnojarsk, Rusko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8)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Robert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Bourassa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Kanada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9)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Churchill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Falls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Kanada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10)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Longtan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Čína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Alternativní zdroje energií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prozatím pouze místní význam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geotermální energie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významný energetický zdroj na Islandu a na Novém Zélandu. 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teplo země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Itálie, Rusko (Kamčatka), USA (Kalifornie).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sluneční energie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oblasti s dlouhodobým slunečním svitem,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středomořské státy či Florida a Kalifornie v USA.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 moře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přílivová energie,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vln, teplotní gradient mořské vody,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spíše experimentální,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Japonsko, USA, Rusko, Čína, Norsko, Francie a Velká Británie.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Alternativní zdroje energií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větrné elektrárny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Kalifornie v USA,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evropské přímořské státy s trvalým prouděním větru od moře: Dánsko, Švédsko, Německo, Velká Británie, Nizozemsko, Francie, Portugalsko, Španělsko a Řecko.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světoví výrobci elektřiny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1)	EDF 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Électricité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France)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Francie</a:t>
            </a:r>
          </a:p>
          <a:p>
            <a:pPr>
              <a:buAutoNum type="arabicParenR" startAt="2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Itálie</a:t>
            </a:r>
          </a:p>
          <a:p>
            <a:pPr>
              <a:buAutoNum type="arabicParenR" startAt="2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Iberdrola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Španělsko</a:t>
            </a:r>
          </a:p>
          <a:p>
            <a:pPr>
              <a:buFont typeface="Arial" charset="0"/>
              <a:buAutoNum type="arabicParenR" startAt="2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NTPC 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National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Thermal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Power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Corporation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Indie</a:t>
            </a:r>
          </a:p>
          <a:p>
            <a:pPr>
              <a:buAutoNum type="arabicParenR" startAt="2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Southern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USA</a:t>
            </a:r>
          </a:p>
          <a:p>
            <a:pPr>
              <a:buAutoNum type="arabicParenR" startAt="2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Fortum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Finsko</a:t>
            </a:r>
          </a:p>
          <a:p>
            <a:pPr>
              <a:buAutoNum type="arabicParenR" startAt="2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ČEZ				ČR</a:t>
            </a:r>
          </a:p>
          <a:p>
            <a:pPr>
              <a:buAutoNum type="arabicParenR" startAt="2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Exelon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USA</a:t>
            </a:r>
          </a:p>
          <a:p>
            <a:pPr>
              <a:buAutoNum type="arabicParenR" startAt="2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Dominion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Resources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USA</a:t>
            </a:r>
          </a:p>
          <a:p>
            <a:pPr>
              <a:buFont typeface="Arial" charset="0"/>
              <a:buAutoNum type="arabicParenR" startAt="2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FPL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Group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(Florida 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Power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cs-CZ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Light</a:t>
            </a:r>
            <a:r>
              <a:rPr lang="cs-CZ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USA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pic>
        <p:nvPicPr>
          <p:cNvPr id="3074" name="Picture 2" descr="http://www.whoswho.fr/usr/l/H/L/edf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5992" y="1556792"/>
            <a:ext cx="1178496" cy="1178496"/>
          </a:xfrm>
          <a:prstGeom prst="rect">
            <a:avLst/>
          </a:prstGeom>
          <a:noFill/>
        </p:spPr>
      </p:pic>
      <p:pic>
        <p:nvPicPr>
          <p:cNvPr id="3076" name="Picture 4" descr="http://iet.jrc.ec.europa.eu/energyefficiency/sites/energyefficiency/files/images/organisation/enel_logo.svg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556792"/>
            <a:ext cx="1774499" cy="828700"/>
          </a:xfrm>
          <a:prstGeom prst="rect">
            <a:avLst/>
          </a:prstGeom>
          <a:noFill/>
        </p:spPr>
      </p:pic>
      <p:pic>
        <p:nvPicPr>
          <p:cNvPr id="3078" name="Picture 6" descr="http://goodlogo.com/images/logos/iberdrola_logo_286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3749075"/>
            <a:ext cx="1512168" cy="688037"/>
          </a:xfrm>
          <a:prstGeom prst="rect">
            <a:avLst/>
          </a:prstGeom>
          <a:noFill/>
        </p:spPr>
      </p:pic>
      <p:pic>
        <p:nvPicPr>
          <p:cNvPr id="3080" name="Picture 8" descr="http://t0.gstatic.com/images?q=tbn:ANd9GcRbOmAmhEP3C0rcKvqoW6nFWj_ITIc_ivp3PFkz014M27ZYqSXvg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4937148"/>
            <a:ext cx="1584175" cy="796108"/>
          </a:xfrm>
          <a:prstGeom prst="rect">
            <a:avLst/>
          </a:prstGeom>
          <a:noFill/>
        </p:spPr>
      </p:pic>
      <p:pic>
        <p:nvPicPr>
          <p:cNvPr id="3082" name="Picture 10" descr="http://t0.gstatic.com/images?q=tbn:ANd9GcR4xdIsYBo1PfZd99Y6ebKV4qPYKGytbcGpn14iFoUzIsylm8bJ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158480"/>
            <a:ext cx="1832610" cy="990600"/>
          </a:xfrm>
          <a:prstGeom prst="rect">
            <a:avLst/>
          </a:prstGeom>
          <a:noFill/>
        </p:spPr>
      </p:pic>
      <p:pic>
        <p:nvPicPr>
          <p:cNvPr id="3084" name="Picture 12" descr="http://www.fortum.com/_layouts/Fortum.Internet.WebContent/img/fortum-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509120"/>
            <a:ext cx="1600200" cy="371475"/>
          </a:xfrm>
          <a:prstGeom prst="rect">
            <a:avLst/>
          </a:prstGeom>
          <a:noFill/>
        </p:spPr>
      </p:pic>
      <p:pic>
        <p:nvPicPr>
          <p:cNvPr id="3086" name="Picture 14" descr="http://en.basket-nymburk.cz/rubriky/sponzori_db/CEZ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5445224"/>
            <a:ext cx="1293698" cy="906363"/>
          </a:xfrm>
          <a:prstGeom prst="rect">
            <a:avLst/>
          </a:prstGeom>
          <a:noFill/>
        </p:spPr>
      </p:pic>
      <p:pic>
        <p:nvPicPr>
          <p:cNvPr id="3088" name="Picture 16" descr="http://upload.wikimedia.org/wikipedia/commons/2/25/Exelon_Corp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6127253"/>
            <a:ext cx="1874128" cy="470099"/>
          </a:xfrm>
          <a:prstGeom prst="rect">
            <a:avLst/>
          </a:prstGeom>
          <a:noFill/>
        </p:spPr>
      </p:pic>
      <p:pic>
        <p:nvPicPr>
          <p:cNvPr id="3090" name="Picture 18" descr="http://netzerousaindustry.com/site/gallery/commercial-lighting-case-studies/dominion_power_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2564904"/>
            <a:ext cx="1131046" cy="629817"/>
          </a:xfrm>
          <a:prstGeom prst="rect">
            <a:avLst/>
          </a:prstGeom>
          <a:noFill/>
        </p:spPr>
      </p:pic>
      <p:pic>
        <p:nvPicPr>
          <p:cNvPr id="3092" name="Picture 20" descr="http://upload.wikimedia.org/wikipedia/en/thumb/f/f3/FPL_logo.svg/150px-FPL_logo.sv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6263" y="3068960"/>
            <a:ext cx="930233" cy="806202"/>
          </a:xfrm>
          <a:prstGeom prst="rect">
            <a:avLst/>
          </a:prstGeom>
          <a:noFill/>
        </p:spPr>
      </p:pic>
      <p:pic>
        <p:nvPicPr>
          <p:cNvPr id="3094" name="Picture 22" descr="http://i.idnes.cz/08/124/cl6/CEN2822e7_bohunic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1600" y="4293096"/>
            <a:ext cx="3063908" cy="2062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ČEZ, a.s.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413" cy="550120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původně České energetické závody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výroba, distribuce, obchod a prodej v oblasti elektřiny a tepla, obchod a prodej v oblasti zemního plynu a těžba uhlí,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zaměstnanost: 26 tisíc osob,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největším akcionářem stát (70 %).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elektrárny v ČR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jaderné: Dukovany a Temelín,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tepelné: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Dětmarovice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Hodonín,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Ledvice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Mělník,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Počerady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Poříčí,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Prunéřov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 a II, Tisová,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Tušimice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II,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vodní: Dlouhé Stráně, Lipno, Orlík, Slapy,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Dalešice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Mohelno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atd.,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větrné (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Věžnice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Janov) a sluneční (Dukovany, Hrušovany a Přelouč).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působení ve světě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Polsko: dvě černouhelné a dvě vodní elektrárny, developerská společnost na výstavbu větrných elektráren,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Rumunsko: výroba elektřiny z obnovitelných zdrojů, distribuce a prodej elektřiny,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Bulharsko: distribuce a prodej elektřiny v části země, uhelné elektrárny,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Turecko: distribuční a prodejní společnost, výroba elektřiny v plynových, vodních a větrných elektrárnách,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Maďarsko a Slovensko: prodej elektřiny a zemního plynu koncovým zákazníkům.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9" y="0"/>
            <a:ext cx="6626222" cy="690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Výroba elektřiny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 1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6586"/>
            <a:ext cx="9144000" cy="366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Výroba elektřiny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 2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662" t="32109" r="35529" b="22610"/>
          <a:stretch>
            <a:fillRect/>
          </a:stretch>
        </p:blipFill>
        <p:spPr bwMode="auto">
          <a:xfrm>
            <a:off x="179512" y="1556792"/>
            <a:ext cx="4536504" cy="231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af 6"/>
          <p:cNvGraphicFramePr>
            <a:graphicFrameLocks/>
          </p:cNvGraphicFramePr>
          <p:nvPr/>
        </p:nvGraphicFramePr>
        <p:xfrm>
          <a:off x="2987824" y="2348881"/>
          <a:ext cx="7560840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Turecko a JZ Asie 2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SAÚDSKÁ ARÁBIE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jeden z nejmocnějších a nejrozvinutějších států Perského zálivu,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(montáž automobilů a motocyklů),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výroba stavebních hmot (cement a vápno).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STÁTY PERSKÉHO ZÁLIVU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(včetně Íránu a Saudské Arábie)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vazba na těžbu ropy a zemního plynu -&gt; petrochemické závody,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výroba železa, mědi a hliníku,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obory vázané na zemědělství (potraviny, textil, kůže) – platí zejména pro Sýrii, Irák a Libanon.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Elektrárny v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 1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018" name="Picture 2" descr="http://www.ueen.feec.vutbr.cz/%7Emastny/vyuka/bvee/img/mapa_zdroje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1874"/>
            <a:ext cx="8496944" cy="5039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Elektrárny v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 2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elektrárny podle instalovaného výkonu (MW)</a:t>
            </a:r>
          </a:p>
          <a:p>
            <a:pPr>
              <a:buAutoNum type="arabicParenR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Dukovany	1985-87	     2 000 MW	jaderná		   ČEZ		</a:t>
            </a:r>
          </a:p>
          <a:p>
            <a:pPr>
              <a:buAutoNum type="arabicParenR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Temelín	2000-02	     2 000 MW	jaderná		   ČEZ</a:t>
            </a:r>
          </a:p>
          <a:p>
            <a:pPr>
              <a:buAutoNum type="arabicParenR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Prunéřov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II	1981-82	     1 050 MW	tepelná (hnědé uhlí)	   ČEZ	</a:t>
            </a:r>
          </a:p>
          <a:p>
            <a:pPr>
              <a:buAutoNum type="arabicParenR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Počerady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1970-77	     1 000 MW	tepelná (hnědé uhlí)   ČEZ</a:t>
            </a:r>
          </a:p>
          <a:p>
            <a:pPr>
              <a:buAutoNum type="arabicParenR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Chvaletice	1977-78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800 MW	tepelná (hnědé uhlí)	   Severní energetická</a:t>
            </a:r>
          </a:p>
          <a:p>
            <a:pPr>
              <a:buAutoNum type="arabicParenR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Dětmarovice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1975-76 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800 MW	tepelná (černé uhlí)	   ČEZ</a:t>
            </a:r>
          </a:p>
          <a:p>
            <a:pPr>
              <a:buAutoNum type="arabicParenR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Tušimice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II	1974-75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800 MW	tepelná (hnědé uhlí)	   ČEZ</a:t>
            </a:r>
          </a:p>
          <a:p>
            <a:pPr>
              <a:buAutoNum type="arabicParenR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Dlouhé Stráně I	1996                650 MW	vodní		   ČEZ</a:t>
            </a:r>
          </a:p>
          <a:p>
            <a:pPr>
              <a:buAutoNum type="arabicParenR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Mělník III	1981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500 MW	tepelná (hnědé uhlí)	   ČEZ</a:t>
            </a:r>
          </a:p>
          <a:p>
            <a:pPr>
              <a:buAutoNum type="arabicParenR"/>
            </a:pP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Dalešice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1978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450 MW	vodní		   ČEZ</a:t>
            </a:r>
          </a:p>
          <a:p>
            <a:pPr>
              <a:buAutoNum type="arabicParenR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větrná: Kryštofovy Hamry (okres Chomutov)	2007	42 MW	</a:t>
            </a:r>
          </a:p>
          <a:p>
            <a:pPr>
              <a:buFontTx/>
              <a:buChar char="-"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fotovoltaická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Ralsko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 (okres Česká Lípa)	2010	38 MW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„Příběhy elektráren“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Černobylská havárie</a:t>
            </a:r>
            <a:endParaRPr lang="cs-CZ" dirty="0"/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- 26. dubna 1986, ukrajinský Černobyl,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největší jaderná havárie v historii jaderné energetiky,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přehřátí během pokusu a následná exploze jednoho z reaktorů,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podle studie v roce 2007 indikováno 985 000 obětí.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Zwentendorf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nikdy nezprovozněná jaderná elektrárna v Rakousku (60 km SZ od Vídně),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1978: referendum o zprovoznění hotové elektrárny (kancléř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Kreisky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spojil výsledek se setrváním ve funkci), nakonec 50,47 % (proti otevření) : 49,53 % (pro otevření), rozdíl 20 000 hlasů.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Fukušimská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havárie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11. března 2011, japonská elektrárna zasažena zemětřesením a tsunami,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dopad na vnímání jaderné energetiky, odklon Německa.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Gabčíkovo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Nagymaros</a:t>
            </a:r>
            <a:endParaRPr lang="cs-CZ" sz="1400" dirty="0" smtClean="0"/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původně československo-maďarský projekt (1977) s cílem zabránit záplavám,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přelom 80. a 90. let 20. století a otázka dobudování (zejména na maďarské straně).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Kavkaz a Střední Asie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ARMÉNIE, GRUZIE a ÁZERBÁJDŽÁN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slabý průmysl, nestabilita, vliv Ruska,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Ázerbájdžán: těžba ropy a zemního plynu (Baku a Kaspické moře).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KAZACHSTÁN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chybí lehký průmysl,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průmysl navázaný na těžbu (uhlí, ropa a zemní plyn, rudy) -&gt; hutnictví, těžké strojírenství a těžká chemie,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nejúspěšnější stát střední Asie, silné vazby na Rusko.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UZBEKISTÁN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stroje určené ke kultivaci sklizně a zpracování bavlníku.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KYRGYZSTÁN, TÁDŽIKISTÁN a TURKMENISTÁN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textilnictví, export kovů.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Afghánistán a Pákistán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AFGHÁNISTÁN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 zničená častými válkami a vládou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Tálibánu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PÁKISTÁN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rozvojová země vs. „asijský tygr“ (3. vlna),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potravinářství, textilnictví a kožedělný průmysl (zejména bavlněné textilie).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Jižní Asie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jedna z největších světových ekonomik (BRICS), „asijský tygr“ (3. vlna), dynamický vývoj, ale velmi chudá země,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na jedné straně potravinářství a odvětví TOK x na druhé straně zapojení do globální ekonomiky skrze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out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sourcing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hutní výroba navazující na těžbu nerostných surovin,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moderní strojírenské a elektrotechnické obory (vlastní kosmický a atomový průmysl).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ZBYTEK JIŽNÍ ASIE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potravinářství a odvětví TOK,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Bangladéš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oděvy (jutovina), čaj, velmi chudá země,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Srí Lanka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čaj, cestovní ruch,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Maledivy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cestovní ruch,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Nepál a Bhútán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závislost na Indii, zemědělství a vysokohorská turistika.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-45287"/>
            <a:ext cx="4211960" cy="6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img.ct24.cz/cache/616x411/article/25/2479/247849.jpg?13031278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0" y="4221088"/>
            <a:ext cx="4499992" cy="2534898"/>
          </a:xfrm>
          <a:prstGeom prst="rect">
            <a:avLst/>
          </a:prstGeom>
          <a:noFill/>
        </p:spPr>
      </p:pic>
      <p:pic>
        <p:nvPicPr>
          <p:cNvPr id="60422" name="Picture 6" descr="http://jlwatsonconsulting.typepad.com/.a/6a0133f49a611c970b01538f8ddb3c970b-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96752"/>
            <a:ext cx="4286250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Jihovýchodní Asie 1</a:t>
            </a:r>
          </a:p>
        </p:txBody>
      </p:sp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413" cy="5257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SINGAPUR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městský stát, petrochemie, strojírenství,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spotřební elektronika a elektrotechnika,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(1. vlna).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MALAJSIE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elektrotechnika a optika, 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strojírenství a chemie,</a:t>
            </a:r>
          </a:p>
          <a:p>
            <a:pPr>
              <a:buFont typeface="Arial" charset="0"/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(2. vlna).</a:t>
            </a: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BRUNEJ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ropný sultanát.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THAJSKO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průmysl podobný jako v Malajsii,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cestovní ruch,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„asijský tygr“ (2. vlna).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charset="0"/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0" y="6376988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400</Words>
  <Application>Microsoft Office PowerPoint</Application>
  <PresentationFormat>Předvádění na obrazovce (4:3)</PresentationFormat>
  <Paragraphs>587</Paragraphs>
  <Slides>42</Slides>
  <Notes>42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Zpracovatelský průmysl mimo Evropu </vt:lpstr>
      <vt:lpstr>Asie, Afrika, Austrálie a Oceánie</vt:lpstr>
      <vt:lpstr>Turecko a JZ Asie 1</vt:lpstr>
      <vt:lpstr>Turecko a JZ Asie 2</vt:lpstr>
      <vt:lpstr>Kavkaz a Střední Asie</vt:lpstr>
      <vt:lpstr>Afghánistán a Pákistán</vt:lpstr>
      <vt:lpstr>Jižní Asie</vt:lpstr>
      <vt:lpstr>Indie</vt:lpstr>
      <vt:lpstr>Jihovýchodní Asie 1</vt:lpstr>
      <vt:lpstr>Jihovýchodní Asie 2</vt:lpstr>
      <vt:lpstr>Východní Asie 1</vt:lpstr>
      <vt:lpstr>Čína</vt:lpstr>
      <vt:lpstr>Východní Asie 2</vt:lpstr>
      <vt:lpstr>Japonsko</vt:lpstr>
      <vt:lpstr>Austrálie a Oceánie</vt:lpstr>
      <vt:lpstr>Afrika 1</vt:lpstr>
      <vt:lpstr>Afrika 2</vt:lpstr>
      <vt:lpstr>Amerika</vt:lpstr>
      <vt:lpstr>Severní Amerika 1</vt:lpstr>
      <vt:lpstr>Severní Amerika 2</vt:lpstr>
      <vt:lpstr>USA</vt:lpstr>
      <vt:lpstr>Střední Amerika</vt:lpstr>
      <vt:lpstr>Jižní Amerika 1</vt:lpstr>
      <vt:lpstr>Jižní Amerika 2</vt:lpstr>
      <vt:lpstr>Jižní Amerika 3</vt:lpstr>
      <vt:lpstr>Výroba a rozvod energií </vt:lpstr>
      <vt:lpstr>Úvod 1</vt:lpstr>
      <vt:lpstr>Úvod 2</vt:lpstr>
      <vt:lpstr>Jaderná energetika 1</vt:lpstr>
      <vt:lpstr>Jaderná energetika 2</vt:lpstr>
      <vt:lpstr>Hydroelektrárny 1</vt:lpstr>
      <vt:lpstr>Hydroelektrárny 2</vt:lpstr>
      <vt:lpstr>Alternativní zdroje energií 1</vt:lpstr>
      <vt:lpstr>Alternativní zdroje energií 2</vt:lpstr>
      <vt:lpstr>Největší světoví výrobci elektřiny</vt:lpstr>
      <vt:lpstr>ČEZ, a.s.</vt:lpstr>
      <vt:lpstr>Snímek 37</vt:lpstr>
      <vt:lpstr>Výroba elektřiny v ČR 1</vt:lpstr>
      <vt:lpstr>Výroba elektřiny v ČR 2</vt:lpstr>
      <vt:lpstr>Elektrárny v ČR 1</vt:lpstr>
      <vt:lpstr>Elektrárny v ČR 2</vt:lpstr>
      <vt:lpstr>„Příběhy elektráren“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Sery</cp:lastModifiedBy>
  <cp:revision>268</cp:revision>
  <dcterms:created xsi:type="dcterms:W3CDTF">2014-09-08T07:18:26Z</dcterms:created>
  <dcterms:modified xsi:type="dcterms:W3CDTF">2014-12-09T22:25:18Z</dcterms:modified>
</cp:coreProperties>
</file>