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Cvičení č. 8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Hydrologie sněhu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3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_20120321_165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9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 descr="IMG_20120322_11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7532" y="1340768"/>
            <a:ext cx="6221776" cy="46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9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_5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1" y="1481138"/>
            <a:ext cx="7488833" cy="42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_5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92696"/>
            <a:ext cx="2910639" cy="5184576"/>
          </a:xfrm>
          <a:prstGeom prst="rect">
            <a:avLst/>
          </a:prstGeom>
        </p:spPr>
      </p:pic>
      <p:pic>
        <p:nvPicPr>
          <p:cNvPr id="5" name="Zástupný symbol pro obsah 3" descr="IMG_5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2710605" cy="48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SC_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764704"/>
            <a:ext cx="300604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9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3474720"/>
          </a:xfrm>
        </p:spPr>
        <p:txBody>
          <a:bodyPr/>
          <a:lstStyle/>
          <a:p>
            <a:pPr algn="just"/>
            <a:r>
              <a:rPr lang="cs-CZ" dirty="0" smtClean="0"/>
              <a:t>Vyberte si libovolné malé povodí ČR v horské oblasti o rozloze maximálně 10 km</a:t>
            </a:r>
            <a:r>
              <a:rPr lang="cs-CZ" baseline="30000" dirty="0" smtClean="0"/>
              <a:t>2</a:t>
            </a:r>
            <a:r>
              <a:rPr lang="cs-CZ" dirty="0" smtClean="0"/>
              <a:t>. Na základě zadaných údajů pak vypočtěte vodní hodnotu sněhu (</a:t>
            </a:r>
            <a:r>
              <a:rPr lang="cs-CZ" dirty="0" err="1" smtClean="0"/>
              <a:t>snow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- SWE) a obsah chladu (</a:t>
            </a:r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r>
              <a:rPr lang="cs-CZ" dirty="0" smtClean="0"/>
              <a:t> – CC). Podle výsledků SWE pak vypočítejte, s jakým objemem vody mohou počítat při výrazném oteplení vodohospodáři z tohoto povodí při rozpuštění celé sněhové pokrývky.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23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5445224"/>
            <a:ext cx="6512511" cy="1143000"/>
          </a:xfrm>
        </p:spPr>
        <p:txBody>
          <a:bodyPr/>
          <a:lstStyle/>
          <a:p>
            <a:r>
              <a:rPr lang="cs-CZ" dirty="0" smtClean="0"/>
              <a:t>SWE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27584" y="188640"/>
                <a:ext cx="7416824" cy="5904656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cs-CZ" dirty="0" smtClean="0"/>
                  <a:t>Vodní hodnota sněhu = výška vody, která by vznikla při úplném rozpuštění celé sněhové pokrývky. Pro její výpočet potřebujeme znát hustotu sněhu.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/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/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cs-CZ"/>
                                <m:t>ρ</m:t>
                              </m:r>
                            </m:e>
                          </m:acc>
                        </m:e>
                        <m:sub>
                          <m:r>
                            <a:rPr lang="cs-CZ" i="1"/>
                            <m:t>𝑖</m:t>
                          </m:r>
                        </m:sub>
                      </m:sSub>
                      <m:r>
                        <a:rPr lang="cs-CZ" i="1"/>
                        <m:t>=</m:t>
                      </m:r>
                      <m:f>
                        <m:fPr>
                          <m:ctrlPr>
                            <a:rPr lang="cs-CZ" i="1"/>
                          </m:ctrlPr>
                        </m:fPr>
                        <m:num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𝑚</m:t>
                              </m:r>
                            </m:e>
                            <m:sub>
                              <m:r>
                                <a:rPr lang="cs-CZ" i="1"/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𝑉</m:t>
                              </m:r>
                            </m:e>
                            <m:sub>
                              <m:r>
                                <a:rPr lang="cs-CZ" i="1"/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45720" indent="0">
                  <a:buNone/>
                </a:pPr>
                <a:endParaRPr lang="cs-CZ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/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/>
                              </m:ctrlPr>
                            </m:accPr>
                            <m:e>
                              <m:r>
                                <a:rPr lang="cs-CZ" i="1"/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cs-CZ" i="1"/>
                            <m:t>𝑠</m:t>
                          </m:r>
                        </m:sub>
                      </m:sSub>
                      <m:r>
                        <a:rPr lang="cs-CZ" i="1"/>
                        <m:t>=</m:t>
                      </m:r>
                      <m:f>
                        <m:fPr>
                          <m:ctrlPr>
                            <a:rPr lang="cs-CZ" i="1"/>
                          </m:ctrlPr>
                        </m:fPr>
                        <m:num>
                          <m:d>
                            <m:dPr>
                              <m:ctrlPr>
                                <a:rPr lang="cs-CZ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/>
                                  </m:ctrlPr>
                                </m:sSubPr>
                                <m:e>
                                  <m:r>
                                    <a:rPr lang="cs-CZ" i="1"/>
                                    <m:t>𝜌</m:t>
                                  </m:r>
                                </m:e>
                                <m:sub>
                                  <m:r>
                                    <a:rPr lang="cs-CZ" i="1"/>
                                    <m:t>1</m:t>
                                  </m:r>
                                </m:sub>
                              </m:sSub>
                              <m:r>
                                <a:rPr lang="cs-CZ" i="1"/>
                                <m:t>+</m:t>
                              </m:r>
                              <m:sSub>
                                <m:sSubPr>
                                  <m:ctrlPr>
                                    <a:rPr lang="cs-CZ" i="1"/>
                                  </m:ctrlPr>
                                </m:sSubPr>
                                <m:e>
                                  <m:r>
                                    <a:rPr lang="cs-CZ" i="1"/>
                                    <m:t>𝜌</m:t>
                                  </m:r>
                                </m:e>
                                <m:sub>
                                  <m:r>
                                    <a:rPr lang="cs-CZ" i="1"/>
                                    <m:t>2</m:t>
                                  </m:r>
                                </m:sub>
                              </m:sSub>
                              <m:r>
                                <a:rPr lang="cs-CZ" i="1"/>
                                <m:t>+…</m:t>
                              </m:r>
                              <m:sSub>
                                <m:sSubPr>
                                  <m:ctrlPr>
                                    <a:rPr lang="cs-CZ" i="1"/>
                                  </m:ctrlPr>
                                </m:sSubPr>
                                <m:e>
                                  <m:r>
                                    <a:rPr lang="cs-CZ" i="1"/>
                                    <m:t>𝜌</m:t>
                                  </m:r>
                                </m:e>
                                <m:sub>
                                  <m:r>
                                    <a:rPr lang="cs-CZ" i="1"/>
                                    <m:t>𝑛</m:t>
                                  </m:r>
                                  <m:r>
                                    <a:rPr lang="cs-CZ" i="1"/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/>
                            <m:t>.</m:t>
                          </m:r>
                          <m:r>
                            <a:rPr lang="cs-CZ" i="1"/>
                            <m:t>h</m:t>
                          </m:r>
                          <m:r>
                            <a:rPr lang="cs-CZ" i="1"/>
                            <m:t>+</m:t>
                          </m:r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𝜌</m:t>
                              </m:r>
                            </m:e>
                            <m:sub>
                              <m:r>
                                <a:rPr lang="cs-CZ" i="1"/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h</m:t>
                              </m:r>
                            </m:e>
                            <m:sub>
                              <m:r>
                                <a:rPr lang="cs-CZ" i="1"/>
                                <m:t>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cs-CZ" i="1"/>
                              </m:ctrlPr>
                            </m:dPr>
                            <m:e>
                              <m:r>
                                <a:rPr lang="cs-CZ" i="1"/>
                                <m:t>𝑛</m:t>
                              </m:r>
                              <m:r>
                                <a:rPr lang="cs-CZ" i="1"/>
                                <m:t>−1</m:t>
                              </m:r>
                            </m:e>
                          </m:d>
                          <m:r>
                            <a:rPr lang="cs-CZ" i="1"/>
                            <m:t>.</m:t>
                          </m:r>
                          <m:r>
                            <a:rPr lang="cs-CZ" i="1"/>
                            <m:t>h</m:t>
                          </m:r>
                          <m:r>
                            <a:rPr lang="cs-CZ" i="1"/>
                            <m:t>+</m:t>
                          </m:r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h</m:t>
                              </m:r>
                            </m:e>
                            <m:sub>
                              <m:r>
                                <a:rPr lang="cs-CZ" i="1"/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45720" indent="0">
                  <a:buNone/>
                </a:pPr>
                <a:endParaRPr lang="cs-CZ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/>
                          </m:ctrlPr>
                        </m:sSubPr>
                        <m:e>
                          <m:r>
                            <a:rPr lang="cs-CZ" i="1"/>
                            <m:t>𝑆𝑊𝐸</m:t>
                          </m:r>
                        </m:e>
                        <m:sub>
                          <m:r>
                            <a:rPr lang="cs-CZ" i="1"/>
                            <m:t>𝑖</m:t>
                          </m:r>
                        </m:sub>
                      </m:sSub>
                      <m:r>
                        <a:rPr lang="cs-CZ" i="1"/>
                        <m:t>=</m:t>
                      </m:r>
                      <m:f>
                        <m:fPr>
                          <m:ctrlPr>
                            <a:rPr lang="cs-CZ" i="1"/>
                          </m:ctrlPr>
                        </m:fPr>
                        <m:num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h</m:t>
                              </m:r>
                            </m:e>
                            <m:sub>
                              <m:r>
                                <a:rPr lang="cs-CZ" i="1"/>
                                <m:t>𝑖</m:t>
                              </m:r>
                            </m:sub>
                          </m:sSub>
                          <m:r>
                            <a:rPr lang="cs-CZ" i="1"/>
                            <m:t>.</m:t>
                          </m:r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𝜌</m:t>
                              </m:r>
                            </m:e>
                            <m:sub>
                              <m:r>
                                <a:rPr lang="cs-CZ" i="1"/>
                                <m:t>𝑠𝑖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𝜌</m:t>
                              </m:r>
                            </m:e>
                            <m:sub>
                              <m:r>
                                <a:rPr lang="cs-CZ" i="1"/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45720" indent="0">
                  <a:buNone/>
                </a:pPr>
                <a:endParaRPr lang="cs-CZ" dirty="0"/>
              </a:p>
              <a:p>
                <a:pPr marL="45720" indent="0">
                  <a:buNone/>
                </a:pPr>
                <a:r>
                  <a:rPr lang="cs-CZ" i="1" dirty="0" smtClean="0"/>
                  <a:t>h</a:t>
                </a:r>
                <a:r>
                  <a:rPr lang="cs-CZ" dirty="0" smtClean="0"/>
                  <a:t>… jednotková mocnost vrstvy = 20 cm</a:t>
                </a:r>
              </a:p>
              <a:p>
                <a:pPr marL="45720" indent="0">
                  <a:buNone/>
                </a:pPr>
                <a:r>
                  <a:rPr lang="cs-CZ" i="1" dirty="0" err="1" smtClean="0"/>
                  <a:t>h</a:t>
                </a:r>
                <a:r>
                  <a:rPr lang="cs-CZ" i="1" baseline="-25000" dirty="0" err="1" smtClean="0"/>
                  <a:t>n</a:t>
                </a:r>
                <a:r>
                  <a:rPr lang="cs-CZ" dirty="0" smtClean="0"/>
                  <a:t>…mocnost poslední vrstvy</a:t>
                </a:r>
              </a:p>
              <a:p>
                <a:pPr marL="45720" indent="0">
                  <a:buNone/>
                </a:pPr>
                <a:r>
                  <a:rPr lang="cs-CZ" i="1" dirty="0" smtClean="0"/>
                  <a:t>n</a:t>
                </a:r>
                <a:r>
                  <a:rPr lang="cs-CZ" dirty="0" smtClean="0"/>
                  <a:t>…počet vrstev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27584" y="188640"/>
                <a:ext cx="7416824" cy="5904656"/>
              </a:xfrm>
              <a:blipFill rotWithShape="1">
                <a:blip r:embed="rId2"/>
                <a:stretch>
                  <a:fillRect l="-987" t="-2683" r="-10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23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CC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332656"/>
                <a:ext cx="6400800" cy="3873584"/>
              </a:xfrm>
            </p:spPr>
            <p:txBody>
              <a:bodyPr/>
              <a:lstStyle/>
              <a:p>
                <a:pPr algn="just"/>
                <a:r>
                  <a:rPr lang="cs-CZ" dirty="0" smtClean="0"/>
                  <a:t>Obsah chladu = množství, </a:t>
                </a:r>
                <a:r>
                  <a:rPr lang="cs-CZ" dirty="0" err="1" smtClean="0"/>
                  <a:t>resp</a:t>
                </a:r>
                <a:r>
                  <a:rPr lang="cs-CZ" dirty="0" smtClean="0"/>
                  <a:t> výška [mm], vody (tavné či ze srážek), která by musela ve sněhové pokrývce zmrznout, aby došlo k oteplení sněhové pokrývky z původní teploty na teplotu tání.</a:t>
                </a:r>
              </a:p>
              <a:p>
                <a:pPr algn="just"/>
                <a:endParaRPr lang="cs-CZ" dirty="0" smtClean="0"/>
              </a:p>
              <a:p>
                <a:pPr marL="4572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/>
                        <m:t>𝐶𝐶</m:t>
                      </m:r>
                      <m:r>
                        <a:rPr lang="cs-CZ" i="1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/>
                          </m:ctrlPr>
                        </m:dPr>
                        <m:e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cs-CZ" i="1"/>
                                  </m:ctrlPr>
                                </m:accPr>
                                <m:e>
                                  <m:r>
                                    <a:rPr lang="cs-CZ" i="1"/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/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𝑐</m:t>
                              </m:r>
                            </m:e>
                            <m:sub>
                              <m:r>
                                <a:rPr lang="cs-CZ" i="1"/>
                                <m:t>𝑖</m:t>
                              </m:r>
                            </m:sub>
                          </m:sSub>
                          <m:r>
                            <a:rPr lang="cs-CZ" i="1"/>
                            <m:t>𝑑</m:t>
                          </m:r>
                          <m:r>
                            <a:rPr lang="cs-CZ" i="1"/>
                            <m:t>.(273,16−</m:t>
                          </m:r>
                          <m:acc>
                            <m:accPr>
                              <m:chr m:val="̅"/>
                              <m:ctrlPr>
                                <a:rPr lang="cs-CZ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i="1"/>
                                  </m:ctrlPr>
                                </m:sSubPr>
                                <m:e>
                                  <m:r>
                                    <a:rPr lang="cs-CZ" i="1"/>
                                    <m:t>𝑇</m:t>
                                  </m:r>
                                </m:e>
                                <m:sub>
                                  <m:r>
                                    <a:rPr lang="cs-CZ" i="1"/>
                                    <m:t>𝑠</m:t>
                                  </m:r>
                                </m:sub>
                              </m:sSub>
                            </m:e>
                          </m:acc>
                          <m:r>
                            <a:rPr lang="cs-CZ" i="1"/>
                            <m:t>)</m:t>
                          </m:r>
                        </m:e>
                      </m:d>
                      <m:r>
                        <a:rPr lang="cs-CZ" i="1"/>
                        <m:t>/</m:t>
                      </m:r>
                      <m:d>
                        <m:dPr>
                          <m:ctrlPr>
                            <a:rPr lang="cs-CZ" i="1"/>
                          </m:ctrlPr>
                        </m:dPr>
                        <m:e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𝜌</m:t>
                              </m:r>
                            </m:e>
                            <m:sub>
                              <m:r>
                                <a:rPr lang="cs-CZ" i="1"/>
                                <m:t>𝑤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/>
                              </m:ctrlPr>
                            </m:sSubPr>
                            <m:e>
                              <m:r>
                                <a:rPr lang="cs-CZ" i="1"/>
                                <m:t>𝐿</m:t>
                              </m:r>
                            </m:e>
                            <m:sub>
                              <m:r>
                                <a:rPr lang="cs-CZ" i="1"/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45720" indent="0" algn="just">
                  <a:buNone/>
                </a:pPr>
                <a:endParaRPr lang="cs-CZ" dirty="0"/>
              </a:p>
              <a:p>
                <a:pPr marL="45720" indent="0" algn="just">
                  <a:buNone/>
                </a:pPr>
                <a:r>
                  <a:rPr lang="cs-CZ" sz="1800" i="1" dirty="0" err="1" smtClean="0"/>
                  <a:t>c</a:t>
                </a:r>
                <a:r>
                  <a:rPr lang="cs-CZ" sz="1800" i="1" baseline="-25000" dirty="0" err="1" smtClean="0"/>
                  <a:t>i</a:t>
                </a:r>
                <a:r>
                  <a:rPr lang="cs-CZ" sz="1800" dirty="0" smtClean="0"/>
                  <a:t>…měrná tepelná kapacita sněhu (ledu) = 2100 kJ.kg</a:t>
                </a:r>
                <a:r>
                  <a:rPr lang="cs-CZ" sz="1800" baseline="30000" dirty="0" smtClean="0"/>
                  <a:t>-1</a:t>
                </a:r>
                <a:r>
                  <a:rPr lang="cs-CZ" sz="1800" dirty="0" smtClean="0"/>
                  <a:t>.K</a:t>
                </a:r>
                <a:r>
                  <a:rPr lang="cs-CZ" sz="1800" baseline="30000" dirty="0" smtClean="0"/>
                  <a:t>-1</a:t>
                </a:r>
              </a:p>
              <a:p>
                <a:pPr marL="45720" indent="0" algn="just">
                  <a:buNone/>
                </a:pPr>
                <a:r>
                  <a:rPr lang="cs-CZ" sz="1800" i="1" dirty="0" err="1" smtClean="0"/>
                  <a:t>L</a:t>
                </a:r>
                <a:r>
                  <a:rPr lang="cs-CZ" sz="1800" i="1" baseline="-25000" dirty="0" err="1" smtClean="0"/>
                  <a:t>f</a:t>
                </a:r>
                <a:r>
                  <a:rPr lang="cs-CZ" sz="1800" dirty="0" smtClean="0"/>
                  <a:t>…skupenské teplo tání = 334.10</a:t>
                </a:r>
                <a:r>
                  <a:rPr lang="cs-CZ" sz="1800" baseline="30000" dirty="0" smtClean="0"/>
                  <a:t>6</a:t>
                </a:r>
                <a:r>
                  <a:rPr lang="cs-CZ" sz="1800" dirty="0" smtClean="0"/>
                  <a:t> J</a:t>
                </a:r>
                <a:endParaRPr lang="cs-CZ" sz="1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332656"/>
                <a:ext cx="6400800" cy="3873584"/>
              </a:xfrm>
              <a:blipFill rotWithShape="1">
                <a:blip r:embed="rId2"/>
                <a:stretch>
                  <a:fillRect l="-1143" t="-3307" r="-1238" b="-9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82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1" descr="C:\Users\Martin\Desktop\Snow and snow hydrology\Field_course\Data\SNOWTEMP_0_0_0_0_0_0_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6100"/>
            <a:ext cx="4425950" cy="3129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obrázek 3" descr="C:\Users\Martin\Desktop\Snow and snow hydrology\Field_course\Data\SNOWRO_0_0_0_0_0_0_d.pn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566" y="731838"/>
            <a:ext cx="4915668" cy="347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ek 2" descr="C:\Users\Martin\Desktop\Snow and snow hydrology\Field_course\Data\SNOWLIQ_0_0_0_0_0_0_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24797"/>
            <a:ext cx="4343400" cy="3071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rázek 4" descr="C:\Users\Martin\Desktop\Snow and snow hydrology\Field_course\Data\Finse_verticalProfil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12976"/>
            <a:ext cx="4040505" cy="3045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7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Objem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474720"/>
          </a:xfrm>
        </p:spPr>
        <p:txBody>
          <a:bodyPr/>
          <a:lstStyle/>
          <a:p>
            <a:pPr algn="just"/>
            <a:r>
              <a:rPr lang="cs-CZ" dirty="0" smtClean="0"/>
              <a:t>Vypočtené SWE uvažujte (logicky!) pro tři různé nadmořské výšky v rámci vašeho povodí. Uvažujte lineární změnu výšky sněhové pokrývky mezi jednotlivými nadmořskými výškami…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49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Popis reliéfu vybraného povodí (ideálně doplněný DTM – GIS)</a:t>
            </a:r>
          </a:p>
          <a:p>
            <a:r>
              <a:rPr lang="cs-CZ" dirty="0" smtClean="0"/>
              <a:t>Přehled všech výpočtů hustot, SWE i CC</a:t>
            </a:r>
          </a:p>
          <a:p>
            <a:r>
              <a:rPr lang="cs-CZ" dirty="0" smtClean="0"/>
              <a:t>Přehled výpočtů dílčích objemů i celkového objemu</a:t>
            </a:r>
          </a:p>
          <a:p>
            <a:r>
              <a:rPr lang="cs-CZ" dirty="0" smtClean="0"/>
              <a:t>Kritické zhodnocení použitého postupu vzhledem k reálnému rozložení sněhové pokrývky v členitém terénu…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2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4" descr="DSC_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681437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2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_20120321_165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26707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332</Words>
  <Application>Microsoft Office PowerPoint</Application>
  <PresentationFormat>Předvádění na obrazovce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Aerodynamika</vt:lpstr>
      <vt:lpstr>Hydrologie sněhu</vt:lpstr>
      <vt:lpstr>Zadání</vt:lpstr>
      <vt:lpstr>SWE</vt:lpstr>
      <vt:lpstr>CC</vt:lpstr>
      <vt:lpstr>Prezentace aplikace PowerPoint</vt:lpstr>
      <vt:lpstr>Objem vody</vt:lpstr>
      <vt:lpstr>Výstupy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Hydrologie sněhu</dc:title>
  <dc:creator>Martin</dc:creator>
  <cp:lastModifiedBy>Martin</cp:lastModifiedBy>
  <cp:revision>5</cp:revision>
  <dcterms:created xsi:type="dcterms:W3CDTF">2014-04-27T21:10:06Z</dcterms:created>
  <dcterms:modified xsi:type="dcterms:W3CDTF">2014-04-27T21:59:38Z</dcterms:modified>
</cp:coreProperties>
</file>