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A259-BECD-4AEF-A946-F1163B883A39}" type="datetimeFigureOut">
              <a:rPr lang="sk-SK" smtClean="0"/>
              <a:t>21. 10. 2014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77B-D98C-4BC4-9F5C-D723E2808E0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A259-BECD-4AEF-A946-F1163B883A39}" type="datetimeFigureOut">
              <a:rPr lang="sk-SK" smtClean="0"/>
              <a:t>21. 10. 2014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77B-D98C-4BC4-9F5C-D723E2808E0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A259-BECD-4AEF-A946-F1163B883A39}" type="datetimeFigureOut">
              <a:rPr lang="sk-SK" smtClean="0"/>
              <a:t>21. 10. 2014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77B-D98C-4BC4-9F5C-D723E2808E0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C064F-B73E-486D-9CB9-827EE6431A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A259-BECD-4AEF-A946-F1163B883A39}" type="datetimeFigureOut">
              <a:rPr lang="sk-SK" smtClean="0"/>
              <a:t>21. 10. 2014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77B-D98C-4BC4-9F5C-D723E2808E0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A259-BECD-4AEF-A946-F1163B883A39}" type="datetimeFigureOut">
              <a:rPr lang="sk-SK" smtClean="0"/>
              <a:t>21. 10. 2014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77B-D98C-4BC4-9F5C-D723E2808E0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A259-BECD-4AEF-A946-F1163B883A39}" type="datetimeFigureOut">
              <a:rPr lang="sk-SK" smtClean="0"/>
              <a:t>21. 10. 2014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77B-D98C-4BC4-9F5C-D723E2808E0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A259-BECD-4AEF-A946-F1163B883A39}" type="datetimeFigureOut">
              <a:rPr lang="sk-SK" smtClean="0"/>
              <a:t>21. 10. 2014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77B-D98C-4BC4-9F5C-D723E2808E0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A259-BECD-4AEF-A946-F1163B883A39}" type="datetimeFigureOut">
              <a:rPr lang="sk-SK" smtClean="0"/>
              <a:t>21. 10. 2014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77B-D98C-4BC4-9F5C-D723E2808E0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A259-BECD-4AEF-A946-F1163B883A39}" type="datetimeFigureOut">
              <a:rPr lang="sk-SK" smtClean="0"/>
              <a:t>21. 10. 2014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77B-D98C-4BC4-9F5C-D723E2808E0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A259-BECD-4AEF-A946-F1163B883A39}" type="datetimeFigureOut">
              <a:rPr lang="sk-SK" smtClean="0"/>
              <a:t>21. 10. 2014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77B-D98C-4BC4-9F5C-D723E2808E0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A259-BECD-4AEF-A946-F1163B883A39}" type="datetimeFigureOut">
              <a:rPr lang="sk-SK" smtClean="0"/>
              <a:t>21. 10. 2014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77B-D98C-4BC4-9F5C-D723E2808E0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A259-BECD-4AEF-A946-F1163B883A39}" type="datetimeFigureOut">
              <a:rPr lang="sk-SK" smtClean="0"/>
              <a:t>21. 10. 2014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6577B-D98C-4BC4-9F5C-D723E2808E0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tab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9109075" cy="4160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k-SK" sz="3600" b="1" smtClean="0">
                <a:solidFill>
                  <a:srgbClr val="FF6600"/>
                </a:solidFill>
              </a:rPr>
              <a:t>Morfologický popis a príklady typov tokov:</a:t>
            </a:r>
            <a:r>
              <a:rPr lang="fr-FR" sz="3600" b="1" smtClean="0">
                <a:solidFill>
                  <a:srgbClr val="FF6600"/>
                </a:solidFill>
              </a:rPr>
              <a:t> « rozvetve</a:t>
            </a:r>
            <a:r>
              <a:rPr lang="en-GB" sz="3600" b="1" smtClean="0">
                <a:solidFill>
                  <a:srgbClr val="FF6600"/>
                </a:solidFill>
              </a:rPr>
              <a:t>n</a:t>
            </a:r>
            <a:r>
              <a:rPr lang="sk-SK" sz="3600" b="1" smtClean="0">
                <a:solidFill>
                  <a:srgbClr val="FF6600"/>
                </a:solidFill>
              </a:rPr>
              <a:t>é korytá</a:t>
            </a:r>
            <a:r>
              <a:rPr lang="fr-FR" sz="3600" b="1" smtClean="0">
                <a:solidFill>
                  <a:srgbClr val="FF6600"/>
                </a:solidFill>
              </a:rPr>
              <a:t> »</a:t>
            </a:r>
            <a:r>
              <a:rPr lang="sk-SK" sz="3600" b="1" smtClean="0">
                <a:solidFill>
                  <a:srgbClr val="FF6600"/>
                </a:solidFill>
              </a:rPr>
              <a:t> D4,DA</a:t>
            </a:r>
            <a:endParaRPr lang="fr-FR" sz="3600" b="1" smtClean="0">
              <a:solidFill>
                <a:srgbClr val="FF6600"/>
              </a:solidFill>
            </a:endParaRPr>
          </a:p>
        </p:txBody>
      </p:sp>
      <p:pic>
        <p:nvPicPr>
          <p:cNvPr id="63491" name="Picture 7" descr="d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19250"/>
            <a:ext cx="4038600" cy="4487863"/>
          </a:xfrm>
          <a:noFill/>
        </p:spPr>
      </p:pic>
      <p:pic>
        <p:nvPicPr>
          <p:cNvPr id="63492" name="Picture 10" descr="da3-da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4575" y="1600200"/>
            <a:ext cx="3624263" cy="4525963"/>
          </a:xfrm>
          <a:noFill/>
        </p:spPr>
      </p:pic>
      <p:sp>
        <p:nvSpPr>
          <p:cNvPr id="63493" name="Text Box 11"/>
          <p:cNvSpPr txBox="1">
            <a:spLocks noChangeArrowheads="1"/>
          </p:cNvSpPr>
          <p:nvPr/>
        </p:nvSpPr>
        <p:spPr bwMode="auto">
          <a:xfrm>
            <a:off x="1692275" y="3716338"/>
            <a:ext cx="18002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</a:t>
            </a:r>
            <a:r>
              <a:rPr lang="fr-FR" sz="1600" b="1">
                <a:solidFill>
                  <a:srgbClr val="FF3300"/>
                </a:solidFill>
              </a:rPr>
              <a:t>klon </a:t>
            </a:r>
            <a:r>
              <a:rPr lang="en-US" b="1">
                <a:solidFill>
                  <a:srgbClr val="FF3300"/>
                </a:solidFill>
              </a:rPr>
              <a:t>&lt;</a:t>
            </a:r>
            <a:r>
              <a:rPr lang="fr-FR"/>
              <a:t> </a:t>
            </a:r>
            <a:r>
              <a:rPr lang="sk-SK" sz="1600" b="1">
                <a:solidFill>
                  <a:srgbClr val="FF3300"/>
                </a:solidFill>
              </a:rPr>
              <a:t>4%</a:t>
            </a:r>
            <a:endParaRPr lang="fr-FR" sz="16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š/h 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40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zarez. NZ</a:t>
            </a:r>
          </a:p>
          <a:p>
            <a:pPr>
              <a:spcBef>
                <a:spcPct val="50000"/>
              </a:spcBef>
            </a:pP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63494" name="Text Box 12"/>
          <p:cNvSpPr txBox="1">
            <a:spLocks noChangeArrowheads="1"/>
          </p:cNvSpPr>
          <p:nvPr/>
        </p:nvSpPr>
        <p:spPr bwMode="auto">
          <a:xfrm>
            <a:off x="5364163" y="3716338"/>
            <a:ext cx="180022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</a:t>
            </a:r>
            <a:r>
              <a:rPr lang="fr-FR" sz="1600" b="1">
                <a:solidFill>
                  <a:srgbClr val="FF3300"/>
                </a:solidFill>
              </a:rPr>
              <a:t>klon </a:t>
            </a:r>
            <a:r>
              <a:rPr lang="sk-SK" sz="1600" b="1">
                <a:solidFill>
                  <a:srgbClr val="FF3300"/>
                </a:solidFill>
              </a:rPr>
              <a:t>  </a:t>
            </a:r>
            <a:r>
              <a:rPr lang="en-US" sz="1600" b="1">
                <a:solidFill>
                  <a:srgbClr val="FF3300"/>
                </a:solidFill>
              </a:rPr>
              <a:t>&lt;</a:t>
            </a:r>
            <a:r>
              <a:rPr lang="fr-FR" sz="1600"/>
              <a:t> </a:t>
            </a:r>
            <a:r>
              <a:rPr lang="sk-SK" sz="1600" b="1">
                <a:solidFill>
                  <a:srgbClr val="FF3300"/>
                </a:solidFill>
              </a:rPr>
              <a:t>0,5%</a:t>
            </a:r>
            <a:endParaRPr lang="fr-FR" sz="16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š/h:    VAR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zarez. NZ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sin.              VAR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63495" name="Text Box 17"/>
          <p:cNvSpPr txBox="1">
            <a:spLocks noChangeArrowheads="1"/>
          </p:cNvSpPr>
          <p:nvPr/>
        </p:nvSpPr>
        <p:spPr bwMode="auto">
          <a:xfrm>
            <a:off x="0" y="6461125"/>
            <a:ext cx="1692275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II. Vodný tok</a:t>
            </a:r>
            <a:endParaRPr lang="fr-F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>
                <a:solidFill>
                  <a:srgbClr val="FF6600"/>
                </a:solidFill>
              </a:rPr>
              <a:t>Rosgenova kl</a:t>
            </a:r>
            <a:r>
              <a:rPr lang="en-GB" b="1" smtClean="0">
                <a:solidFill>
                  <a:srgbClr val="FF6600"/>
                </a:solidFill>
              </a:rPr>
              <a:t>asifik</a:t>
            </a:r>
            <a:r>
              <a:rPr lang="sk-SK" b="1" smtClean="0">
                <a:solidFill>
                  <a:srgbClr val="FF6600"/>
                </a:solidFill>
              </a:rPr>
              <a:t>ácia</a:t>
            </a:r>
            <a:endParaRPr lang="fr-FR" b="1" smtClean="0">
              <a:solidFill>
                <a:srgbClr val="FF6600"/>
              </a:solidFill>
            </a:endParaRPr>
          </a:p>
        </p:txBody>
      </p:sp>
      <p:pic>
        <p:nvPicPr>
          <p:cNvPr id="64515" name="Picture 3" descr="12_fig03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84313"/>
            <a:ext cx="8572500" cy="5006975"/>
          </a:xfrm>
          <a:solidFill>
            <a:srgbClr val="33CCCC"/>
          </a:solidFill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838825" y="3279775"/>
            <a:ext cx="1000125" cy="316865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4517" name="Text Box 8"/>
          <p:cNvSpPr txBox="1">
            <a:spLocks noChangeArrowheads="1"/>
          </p:cNvSpPr>
          <p:nvPr/>
        </p:nvSpPr>
        <p:spPr bwMode="auto">
          <a:xfrm>
            <a:off x="0" y="6461125"/>
            <a:ext cx="1692275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II. Vodný tok</a:t>
            </a:r>
            <a:endParaRPr lang="fr-F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k-SK" sz="4000" b="1" smtClean="0">
                <a:solidFill>
                  <a:srgbClr val="FF6600"/>
                </a:solidFill>
              </a:rPr>
              <a:t>Morfologický popis a príklady typov tokov: E3</a:t>
            </a:r>
            <a:endParaRPr lang="fr-FR" sz="4000" b="1" smtClean="0">
              <a:solidFill>
                <a:srgbClr val="FF6600"/>
              </a:solidFill>
            </a:endParaRPr>
          </a:p>
        </p:txBody>
      </p:sp>
      <p:pic>
        <p:nvPicPr>
          <p:cNvPr id="65539" name="Picture 6" descr="e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1628775"/>
            <a:ext cx="3563938" cy="4525963"/>
          </a:xfrm>
          <a:noFill/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0" y="6461125"/>
            <a:ext cx="1692275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II. Vodný tok</a:t>
            </a: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65541" name="Text Box 11"/>
          <p:cNvSpPr txBox="1">
            <a:spLocks noChangeArrowheads="1"/>
          </p:cNvSpPr>
          <p:nvPr/>
        </p:nvSpPr>
        <p:spPr bwMode="auto">
          <a:xfrm>
            <a:off x="3779838" y="3716338"/>
            <a:ext cx="1800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</a:t>
            </a:r>
            <a:r>
              <a:rPr lang="fr-FR" sz="1600" b="1">
                <a:solidFill>
                  <a:srgbClr val="FF3300"/>
                </a:solidFill>
              </a:rPr>
              <a:t>klon </a:t>
            </a:r>
            <a:r>
              <a:rPr lang="en-US" b="1">
                <a:solidFill>
                  <a:srgbClr val="FF3300"/>
                </a:solidFill>
              </a:rPr>
              <a:t>&lt;</a:t>
            </a:r>
            <a:r>
              <a:rPr lang="fr-FR"/>
              <a:t> </a:t>
            </a:r>
            <a:r>
              <a:rPr lang="sk-SK" sz="1600" b="1">
                <a:solidFill>
                  <a:srgbClr val="FF3300"/>
                </a:solidFill>
              </a:rPr>
              <a:t>2%</a:t>
            </a:r>
            <a:endParaRPr lang="fr-FR" sz="16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š/h </a:t>
            </a:r>
            <a:r>
              <a:rPr lang="en-US" sz="1600" b="1">
                <a:solidFill>
                  <a:srgbClr val="FF3300"/>
                </a:solidFill>
              </a:rPr>
              <a:t>&lt; </a:t>
            </a:r>
            <a:r>
              <a:rPr lang="sk-SK" sz="1600" b="1">
                <a:solidFill>
                  <a:srgbClr val="FF3300"/>
                </a:solidFill>
              </a:rPr>
              <a:t>12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zarez.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2,2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sinuozita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1,5</a:t>
            </a:r>
            <a:endParaRPr lang="en-US" sz="1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>
                <a:solidFill>
                  <a:srgbClr val="FF6600"/>
                </a:solidFill>
              </a:rPr>
              <a:t>Rosgenova kl</a:t>
            </a:r>
            <a:r>
              <a:rPr lang="en-GB" b="1" smtClean="0">
                <a:solidFill>
                  <a:srgbClr val="FF6600"/>
                </a:solidFill>
              </a:rPr>
              <a:t>asifik</a:t>
            </a:r>
            <a:r>
              <a:rPr lang="sk-SK" b="1" smtClean="0">
                <a:solidFill>
                  <a:srgbClr val="FF6600"/>
                </a:solidFill>
              </a:rPr>
              <a:t>ácia</a:t>
            </a:r>
            <a:endParaRPr lang="fr-FR" b="1" smtClean="0">
              <a:solidFill>
                <a:srgbClr val="FF6600"/>
              </a:solidFill>
            </a:endParaRPr>
          </a:p>
        </p:txBody>
      </p:sp>
      <p:pic>
        <p:nvPicPr>
          <p:cNvPr id="66563" name="Picture 3" descr="12_fig03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4313"/>
            <a:ext cx="8572500" cy="5006975"/>
          </a:xfrm>
          <a:solidFill>
            <a:srgbClr val="33CCCC"/>
          </a:solidFill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896100" y="3263900"/>
            <a:ext cx="958850" cy="3184525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0" y="6461125"/>
            <a:ext cx="1692275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II. Vodný tok</a:t>
            </a:r>
            <a:endParaRPr lang="fr-F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k-SK" sz="4000" b="1" smtClean="0">
                <a:solidFill>
                  <a:srgbClr val="FF6600"/>
                </a:solidFill>
              </a:rPr>
              <a:t>Morfologický popis a príklady typov tokov: </a:t>
            </a:r>
            <a:r>
              <a:rPr lang="fr-FR" sz="4000" b="1" smtClean="0">
                <a:solidFill>
                  <a:srgbClr val="FF6600"/>
                </a:solidFill>
              </a:rPr>
              <a:t>F</a:t>
            </a:r>
          </a:p>
        </p:txBody>
      </p:sp>
      <p:pic>
        <p:nvPicPr>
          <p:cNvPr id="67587" name="Picture 9" descr="f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3738" y="1600200"/>
            <a:ext cx="3563937" cy="4525963"/>
          </a:xfrm>
          <a:noFill/>
        </p:spPr>
      </p:pic>
      <p:pic>
        <p:nvPicPr>
          <p:cNvPr id="67588" name="Picture 10" descr="f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33938" y="1600200"/>
            <a:ext cx="3667125" cy="4525963"/>
          </a:xfrm>
          <a:noFill/>
        </p:spPr>
      </p:pic>
      <p:sp>
        <p:nvSpPr>
          <p:cNvPr id="67589" name="Text Box 12"/>
          <p:cNvSpPr txBox="1">
            <a:spLocks noChangeArrowheads="1"/>
          </p:cNvSpPr>
          <p:nvPr/>
        </p:nvSpPr>
        <p:spPr bwMode="auto">
          <a:xfrm>
            <a:off x="0" y="6461125"/>
            <a:ext cx="1692275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II. Vodný tok</a:t>
            </a: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67590" name="Text Box 12"/>
          <p:cNvSpPr txBox="1">
            <a:spLocks noChangeArrowheads="1"/>
          </p:cNvSpPr>
          <p:nvPr/>
        </p:nvSpPr>
        <p:spPr bwMode="auto">
          <a:xfrm>
            <a:off x="1619250" y="3716338"/>
            <a:ext cx="1800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</a:t>
            </a:r>
            <a:r>
              <a:rPr lang="fr-FR" sz="1600" b="1">
                <a:solidFill>
                  <a:srgbClr val="FF3300"/>
                </a:solidFill>
              </a:rPr>
              <a:t>klon </a:t>
            </a:r>
            <a:r>
              <a:rPr lang="sk-SK" sz="1600" b="1">
                <a:solidFill>
                  <a:srgbClr val="FF3300"/>
                </a:solidFill>
              </a:rPr>
              <a:t>  </a:t>
            </a:r>
            <a:r>
              <a:rPr lang="en-US" sz="1600" b="1">
                <a:solidFill>
                  <a:srgbClr val="FF3300"/>
                </a:solidFill>
              </a:rPr>
              <a:t>&lt;</a:t>
            </a:r>
            <a:r>
              <a:rPr lang="fr-FR" sz="1600"/>
              <a:t> </a:t>
            </a:r>
            <a:r>
              <a:rPr lang="sk-SK" sz="1600" b="1">
                <a:solidFill>
                  <a:srgbClr val="FF3300"/>
                </a:solidFill>
              </a:rPr>
              <a:t>2%</a:t>
            </a:r>
            <a:endParaRPr lang="fr-FR" sz="16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š/h: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12 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zarez. </a:t>
            </a:r>
            <a:r>
              <a:rPr lang="en-US" sz="1600" b="1">
                <a:solidFill>
                  <a:srgbClr val="FF3300"/>
                </a:solidFill>
              </a:rPr>
              <a:t>&lt; </a:t>
            </a:r>
            <a:r>
              <a:rPr lang="sk-SK" sz="1600" b="1">
                <a:solidFill>
                  <a:srgbClr val="FF3300"/>
                </a:solidFill>
              </a:rPr>
              <a:t>1,4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sin.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1,2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67591" name="Text Box 12"/>
          <p:cNvSpPr txBox="1">
            <a:spLocks noChangeArrowheads="1"/>
          </p:cNvSpPr>
          <p:nvPr/>
        </p:nvSpPr>
        <p:spPr bwMode="auto">
          <a:xfrm>
            <a:off x="5940425" y="3789363"/>
            <a:ext cx="18002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</a:t>
            </a:r>
            <a:r>
              <a:rPr lang="fr-FR" sz="1600" b="1">
                <a:solidFill>
                  <a:srgbClr val="FF3300"/>
                </a:solidFill>
              </a:rPr>
              <a:t>klon </a:t>
            </a:r>
            <a:r>
              <a:rPr lang="sk-SK" sz="1600" b="1">
                <a:solidFill>
                  <a:srgbClr val="FF3300"/>
                </a:solidFill>
              </a:rPr>
              <a:t>  </a:t>
            </a:r>
            <a:r>
              <a:rPr lang="en-US" sz="1600" b="1">
                <a:solidFill>
                  <a:srgbClr val="FF3300"/>
                </a:solidFill>
              </a:rPr>
              <a:t>&lt;</a:t>
            </a:r>
            <a:r>
              <a:rPr lang="fr-FR" sz="1600"/>
              <a:t> </a:t>
            </a:r>
            <a:r>
              <a:rPr lang="sk-SK" sz="1600" b="1">
                <a:solidFill>
                  <a:srgbClr val="FF3300"/>
                </a:solidFill>
              </a:rPr>
              <a:t>2%</a:t>
            </a:r>
            <a:endParaRPr lang="fr-FR" sz="16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š/h: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12 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zarez. </a:t>
            </a:r>
            <a:r>
              <a:rPr lang="en-US" sz="1600" b="1">
                <a:solidFill>
                  <a:srgbClr val="FF3300"/>
                </a:solidFill>
              </a:rPr>
              <a:t>&lt; </a:t>
            </a:r>
            <a:r>
              <a:rPr lang="sk-SK" sz="1600" b="1">
                <a:solidFill>
                  <a:srgbClr val="FF3300"/>
                </a:solidFill>
              </a:rPr>
              <a:t>1,4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sin.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1,2</a:t>
            </a:r>
            <a:endParaRPr lang="en-US" sz="1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>
                <a:solidFill>
                  <a:srgbClr val="FF6600"/>
                </a:solidFill>
              </a:rPr>
              <a:t>Rosgenova kl</a:t>
            </a:r>
            <a:r>
              <a:rPr lang="en-GB" b="1" smtClean="0">
                <a:solidFill>
                  <a:srgbClr val="FF6600"/>
                </a:solidFill>
              </a:rPr>
              <a:t>asifik</a:t>
            </a:r>
            <a:r>
              <a:rPr lang="sk-SK" b="1" smtClean="0">
                <a:solidFill>
                  <a:srgbClr val="FF6600"/>
                </a:solidFill>
              </a:rPr>
              <a:t>ácia</a:t>
            </a:r>
            <a:endParaRPr lang="fr-FR" b="1" smtClean="0">
              <a:solidFill>
                <a:srgbClr val="FF6600"/>
              </a:solidFill>
            </a:endParaRPr>
          </a:p>
        </p:txBody>
      </p:sp>
      <p:pic>
        <p:nvPicPr>
          <p:cNvPr id="68611" name="Picture 3" descr="12_fig03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4313"/>
            <a:ext cx="8572500" cy="5006975"/>
          </a:xfrm>
          <a:solidFill>
            <a:srgbClr val="33CCCC"/>
          </a:solidFill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7862888" y="3284538"/>
            <a:ext cx="993775" cy="316865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0" y="6461125"/>
            <a:ext cx="1692275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II. Vodný tok</a:t>
            </a:r>
            <a:endParaRPr lang="fr-F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800" b="1" smtClean="0">
                <a:solidFill>
                  <a:srgbClr val="FF6600"/>
                </a:solidFill>
              </a:rPr>
              <a:t>Morfologický popis a príklady typov tokov: </a:t>
            </a:r>
            <a:r>
              <a:rPr lang="fr-FR" sz="2800" b="1" smtClean="0">
                <a:solidFill>
                  <a:srgbClr val="FF6600"/>
                </a:solidFill>
              </a:rPr>
              <a:t>« nepravidelne meandrové koryto » G</a:t>
            </a:r>
          </a:p>
        </p:txBody>
      </p:sp>
      <p:pic>
        <p:nvPicPr>
          <p:cNvPr id="69635" name="Picture 7" descr="g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0875" y="1600200"/>
            <a:ext cx="3651250" cy="4525963"/>
          </a:xfrm>
          <a:noFill/>
        </p:spPr>
      </p:pic>
      <p:pic>
        <p:nvPicPr>
          <p:cNvPr id="69636" name="Picture 8" descr="g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1875" y="1600200"/>
            <a:ext cx="3651250" cy="4525963"/>
          </a:xfrm>
          <a:noFill/>
        </p:spPr>
      </p:pic>
      <p:sp>
        <p:nvSpPr>
          <p:cNvPr id="69637" name="Text Box 10"/>
          <p:cNvSpPr txBox="1">
            <a:spLocks noChangeArrowheads="1"/>
          </p:cNvSpPr>
          <p:nvPr/>
        </p:nvSpPr>
        <p:spPr bwMode="auto">
          <a:xfrm>
            <a:off x="0" y="6461125"/>
            <a:ext cx="1692275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II. Vodný tok</a:t>
            </a: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69638" name="Text Box 12"/>
          <p:cNvSpPr txBox="1">
            <a:spLocks noChangeArrowheads="1"/>
          </p:cNvSpPr>
          <p:nvPr/>
        </p:nvSpPr>
        <p:spPr bwMode="auto">
          <a:xfrm>
            <a:off x="1763713" y="3644900"/>
            <a:ext cx="1800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</a:t>
            </a:r>
            <a:r>
              <a:rPr lang="fr-FR" sz="1600" b="1">
                <a:solidFill>
                  <a:srgbClr val="FF3300"/>
                </a:solidFill>
              </a:rPr>
              <a:t>klon </a:t>
            </a:r>
            <a:r>
              <a:rPr lang="sk-SK" sz="1600" b="1">
                <a:solidFill>
                  <a:srgbClr val="FF3300"/>
                </a:solidFill>
              </a:rPr>
              <a:t>  </a:t>
            </a:r>
            <a:r>
              <a:rPr lang="en-US" sz="1600" b="1">
                <a:solidFill>
                  <a:srgbClr val="FF3300"/>
                </a:solidFill>
              </a:rPr>
              <a:t>&lt;</a:t>
            </a:r>
            <a:r>
              <a:rPr lang="fr-FR" sz="1600"/>
              <a:t> </a:t>
            </a:r>
            <a:r>
              <a:rPr lang="sk-SK" sz="1600" b="1">
                <a:solidFill>
                  <a:srgbClr val="FF3300"/>
                </a:solidFill>
              </a:rPr>
              <a:t>4%</a:t>
            </a:r>
            <a:endParaRPr lang="fr-FR" sz="16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š/h: </a:t>
            </a:r>
            <a:r>
              <a:rPr lang="en-US" sz="1600" b="1">
                <a:solidFill>
                  <a:srgbClr val="FF3300"/>
                </a:solidFill>
              </a:rPr>
              <a:t>&lt; </a:t>
            </a:r>
            <a:r>
              <a:rPr lang="sk-SK" sz="1600" b="1">
                <a:solidFill>
                  <a:srgbClr val="FF3300"/>
                </a:solidFill>
              </a:rPr>
              <a:t>12 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zarez. </a:t>
            </a:r>
            <a:r>
              <a:rPr lang="en-US" sz="1600" b="1">
                <a:solidFill>
                  <a:srgbClr val="FF3300"/>
                </a:solidFill>
              </a:rPr>
              <a:t>&lt; </a:t>
            </a:r>
            <a:r>
              <a:rPr lang="sk-SK" sz="1600" b="1">
                <a:solidFill>
                  <a:srgbClr val="FF3300"/>
                </a:solidFill>
              </a:rPr>
              <a:t>1,4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sin.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1,2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69639" name="Text Box 12"/>
          <p:cNvSpPr txBox="1">
            <a:spLocks noChangeArrowheads="1"/>
          </p:cNvSpPr>
          <p:nvPr/>
        </p:nvSpPr>
        <p:spPr bwMode="auto">
          <a:xfrm>
            <a:off x="5753100" y="3657600"/>
            <a:ext cx="1800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</a:t>
            </a:r>
            <a:r>
              <a:rPr lang="fr-FR" sz="1600" b="1">
                <a:solidFill>
                  <a:srgbClr val="FF3300"/>
                </a:solidFill>
              </a:rPr>
              <a:t>klon </a:t>
            </a:r>
            <a:r>
              <a:rPr lang="sk-SK" sz="1600" b="1">
                <a:solidFill>
                  <a:srgbClr val="FF3300"/>
                </a:solidFill>
              </a:rPr>
              <a:t>  </a:t>
            </a:r>
            <a:r>
              <a:rPr lang="en-US" sz="1600" b="1">
                <a:solidFill>
                  <a:srgbClr val="FF3300"/>
                </a:solidFill>
              </a:rPr>
              <a:t>&lt;</a:t>
            </a:r>
            <a:r>
              <a:rPr lang="fr-FR" sz="1600"/>
              <a:t> </a:t>
            </a:r>
            <a:r>
              <a:rPr lang="sk-SK" sz="1600" b="1">
                <a:solidFill>
                  <a:srgbClr val="FF3300"/>
                </a:solidFill>
              </a:rPr>
              <a:t>4%</a:t>
            </a:r>
            <a:endParaRPr lang="fr-FR" sz="16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š/h: </a:t>
            </a:r>
            <a:r>
              <a:rPr lang="en-US" sz="1600" b="1">
                <a:solidFill>
                  <a:srgbClr val="FF3300"/>
                </a:solidFill>
              </a:rPr>
              <a:t>&lt; </a:t>
            </a:r>
            <a:r>
              <a:rPr lang="sk-SK" sz="1600" b="1">
                <a:solidFill>
                  <a:srgbClr val="FF3300"/>
                </a:solidFill>
              </a:rPr>
              <a:t>12 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zarez. </a:t>
            </a:r>
            <a:r>
              <a:rPr lang="en-US" sz="1600" b="1">
                <a:solidFill>
                  <a:srgbClr val="FF3300"/>
                </a:solidFill>
              </a:rPr>
              <a:t>&lt; </a:t>
            </a:r>
            <a:r>
              <a:rPr lang="sk-SK" sz="1600" b="1">
                <a:solidFill>
                  <a:srgbClr val="FF3300"/>
                </a:solidFill>
              </a:rPr>
              <a:t>1,4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sin.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1,2</a:t>
            </a:r>
            <a:endParaRPr lang="en-US" sz="1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 descr="01 fig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6950" y="1600200"/>
            <a:ext cx="7150100" cy="4525963"/>
          </a:xfrm>
          <a:noFill/>
        </p:spPr>
      </p:pic>
      <p:pic>
        <p:nvPicPr>
          <p:cNvPr id="55299" name="Picture 7" descr="01 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85026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b="1" smtClean="0">
                <a:solidFill>
                  <a:srgbClr val="FF6600"/>
                </a:solidFill>
              </a:rPr>
              <a:t>Rosgenova kl</a:t>
            </a:r>
            <a:r>
              <a:rPr lang="en-GB" b="1" smtClean="0">
                <a:solidFill>
                  <a:srgbClr val="FF6600"/>
                </a:solidFill>
              </a:rPr>
              <a:t>asifik</a:t>
            </a:r>
            <a:r>
              <a:rPr lang="sk-SK" b="1" smtClean="0">
                <a:solidFill>
                  <a:srgbClr val="FF6600"/>
                </a:solidFill>
              </a:rPr>
              <a:t>ácia, 2003</a:t>
            </a:r>
            <a:endParaRPr lang="fr-FR" b="1" smtClean="0"/>
          </a:p>
        </p:txBody>
      </p:sp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0" y="6461125"/>
            <a:ext cx="1692275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II. Vodný tok</a:t>
            </a:r>
            <a:endParaRPr lang="fr-F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>
                <a:solidFill>
                  <a:srgbClr val="FF6600"/>
                </a:solidFill>
              </a:rPr>
              <a:t>Rosgenova kl</a:t>
            </a:r>
            <a:r>
              <a:rPr lang="en-GB" b="1" smtClean="0">
                <a:solidFill>
                  <a:srgbClr val="FF6600"/>
                </a:solidFill>
              </a:rPr>
              <a:t>asifik</a:t>
            </a:r>
            <a:r>
              <a:rPr lang="sk-SK" b="1" smtClean="0">
                <a:solidFill>
                  <a:srgbClr val="FF6600"/>
                </a:solidFill>
              </a:rPr>
              <a:t>ácia</a:t>
            </a:r>
            <a:endParaRPr lang="fr-FR" b="1" smtClean="0">
              <a:solidFill>
                <a:srgbClr val="FF6600"/>
              </a:solidFill>
            </a:endParaRPr>
          </a:p>
        </p:txBody>
      </p:sp>
      <p:pic>
        <p:nvPicPr>
          <p:cNvPr id="56323" name="Picture 28" descr="12_fig03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4313"/>
            <a:ext cx="8572500" cy="5006975"/>
          </a:xfrm>
          <a:solidFill>
            <a:srgbClr val="33CCCC"/>
          </a:solidFill>
        </p:spPr>
      </p:pic>
      <p:sp>
        <p:nvSpPr>
          <p:cNvPr id="291873" name="Rectangle 33"/>
          <p:cNvSpPr>
            <a:spLocks noChangeArrowheads="1"/>
          </p:cNvSpPr>
          <p:nvPr/>
        </p:nvSpPr>
        <p:spPr bwMode="auto">
          <a:xfrm>
            <a:off x="1854200" y="3255963"/>
            <a:ext cx="792163" cy="316865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k-SK"/>
          </a:p>
        </p:txBody>
      </p:sp>
      <p:sp>
        <p:nvSpPr>
          <p:cNvPr id="56325" name="Text Box 36"/>
          <p:cNvSpPr txBox="1">
            <a:spLocks noChangeArrowheads="1"/>
          </p:cNvSpPr>
          <p:nvPr/>
        </p:nvSpPr>
        <p:spPr bwMode="auto">
          <a:xfrm>
            <a:off x="0" y="6461125"/>
            <a:ext cx="1692275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II. Vodný tok</a:t>
            </a:r>
            <a:endParaRPr lang="fr-F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k-SK" sz="3600" b="1" smtClean="0">
                <a:solidFill>
                  <a:srgbClr val="FF6600"/>
                </a:solidFill>
              </a:rPr>
              <a:t>Morfologický popis a príklady typov tokov: </a:t>
            </a:r>
            <a:r>
              <a:rPr lang="fr-FR" sz="3600" b="1" smtClean="0">
                <a:solidFill>
                  <a:srgbClr val="FF6600"/>
                </a:solidFill>
              </a:rPr>
              <a:t>« </a:t>
            </a:r>
            <a:r>
              <a:rPr lang="sk-SK" sz="3600" b="1" smtClean="0">
                <a:solidFill>
                  <a:srgbClr val="FF6600"/>
                </a:solidFill>
              </a:rPr>
              <a:t>priame koryto</a:t>
            </a:r>
            <a:r>
              <a:rPr lang="fr-FR" sz="3600" b="1" smtClean="0">
                <a:solidFill>
                  <a:srgbClr val="FF6600"/>
                </a:solidFill>
              </a:rPr>
              <a:t> »</a:t>
            </a:r>
            <a:r>
              <a:rPr lang="sk-SK" sz="3600" b="1" smtClean="0">
                <a:solidFill>
                  <a:srgbClr val="FF6600"/>
                </a:solidFill>
              </a:rPr>
              <a:t> A1,A5</a:t>
            </a:r>
            <a:endParaRPr lang="fr-FR" sz="3600" b="1" smtClean="0">
              <a:solidFill>
                <a:srgbClr val="FF6600"/>
              </a:solidFill>
            </a:endParaRPr>
          </a:p>
        </p:txBody>
      </p:sp>
      <p:pic>
        <p:nvPicPr>
          <p:cNvPr id="57347" name="Picture 8" descr="a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600200"/>
            <a:ext cx="2970213" cy="4525963"/>
          </a:xfrm>
          <a:noFill/>
        </p:spPr>
      </p:pic>
      <p:pic>
        <p:nvPicPr>
          <p:cNvPr id="57348" name="Picture 7" descr="a1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31863" y="1600200"/>
            <a:ext cx="3089275" cy="4525963"/>
          </a:xfrm>
          <a:noFill/>
        </p:spPr>
      </p:pic>
      <p:sp>
        <p:nvSpPr>
          <p:cNvPr id="57349" name="Text Box 10"/>
          <p:cNvSpPr txBox="1">
            <a:spLocks noChangeArrowheads="1"/>
          </p:cNvSpPr>
          <p:nvPr/>
        </p:nvSpPr>
        <p:spPr bwMode="auto">
          <a:xfrm>
            <a:off x="1692275" y="3860800"/>
            <a:ext cx="180022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</a:t>
            </a:r>
            <a:r>
              <a:rPr lang="fr-FR" sz="1600" b="1">
                <a:solidFill>
                  <a:srgbClr val="FF3300"/>
                </a:solidFill>
              </a:rPr>
              <a:t>klon </a:t>
            </a:r>
            <a:r>
              <a:rPr lang="sk-SK" sz="1600" b="1">
                <a:solidFill>
                  <a:srgbClr val="FF3300"/>
                </a:solidFill>
              </a:rPr>
              <a:t>4%</a:t>
            </a:r>
            <a:r>
              <a:rPr lang="fr-FR" sz="1600" b="1">
                <a:solidFill>
                  <a:srgbClr val="FF3300"/>
                </a:solidFill>
              </a:rPr>
              <a:t>-10</a:t>
            </a:r>
            <a:r>
              <a:rPr lang="sk-SK" sz="1600" b="1">
                <a:solidFill>
                  <a:srgbClr val="FF3300"/>
                </a:solidFill>
              </a:rPr>
              <a:t>%</a:t>
            </a:r>
            <a:endParaRPr lang="fr-FR" sz="16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š/h </a:t>
            </a:r>
            <a:r>
              <a:rPr lang="en-US" sz="1600" b="1">
                <a:solidFill>
                  <a:srgbClr val="FF3300"/>
                </a:solidFill>
              </a:rPr>
              <a:t>&lt;</a:t>
            </a:r>
            <a:r>
              <a:rPr lang="sk-SK" sz="1600" b="1">
                <a:solidFill>
                  <a:srgbClr val="FF3300"/>
                </a:solidFill>
              </a:rPr>
              <a:t> 12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zarez.</a:t>
            </a:r>
            <a:r>
              <a:rPr lang="en-US" sz="1600" b="1">
                <a:solidFill>
                  <a:srgbClr val="FF3300"/>
                </a:solidFill>
              </a:rPr>
              <a:t>&lt;</a:t>
            </a:r>
            <a:r>
              <a:rPr lang="sk-SK" sz="1600" b="1">
                <a:solidFill>
                  <a:srgbClr val="FF3300"/>
                </a:solidFill>
              </a:rPr>
              <a:t> 1,4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sinuozita </a:t>
            </a:r>
            <a:r>
              <a:rPr lang="en-US" sz="1600" b="1">
                <a:solidFill>
                  <a:srgbClr val="FF3300"/>
                </a:solidFill>
              </a:rPr>
              <a:t>&lt;</a:t>
            </a:r>
            <a:r>
              <a:rPr lang="sk-SK" sz="1600" b="1">
                <a:solidFill>
                  <a:srgbClr val="FF3300"/>
                </a:solidFill>
              </a:rPr>
              <a:t> 1,2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57350" name="Text Box 11"/>
          <p:cNvSpPr txBox="1">
            <a:spLocks noChangeArrowheads="1"/>
          </p:cNvSpPr>
          <p:nvPr/>
        </p:nvSpPr>
        <p:spPr bwMode="auto">
          <a:xfrm>
            <a:off x="5940425" y="3716338"/>
            <a:ext cx="180022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</a:t>
            </a:r>
            <a:r>
              <a:rPr lang="fr-FR" sz="1600" b="1">
                <a:solidFill>
                  <a:srgbClr val="FF3300"/>
                </a:solidFill>
              </a:rPr>
              <a:t>klon </a:t>
            </a:r>
            <a:r>
              <a:rPr lang="sk-SK" sz="1600" b="1">
                <a:solidFill>
                  <a:srgbClr val="FF3300"/>
                </a:solidFill>
              </a:rPr>
              <a:t>4%</a:t>
            </a:r>
            <a:r>
              <a:rPr lang="fr-FR" sz="1600" b="1">
                <a:solidFill>
                  <a:srgbClr val="FF3300"/>
                </a:solidFill>
              </a:rPr>
              <a:t>-10</a:t>
            </a:r>
            <a:r>
              <a:rPr lang="sk-SK" sz="1600" b="1">
                <a:solidFill>
                  <a:srgbClr val="FF3300"/>
                </a:solidFill>
              </a:rPr>
              <a:t>%</a:t>
            </a:r>
            <a:endParaRPr lang="fr-FR" sz="16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š/h </a:t>
            </a:r>
            <a:r>
              <a:rPr lang="en-US" sz="1600" b="1">
                <a:solidFill>
                  <a:srgbClr val="FF3300"/>
                </a:solidFill>
              </a:rPr>
              <a:t>&lt;</a:t>
            </a:r>
            <a:r>
              <a:rPr lang="sk-SK" sz="1600" b="1">
                <a:solidFill>
                  <a:srgbClr val="FF3300"/>
                </a:solidFill>
              </a:rPr>
              <a:t> 12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zarez.</a:t>
            </a:r>
            <a:r>
              <a:rPr lang="en-US" sz="1600" b="1">
                <a:solidFill>
                  <a:srgbClr val="FF3300"/>
                </a:solidFill>
              </a:rPr>
              <a:t>&lt;</a:t>
            </a:r>
            <a:r>
              <a:rPr lang="sk-SK" sz="1600" b="1">
                <a:solidFill>
                  <a:srgbClr val="FF3300"/>
                </a:solidFill>
              </a:rPr>
              <a:t> 1,4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sin. </a:t>
            </a:r>
            <a:r>
              <a:rPr lang="en-US" sz="1600" b="1">
                <a:solidFill>
                  <a:srgbClr val="FF3300"/>
                </a:solidFill>
              </a:rPr>
              <a:t>&lt;</a:t>
            </a:r>
            <a:r>
              <a:rPr lang="sk-SK" sz="1600" b="1">
                <a:solidFill>
                  <a:srgbClr val="FF3300"/>
                </a:solidFill>
              </a:rPr>
              <a:t> 1,2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57351" name="Text Box 13"/>
          <p:cNvSpPr txBox="1">
            <a:spLocks noChangeArrowheads="1"/>
          </p:cNvSpPr>
          <p:nvPr/>
        </p:nvSpPr>
        <p:spPr bwMode="auto">
          <a:xfrm>
            <a:off x="0" y="6461125"/>
            <a:ext cx="1692275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II. Vodný tok</a:t>
            </a:r>
            <a:endParaRPr lang="fr-F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>
                <a:solidFill>
                  <a:srgbClr val="FF6600"/>
                </a:solidFill>
              </a:rPr>
              <a:t>Rosgenova kl</a:t>
            </a:r>
            <a:r>
              <a:rPr lang="en-GB" b="1" smtClean="0">
                <a:solidFill>
                  <a:srgbClr val="FF6600"/>
                </a:solidFill>
              </a:rPr>
              <a:t>asifik</a:t>
            </a:r>
            <a:r>
              <a:rPr lang="sk-SK" b="1" smtClean="0">
                <a:solidFill>
                  <a:srgbClr val="FF6600"/>
                </a:solidFill>
              </a:rPr>
              <a:t>ácia</a:t>
            </a:r>
            <a:endParaRPr lang="fr-FR" b="1" smtClean="0">
              <a:solidFill>
                <a:srgbClr val="FF6600"/>
              </a:solidFill>
            </a:endParaRPr>
          </a:p>
        </p:txBody>
      </p:sp>
      <p:pic>
        <p:nvPicPr>
          <p:cNvPr id="58371" name="Picture 3" descr="12_fig03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4313"/>
            <a:ext cx="8572500" cy="5006975"/>
          </a:xfrm>
          <a:solidFill>
            <a:srgbClr val="33CCCC"/>
          </a:solidFill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627313" y="3284538"/>
            <a:ext cx="792162" cy="316865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0" y="6461125"/>
            <a:ext cx="1692275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II. Vodný tok</a:t>
            </a:r>
            <a:endParaRPr lang="fr-F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k-SK" sz="3600" b="1" smtClean="0">
                <a:solidFill>
                  <a:srgbClr val="FF6600"/>
                </a:solidFill>
              </a:rPr>
              <a:t>Morfologický popis a príklady typov tokov: </a:t>
            </a:r>
            <a:r>
              <a:rPr lang="fr-FR" sz="3600" b="1" smtClean="0">
                <a:solidFill>
                  <a:srgbClr val="FF6600"/>
                </a:solidFill>
              </a:rPr>
              <a:t>« </a:t>
            </a:r>
            <a:r>
              <a:rPr lang="sk-SK" sz="3600" b="1" smtClean="0">
                <a:solidFill>
                  <a:srgbClr val="FF6600"/>
                </a:solidFill>
              </a:rPr>
              <a:t>kľukaté koryto</a:t>
            </a:r>
            <a:r>
              <a:rPr lang="fr-FR" sz="3600" b="1" smtClean="0">
                <a:solidFill>
                  <a:srgbClr val="FF6600"/>
                </a:solidFill>
              </a:rPr>
              <a:t> »</a:t>
            </a:r>
            <a:r>
              <a:rPr lang="sk-SK" sz="3600" b="1" smtClean="0">
                <a:solidFill>
                  <a:srgbClr val="FF6600"/>
                </a:solidFill>
              </a:rPr>
              <a:t> B1,B6</a:t>
            </a:r>
            <a:endParaRPr lang="fr-FR" sz="3600" b="1" smtClean="0">
              <a:solidFill>
                <a:srgbClr val="FF6600"/>
              </a:solidFill>
            </a:endParaRPr>
          </a:p>
        </p:txBody>
      </p:sp>
      <p:pic>
        <p:nvPicPr>
          <p:cNvPr id="59395" name="Picture 7" descr="b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4688" y="1600200"/>
            <a:ext cx="3602037" cy="4525963"/>
          </a:xfrm>
          <a:noFill/>
        </p:spPr>
      </p:pic>
      <p:pic>
        <p:nvPicPr>
          <p:cNvPr id="59396" name="Picture 8" descr="b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6950" y="1600200"/>
            <a:ext cx="3721100" cy="4525963"/>
          </a:xfrm>
          <a:noFill/>
        </p:spPr>
      </p:pic>
      <p:sp>
        <p:nvSpPr>
          <p:cNvPr id="59397" name="Text Box 9"/>
          <p:cNvSpPr txBox="1">
            <a:spLocks noChangeArrowheads="1"/>
          </p:cNvSpPr>
          <p:nvPr/>
        </p:nvSpPr>
        <p:spPr bwMode="auto">
          <a:xfrm>
            <a:off x="1331913" y="3860800"/>
            <a:ext cx="2160587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</a:t>
            </a:r>
            <a:r>
              <a:rPr lang="fr-FR" sz="1600" b="1">
                <a:solidFill>
                  <a:srgbClr val="FF3300"/>
                </a:solidFill>
              </a:rPr>
              <a:t>klon </a:t>
            </a:r>
            <a:r>
              <a:rPr lang="sk-SK" sz="1600" b="1">
                <a:solidFill>
                  <a:srgbClr val="FF3300"/>
                </a:solidFill>
              </a:rPr>
              <a:t>2%</a:t>
            </a:r>
            <a:r>
              <a:rPr lang="fr-FR" sz="1600" b="1">
                <a:solidFill>
                  <a:srgbClr val="FF3300"/>
                </a:solidFill>
              </a:rPr>
              <a:t>-</a:t>
            </a:r>
            <a:r>
              <a:rPr lang="sk-SK" sz="1600" b="1">
                <a:solidFill>
                  <a:srgbClr val="FF3300"/>
                </a:solidFill>
              </a:rPr>
              <a:t>4%</a:t>
            </a:r>
            <a:endParaRPr lang="fr-FR" sz="16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š/h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12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zarez. 1,4 -2,2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sinuozita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1,2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59398" name="Text Box 11"/>
          <p:cNvSpPr txBox="1">
            <a:spLocks noChangeArrowheads="1"/>
          </p:cNvSpPr>
          <p:nvPr/>
        </p:nvSpPr>
        <p:spPr bwMode="auto">
          <a:xfrm>
            <a:off x="5940425" y="3860800"/>
            <a:ext cx="21605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</a:t>
            </a:r>
            <a:r>
              <a:rPr lang="fr-FR" sz="1600" b="1">
                <a:solidFill>
                  <a:srgbClr val="FF3300"/>
                </a:solidFill>
              </a:rPr>
              <a:t>klon </a:t>
            </a:r>
            <a:r>
              <a:rPr lang="sk-SK" sz="1600" b="1">
                <a:solidFill>
                  <a:srgbClr val="FF3300"/>
                </a:solidFill>
              </a:rPr>
              <a:t>2%</a:t>
            </a:r>
            <a:r>
              <a:rPr lang="fr-FR" sz="1600" b="1">
                <a:solidFill>
                  <a:srgbClr val="FF3300"/>
                </a:solidFill>
              </a:rPr>
              <a:t>-</a:t>
            </a:r>
            <a:r>
              <a:rPr lang="sk-SK" sz="1600" b="1">
                <a:solidFill>
                  <a:srgbClr val="FF3300"/>
                </a:solidFill>
              </a:rPr>
              <a:t>4%</a:t>
            </a:r>
            <a:endParaRPr lang="fr-FR" sz="16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š/h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12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zarez. 1,4 -2,2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sinuozita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1,2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59399" name="Text Box 13"/>
          <p:cNvSpPr txBox="1">
            <a:spLocks noChangeArrowheads="1"/>
          </p:cNvSpPr>
          <p:nvPr/>
        </p:nvSpPr>
        <p:spPr bwMode="auto">
          <a:xfrm>
            <a:off x="0" y="6461125"/>
            <a:ext cx="1692275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II. Vodný tok</a:t>
            </a:r>
            <a:endParaRPr lang="fr-F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>
                <a:solidFill>
                  <a:srgbClr val="FF6600"/>
                </a:solidFill>
              </a:rPr>
              <a:t>Rosgenova kl</a:t>
            </a:r>
            <a:r>
              <a:rPr lang="en-GB" b="1" smtClean="0">
                <a:solidFill>
                  <a:srgbClr val="FF6600"/>
                </a:solidFill>
              </a:rPr>
              <a:t>asifik</a:t>
            </a:r>
            <a:r>
              <a:rPr lang="sk-SK" b="1" smtClean="0">
                <a:solidFill>
                  <a:srgbClr val="FF6600"/>
                </a:solidFill>
              </a:rPr>
              <a:t>ácia</a:t>
            </a:r>
            <a:endParaRPr lang="fr-FR" b="1" smtClean="0">
              <a:solidFill>
                <a:srgbClr val="FF6600"/>
              </a:solidFill>
            </a:endParaRPr>
          </a:p>
        </p:txBody>
      </p:sp>
      <p:pic>
        <p:nvPicPr>
          <p:cNvPr id="60419" name="Picture 3" descr="12_fig03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4313"/>
            <a:ext cx="8572500" cy="5006975"/>
          </a:xfrm>
          <a:solidFill>
            <a:srgbClr val="33CCCC"/>
          </a:solidFill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419475" y="3284538"/>
            <a:ext cx="952500" cy="316865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6461125"/>
            <a:ext cx="1692275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II. Vodný tok</a:t>
            </a:r>
            <a:endParaRPr lang="fr-F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k-SK" sz="3600" b="1" smtClean="0">
                <a:solidFill>
                  <a:srgbClr val="FF6600"/>
                </a:solidFill>
              </a:rPr>
              <a:t>Morfologický popis a príklady typov tokov:</a:t>
            </a:r>
            <a:r>
              <a:rPr lang="fr-FR" sz="3600" b="1" smtClean="0">
                <a:solidFill>
                  <a:srgbClr val="FF6600"/>
                </a:solidFill>
              </a:rPr>
              <a:t> « meandrov</a:t>
            </a:r>
            <a:r>
              <a:rPr lang="sk-SK" sz="3600" b="1" smtClean="0">
                <a:solidFill>
                  <a:srgbClr val="FF6600"/>
                </a:solidFill>
              </a:rPr>
              <a:t>é koryto</a:t>
            </a:r>
            <a:r>
              <a:rPr lang="fr-FR" sz="3600" b="1" smtClean="0">
                <a:solidFill>
                  <a:srgbClr val="FF6600"/>
                </a:solidFill>
              </a:rPr>
              <a:t> »</a:t>
            </a:r>
            <a:r>
              <a:rPr lang="sk-SK" sz="3600" b="1" smtClean="0">
                <a:solidFill>
                  <a:srgbClr val="FF6600"/>
                </a:solidFill>
              </a:rPr>
              <a:t> C1,C5</a:t>
            </a:r>
            <a:endParaRPr lang="fr-FR" sz="3600" b="1" smtClean="0">
              <a:solidFill>
                <a:srgbClr val="FF6600"/>
              </a:solidFill>
            </a:endParaRPr>
          </a:p>
        </p:txBody>
      </p:sp>
      <p:pic>
        <p:nvPicPr>
          <p:cNvPr id="61443" name="Picture 7" descr="c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950" y="1600200"/>
            <a:ext cx="3721100" cy="4525963"/>
          </a:xfrm>
          <a:noFill/>
        </p:spPr>
      </p:pic>
      <p:pic>
        <p:nvPicPr>
          <p:cNvPr id="61444" name="Picture 8" descr="c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19250"/>
            <a:ext cx="4038600" cy="4487863"/>
          </a:xfrm>
          <a:noFill/>
        </p:spPr>
      </p:pic>
      <p:sp>
        <p:nvSpPr>
          <p:cNvPr id="61445" name="Text Box 11"/>
          <p:cNvSpPr txBox="1">
            <a:spLocks noChangeArrowheads="1"/>
          </p:cNvSpPr>
          <p:nvPr/>
        </p:nvSpPr>
        <p:spPr bwMode="auto">
          <a:xfrm>
            <a:off x="1692275" y="3860800"/>
            <a:ext cx="1800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</a:t>
            </a:r>
            <a:r>
              <a:rPr lang="fr-FR" sz="1600" b="1">
                <a:solidFill>
                  <a:srgbClr val="FF3300"/>
                </a:solidFill>
              </a:rPr>
              <a:t>klon </a:t>
            </a:r>
            <a:r>
              <a:rPr lang="en-US" sz="1600" b="1">
                <a:solidFill>
                  <a:srgbClr val="FF3300"/>
                </a:solidFill>
              </a:rPr>
              <a:t>&lt;</a:t>
            </a:r>
            <a:r>
              <a:rPr lang="sk-SK" sz="1600" b="1">
                <a:solidFill>
                  <a:srgbClr val="FF3300"/>
                </a:solidFill>
              </a:rPr>
              <a:t> 2%</a:t>
            </a:r>
            <a:endParaRPr lang="fr-FR" sz="16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š/h </a:t>
            </a:r>
            <a:r>
              <a:rPr lang="en-US" sz="1600" b="1">
                <a:solidFill>
                  <a:srgbClr val="FF3300"/>
                </a:solidFill>
              </a:rPr>
              <a:t>&gt; </a:t>
            </a:r>
            <a:r>
              <a:rPr lang="sk-SK" sz="1600" b="1">
                <a:solidFill>
                  <a:srgbClr val="FF3300"/>
                </a:solidFill>
              </a:rPr>
              <a:t>12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zarez.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2,2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sinuozita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1,2 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61446" name="Text Box 14"/>
          <p:cNvSpPr txBox="1">
            <a:spLocks noChangeArrowheads="1"/>
          </p:cNvSpPr>
          <p:nvPr/>
        </p:nvSpPr>
        <p:spPr bwMode="auto">
          <a:xfrm>
            <a:off x="0" y="6461125"/>
            <a:ext cx="1692275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II. Vodný tok</a:t>
            </a: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61447" name="Text Box 11"/>
          <p:cNvSpPr txBox="1">
            <a:spLocks noChangeArrowheads="1"/>
          </p:cNvSpPr>
          <p:nvPr/>
        </p:nvSpPr>
        <p:spPr bwMode="auto">
          <a:xfrm>
            <a:off x="5940425" y="3716338"/>
            <a:ext cx="1800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</a:t>
            </a:r>
            <a:r>
              <a:rPr lang="fr-FR" sz="1600" b="1">
                <a:solidFill>
                  <a:srgbClr val="FF3300"/>
                </a:solidFill>
              </a:rPr>
              <a:t>klon </a:t>
            </a:r>
            <a:r>
              <a:rPr lang="en-US" sz="1600" b="1">
                <a:solidFill>
                  <a:srgbClr val="FF3300"/>
                </a:solidFill>
              </a:rPr>
              <a:t>&lt;</a:t>
            </a:r>
            <a:r>
              <a:rPr lang="sk-SK" sz="1600" b="1">
                <a:solidFill>
                  <a:srgbClr val="FF3300"/>
                </a:solidFill>
              </a:rPr>
              <a:t> 2%</a:t>
            </a:r>
            <a:endParaRPr lang="fr-FR" sz="16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š/h </a:t>
            </a:r>
            <a:r>
              <a:rPr lang="en-US" sz="1600" b="1">
                <a:solidFill>
                  <a:srgbClr val="FF3300"/>
                </a:solidFill>
              </a:rPr>
              <a:t>&gt; </a:t>
            </a:r>
            <a:r>
              <a:rPr lang="sk-SK" sz="1600" b="1">
                <a:solidFill>
                  <a:srgbClr val="FF3300"/>
                </a:solidFill>
              </a:rPr>
              <a:t>12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koef. zarez.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2,2</a:t>
            </a:r>
          </a:p>
          <a:p>
            <a:pPr>
              <a:spcBef>
                <a:spcPct val="50000"/>
              </a:spcBef>
            </a:pPr>
            <a:r>
              <a:rPr lang="sk-SK" sz="1600" b="1">
                <a:solidFill>
                  <a:srgbClr val="FF3300"/>
                </a:solidFill>
              </a:rPr>
              <a:t>sinuozita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sk-SK" sz="1600" b="1">
                <a:solidFill>
                  <a:srgbClr val="FF3300"/>
                </a:solidFill>
              </a:rPr>
              <a:t> 1,2 </a:t>
            </a:r>
            <a:endParaRPr lang="en-US" sz="1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>
                <a:solidFill>
                  <a:srgbClr val="FF6600"/>
                </a:solidFill>
              </a:rPr>
              <a:t>Rosgenova kl</a:t>
            </a:r>
            <a:r>
              <a:rPr lang="en-GB" b="1" smtClean="0">
                <a:solidFill>
                  <a:srgbClr val="FF6600"/>
                </a:solidFill>
              </a:rPr>
              <a:t>asifik</a:t>
            </a:r>
            <a:r>
              <a:rPr lang="sk-SK" b="1" smtClean="0">
                <a:solidFill>
                  <a:srgbClr val="FF6600"/>
                </a:solidFill>
              </a:rPr>
              <a:t>ácia</a:t>
            </a:r>
            <a:endParaRPr lang="fr-FR" b="1" smtClean="0">
              <a:solidFill>
                <a:srgbClr val="FF6600"/>
              </a:solidFill>
            </a:endParaRPr>
          </a:p>
        </p:txBody>
      </p:sp>
      <p:pic>
        <p:nvPicPr>
          <p:cNvPr id="62467" name="Picture 3" descr="12_fig03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4313"/>
            <a:ext cx="8572500" cy="5006975"/>
          </a:xfrm>
          <a:solidFill>
            <a:srgbClr val="33CCCC"/>
          </a:solidFill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356100" y="3284538"/>
            <a:ext cx="1549400" cy="316865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0" y="6461125"/>
            <a:ext cx="1692275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II. Vodný tok</a:t>
            </a:r>
            <a:endParaRPr lang="fr-F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Prezentácia na obrazovke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Snímka 1</vt:lpstr>
      <vt:lpstr>Rosgenova klasifikácia, 2003</vt:lpstr>
      <vt:lpstr>Rosgenova klasifikácia</vt:lpstr>
      <vt:lpstr>Morfologický popis a príklady typov tokov: « priame koryto » A1,A5</vt:lpstr>
      <vt:lpstr>Rosgenova klasifikácia</vt:lpstr>
      <vt:lpstr>Morfologický popis a príklady typov tokov: « kľukaté koryto » B1,B6</vt:lpstr>
      <vt:lpstr>Rosgenova klasifikácia</vt:lpstr>
      <vt:lpstr>Morfologický popis a príklady typov tokov: « meandrové koryto » C1,C5</vt:lpstr>
      <vt:lpstr>Rosgenova klasifikácia</vt:lpstr>
      <vt:lpstr>Morfologický popis a príklady typov tokov: « rozvetvené korytá » D4,DA</vt:lpstr>
      <vt:lpstr>Rosgenova klasifikácia</vt:lpstr>
      <vt:lpstr>Morfologický popis a príklady typov tokov: E3</vt:lpstr>
      <vt:lpstr>Rosgenova klasifikácia</vt:lpstr>
      <vt:lpstr>Morfologický popis a príklady typov tokov: F</vt:lpstr>
      <vt:lpstr>Rosgenova klasifikácia</vt:lpstr>
      <vt:lpstr>Morfologický popis a príklady typov tokov: « nepravidelne meandrové koryto » G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Monika Michalková</dc:creator>
  <cp:lastModifiedBy>Monika Michalková</cp:lastModifiedBy>
  <cp:revision>1</cp:revision>
  <dcterms:created xsi:type="dcterms:W3CDTF">2014-10-21T13:07:18Z</dcterms:created>
  <dcterms:modified xsi:type="dcterms:W3CDTF">2014-10-21T13:07:43Z</dcterms:modified>
</cp:coreProperties>
</file>