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62" r:id="rId5"/>
    <p:sldId id="263" r:id="rId6"/>
    <p:sldId id="267" r:id="rId7"/>
    <p:sldId id="266" r:id="rId8"/>
    <p:sldId id="273" r:id="rId9"/>
    <p:sldId id="298" r:id="rId10"/>
    <p:sldId id="260" r:id="rId11"/>
    <p:sldId id="299" r:id="rId12"/>
    <p:sldId id="300" r:id="rId13"/>
    <p:sldId id="301" r:id="rId14"/>
    <p:sldId id="274" r:id="rId15"/>
    <p:sldId id="264" r:id="rId16"/>
    <p:sldId id="265" r:id="rId17"/>
    <p:sldId id="261" r:id="rId18"/>
    <p:sldId id="268" r:id="rId19"/>
    <p:sldId id="275" r:id="rId20"/>
    <p:sldId id="281" r:id="rId21"/>
    <p:sldId id="304" r:id="rId22"/>
    <p:sldId id="278" r:id="rId23"/>
    <p:sldId id="282" r:id="rId24"/>
    <p:sldId id="280" r:id="rId25"/>
    <p:sldId id="283" r:id="rId26"/>
    <p:sldId id="276" r:id="rId27"/>
    <p:sldId id="302" r:id="rId28"/>
    <p:sldId id="259" r:id="rId29"/>
    <p:sldId id="303" r:id="rId30"/>
    <p:sldId id="284" r:id="rId31"/>
    <p:sldId id="305" r:id="rId32"/>
    <p:sldId id="277" r:id="rId33"/>
    <p:sldId id="279" r:id="rId34"/>
    <p:sldId id="269" r:id="rId35"/>
    <p:sldId id="270" r:id="rId36"/>
    <p:sldId id="271" r:id="rId37"/>
    <p:sldId id="288" r:id="rId38"/>
    <p:sldId id="272" r:id="rId39"/>
    <p:sldId id="287" r:id="rId40"/>
    <p:sldId id="289" r:id="rId41"/>
    <p:sldId id="285" r:id="rId42"/>
    <p:sldId id="290" r:id="rId43"/>
    <p:sldId id="291" r:id="rId44"/>
    <p:sldId id="292" r:id="rId45"/>
    <p:sldId id="306" r:id="rId46"/>
    <p:sldId id="293" r:id="rId47"/>
    <p:sldId id="294" r:id="rId48"/>
    <p:sldId id="295" r:id="rId4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DCC74-4F11-45CE-8099-078301445CDD}" type="datetimeFigureOut">
              <a:rPr lang="fr-FR" smtClean="0"/>
              <a:t>06/11/2014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D22F3-4766-4E61-A617-3AAF18564B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490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D22F3-4766-4E61-A617-3AAF18564B4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68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06/11/2014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06/11/2014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Sustainability</a:t>
            </a:r>
            <a:r>
              <a:rPr lang="cs-CZ" dirty="0" smtClean="0"/>
              <a:t> – 6. 11. 2014</a:t>
            </a:r>
            <a:endParaRPr lang="fr-FR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Urbánní část území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Dolní Svitava v Brně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Vodohosp</a:t>
            </a:r>
            <a:r>
              <a:rPr lang="cs-CZ" dirty="0" smtClean="0"/>
              <a:t> mapy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324528" cy="778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8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- jih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05478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nakupni-centra.com/wp-content/uploads/2007/05/olym-ko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2276872"/>
            <a:ext cx="449329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thumb/1/18/Brno-jih_%28znak%29.svg/640px-Brno-jih_%28znak%29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1"/>
            <a:ext cx="1297301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2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- Černovice</a:t>
            </a:r>
            <a:endParaRPr lang="fr-FR" dirty="0"/>
          </a:p>
        </p:txBody>
      </p:sp>
      <p:pic>
        <p:nvPicPr>
          <p:cNvPr id="3074" name="Picture 2" descr="http://upload.wikimedia.org/wikipedia/commons/thumb/a/ac/Brno-%C4%8Cernovice_%28znak%29.svg/605px-Brno-%C4%8Cernovice_%28znak%29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1388"/>
            <a:ext cx="1248073" cy="145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489240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76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- střed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56184" cy="181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upload.wikimedia.org/wikipedia/commons/thumb/f/f4/Brno_centrum_Montage.jpg/800px-Brno_centrum_Mont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5040560" cy="52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- střed</a:t>
            </a:r>
            <a:endParaRPr lang="cs-CZ" dirty="0"/>
          </a:p>
        </p:txBody>
      </p:sp>
      <p:pic>
        <p:nvPicPr>
          <p:cNvPr id="5122" name="Picture 2" descr="E:\sustain 6.11\urbanismus_Posvitavska zona\DSC_15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02799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sustain 6.11\urbanismus_Posvitavska zona\DSC_1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055" y="2060848"/>
            <a:ext cx="4839119" cy="323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440160" cy="157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9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6" name="Picture 2" descr="E:\sustain 6.11\Brno za soumraku\Fotografie-001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7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E:\sustain 6.11\Brno za soumraku\Fotografie-001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4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E:\sustain 6.11\urbanismus_Posvitavska zona\DSC_1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0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84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Svitavský náhon, Zvonařka</a:t>
            </a:r>
            <a:endParaRPr lang="fr-FR" dirty="0"/>
          </a:p>
        </p:txBody>
      </p:sp>
      <p:pic>
        <p:nvPicPr>
          <p:cNvPr id="4098" name="Picture 2" descr="E:\sustain 6.11\urbanismus_Posvitavska zona\DSC_15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76061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37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Křenová ulice</a:t>
            </a:r>
            <a:endParaRPr lang="cs-CZ" dirty="0"/>
          </a:p>
        </p:txBody>
      </p:sp>
      <p:pic>
        <p:nvPicPr>
          <p:cNvPr id="6146" name="Picture 2" descr="E:\sustain 6.11\urbanismus_Posvitavska zona\DSC_1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76341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E:\sustain 6.11\urbanismus_Posvitavska zona\DSC_1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86137"/>
            <a:ext cx="7704856" cy="515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3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Křenová ulice</a:t>
            </a:r>
            <a:endParaRPr lang="cs-CZ" dirty="0"/>
          </a:p>
        </p:txBody>
      </p:sp>
      <p:pic>
        <p:nvPicPr>
          <p:cNvPr id="11266" name="Picture 2" descr="E:\sustain 6.11\trnitá, zábrdovice 16.10.2011\Obraz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3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Zderadův sloup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3456384" cy="461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3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Trnitá</a:t>
            </a:r>
            <a:endParaRPr lang="cs-CZ" dirty="0"/>
          </a:p>
        </p:txBody>
      </p:sp>
      <p:pic>
        <p:nvPicPr>
          <p:cNvPr id="12290" name="Picture 2" descr="E:\sustain 6.11\trnitá, zábrdovice 16.10.2011\Obraz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6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Koliště</a:t>
            </a:r>
            <a:endParaRPr lang="cs-CZ" dirty="0"/>
          </a:p>
        </p:txBody>
      </p:sp>
      <p:pic>
        <p:nvPicPr>
          <p:cNvPr id="14338" name="Picture 2" descr="E:\sustain 6.11\trnitá, zábrdovice 16.10.2011\Obraz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7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„Putyka Tenis“</a:t>
            </a:r>
            <a:endParaRPr lang="cs-CZ" dirty="0"/>
          </a:p>
        </p:txBody>
      </p:sp>
      <p:pic>
        <p:nvPicPr>
          <p:cNvPr id="13314" name="Picture 2" descr="E:\sustain 6.11\trnitá, zábrdovice 16.10.2011\Obraz2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1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Okolí </a:t>
            </a:r>
            <a:r>
              <a:rPr lang="cs-CZ" dirty="0" err="1" smtClean="0"/>
              <a:t>zazemněné</a:t>
            </a:r>
            <a:r>
              <a:rPr lang="cs-CZ" dirty="0" smtClean="0"/>
              <a:t> </a:t>
            </a:r>
            <a:r>
              <a:rPr lang="cs-CZ" dirty="0" err="1" smtClean="0"/>
              <a:t>Ponávky</a:t>
            </a:r>
            <a:endParaRPr lang="cs-CZ" dirty="0"/>
          </a:p>
        </p:txBody>
      </p:sp>
      <p:pic>
        <p:nvPicPr>
          <p:cNvPr id="15362" name="Picture 2" descr="E:\sustain 6.11\trnitá, zábrdovice 16.10.2011\Obraz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4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E:\sustain 6.11\urbanismus_Posvitavska zona\DSC_1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807586" cy="25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sustain 6.11\urbanismus_Posvitavska zona\DSC_1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068180" cy="607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sustain 6.11\urbanismus_Posvitavska zona\DSC_15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199055" cy="28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42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Židenice (MČ)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20000"/>
          </a:bodyPr>
          <a:lstStyle/>
          <a:p>
            <a:endParaRPr lang="cs-CZ" dirty="0" smtClean="0"/>
          </a:p>
          <a:p>
            <a:r>
              <a:rPr lang="cs-CZ" dirty="0" smtClean="0"/>
              <a:t>Židenice (čtvrť</a:t>
            </a:r>
            <a:r>
              <a:rPr lang="cs-CZ" dirty="0" smtClean="0"/>
              <a:t>)</a:t>
            </a:r>
          </a:p>
          <a:p>
            <a:r>
              <a:rPr lang="cs-CZ" dirty="0" smtClean="0"/>
              <a:t>Vinohrady</a:t>
            </a:r>
          </a:p>
          <a:p>
            <a:r>
              <a:rPr lang="cs-CZ" dirty="0" err="1" smtClean="0"/>
              <a:t>Juliánov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Zábrdovice (na pomezí tří MČ)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Husovice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Industriální charakter</a:t>
            </a:r>
          </a:p>
          <a:p>
            <a:r>
              <a:rPr lang="cs-CZ" dirty="0" smtClean="0"/>
              <a:t>Využití areálů</a:t>
            </a:r>
            <a:endParaRPr lang="fr-FR" dirty="0"/>
          </a:p>
        </p:txBody>
      </p:sp>
      <p:pic>
        <p:nvPicPr>
          <p:cNvPr id="6146" name="Picture 2" descr="http://upload.wikimedia.org/wikipedia/commons/thumb/2/29/Brno-%C5%BDidenice_znak.svg/605px-Brno-%C5%BDidenice_znak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5" y="134938"/>
            <a:ext cx="1252063" cy="145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05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mapy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71400"/>
            <a:ext cx="8910990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56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Zábrdovice (čtvrť)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fr-FR" sz="1700" dirty="0" err="1"/>
              <a:t>městský</a:t>
            </a:r>
            <a:r>
              <a:rPr lang="fr-FR" sz="1700" dirty="0"/>
              <a:t> </a:t>
            </a:r>
            <a:r>
              <a:rPr lang="fr-FR" sz="1700" dirty="0" err="1"/>
              <a:t>charakter</a:t>
            </a:r>
            <a:r>
              <a:rPr lang="fr-FR" sz="1700" dirty="0"/>
              <a:t> s </a:t>
            </a:r>
            <a:r>
              <a:rPr lang="fr-FR" sz="1700" dirty="0" err="1"/>
              <a:t>hustou</a:t>
            </a:r>
            <a:r>
              <a:rPr lang="fr-FR" sz="1700" dirty="0"/>
              <a:t> </a:t>
            </a:r>
            <a:r>
              <a:rPr lang="fr-FR" sz="1700" dirty="0" err="1"/>
              <a:t>zástavbou</a:t>
            </a:r>
            <a:r>
              <a:rPr lang="fr-FR" sz="1700" dirty="0"/>
              <a:t> s </a:t>
            </a:r>
            <a:r>
              <a:rPr lang="fr-FR" sz="1700" dirty="0" err="1"/>
              <a:t>několika</a:t>
            </a:r>
            <a:r>
              <a:rPr lang="fr-FR" sz="1700" dirty="0"/>
              <a:t> </a:t>
            </a:r>
            <a:r>
              <a:rPr lang="fr-FR" sz="1700" dirty="0" err="1"/>
              <a:t>dopravně</a:t>
            </a:r>
            <a:r>
              <a:rPr lang="fr-FR" sz="1700" dirty="0"/>
              <a:t> </a:t>
            </a:r>
            <a:r>
              <a:rPr lang="fr-FR" sz="1700" dirty="0" err="1"/>
              <a:t>vysoce</a:t>
            </a:r>
            <a:r>
              <a:rPr lang="fr-FR" sz="1700" dirty="0"/>
              <a:t> </a:t>
            </a:r>
            <a:r>
              <a:rPr lang="fr-FR" sz="1700" dirty="0" err="1"/>
              <a:t>vytíženými</a:t>
            </a:r>
            <a:r>
              <a:rPr lang="fr-FR" sz="1700" dirty="0"/>
              <a:t> </a:t>
            </a:r>
            <a:r>
              <a:rPr lang="fr-FR" sz="1700" dirty="0" err="1"/>
              <a:t>ulicemi</a:t>
            </a:r>
            <a:endParaRPr lang="fr-FR" sz="1700" dirty="0"/>
          </a:p>
          <a:p>
            <a:pPr algn="just"/>
            <a:r>
              <a:rPr lang="fr-FR" sz="1700" dirty="0" err="1"/>
              <a:t>historické</a:t>
            </a:r>
            <a:r>
              <a:rPr lang="fr-FR" sz="1700" dirty="0"/>
              <a:t> </a:t>
            </a:r>
            <a:r>
              <a:rPr lang="fr-FR" sz="1700" dirty="0" err="1"/>
              <a:t>dvou</a:t>
            </a:r>
            <a:r>
              <a:rPr lang="fr-FR" sz="1700" dirty="0"/>
              <a:t>- a </a:t>
            </a:r>
            <a:r>
              <a:rPr lang="fr-FR" sz="1700" dirty="0" err="1"/>
              <a:t>vícepatrové</a:t>
            </a:r>
            <a:r>
              <a:rPr lang="fr-FR" sz="1700" dirty="0"/>
              <a:t> </a:t>
            </a:r>
            <a:r>
              <a:rPr lang="fr-FR" sz="1700" dirty="0" err="1"/>
              <a:t>obytné</a:t>
            </a:r>
            <a:r>
              <a:rPr lang="fr-FR" sz="1700" dirty="0"/>
              <a:t> </a:t>
            </a:r>
            <a:r>
              <a:rPr lang="fr-FR" sz="1700" dirty="0" err="1"/>
              <a:t>domy</a:t>
            </a:r>
            <a:r>
              <a:rPr lang="fr-FR" sz="1700" dirty="0"/>
              <a:t>, na </a:t>
            </a:r>
            <a:r>
              <a:rPr lang="fr-FR" sz="1700" dirty="0" err="1"/>
              <a:t>kterých</a:t>
            </a:r>
            <a:r>
              <a:rPr lang="fr-FR" sz="1700" dirty="0"/>
              <a:t> </a:t>
            </a:r>
            <a:r>
              <a:rPr lang="fr-FR" sz="1700" dirty="0" err="1"/>
              <a:t>jsou</a:t>
            </a:r>
            <a:r>
              <a:rPr lang="fr-FR" sz="1700" dirty="0"/>
              <a:t> </a:t>
            </a:r>
            <a:r>
              <a:rPr lang="fr-FR" sz="1700" dirty="0" err="1"/>
              <a:t>často</a:t>
            </a:r>
            <a:r>
              <a:rPr lang="fr-FR" sz="1700" dirty="0"/>
              <a:t> </a:t>
            </a:r>
            <a:r>
              <a:rPr lang="fr-FR" sz="1700" dirty="0" err="1"/>
              <a:t>patrné</a:t>
            </a:r>
            <a:r>
              <a:rPr lang="fr-FR" sz="1700" dirty="0"/>
              <a:t> </a:t>
            </a:r>
            <a:r>
              <a:rPr lang="fr-FR" sz="1700" dirty="0" err="1"/>
              <a:t>známky</a:t>
            </a:r>
            <a:r>
              <a:rPr lang="fr-FR" sz="1700" dirty="0"/>
              <a:t> </a:t>
            </a:r>
            <a:r>
              <a:rPr lang="fr-FR" sz="1700" dirty="0" err="1"/>
              <a:t>nedostatečné</a:t>
            </a:r>
            <a:r>
              <a:rPr lang="fr-FR" sz="1700" dirty="0"/>
              <a:t> </a:t>
            </a:r>
            <a:r>
              <a:rPr lang="fr-FR" sz="1700" dirty="0" err="1"/>
              <a:t>údržby</a:t>
            </a:r>
            <a:r>
              <a:rPr lang="fr-FR" sz="1700" dirty="0"/>
              <a:t> z </a:t>
            </a:r>
            <a:r>
              <a:rPr lang="fr-FR" sz="1700" dirty="0" err="1"/>
              <a:t>éry</a:t>
            </a:r>
            <a:r>
              <a:rPr lang="fr-FR" sz="1700" dirty="0"/>
              <a:t> </a:t>
            </a:r>
            <a:r>
              <a:rPr lang="fr-FR" sz="1700" dirty="0" err="1"/>
              <a:t>socialismu</a:t>
            </a:r>
            <a:r>
              <a:rPr lang="fr-FR" sz="1700" dirty="0"/>
              <a:t> </a:t>
            </a:r>
            <a:r>
              <a:rPr lang="fr-FR" sz="1700" dirty="0" err="1"/>
              <a:t>nebo</a:t>
            </a:r>
            <a:r>
              <a:rPr lang="fr-FR" sz="1700" dirty="0"/>
              <a:t> </a:t>
            </a:r>
            <a:r>
              <a:rPr lang="fr-FR" sz="1700" dirty="0" err="1"/>
              <a:t>ze</a:t>
            </a:r>
            <a:r>
              <a:rPr lang="fr-FR" sz="1700" dirty="0"/>
              <a:t> </a:t>
            </a:r>
            <a:r>
              <a:rPr lang="fr-FR" sz="1700" dirty="0" err="1"/>
              <a:t>strany</a:t>
            </a:r>
            <a:r>
              <a:rPr lang="fr-FR" sz="1700" dirty="0"/>
              <a:t> </a:t>
            </a:r>
            <a:r>
              <a:rPr lang="fr-FR" sz="1700" dirty="0" err="1"/>
              <a:t>zdejší</a:t>
            </a:r>
            <a:r>
              <a:rPr lang="fr-FR" sz="1700" dirty="0"/>
              <a:t> </a:t>
            </a:r>
            <a:r>
              <a:rPr lang="fr-FR" sz="1700" dirty="0" err="1"/>
              <a:t>romské</a:t>
            </a:r>
            <a:r>
              <a:rPr lang="fr-FR" sz="1700" dirty="0"/>
              <a:t> </a:t>
            </a:r>
            <a:r>
              <a:rPr lang="fr-FR" sz="1700" dirty="0" err="1"/>
              <a:t>komunity</a:t>
            </a:r>
            <a:endParaRPr lang="fr-FR" sz="1700" dirty="0"/>
          </a:p>
          <a:p>
            <a:pPr algn="just"/>
            <a:r>
              <a:rPr lang="fr-FR" sz="1700" b="1" dirty="0" err="1" smtClean="0"/>
              <a:t>Cejl</a:t>
            </a:r>
            <a:r>
              <a:rPr lang="cs-CZ" sz="1700" dirty="0" smtClean="0"/>
              <a:t> - </a:t>
            </a:r>
            <a:r>
              <a:rPr lang="fr-FR" sz="1700" dirty="0" err="1" smtClean="0"/>
              <a:t>celá</a:t>
            </a:r>
            <a:r>
              <a:rPr lang="fr-FR" sz="1700" dirty="0" smtClean="0"/>
              <a:t> </a:t>
            </a:r>
            <a:r>
              <a:rPr lang="fr-FR" sz="1700" dirty="0" err="1"/>
              <a:t>řada</a:t>
            </a:r>
            <a:r>
              <a:rPr lang="fr-FR" sz="1700" dirty="0"/>
              <a:t> </a:t>
            </a:r>
            <a:r>
              <a:rPr lang="fr-FR" sz="1700" dirty="0" err="1"/>
              <a:t>menších</a:t>
            </a:r>
            <a:r>
              <a:rPr lang="fr-FR" sz="1700" dirty="0"/>
              <a:t> </a:t>
            </a:r>
            <a:r>
              <a:rPr lang="fr-FR" sz="1700" dirty="0" err="1"/>
              <a:t>obchodů</a:t>
            </a:r>
            <a:r>
              <a:rPr lang="fr-FR" sz="1700" dirty="0"/>
              <a:t>, </a:t>
            </a:r>
            <a:r>
              <a:rPr lang="fr-FR" sz="1700" dirty="0" err="1"/>
              <a:t>hospod</a:t>
            </a:r>
            <a:r>
              <a:rPr lang="fr-FR" sz="1700" dirty="0"/>
              <a:t> a </a:t>
            </a:r>
            <a:r>
              <a:rPr lang="fr-FR" sz="1700" dirty="0" err="1"/>
              <a:t>restaurací</a:t>
            </a:r>
            <a:r>
              <a:rPr lang="fr-FR" sz="1700" dirty="0"/>
              <a:t>. Ve </a:t>
            </a:r>
            <a:r>
              <a:rPr lang="fr-FR" sz="1700" dirty="0" err="1"/>
              <a:t>čtvrti</a:t>
            </a:r>
            <a:r>
              <a:rPr lang="fr-FR" sz="1700" dirty="0"/>
              <a:t> se </a:t>
            </a:r>
            <a:r>
              <a:rPr lang="fr-FR" sz="1700" dirty="0" err="1"/>
              <a:t>nalézá</a:t>
            </a:r>
            <a:r>
              <a:rPr lang="fr-FR" sz="1700" dirty="0"/>
              <a:t> i </a:t>
            </a:r>
            <a:r>
              <a:rPr lang="fr-FR" sz="1700" dirty="0" err="1"/>
              <a:t>budova</a:t>
            </a:r>
            <a:r>
              <a:rPr lang="fr-FR" sz="1700" dirty="0"/>
              <a:t> </a:t>
            </a:r>
            <a:r>
              <a:rPr lang="fr-FR" sz="1700" dirty="0" err="1"/>
              <a:t>okresního</a:t>
            </a:r>
            <a:r>
              <a:rPr lang="fr-FR" sz="1700" dirty="0"/>
              <a:t> </a:t>
            </a:r>
            <a:r>
              <a:rPr lang="fr-FR" sz="1700" dirty="0" err="1"/>
              <a:t>soudu</a:t>
            </a:r>
            <a:r>
              <a:rPr lang="fr-FR" sz="1700" dirty="0"/>
              <a:t> Brno-</a:t>
            </a:r>
            <a:r>
              <a:rPr lang="fr-FR" sz="1700" dirty="0" err="1"/>
              <a:t>venkov</a:t>
            </a:r>
            <a:r>
              <a:rPr lang="fr-FR" sz="1700" dirty="0"/>
              <a:t>, i </a:t>
            </a:r>
            <a:r>
              <a:rPr lang="fr-FR" sz="1700" dirty="0" err="1"/>
              <a:t>Finanční</a:t>
            </a:r>
            <a:r>
              <a:rPr lang="fr-FR" sz="1700" dirty="0"/>
              <a:t> </a:t>
            </a:r>
            <a:r>
              <a:rPr lang="fr-FR" sz="1700" dirty="0" err="1"/>
              <a:t>úřad</a:t>
            </a:r>
            <a:r>
              <a:rPr lang="fr-FR" sz="1700" dirty="0"/>
              <a:t> Brno I a III. Na </a:t>
            </a:r>
            <a:r>
              <a:rPr lang="fr-FR" sz="1700" dirty="0" err="1"/>
              <a:t>křižovatce</a:t>
            </a:r>
            <a:r>
              <a:rPr lang="fr-FR" sz="1700" dirty="0"/>
              <a:t> </a:t>
            </a:r>
            <a:r>
              <a:rPr lang="fr-FR" sz="1700" dirty="0" err="1"/>
              <a:t>ulic</a:t>
            </a:r>
            <a:r>
              <a:rPr lang="fr-FR" sz="1700" dirty="0"/>
              <a:t> </a:t>
            </a:r>
            <a:r>
              <a:rPr lang="fr-FR" sz="1700" dirty="0" err="1"/>
              <a:t>Tkalcovská</a:t>
            </a:r>
            <a:r>
              <a:rPr lang="fr-FR" sz="1700" dirty="0"/>
              <a:t> a </a:t>
            </a:r>
            <a:r>
              <a:rPr lang="fr-FR" sz="1700" dirty="0" err="1"/>
              <a:t>Cejl</a:t>
            </a:r>
            <a:r>
              <a:rPr lang="fr-FR" sz="1700" dirty="0"/>
              <a:t> se </a:t>
            </a:r>
            <a:r>
              <a:rPr lang="fr-FR" sz="1700" dirty="0" err="1"/>
              <a:t>nachází</a:t>
            </a:r>
            <a:r>
              <a:rPr lang="fr-FR" sz="1700" dirty="0"/>
              <a:t> </a:t>
            </a:r>
            <a:r>
              <a:rPr lang="fr-FR" sz="1700" dirty="0" err="1"/>
              <a:t>také</a:t>
            </a:r>
            <a:r>
              <a:rPr lang="fr-FR" sz="1700" dirty="0"/>
              <a:t> </a:t>
            </a:r>
            <a:r>
              <a:rPr lang="fr-FR" sz="1700" dirty="0" err="1"/>
              <a:t>zdejší</a:t>
            </a:r>
            <a:r>
              <a:rPr lang="fr-FR" sz="1700" dirty="0"/>
              <a:t> </a:t>
            </a:r>
            <a:r>
              <a:rPr lang="fr-FR" sz="1700" b="1" dirty="0" err="1"/>
              <a:t>hypermarket</a:t>
            </a:r>
            <a:r>
              <a:rPr lang="fr-FR" sz="1700" dirty="0"/>
              <a:t> </a:t>
            </a:r>
            <a:r>
              <a:rPr lang="fr-FR" sz="1700" dirty="0" err="1"/>
              <a:t>Interspar</a:t>
            </a:r>
            <a:r>
              <a:rPr lang="fr-FR" sz="1700" dirty="0"/>
              <a:t>. Je </a:t>
            </a:r>
            <a:r>
              <a:rPr lang="fr-FR" sz="1700" dirty="0" err="1"/>
              <a:t>umístěn</a:t>
            </a:r>
            <a:r>
              <a:rPr lang="fr-FR" sz="1700" dirty="0"/>
              <a:t> v </a:t>
            </a:r>
            <a:r>
              <a:rPr lang="fr-FR" sz="1700" dirty="0" err="1"/>
              <a:t>prostorách</a:t>
            </a:r>
            <a:r>
              <a:rPr lang="fr-FR" sz="1700" dirty="0"/>
              <a:t>, </a:t>
            </a:r>
            <a:r>
              <a:rPr lang="fr-FR" sz="1700" dirty="0" err="1"/>
              <a:t>kde</a:t>
            </a:r>
            <a:r>
              <a:rPr lang="fr-FR" sz="1700" dirty="0"/>
              <a:t> se </a:t>
            </a:r>
            <a:r>
              <a:rPr lang="fr-FR" sz="1700" dirty="0" err="1"/>
              <a:t>nacházela</a:t>
            </a:r>
            <a:r>
              <a:rPr lang="fr-FR" sz="1700" dirty="0"/>
              <a:t> </a:t>
            </a:r>
            <a:r>
              <a:rPr lang="fr-FR" sz="1700" dirty="0" err="1"/>
              <a:t>továrna</a:t>
            </a:r>
            <a:r>
              <a:rPr lang="fr-FR" sz="1700" dirty="0"/>
              <a:t> </a:t>
            </a:r>
            <a:r>
              <a:rPr lang="fr-FR" sz="1700" b="1" dirty="0" err="1"/>
              <a:t>Vlněna</a:t>
            </a:r>
            <a:r>
              <a:rPr lang="fr-FR" sz="1700" dirty="0"/>
              <a:t>, </a:t>
            </a:r>
            <a:r>
              <a:rPr lang="fr-FR" sz="1700" dirty="0" err="1"/>
              <a:t>jejíž</a:t>
            </a:r>
            <a:r>
              <a:rPr lang="fr-FR" sz="1700" dirty="0"/>
              <a:t> </a:t>
            </a:r>
            <a:r>
              <a:rPr lang="fr-FR" sz="1700" dirty="0" err="1"/>
              <a:t>objekt</a:t>
            </a:r>
            <a:r>
              <a:rPr lang="fr-FR" sz="1700" dirty="0"/>
              <a:t> </a:t>
            </a:r>
            <a:r>
              <a:rPr lang="fr-FR" sz="1700" dirty="0" err="1"/>
              <a:t>vyhořel</a:t>
            </a:r>
            <a:r>
              <a:rPr lang="fr-FR" sz="1700" dirty="0"/>
              <a:t> v </a:t>
            </a:r>
            <a:r>
              <a:rPr lang="fr-FR" sz="1700" dirty="0" err="1"/>
              <a:t>roce</a:t>
            </a:r>
            <a:r>
              <a:rPr lang="fr-FR" sz="1700" dirty="0"/>
              <a:t> 2001. </a:t>
            </a:r>
          </a:p>
          <a:p>
            <a:pPr algn="just"/>
            <a:r>
              <a:rPr lang="fr-FR" sz="1700" dirty="0" err="1"/>
              <a:t>Zábrdovická</a:t>
            </a:r>
            <a:r>
              <a:rPr lang="fr-FR" sz="1700" dirty="0"/>
              <a:t>, u </a:t>
            </a:r>
            <a:r>
              <a:rPr lang="fr-FR" sz="1700" dirty="0" err="1"/>
              <a:t>níž</a:t>
            </a:r>
            <a:r>
              <a:rPr lang="fr-FR" sz="1700" dirty="0"/>
              <a:t> se </a:t>
            </a:r>
            <a:r>
              <a:rPr lang="fr-FR" sz="1700" dirty="0" err="1"/>
              <a:t>nachází</a:t>
            </a:r>
            <a:r>
              <a:rPr lang="fr-FR" sz="1700" dirty="0"/>
              <a:t> </a:t>
            </a:r>
            <a:r>
              <a:rPr lang="fr-FR" sz="1700" dirty="0" err="1"/>
              <a:t>areál</a:t>
            </a:r>
            <a:r>
              <a:rPr lang="fr-FR" sz="1700" dirty="0"/>
              <a:t> </a:t>
            </a:r>
            <a:r>
              <a:rPr lang="fr-FR" sz="1700" dirty="0" err="1"/>
              <a:t>vojenské</a:t>
            </a:r>
            <a:r>
              <a:rPr lang="fr-FR" sz="1700" dirty="0"/>
              <a:t> </a:t>
            </a:r>
            <a:r>
              <a:rPr lang="fr-FR" sz="1700" dirty="0" err="1"/>
              <a:t>nemocnice</a:t>
            </a:r>
            <a:r>
              <a:rPr lang="fr-FR" sz="1700" dirty="0"/>
              <a:t>, </a:t>
            </a:r>
            <a:r>
              <a:rPr lang="fr-FR" sz="1700" dirty="0" err="1"/>
              <a:t>bývalý</a:t>
            </a:r>
            <a:r>
              <a:rPr lang="fr-FR" sz="1700" dirty="0"/>
              <a:t> </a:t>
            </a:r>
            <a:r>
              <a:rPr lang="fr-FR" sz="1700" dirty="0" err="1"/>
              <a:t>zábrdovický</a:t>
            </a:r>
            <a:r>
              <a:rPr lang="fr-FR" sz="1700" dirty="0"/>
              <a:t> </a:t>
            </a:r>
            <a:r>
              <a:rPr lang="fr-FR" sz="1700" dirty="0" err="1"/>
              <a:t>klášter</a:t>
            </a:r>
            <a:r>
              <a:rPr lang="fr-FR" sz="1700" dirty="0"/>
              <a:t> s </a:t>
            </a:r>
            <a:r>
              <a:rPr lang="fr-FR" sz="1700" dirty="0" err="1"/>
              <a:t>kostelem</a:t>
            </a:r>
            <a:r>
              <a:rPr lang="fr-FR" sz="1700" dirty="0"/>
              <a:t> </a:t>
            </a:r>
            <a:r>
              <a:rPr lang="fr-FR" sz="1700" dirty="0" err="1"/>
              <a:t>Nanebevzetí</a:t>
            </a:r>
            <a:r>
              <a:rPr lang="fr-FR" sz="1700" dirty="0"/>
              <a:t> </a:t>
            </a:r>
            <a:r>
              <a:rPr lang="fr-FR" sz="1700" dirty="0" err="1"/>
              <a:t>Panny</a:t>
            </a:r>
            <a:r>
              <a:rPr lang="fr-FR" sz="1700" dirty="0"/>
              <a:t> Marie, </a:t>
            </a:r>
            <a:r>
              <a:rPr lang="fr-FR" sz="1700" dirty="0" err="1"/>
              <a:t>rozsáhlý</a:t>
            </a:r>
            <a:r>
              <a:rPr lang="fr-FR" sz="1700" dirty="0"/>
              <a:t> </a:t>
            </a:r>
            <a:r>
              <a:rPr lang="fr-FR" sz="1700" dirty="0" err="1"/>
              <a:t>areál</a:t>
            </a:r>
            <a:r>
              <a:rPr lang="fr-FR" sz="1700" dirty="0"/>
              <a:t> </a:t>
            </a:r>
            <a:r>
              <a:rPr lang="fr-FR" sz="1700" dirty="0" err="1"/>
              <a:t>kdysi</a:t>
            </a:r>
            <a:r>
              <a:rPr lang="fr-FR" sz="1700" dirty="0"/>
              <a:t> </a:t>
            </a:r>
            <a:r>
              <a:rPr lang="fr-FR" sz="1700" dirty="0" err="1"/>
              <a:t>významné</a:t>
            </a:r>
            <a:r>
              <a:rPr lang="fr-FR" sz="1700" dirty="0"/>
              <a:t> </a:t>
            </a:r>
            <a:r>
              <a:rPr lang="fr-FR" sz="1700" b="1" dirty="0" err="1"/>
              <a:t>Zbrojovky</a:t>
            </a:r>
            <a:r>
              <a:rPr lang="fr-FR" sz="1700" dirty="0"/>
              <a:t> Brno, </a:t>
            </a:r>
            <a:r>
              <a:rPr lang="fr-FR" sz="1700" dirty="0" err="1"/>
              <a:t>nebo</a:t>
            </a:r>
            <a:r>
              <a:rPr lang="fr-FR" sz="1700" dirty="0"/>
              <a:t> </a:t>
            </a:r>
            <a:r>
              <a:rPr lang="fr-FR" sz="1700" dirty="0" err="1"/>
              <a:t>známé</a:t>
            </a:r>
            <a:r>
              <a:rPr lang="fr-FR" sz="1700" dirty="0"/>
              <a:t> </a:t>
            </a:r>
            <a:r>
              <a:rPr lang="fr-FR" sz="1700" dirty="0" err="1"/>
              <a:t>Městské</a:t>
            </a:r>
            <a:r>
              <a:rPr lang="fr-FR" sz="1700" dirty="0"/>
              <a:t> </a:t>
            </a:r>
            <a:r>
              <a:rPr lang="fr-FR" sz="1700" dirty="0" err="1"/>
              <a:t>lázně</a:t>
            </a:r>
            <a:r>
              <a:rPr lang="fr-FR" sz="1700" dirty="0"/>
              <a:t> </a:t>
            </a:r>
            <a:r>
              <a:rPr lang="fr-FR" sz="1700" b="1" dirty="0" err="1"/>
              <a:t>Zábrdovice</a:t>
            </a:r>
            <a:r>
              <a:rPr lang="fr-FR" sz="1700" dirty="0"/>
              <a:t>. </a:t>
            </a:r>
          </a:p>
          <a:p>
            <a:pPr algn="just"/>
            <a:r>
              <a:rPr lang="fr-FR" sz="1700" dirty="0"/>
              <a:t>K </a:t>
            </a:r>
            <a:r>
              <a:rPr lang="fr-FR" sz="1700" dirty="0" err="1"/>
              <a:t>dalším</a:t>
            </a:r>
            <a:r>
              <a:rPr lang="fr-FR" sz="1700" dirty="0"/>
              <a:t> pro </a:t>
            </a:r>
            <a:r>
              <a:rPr lang="fr-FR" sz="1700" dirty="0" err="1"/>
              <a:t>dopravu</a:t>
            </a:r>
            <a:r>
              <a:rPr lang="fr-FR" sz="1700" dirty="0"/>
              <a:t> </a:t>
            </a:r>
            <a:r>
              <a:rPr lang="fr-FR" sz="1700" dirty="0" err="1"/>
              <a:t>důležitým</a:t>
            </a:r>
            <a:r>
              <a:rPr lang="fr-FR" sz="1700" dirty="0"/>
              <a:t> </a:t>
            </a:r>
            <a:r>
              <a:rPr lang="fr-FR" sz="1700" dirty="0" err="1"/>
              <a:t>ulicím</a:t>
            </a:r>
            <a:r>
              <a:rPr lang="fr-FR" sz="1700" dirty="0"/>
              <a:t> </a:t>
            </a:r>
            <a:r>
              <a:rPr lang="fr-FR" sz="1700" dirty="0" err="1"/>
              <a:t>patří</a:t>
            </a:r>
            <a:r>
              <a:rPr lang="fr-FR" sz="1700" dirty="0"/>
              <a:t> </a:t>
            </a:r>
            <a:r>
              <a:rPr lang="fr-FR" sz="1700" dirty="0" err="1"/>
              <a:t>ulice</a:t>
            </a:r>
            <a:r>
              <a:rPr lang="fr-FR" sz="1700" dirty="0"/>
              <a:t> </a:t>
            </a:r>
            <a:r>
              <a:rPr lang="fr-FR" sz="1700" dirty="0" err="1"/>
              <a:t>Francouzská</a:t>
            </a:r>
            <a:r>
              <a:rPr lang="fr-FR" sz="1700" dirty="0"/>
              <a:t>, </a:t>
            </a:r>
            <a:r>
              <a:rPr lang="fr-FR" sz="1700" dirty="0" err="1"/>
              <a:t>Vranovská</a:t>
            </a:r>
            <a:r>
              <a:rPr lang="fr-FR" sz="1700" dirty="0"/>
              <a:t>, </a:t>
            </a:r>
            <a:r>
              <a:rPr lang="fr-FR" sz="1700" dirty="0" err="1"/>
              <a:t>Jugoslávská</a:t>
            </a:r>
            <a:r>
              <a:rPr lang="fr-FR" sz="1700" dirty="0"/>
              <a:t>, a </a:t>
            </a:r>
            <a:r>
              <a:rPr lang="fr-FR" sz="1700" dirty="0" err="1"/>
              <a:t>Merhautova</a:t>
            </a:r>
            <a:r>
              <a:rPr lang="fr-FR" sz="1700" dirty="0"/>
              <a:t> </a:t>
            </a:r>
            <a:r>
              <a:rPr lang="fr-FR" sz="1700" dirty="0" err="1"/>
              <a:t>tvořící</a:t>
            </a:r>
            <a:r>
              <a:rPr lang="fr-FR" sz="1700" dirty="0"/>
              <a:t> </a:t>
            </a:r>
            <a:r>
              <a:rPr lang="fr-FR" sz="1700" dirty="0" err="1"/>
              <a:t>severní</a:t>
            </a:r>
            <a:r>
              <a:rPr lang="fr-FR" sz="1700" dirty="0"/>
              <a:t> </a:t>
            </a:r>
            <a:r>
              <a:rPr lang="fr-FR" sz="1700" dirty="0" err="1"/>
              <a:t>hranici</a:t>
            </a:r>
            <a:r>
              <a:rPr lang="fr-FR" sz="1700" dirty="0"/>
              <a:t> </a:t>
            </a:r>
            <a:r>
              <a:rPr lang="fr-FR" sz="1700" dirty="0" err="1"/>
              <a:t>katastru</a:t>
            </a:r>
            <a:r>
              <a:rPr lang="fr-FR" sz="1700" dirty="0"/>
              <a:t> </a:t>
            </a:r>
            <a:r>
              <a:rPr lang="fr-FR" sz="1700" dirty="0" err="1"/>
              <a:t>Zábrdovic</a:t>
            </a:r>
            <a:r>
              <a:rPr lang="fr-FR" sz="1700" dirty="0"/>
              <a:t>. V </a:t>
            </a:r>
            <a:r>
              <a:rPr lang="fr-FR" sz="1700" dirty="0" err="1"/>
              <a:t>centrální</a:t>
            </a:r>
            <a:r>
              <a:rPr lang="fr-FR" sz="1700" dirty="0"/>
              <a:t> </a:t>
            </a:r>
            <a:r>
              <a:rPr lang="fr-FR" sz="1700" dirty="0" err="1"/>
              <a:t>části</a:t>
            </a:r>
            <a:r>
              <a:rPr lang="fr-FR" sz="1700" dirty="0"/>
              <a:t> </a:t>
            </a:r>
            <a:r>
              <a:rPr lang="fr-FR" sz="1700" dirty="0" err="1"/>
              <a:t>moderních</a:t>
            </a:r>
            <a:r>
              <a:rPr lang="fr-FR" sz="1700" dirty="0"/>
              <a:t> </a:t>
            </a:r>
            <a:r>
              <a:rPr lang="fr-FR" sz="1700" dirty="0" err="1"/>
              <a:t>Zábrdovic</a:t>
            </a:r>
            <a:r>
              <a:rPr lang="fr-FR" sz="1700" dirty="0"/>
              <a:t> se </a:t>
            </a:r>
            <a:r>
              <a:rPr lang="fr-FR" sz="1700" dirty="0" err="1"/>
              <a:t>nachází</a:t>
            </a:r>
            <a:r>
              <a:rPr lang="fr-FR" sz="1700" dirty="0"/>
              <a:t> </a:t>
            </a:r>
            <a:r>
              <a:rPr lang="fr-FR" sz="1700" dirty="0" err="1"/>
              <a:t>také</a:t>
            </a:r>
            <a:r>
              <a:rPr lang="fr-FR" sz="1700" dirty="0"/>
              <a:t> </a:t>
            </a:r>
            <a:r>
              <a:rPr lang="fr-FR" sz="1700" dirty="0" err="1"/>
              <a:t>radnice</a:t>
            </a:r>
            <a:r>
              <a:rPr lang="fr-FR" sz="1700" dirty="0"/>
              <a:t> </a:t>
            </a:r>
            <a:r>
              <a:rPr lang="fr-FR" sz="1700" dirty="0" err="1"/>
              <a:t>městské</a:t>
            </a:r>
            <a:r>
              <a:rPr lang="fr-FR" sz="1700" dirty="0"/>
              <a:t> </a:t>
            </a:r>
            <a:r>
              <a:rPr lang="fr-FR" sz="1700" dirty="0" err="1"/>
              <a:t>části</a:t>
            </a:r>
            <a:r>
              <a:rPr lang="fr-FR" sz="1700" dirty="0"/>
              <a:t> Brno-</a:t>
            </a:r>
            <a:r>
              <a:rPr lang="fr-FR" sz="1700" dirty="0" err="1"/>
              <a:t>sever</a:t>
            </a:r>
            <a:r>
              <a:rPr lang="fr-FR" sz="1700" dirty="0"/>
              <a:t>. </a:t>
            </a:r>
            <a:r>
              <a:rPr lang="fr-FR" sz="1700" dirty="0" err="1"/>
              <a:t>Zábrdovicemi</a:t>
            </a:r>
            <a:r>
              <a:rPr lang="fr-FR" sz="1700" dirty="0"/>
              <a:t> </a:t>
            </a:r>
            <a:r>
              <a:rPr lang="fr-FR" sz="1700" dirty="0" err="1"/>
              <a:t>protéká</a:t>
            </a:r>
            <a:r>
              <a:rPr lang="fr-FR" sz="1700" dirty="0"/>
              <a:t> </a:t>
            </a:r>
            <a:r>
              <a:rPr lang="fr-FR" sz="1700" dirty="0" err="1"/>
              <a:t>poslední</a:t>
            </a:r>
            <a:r>
              <a:rPr lang="fr-FR" sz="1700" dirty="0"/>
              <a:t> </a:t>
            </a:r>
            <a:r>
              <a:rPr lang="fr-FR" sz="1700" dirty="0" err="1"/>
              <a:t>zachovaný</a:t>
            </a:r>
            <a:r>
              <a:rPr lang="fr-FR" sz="1700" dirty="0"/>
              <a:t> </a:t>
            </a:r>
            <a:r>
              <a:rPr lang="fr-FR" sz="1700" dirty="0" err="1"/>
              <a:t>brněnský</a:t>
            </a:r>
            <a:r>
              <a:rPr lang="fr-FR" sz="1700" dirty="0"/>
              <a:t> </a:t>
            </a:r>
            <a:r>
              <a:rPr lang="fr-FR" sz="1700" dirty="0" err="1"/>
              <a:t>říční</a:t>
            </a:r>
            <a:r>
              <a:rPr lang="fr-FR" sz="1700" dirty="0"/>
              <a:t> </a:t>
            </a:r>
            <a:r>
              <a:rPr lang="fr-FR" sz="1700" dirty="0" err="1"/>
              <a:t>náhon</a:t>
            </a:r>
            <a:r>
              <a:rPr lang="fr-FR" sz="1700" dirty="0"/>
              <a:t> - </a:t>
            </a:r>
            <a:r>
              <a:rPr lang="fr-FR" sz="1700" dirty="0" err="1"/>
              <a:t>Svitavský</a:t>
            </a:r>
            <a:r>
              <a:rPr lang="fr-FR" sz="1700" dirty="0"/>
              <a:t> </a:t>
            </a:r>
            <a:r>
              <a:rPr lang="fr-FR" sz="1700" dirty="0" err="1"/>
              <a:t>náhon</a:t>
            </a:r>
            <a:r>
              <a:rPr lang="fr-FR" sz="1700" dirty="0"/>
              <a:t>. </a:t>
            </a:r>
          </a:p>
          <a:p>
            <a:pPr algn="just"/>
            <a:r>
              <a:rPr lang="fr-FR" sz="1700" b="1" dirty="0" err="1"/>
              <a:t>Brněnský</a:t>
            </a:r>
            <a:r>
              <a:rPr lang="fr-FR" sz="1700" b="1" dirty="0"/>
              <a:t> Bronx</a:t>
            </a:r>
            <a:r>
              <a:rPr lang="fr-FR" sz="1700" dirty="0"/>
              <a:t>. </a:t>
            </a:r>
            <a:r>
              <a:rPr lang="fr-FR" sz="1700" dirty="0" err="1"/>
              <a:t>Bratislavská</a:t>
            </a:r>
            <a:r>
              <a:rPr lang="fr-FR" sz="1700" dirty="0"/>
              <a:t> </a:t>
            </a:r>
            <a:r>
              <a:rPr lang="fr-FR" sz="1700" dirty="0" err="1"/>
              <a:t>ulice</a:t>
            </a:r>
            <a:r>
              <a:rPr lang="fr-FR" sz="1700" dirty="0"/>
              <a:t> - </a:t>
            </a:r>
            <a:r>
              <a:rPr lang="fr-FR" sz="1700" dirty="0" err="1"/>
              <a:t>Muzeum</a:t>
            </a:r>
            <a:r>
              <a:rPr lang="fr-FR" sz="1700" dirty="0"/>
              <a:t> </a:t>
            </a:r>
            <a:r>
              <a:rPr lang="fr-FR" sz="1700" dirty="0" err="1"/>
              <a:t>romské</a:t>
            </a:r>
            <a:r>
              <a:rPr lang="fr-FR" sz="1700" dirty="0"/>
              <a:t> </a:t>
            </a:r>
            <a:r>
              <a:rPr lang="fr-FR" sz="1700" dirty="0" err="1"/>
              <a:t>kultury</a:t>
            </a:r>
            <a:endParaRPr lang="fr-FR" sz="1700" dirty="0"/>
          </a:p>
        </p:txBody>
      </p:sp>
    </p:spTree>
    <p:extLst>
      <p:ext uri="{BB962C8B-B14F-4D97-AF65-F5344CB8AC3E}">
        <p14:creationId xmlns:p14="http://schemas.microsoft.com/office/powerpoint/2010/main" val="31781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Svitava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Autofit/>
          </a:bodyPr>
          <a:lstStyle/>
          <a:p>
            <a:r>
              <a:rPr lang="cs-CZ" sz="1800" dirty="0" smtClean="0"/>
              <a:t>Organizační </a:t>
            </a:r>
            <a:r>
              <a:rPr lang="cs-CZ" sz="1800" dirty="0" err="1" smtClean="0"/>
              <a:t>info</a:t>
            </a:r>
            <a:endParaRPr lang="cs-CZ" sz="1800" dirty="0" smtClean="0"/>
          </a:p>
          <a:p>
            <a:r>
              <a:rPr lang="cs-CZ" sz="1800" dirty="0" smtClean="0"/>
              <a:t>Výzkumné zprávy</a:t>
            </a:r>
          </a:p>
          <a:p>
            <a:endParaRPr lang="cs-CZ" sz="1800" dirty="0"/>
          </a:p>
          <a:p>
            <a:pPr algn="just"/>
            <a:r>
              <a:rPr lang="cs-CZ" sz="1800" dirty="0"/>
              <a:t>Pramení severozápadně od Svitav u obce Javorník, teče převážně k jihu, mezi Blanskem a Brnem proráží hlubokým úzkým údolím okraj Moravského krasu, ústí v Brně zleva do Svratky. Na řece leží Svitavy, Letovice, Blansko, Adamov a Brno. V červenci 1997 se v povodí Svitavy vyskytly mimořádné povodně, v které se v menším rozsahu opakovaly i na jaře </a:t>
            </a:r>
            <a:r>
              <a:rPr lang="cs-CZ" sz="1800" b="1" dirty="0"/>
              <a:t>2006</a:t>
            </a:r>
            <a:r>
              <a:rPr lang="cs-CZ" sz="1800" dirty="0"/>
              <a:t> (</a:t>
            </a:r>
            <a:r>
              <a:rPr lang="cs-CZ" sz="1800" dirty="0" err="1"/>
              <a:t>Wikipedia</a:t>
            </a:r>
            <a:r>
              <a:rPr lang="cs-CZ" sz="1800" dirty="0"/>
              <a:t> </a:t>
            </a:r>
            <a:r>
              <a:rPr lang="cs-CZ" sz="1800" dirty="0" smtClean="0"/>
              <a:t>2014).</a:t>
            </a:r>
            <a:endParaRPr lang="cs-CZ" sz="1800" dirty="0"/>
          </a:p>
          <a:p>
            <a:pPr algn="just"/>
            <a:r>
              <a:rPr lang="cs-CZ" sz="1800" dirty="0" smtClean="0"/>
              <a:t>S </a:t>
            </a:r>
            <a:r>
              <a:rPr lang="cs-CZ" sz="1800" dirty="0"/>
              <a:t>výjimkou úseku mezi Blanskem a Brnem a také úseku nad </a:t>
            </a:r>
            <a:r>
              <a:rPr lang="cs-CZ" sz="1800" b="1" dirty="0"/>
              <a:t>Březovou nad Svitavou </a:t>
            </a:r>
            <a:r>
              <a:rPr lang="cs-CZ" sz="1800" dirty="0"/>
              <a:t>(kde se nachází významné prameniště odkud je dodávána pitná voda pro Brno a okolí) je celé údolí Svitavy velmi hustě osídleno. Na jejím toku leží města Svitavy, Hradec nad Svitavou, Březová nad Svitavou, Letovice, Svitávka, Skalice nad Svitavou, Blansko, Adamov, Bílovice nad Svitavou, </a:t>
            </a:r>
            <a:r>
              <a:rPr lang="cs-CZ" sz="2500" dirty="0"/>
              <a:t>Brno</a:t>
            </a:r>
            <a:r>
              <a:rPr lang="cs-CZ" sz="1800" dirty="0" smtClean="0"/>
              <a:t> (</a:t>
            </a:r>
            <a:r>
              <a:rPr lang="cs-CZ" sz="1800" dirty="0" err="1" smtClean="0"/>
              <a:t>Wikipedia</a:t>
            </a:r>
            <a:r>
              <a:rPr lang="cs-CZ" sz="1800" dirty="0" smtClean="0"/>
              <a:t> 2014).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1896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Zábrdovice - Cejl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Die </a:t>
            </a:r>
            <a:r>
              <a:rPr lang="cs-CZ" dirty="0" err="1" smtClean="0"/>
              <a:t>Zeile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6143217" cy="409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79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Cejl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117056" cy="423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0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Zbrojovka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8" y="1556792"/>
            <a:ext cx="20002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E:\sustain 6.11\urbanismus_Posvitavska zona\DSC_15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79810"/>
            <a:ext cx="302914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sustain 6.11\urbanismus_Posvitavska zona\DSC_1556_02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00200"/>
            <a:ext cx="301108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1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Zbrojovka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Firma byla založena v roce 1918. Původně opravovala automobily, pušky, telefonní a železniční zařízení a nářadí. </a:t>
            </a:r>
            <a:r>
              <a:rPr lang="cs-CZ" dirty="0" smtClean="0"/>
              <a:t>V</a:t>
            </a:r>
            <a:r>
              <a:rPr lang="cs-CZ" dirty="0"/>
              <a:t> letech 1924–1925 byla postavena nová továrna, kde se kromě pušek a kulometů vyráběly i automobily, motory a jiné stroje. V třicátých letech vyráběla také licenční psací stroje Remington a traktory Škoda.</a:t>
            </a:r>
          </a:p>
          <a:p>
            <a:r>
              <a:rPr lang="cs-CZ" dirty="0"/>
              <a:t>Za druhé světové války vyráběla zbraně </a:t>
            </a:r>
            <a:r>
              <a:rPr lang="cs-CZ" dirty="0" smtClean="0"/>
              <a:t>pro německou armádu</a:t>
            </a:r>
          </a:p>
          <a:p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/>
              <a:t>roce 1944 byla při </a:t>
            </a:r>
            <a:r>
              <a:rPr lang="cs-CZ" dirty="0" smtClean="0"/>
              <a:t>bombardování Brna</a:t>
            </a:r>
            <a:r>
              <a:rPr lang="cs-CZ" dirty="0"/>
              <a:t> továrna vážně poškozena. Po osvobození znovu fungovala. V druhé polovině čtyřicátých let vyráběla motory, zbraně a traktory. V listopadu 1945 byl vyroben prototyp </a:t>
            </a:r>
            <a:r>
              <a:rPr lang="cs-CZ" dirty="0" smtClean="0"/>
              <a:t>traktoru Zetor</a:t>
            </a:r>
          </a:p>
          <a:p>
            <a:r>
              <a:rPr lang="cs-CZ" dirty="0" smtClean="0"/>
              <a:t>V</a:t>
            </a:r>
            <a:r>
              <a:rPr lang="cs-CZ" dirty="0"/>
              <a:t> 80. letech se společnost přeorientovává hlavně na komunikační a výpočetní technologie a techniku, na úkor výroby a opravy zbraní. V 90. letech začíná klesat počet zaměstnanců. Od roku 2003 začala firma krachovat. V červnu </a:t>
            </a:r>
            <a:r>
              <a:rPr lang="cs-CZ" b="1" dirty="0"/>
              <a:t>2006</a:t>
            </a:r>
            <a:r>
              <a:rPr lang="cs-CZ" dirty="0"/>
              <a:t> byla výroba zbraní ukončena a k 31. 8. 2006 byli propuštěni poslední zaměstnanci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372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Zbrojovka</a:t>
            </a:r>
            <a:endParaRPr lang="fr-FR" dirty="0"/>
          </a:p>
        </p:txBody>
      </p:sp>
      <p:pic>
        <p:nvPicPr>
          <p:cNvPr id="9220" name="Picture 4" descr="E:\sustain 6.11\urbanismus_Posvitavska zona\DSC_1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7627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7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Zbrojovka</a:t>
            </a:r>
            <a:endParaRPr lang="fr-FR" dirty="0"/>
          </a:p>
        </p:txBody>
      </p:sp>
      <p:pic>
        <p:nvPicPr>
          <p:cNvPr id="10242" name="Picture 2" descr="E:\sustain 6.11\urbanismus_Posvitavska zona\DSC_1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7" y="1600200"/>
            <a:ext cx="676100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30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– moravský Manchester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Rozvoj průmysl – hluboké změny v urbanizmu města</a:t>
            </a:r>
          </a:p>
          <a:p>
            <a:r>
              <a:rPr lang="cs-CZ" dirty="0" smtClean="0"/>
              <a:t>Utváření předměstské průmyslové zóny &gt; </a:t>
            </a:r>
            <a:r>
              <a:rPr lang="cs-CZ" b="1" dirty="0" smtClean="0"/>
              <a:t>rychlý populační růst</a:t>
            </a:r>
            <a:r>
              <a:rPr lang="cs-CZ" dirty="0" smtClean="0"/>
              <a:t>, dělnické periferie, vytváření hranice mezi českým a něm. obyv.</a:t>
            </a:r>
          </a:p>
          <a:p>
            <a:r>
              <a:rPr lang="cs-CZ" dirty="0" smtClean="0"/>
              <a:t>Kulturně-politický dopad</a:t>
            </a:r>
          </a:p>
          <a:p>
            <a:r>
              <a:rPr lang="cs-CZ" dirty="0" smtClean="0"/>
              <a:t>1870 (Brno má 74 000 obyv.) </a:t>
            </a:r>
            <a:r>
              <a:rPr lang="cs-CZ" dirty="0"/>
              <a:t>&gt; </a:t>
            </a:r>
            <a:r>
              <a:rPr lang="cs-CZ" dirty="0" smtClean="0"/>
              <a:t>nárůst obyvatel o 250 000 mezi roky 1830 a 1930 o 250 000</a:t>
            </a:r>
          </a:p>
          <a:p>
            <a:r>
              <a:rPr lang="cs-CZ" b="1" dirty="0" smtClean="0"/>
              <a:t>1850</a:t>
            </a:r>
            <a:r>
              <a:rPr lang="cs-CZ" dirty="0" smtClean="0"/>
              <a:t> – připojení 30 obcí a vznik Velkého Brna</a:t>
            </a:r>
          </a:p>
          <a:p>
            <a:r>
              <a:rPr lang="cs-CZ" dirty="0" smtClean="0"/>
              <a:t>Demolice hradeb a akumulace průmyslu na hranici vnitřního města (Kuča 2000)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352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Židenice - hřbitov</a:t>
            </a:r>
          </a:p>
        </p:txBody>
      </p:sp>
      <p:pic>
        <p:nvPicPr>
          <p:cNvPr id="16386" name="Picture 2" descr="E:\sustain 6.11\židenice hřbitov\Obraz1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upload.wikimedia.org/wikipedia/commons/thumb/2/29/Brno-%C5%BDidenice_znak.svg/605px-Brno-%C5%BDidenice_zna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5" y="134938"/>
            <a:ext cx="1252063" cy="145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60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Židenice - hřbitov</a:t>
            </a:r>
            <a:endParaRPr lang="fr-FR" dirty="0"/>
          </a:p>
        </p:txBody>
      </p:sp>
      <p:pic>
        <p:nvPicPr>
          <p:cNvPr id="17410" name="Picture 2" descr="E:\sustain 6.11\židenice hřbitov\Obraz1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74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Židenice - hřbitov</a:t>
            </a:r>
          </a:p>
        </p:txBody>
      </p:sp>
      <p:pic>
        <p:nvPicPr>
          <p:cNvPr id="18434" name="Picture 2" descr="E:\sustain 6.11\židenice hřbitov\Obraz1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0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Brno…</a:t>
            </a:r>
            <a:endParaRPr lang="fr-FR" dirty="0"/>
          </a:p>
        </p:txBody>
      </p:sp>
      <p:pic>
        <p:nvPicPr>
          <p:cNvPr id="4099" name="Picture 3" descr="E:\sustain 6.11\Brno za soumraku\Fotografie-0007 (3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782549" cy="28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sustain 6.11\Brno za soumraku\Fotografie-0008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sustain 6.11\Brno za soumraku\Fotografie-0010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516" y="16966504"/>
            <a:ext cx="4732494" cy="630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sustain 6.11\Brno za soumraku\Fotografie-001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3333661" cy="25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6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E:\sustain 6.11\židenice hřbitov\Obraz1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8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Maloměřice a Obřany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sz="2000" dirty="0" smtClean="0"/>
          </a:p>
          <a:p>
            <a:r>
              <a:rPr lang="fr-FR" sz="2000" dirty="0" smtClean="0"/>
              <a:t>Na </a:t>
            </a:r>
            <a:r>
              <a:rPr lang="fr-FR" sz="2000" dirty="0" err="1"/>
              <a:t>území</a:t>
            </a:r>
            <a:r>
              <a:rPr lang="fr-FR" sz="2000" dirty="0"/>
              <a:t> </a:t>
            </a:r>
            <a:r>
              <a:rPr lang="fr-FR" sz="2000" dirty="0" err="1"/>
              <a:t>moderní</a:t>
            </a:r>
            <a:r>
              <a:rPr lang="fr-FR" sz="2000" dirty="0"/>
              <a:t> </a:t>
            </a:r>
            <a:r>
              <a:rPr lang="fr-FR" sz="2000" dirty="0" err="1"/>
              <a:t>městské</a:t>
            </a:r>
            <a:r>
              <a:rPr lang="fr-FR" sz="2000" dirty="0"/>
              <a:t> </a:t>
            </a:r>
            <a:r>
              <a:rPr lang="fr-FR" sz="2000" dirty="0" err="1"/>
              <a:t>části</a:t>
            </a:r>
            <a:r>
              <a:rPr lang="fr-FR" sz="2000" dirty="0"/>
              <a:t> Brno-</a:t>
            </a:r>
            <a:r>
              <a:rPr lang="fr-FR" sz="2000" dirty="0" err="1"/>
              <a:t>Maloměřice</a:t>
            </a:r>
            <a:r>
              <a:rPr lang="fr-FR" sz="2000" dirty="0"/>
              <a:t> a </a:t>
            </a:r>
            <a:r>
              <a:rPr lang="fr-FR" sz="2000" dirty="0" err="1"/>
              <a:t>Obřany</a:t>
            </a:r>
            <a:r>
              <a:rPr lang="fr-FR" sz="2000" dirty="0"/>
              <a:t> </a:t>
            </a:r>
            <a:r>
              <a:rPr lang="fr-FR" sz="2000" dirty="0" err="1"/>
              <a:t>existovalo</a:t>
            </a:r>
            <a:r>
              <a:rPr lang="fr-FR" sz="2000" dirty="0"/>
              <a:t> </a:t>
            </a:r>
            <a:r>
              <a:rPr lang="fr-FR" sz="2000" dirty="0" err="1"/>
              <a:t>významnější</a:t>
            </a:r>
            <a:r>
              <a:rPr lang="fr-FR" sz="2000" dirty="0"/>
              <a:t> </a:t>
            </a:r>
            <a:r>
              <a:rPr lang="fr-FR" sz="2000" dirty="0" err="1"/>
              <a:t>osídlení</a:t>
            </a:r>
            <a:r>
              <a:rPr lang="fr-FR" sz="2000" dirty="0"/>
              <a:t> </a:t>
            </a:r>
            <a:r>
              <a:rPr lang="fr-FR" sz="2000" dirty="0" err="1"/>
              <a:t>již</a:t>
            </a:r>
            <a:r>
              <a:rPr lang="fr-FR" sz="2000" dirty="0"/>
              <a:t> v </a:t>
            </a:r>
            <a:r>
              <a:rPr lang="fr-FR" sz="2000" dirty="0" err="1"/>
              <a:t>době</a:t>
            </a:r>
            <a:r>
              <a:rPr lang="fr-FR" sz="2000" dirty="0"/>
              <a:t> </a:t>
            </a:r>
            <a:r>
              <a:rPr lang="fr-FR" sz="2000" dirty="0" err="1"/>
              <a:t>Velkomoravské</a:t>
            </a:r>
            <a:r>
              <a:rPr lang="fr-FR" sz="2000" dirty="0"/>
              <a:t> </a:t>
            </a:r>
            <a:r>
              <a:rPr lang="fr-FR" sz="2000" dirty="0" err="1" smtClean="0"/>
              <a:t>říše</a:t>
            </a:r>
            <a:endParaRPr lang="cs-CZ" sz="2000" dirty="0" smtClean="0"/>
          </a:p>
          <a:p>
            <a:r>
              <a:rPr lang="fr-FR" sz="2000" dirty="0"/>
              <a:t> </a:t>
            </a:r>
            <a:r>
              <a:rPr lang="fr-FR" sz="2000" dirty="0" err="1"/>
              <a:t>vážné</a:t>
            </a:r>
            <a:r>
              <a:rPr lang="fr-FR" sz="2000" dirty="0"/>
              <a:t> </a:t>
            </a:r>
            <a:r>
              <a:rPr lang="fr-FR" sz="2000" dirty="0" err="1"/>
              <a:t>poškození</a:t>
            </a:r>
            <a:r>
              <a:rPr lang="fr-FR" sz="2000" dirty="0"/>
              <a:t> </a:t>
            </a:r>
            <a:r>
              <a:rPr lang="fr-FR" sz="2000" dirty="0" err="1"/>
              <a:t>Maloměřic</a:t>
            </a:r>
            <a:r>
              <a:rPr lang="fr-FR" sz="2000" dirty="0"/>
              <a:t> </a:t>
            </a:r>
            <a:r>
              <a:rPr lang="fr-FR" sz="2000" dirty="0" err="1"/>
              <a:t>následovalo</a:t>
            </a:r>
            <a:r>
              <a:rPr lang="fr-FR" sz="2000" dirty="0"/>
              <a:t> </a:t>
            </a:r>
            <a:r>
              <a:rPr lang="fr-FR" sz="2000" dirty="0" err="1"/>
              <a:t>při</a:t>
            </a:r>
            <a:r>
              <a:rPr lang="fr-FR" sz="2000" dirty="0"/>
              <a:t> </a:t>
            </a:r>
            <a:r>
              <a:rPr lang="fr-FR" sz="2000" dirty="0" err="1"/>
              <a:t>obléhání</a:t>
            </a:r>
            <a:r>
              <a:rPr lang="fr-FR" sz="2000" dirty="0"/>
              <a:t> </a:t>
            </a:r>
            <a:r>
              <a:rPr lang="fr-FR" sz="2000" dirty="0" err="1"/>
              <a:t>Brna</a:t>
            </a:r>
            <a:r>
              <a:rPr lang="fr-FR" sz="2000" dirty="0"/>
              <a:t> </a:t>
            </a:r>
            <a:r>
              <a:rPr lang="fr-FR" sz="2000" dirty="0" err="1"/>
              <a:t>Švédy</a:t>
            </a:r>
            <a:r>
              <a:rPr lang="fr-FR" sz="2000" dirty="0"/>
              <a:t> </a:t>
            </a:r>
            <a:r>
              <a:rPr lang="fr-FR" sz="2000" dirty="0" err="1"/>
              <a:t>roku</a:t>
            </a:r>
            <a:r>
              <a:rPr lang="fr-FR" sz="2000" dirty="0"/>
              <a:t> 1645. </a:t>
            </a:r>
            <a:endParaRPr lang="cs-CZ" sz="2000" dirty="0" smtClean="0"/>
          </a:p>
          <a:p>
            <a:r>
              <a:rPr lang="fr-FR" sz="2000" dirty="0" smtClean="0"/>
              <a:t>Ve </a:t>
            </a:r>
            <a:r>
              <a:rPr lang="fr-FR" sz="2000" dirty="0" err="1"/>
              <a:t>druhé</a:t>
            </a:r>
            <a:r>
              <a:rPr lang="fr-FR" sz="2000" dirty="0"/>
              <a:t> </a:t>
            </a:r>
            <a:r>
              <a:rPr lang="fr-FR" sz="2000" dirty="0" err="1"/>
              <a:t>polovině</a:t>
            </a:r>
            <a:r>
              <a:rPr lang="fr-FR" sz="2000" dirty="0"/>
              <a:t> 19. </a:t>
            </a:r>
            <a:r>
              <a:rPr lang="fr-FR" sz="2000" dirty="0" err="1"/>
              <a:t>století</a:t>
            </a:r>
            <a:r>
              <a:rPr lang="fr-FR" sz="2000" dirty="0"/>
              <a:t> </a:t>
            </a:r>
            <a:r>
              <a:rPr lang="fr-FR" sz="2000" dirty="0" err="1"/>
              <a:t>pak</a:t>
            </a:r>
            <a:r>
              <a:rPr lang="fr-FR" sz="2000" dirty="0"/>
              <a:t> </a:t>
            </a:r>
            <a:r>
              <a:rPr lang="fr-FR" sz="2000" dirty="0" err="1"/>
              <a:t>vzniká</a:t>
            </a:r>
            <a:r>
              <a:rPr lang="fr-FR" sz="2000" dirty="0"/>
              <a:t> </a:t>
            </a:r>
            <a:r>
              <a:rPr lang="fr-FR" sz="2000" dirty="0" err="1"/>
              <a:t>zástavba</a:t>
            </a:r>
            <a:r>
              <a:rPr lang="fr-FR" sz="2000" dirty="0"/>
              <a:t> </a:t>
            </a:r>
            <a:r>
              <a:rPr lang="fr-FR" sz="2000" dirty="0" err="1"/>
              <a:t>Baarova</a:t>
            </a:r>
            <a:r>
              <a:rPr lang="fr-FR" sz="2000" dirty="0"/>
              <a:t> </a:t>
            </a:r>
            <a:r>
              <a:rPr lang="fr-FR" sz="2000" dirty="0" err="1"/>
              <a:t>nábřeží</a:t>
            </a:r>
            <a:r>
              <a:rPr lang="fr-FR" sz="2000" dirty="0"/>
              <a:t>, </a:t>
            </a:r>
            <a:r>
              <a:rPr lang="fr-FR" sz="2000" dirty="0" err="1"/>
              <a:t>patřící</a:t>
            </a:r>
            <a:r>
              <a:rPr lang="fr-FR" sz="2000" dirty="0"/>
              <a:t> </a:t>
            </a:r>
            <a:r>
              <a:rPr lang="fr-FR" sz="2000" dirty="0" err="1"/>
              <a:t>tehdy</a:t>
            </a:r>
            <a:r>
              <a:rPr lang="fr-FR" sz="2000" dirty="0"/>
              <a:t> k </a:t>
            </a:r>
            <a:r>
              <a:rPr lang="fr-FR" sz="2000" dirty="0" err="1"/>
              <a:t>obci</a:t>
            </a:r>
            <a:r>
              <a:rPr lang="fr-FR" sz="2000" dirty="0"/>
              <a:t> </a:t>
            </a:r>
            <a:r>
              <a:rPr lang="fr-FR" sz="2000" dirty="0" err="1"/>
              <a:t>Juliánovu</a:t>
            </a:r>
            <a:r>
              <a:rPr lang="fr-FR" sz="2000" dirty="0"/>
              <a:t> </a:t>
            </a:r>
            <a:r>
              <a:rPr lang="fr-FR" sz="2000" dirty="0" smtClean="0"/>
              <a:t>(</a:t>
            </a:r>
            <a:r>
              <a:rPr lang="cs-CZ" sz="2000" dirty="0" smtClean="0"/>
              <a:t>bez vlastního katastru a </a:t>
            </a:r>
            <a:r>
              <a:rPr lang="fr-FR" sz="2000" dirty="0" err="1" smtClean="0"/>
              <a:t>katastrálně</a:t>
            </a:r>
            <a:r>
              <a:rPr lang="fr-FR" sz="2000" dirty="0" smtClean="0"/>
              <a:t> </a:t>
            </a:r>
            <a:r>
              <a:rPr lang="fr-FR" sz="2000" dirty="0" err="1"/>
              <a:t>spadal</a:t>
            </a:r>
            <a:r>
              <a:rPr lang="fr-FR" sz="2000" dirty="0"/>
              <a:t> </a:t>
            </a:r>
            <a:r>
              <a:rPr lang="fr-FR" sz="2000" dirty="0" err="1"/>
              <a:t>pod</a:t>
            </a:r>
            <a:r>
              <a:rPr lang="fr-FR" sz="2000" dirty="0"/>
              <a:t> Židenice), </a:t>
            </a:r>
            <a:r>
              <a:rPr lang="fr-FR" sz="2000" dirty="0" err="1"/>
              <a:t>nazývaná</a:t>
            </a:r>
            <a:r>
              <a:rPr lang="fr-FR" sz="2000" dirty="0"/>
              <a:t> „</a:t>
            </a:r>
            <a:r>
              <a:rPr lang="fr-FR" sz="2000" dirty="0" err="1"/>
              <a:t>Juliánov</a:t>
            </a:r>
            <a:r>
              <a:rPr lang="fr-FR" sz="2000" dirty="0"/>
              <a:t> u </a:t>
            </a:r>
            <a:r>
              <a:rPr lang="fr-FR" sz="2000" dirty="0" err="1"/>
              <a:t>Husovic</a:t>
            </a:r>
            <a:r>
              <a:rPr lang="fr-FR" sz="2000" dirty="0"/>
              <a:t>“. </a:t>
            </a:r>
            <a:endParaRPr lang="cs-CZ" sz="2000" dirty="0" smtClean="0"/>
          </a:p>
          <a:p>
            <a:r>
              <a:rPr lang="cs-CZ" sz="2000" dirty="0"/>
              <a:t>k</a:t>
            </a:r>
            <a:r>
              <a:rPr lang="fr-FR" sz="2000" dirty="0" smtClean="0"/>
              <a:t> </a:t>
            </a:r>
            <a:r>
              <a:rPr lang="fr-FR" sz="2000" dirty="0" err="1"/>
              <a:t>Brnu</a:t>
            </a:r>
            <a:r>
              <a:rPr lang="fr-FR" sz="2000" dirty="0"/>
              <a:t> </a:t>
            </a:r>
            <a:r>
              <a:rPr lang="fr-FR" sz="2000" dirty="0" err="1"/>
              <a:t>byly</a:t>
            </a:r>
            <a:r>
              <a:rPr lang="fr-FR" sz="2000" dirty="0"/>
              <a:t> </a:t>
            </a:r>
            <a:r>
              <a:rPr lang="fr-FR" sz="2000" dirty="0" err="1"/>
              <a:t>obce</a:t>
            </a:r>
            <a:r>
              <a:rPr lang="fr-FR" sz="2000" dirty="0"/>
              <a:t> </a:t>
            </a:r>
            <a:r>
              <a:rPr lang="fr-FR" sz="2000" dirty="0" err="1"/>
              <a:t>Maloměřice</a:t>
            </a:r>
            <a:r>
              <a:rPr lang="fr-FR" sz="2000" dirty="0"/>
              <a:t>, </a:t>
            </a:r>
            <a:r>
              <a:rPr lang="fr-FR" sz="2000" dirty="0" smtClean="0"/>
              <a:t>O</a:t>
            </a:r>
            <a:r>
              <a:rPr lang="cs-CZ" sz="2000" dirty="0" smtClean="0"/>
              <a:t>b</a:t>
            </a:r>
            <a:r>
              <a:rPr lang="fr-FR" sz="2000" dirty="0" err="1" smtClean="0"/>
              <a:t>řany</a:t>
            </a:r>
            <a:r>
              <a:rPr lang="fr-FR" sz="2000" dirty="0"/>
              <a:t>, </a:t>
            </a:r>
            <a:r>
              <a:rPr lang="fr-FR" sz="2000" dirty="0" err="1"/>
              <a:t>Husovice</a:t>
            </a:r>
            <a:r>
              <a:rPr lang="fr-FR" sz="2000" dirty="0"/>
              <a:t>, </a:t>
            </a:r>
            <a:r>
              <a:rPr lang="fr-FR" sz="2000" dirty="0" err="1"/>
              <a:t>Juliánov</a:t>
            </a:r>
            <a:r>
              <a:rPr lang="fr-FR" sz="2000" dirty="0"/>
              <a:t> a Židenice </a:t>
            </a:r>
            <a:r>
              <a:rPr lang="fr-FR" sz="2000" dirty="0" err="1"/>
              <a:t>připojeny</a:t>
            </a:r>
            <a:r>
              <a:rPr lang="fr-FR" sz="2000" dirty="0"/>
              <a:t> 16. </a:t>
            </a:r>
            <a:r>
              <a:rPr lang="fr-FR" sz="2000" dirty="0" err="1"/>
              <a:t>dubna</a:t>
            </a:r>
            <a:r>
              <a:rPr lang="fr-FR" sz="2000" dirty="0"/>
              <a:t> 1919, </a:t>
            </a:r>
            <a:r>
              <a:rPr lang="fr-FR" sz="2000" dirty="0" err="1"/>
              <a:t>pozemky</a:t>
            </a:r>
            <a:r>
              <a:rPr lang="fr-FR" sz="2000" dirty="0"/>
              <a:t> </a:t>
            </a:r>
            <a:r>
              <a:rPr lang="fr-FR" sz="2000" dirty="0" err="1"/>
              <a:t>patřící</a:t>
            </a:r>
            <a:r>
              <a:rPr lang="fr-FR" sz="2000" dirty="0"/>
              <a:t> </a:t>
            </a:r>
            <a:r>
              <a:rPr lang="fr-FR" sz="2000" dirty="0" err="1"/>
              <a:t>původně</a:t>
            </a:r>
            <a:r>
              <a:rPr lang="fr-FR" sz="2000" dirty="0"/>
              <a:t> k </a:t>
            </a:r>
            <a:r>
              <a:rPr lang="fr-FR" sz="2000" dirty="0" err="1"/>
              <a:t>Bílovicím</a:t>
            </a:r>
            <a:r>
              <a:rPr lang="fr-FR" sz="2000" dirty="0"/>
              <a:t> </a:t>
            </a:r>
            <a:r>
              <a:rPr lang="fr-FR" sz="2000" dirty="0" err="1"/>
              <a:t>nad</a:t>
            </a:r>
            <a:r>
              <a:rPr lang="fr-FR" sz="2000" dirty="0"/>
              <a:t> </a:t>
            </a:r>
            <a:r>
              <a:rPr lang="fr-FR" sz="2000" dirty="0" err="1"/>
              <a:t>Svitavou</a:t>
            </a:r>
            <a:r>
              <a:rPr lang="fr-FR" sz="2000" dirty="0"/>
              <a:t> a </a:t>
            </a:r>
            <a:r>
              <a:rPr lang="fr-FR" sz="2000" dirty="0" err="1"/>
              <a:t>Kanicím</a:t>
            </a:r>
            <a:r>
              <a:rPr lang="fr-FR" sz="2000" dirty="0"/>
              <a:t> ale </a:t>
            </a:r>
            <a:r>
              <a:rPr lang="fr-FR" sz="2000" dirty="0" err="1"/>
              <a:t>až</a:t>
            </a:r>
            <a:r>
              <a:rPr lang="fr-FR" sz="2000" dirty="0"/>
              <a:t> </a:t>
            </a:r>
            <a:r>
              <a:rPr lang="fr-FR" sz="2000" dirty="0" err="1"/>
              <a:t>při</a:t>
            </a:r>
            <a:r>
              <a:rPr lang="fr-FR" sz="2000" dirty="0"/>
              <a:t> </a:t>
            </a:r>
            <a:r>
              <a:rPr lang="fr-FR" sz="2000" dirty="0" err="1"/>
              <a:t>reambulaci</a:t>
            </a:r>
            <a:r>
              <a:rPr lang="fr-FR" sz="2000" dirty="0"/>
              <a:t> </a:t>
            </a:r>
            <a:r>
              <a:rPr lang="fr-FR" sz="2000" dirty="0" err="1"/>
              <a:t>Brna</a:t>
            </a:r>
            <a:r>
              <a:rPr lang="fr-FR" sz="2000" dirty="0"/>
              <a:t> </a:t>
            </a:r>
            <a:r>
              <a:rPr lang="fr-FR" sz="2000" dirty="0" err="1"/>
              <a:t>koncem</a:t>
            </a:r>
            <a:r>
              <a:rPr lang="fr-FR" sz="2000" dirty="0"/>
              <a:t> 60. let 20. </a:t>
            </a:r>
            <a:r>
              <a:rPr lang="fr-FR" sz="2000" dirty="0" err="1"/>
              <a:t>století</a:t>
            </a:r>
            <a:r>
              <a:rPr lang="fr-FR" sz="2000" dirty="0"/>
              <a:t>. </a:t>
            </a:r>
            <a:r>
              <a:rPr lang="fr-FR" sz="2000" dirty="0" err="1"/>
              <a:t>Při</a:t>
            </a:r>
            <a:r>
              <a:rPr lang="fr-FR" sz="2000" dirty="0"/>
              <a:t> </a:t>
            </a:r>
            <a:r>
              <a:rPr lang="fr-FR" sz="2000" dirty="0" err="1"/>
              <a:t>této</a:t>
            </a:r>
            <a:r>
              <a:rPr lang="fr-FR" sz="2000" dirty="0"/>
              <a:t> </a:t>
            </a:r>
            <a:r>
              <a:rPr lang="fr-FR" sz="2000" dirty="0" err="1"/>
              <a:t>reambulaci</a:t>
            </a:r>
            <a:r>
              <a:rPr lang="fr-FR" sz="2000" dirty="0"/>
              <a:t> </a:t>
            </a:r>
            <a:r>
              <a:rPr lang="fr-FR" sz="2000" dirty="0" err="1"/>
              <a:t>byly</a:t>
            </a:r>
            <a:r>
              <a:rPr lang="fr-FR" sz="2000" dirty="0"/>
              <a:t> </a:t>
            </a:r>
            <a:r>
              <a:rPr lang="fr-FR" sz="2000" dirty="0" err="1"/>
              <a:t>také</a:t>
            </a:r>
            <a:r>
              <a:rPr lang="fr-FR" sz="2000" dirty="0"/>
              <a:t> </a:t>
            </a:r>
            <a:r>
              <a:rPr lang="fr-FR" sz="2000" dirty="0" err="1"/>
              <a:t>nově</a:t>
            </a:r>
            <a:r>
              <a:rPr lang="fr-FR" sz="2000" dirty="0"/>
              <a:t> </a:t>
            </a:r>
            <a:r>
              <a:rPr lang="fr-FR" sz="2000" dirty="0" err="1"/>
              <a:t>stanoveny</a:t>
            </a:r>
            <a:r>
              <a:rPr lang="fr-FR" sz="2000" dirty="0"/>
              <a:t> </a:t>
            </a:r>
            <a:r>
              <a:rPr lang="fr-FR" sz="2000" dirty="0" err="1"/>
              <a:t>téměř</a:t>
            </a:r>
            <a:r>
              <a:rPr lang="fr-FR" sz="2000" dirty="0"/>
              <a:t> </a:t>
            </a:r>
            <a:r>
              <a:rPr lang="fr-FR" sz="2000" dirty="0" err="1"/>
              <a:t>všechny</a:t>
            </a:r>
            <a:r>
              <a:rPr lang="fr-FR" sz="2000" dirty="0"/>
              <a:t> </a:t>
            </a:r>
            <a:r>
              <a:rPr lang="fr-FR" sz="2000" dirty="0" err="1"/>
              <a:t>současné</a:t>
            </a:r>
            <a:r>
              <a:rPr lang="fr-FR" sz="2000" dirty="0"/>
              <a:t> </a:t>
            </a:r>
            <a:r>
              <a:rPr lang="fr-FR" sz="2000" dirty="0" err="1"/>
              <a:t>úseky</a:t>
            </a:r>
            <a:r>
              <a:rPr lang="fr-FR" sz="2000" dirty="0"/>
              <a:t> </a:t>
            </a:r>
            <a:r>
              <a:rPr lang="fr-FR" sz="2000" dirty="0" err="1"/>
              <a:t>hranic</a:t>
            </a:r>
            <a:r>
              <a:rPr lang="fr-FR" sz="2000" dirty="0"/>
              <a:t> </a:t>
            </a:r>
            <a:r>
              <a:rPr lang="fr-FR" sz="2000" dirty="0" err="1"/>
              <a:t>těchto</a:t>
            </a:r>
            <a:r>
              <a:rPr lang="fr-FR" sz="2000" dirty="0"/>
              <a:t> </a:t>
            </a:r>
            <a:r>
              <a:rPr lang="fr-FR" sz="2000" dirty="0" err="1"/>
              <a:t>katastrálních</a:t>
            </a:r>
            <a:r>
              <a:rPr lang="fr-FR" sz="2000" dirty="0"/>
              <a:t> </a:t>
            </a:r>
            <a:r>
              <a:rPr lang="fr-FR" sz="2000" dirty="0" err="1"/>
              <a:t>území</a:t>
            </a:r>
            <a:r>
              <a:rPr lang="fr-FR" sz="2000" dirty="0"/>
              <a:t>. </a:t>
            </a:r>
            <a:endParaRPr lang="cs-CZ" sz="2000" dirty="0" smtClean="0"/>
          </a:p>
          <a:p>
            <a:r>
              <a:rPr lang="fr-FR" sz="2000" dirty="0" err="1" smtClean="0"/>
              <a:t>Další</a:t>
            </a:r>
            <a:r>
              <a:rPr lang="fr-FR" sz="2000" dirty="0" smtClean="0"/>
              <a:t> </a:t>
            </a:r>
            <a:r>
              <a:rPr lang="fr-FR" sz="2000" dirty="0" err="1"/>
              <a:t>úpravy</a:t>
            </a:r>
            <a:r>
              <a:rPr lang="fr-FR" sz="2000" dirty="0"/>
              <a:t> </a:t>
            </a:r>
            <a:r>
              <a:rPr lang="fr-FR" sz="2000" dirty="0" err="1"/>
              <a:t>pak</a:t>
            </a:r>
            <a:r>
              <a:rPr lang="fr-FR" sz="2000" dirty="0"/>
              <a:t> </a:t>
            </a:r>
            <a:r>
              <a:rPr lang="fr-FR" sz="2000" dirty="0" err="1"/>
              <a:t>následovaly</a:t>
            </a:r>
            <a:r>
              <a:rPr lang="fr-FR" sz="2000" dirty="0"/>
              <a:t> v 70. </a:t>
            </a:r>
            <a:r>
              <a:rPr lang="fr-FR" sz="2000" dirty="0" err="1"/>
              <a:t>letech</a:t>
            </a:r>
            <a:r>
              <a:rPr lang="fr-FR" sz="2000" dirty="0"/>
              <a:t> (</a:t>
            </a:r>
            <a:r>
              <a:rPr lang="fr-FR" sz="2000" dirty="0" err="1"/>
              <a:t>změna</a:t>
            </a:r>
            <a:r>
              <a:rPr lang="fr-FR" sz="2000" dirty="0"/>
              <a:t> </a:t>
            </a:r>
            <a:r>
              <a:rPr lang="fr-FR" sz="2000" dirty="0" err="1"/>
              <a:t>hranice</a:t>
            </a:r>
            <a:r>
              <a:rPr lang="fr-FR" sz="2000" dirty="0"/>
              <a:t> </a:t>
            </a:r>
            <a:r>
              <a:rPr lang="fr-FR" sz="2000" dirty="0" err="1"/>
              <a:t>mezi</a:t>
            </a:r>
            <a:r>
              <a:rPr lang="fr-FR" sz="2000" dirty="0"/>
              <a:t> k. ú. </a:t>
            </a:r>
            <a:r>
              <a:rPr lang="fr-FR" sz="2000" dirty="0" err="1"/>
              <a:t>Obřany</a:t>
            </a:r>
            <a:r>
              <a:rPr lang="fr-FR" sz="2000" dirty="0"/>
              <a:t> a </a:t>
            </a:r>
            <a:r>
              <a:rPr lang="fr-FR" sz="2000" dirty="0" err="1"/>
              <a:t>Lesná</a:t>
            </a:r>
            <a:r>
              <a:rPr lang="fr-FR" sz="2000" dirty="0"/>
              <a:t>, </a:t>
            </a:r>
            <a:r>
              <a:rPr lang="fr-FR" sz="2000" dirty="0" err="1"/>
              <a:t>při</a:t>
            </a:r>
            <a:r>
              <a:rPr lang="fr-FR" sz="2000" dirty="0"/>
              <a:t> </a:t>
            </a:r>
            <a:r>
              <a:rPr lang="fr-FR" sz="2000" dirty="0" err="1"/>
              <a:t>níž</a:t>
            </a:r>
            <a:r>
              <a:rPr lang="fr-FR" sz="2000" dirty="0"/>
              <a:t> </a:t>
            </a:r>
            <a:r>
              <a:rPr lang="fr-FR" sz="2000" dirty="0" err="1"/>
              <a:t>byla</a:t>
            </a:r>
            <a:r>
              <a:rPr lang="fr-FR" sz="2000" dirty="0"/>
              <a:t> </a:t>
            </a:r>
            <a:r>
              <a:rPr lang="fr-FR" sz="2000" dirty="0" err="1"/>
              <a:t>stanovena</a:t>
            </a:r>
            <a:r>
              <a:rPr lang="fr-FR" sz="2000" dirty="0"/>
              <a:t> </a:t>
            </a:r>
            <a:r>
              <a:rPr lang="fr-FR" sz="2000" dirty="0" err="1"/>
              <a:t>linie</a:t>
            </a:r>
            <a:r>
              <a:rPr lang="fr-FR" sz="2000" dirty="0"/>
              <a:t> </a:t>
            </a:r>
            <a:r>
              <a:rPr lang="fr-FR" sz="2000" dirty="0" err="1"/>
              <a:t>tvořící</a:t>
            </a:r>
            <a:r>
              <a:rPr lang="fr-FR" sz="2000" dirty="0"/>
              <a:t> </a:t>
            </a:r>
            <a:r>
              <a:rPr lang="fr-FR" sz="2000" dirty="0" err="1"/>
              <a:t>moderní</a:t>
            </a:r>
            <a:r>
              <a:rPr lang="fr-FR" sz="2000" dirty="0"/>
              <a:t> </a:t>
            </a:r>
            <a:r>
              <a:rPr lang="fr-FR" sz="2000" dirty="0" err="1"/>
              <a:t>hranici</a:t>
            </a:r>
            <a:r>
              <a:rPr lang="fr-FR" sz="2000" dirty="0"/>
              <a:t> </a:t>
            </a:r>
            <a:r>
              <a:rPr lang="fr-FR" sz="2000" dirty="0" err="1"/>
              <a:t>městské</a:t>
            </a:r>
            <a:r>
              <a:rPr lang="fr-FR" sz="2000" dirty="0"/>
              <a:t> </a:t>
            </a:r>
            <a:r>
              <a:rPr lang="fr-FR" sz="2000" dirty="0" err="1"/>
              <a:t>části</a:t>
            </a:r>
            <a:r>
              <a:rPr lang="fr-FR" sz="2000" dirty="0"/>
              <a:t> se </a:t>
            </a:r>
            <a:r>
              <a:rPr lang="fr-FR" sz="2000" dirty="0" err="1"/>
              <a:t>sousední</a:t>
            </a:r>
            <a:r>
              <a:rPr lang="fr-FR" sz="2000" dirty="0"/>
              <a:t> </a:t>
            </a:r>
            <a:r>
              <a:rPr lang="fr-FR" sz="2000" dirty="0" err="1"/>
              <a:t>městskou</a:t>
            </a:r>
            <a:r>
              <a:rPr lang="fr-FR" sz="2000" dirty="0"/>
              <a:t> </a:t>
            </a:r>
            <a:r>
              <a:rPr lang="fr-FR" sz="2000" dirty="0" err="1"/>
              <a:t>částí</a:t>
            </a:r>
            <a:r>
              <a:rPr lang="fr-FR" sz="2000" dirty="0"/>
              <a:t> </a:t>
            </a:r>
            <a:r>
              <a:rPr lang="fr-FR" sz="2000" dirty="0" smtClean="0"/>
              <a:t>Brno-</a:t>
            </a:r>
            <a:r>
              <a:rPr lang="fr-FR" sz="2000" dirty="0" err="1" smtClean="0"/>
              <a:t>sever</a:t>
            </a:r>
            <a:endParaRPr lang="cs-CZ" sz="2000" dirty="0" smtClean="0"/>
          </a:p>
          <a:p>
            <a:r>
              <a:rPr lang="cs-CZ" sz="2000" dirty="0" smtClean="0"/>
              <a:t>1990 – vznik MČ „Maloměřice a Obřany“</a:t>
            </a:r>
            <a:endParaRPr lang="fr-FR" sz="2000" dirty="0"/>
          </a:p>
        </p:txBody>
      </p:sp>
      <p:pic>
        <p:nvPicPr>
          <p:cNvPr id="7170" name="Picture 2" descr="http://upload.wikimedia.org/wikipedia/commons/thumb/7/7b/Brno-Malom%C4%9B%C5%99ice_znak.svg/600px-Brno-Malom%C4%9B%C5%99ice_znak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6" y="133350"/>
            <a:ext cx="1485666" cy="173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2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Maloměřice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nádraží</a:t>
            </a:r>
            <a:endParaRPr lang="cs-CZ" dirty="0"/>
          </a:p>
        </p:txBody>
      </p:sp>
      <p:pic>
        <p:nvPicPr>
          <p:cNvPr id="4098" name="Picture 2" descr="http://commondatastorage.googleapis.com/static.panoramio.com/photos/original/708479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49685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8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Obřany a hranice města</a:t>
            </a:r>
            <a:endParaRPr lang="cs-CZ" dirty="0"/>
          </a:p>
        </p:txBody>
      </p:sp>
      <p:pic>
        <p:nvPicPr>
          <p:cNvPr id="20482" name="Picture 2" descr="E:\sustain 6.11\vlaky a obřany\P12908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0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Periurbánní</a:t>
            </a:r>
            <a:r>
              <a:rPr lang="cs-CZ" dirty="0" smtClean="0"/>
              <a:t> prostor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cs-CZ" dirty="0" smtClean="0"/>
              <a:t>život</a:t>
            </a:r>
            <a:r>
              <a:rPr lang="cs-CZ" dirty="0" smtClean="0"/>
              <a:t> </a:t>
            </a:r>
            <a:r>
              <a:rPr lang="cs-CZ" dirty="0" smtClean="0"/>
              <a:t>kolem řeky</a:t>
            </a:r>
          </a:p>
          <a:p>
            <a:r>
              <a:rPr lang="cs-CZ" dirty="0" smtClean="0"/>
              <a:t>Vodáci, rybáři, country</a:t>
            </a:r>
            <a:endParaRPr lang="cs-CZ" dirty="0"/>
          </a:p>
        </p:txBody>
      </p:sp>
      <p:pic>
        <p:nvPicPr>
          <p:cNvPr id="5122" name="Picture 2" descr="E:\sustain 6.11\22) OBRANY, ZIDENICE, 15.9.2012\P1290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86" y="2636912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3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6" name="Picture 2" descr="E:\sustain 6.11\22) OBRANY, ZIDENICE, 15.9.2012\P1290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sustain 6.11\22) OBRANY, ZIDENICE, 15.9.2012\P1290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6176"/>
            <a:ext cx="311181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sustain 6.11\22) OBRANY, ZIDENICE, 15.9.2012\P1290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7301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38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Soběšice a Bílovice nad Svitavou</a:t>
            </a:r>
          </a:p>
        </p:txBody>
      </p:sp>
      <p:pic>
        <p:nvPicPr>
          <p:cNvPr id="7170" name="Picture 2" descr="http://www.bilovice-nad-svitavou.cz/VismoOnline_ActionScripts/Image.ashx?id_org=455&amp;id_obrazky=3019&amp;datum=25.3.2014+17%3A07%3A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8183235" cy="260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sustain 6.11\Soběšice - Obřany 28.6.2014\Fotografie-0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51269"/>
            <a:ext cx="3240360" cy="243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20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 hranicemi města</a:t>
            </a:r>
            <a:endParaRPr lang="cs-CZ" dirty="0"/>
          </a:p>
        </p:txBody>
      </p:sp>
      <p:pic>
        <p:nvPicPr>
          <p:cNvPr id="22531" name="Picture 3" descr="E:\sustain 6.11\Soběšice - Obřany 28.6.2014\Fotografie-0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50308"/>
            <a:ext cx="4032447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sustain 6.11\Soběšice - Obřany 28.6.2014\Fotografie-0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72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Díky za pozornost!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 algn="ctr">
              <a:buNone/>
            </a:pPr>
            <a:endParaRPr lang="cs-CZ" sz="2000" dirty="0" smtClean="0"/>
          </a:p>
          <a:p>
            <a:pPr marL="0" indent="0" algn="ctr">
              <a:buNone/>
            </a:pPr>
            <a:r>
              <a:rPr lang="fr-FR" sz="2000" dirty="0" smtClean="0"/>
              <a:t>Gustav </a:t>
            </a:r>
            <a:r>
              <a:rPr lang="fr-FR" sz="2000" dirty="0"/>
              <a:t>Novotny, </a:t>
            </a:r>
            <a:endParaRPr lang="cs-CZ" sz="2000" dirty="0" smtClean="0"/>
          </a:p>
          <a:p>
            <a:pPr marL="0" indent="0" algn="ctr">
              <a:buNone/>
            </a:pPr>
            <a:r>
              <a:rPr lang="fr-FR" sz="2000" dirty="0" err="1" smtClean="0"/>
              <a:t>Geografický</a:t>
            </a:r>
            <a:r>
              <a:rPr lang="fr-FR" sz="2000" dirty="0" smtClean="0"/>
              <a:t> </a:t>
            </a:r>
            <a:r>
              <a:rPr lang="fr-FR" sz="2000" dirty="0" err="1" smtClean="0"/>
              <a:t>ústav</a:t>
            </a:r>
            <a:r>
              <a:rPr lang="cs-CZ" sz="2000" dirty="0" smtClean="0"/>
              <a:t>,</a:t>
            </a:r>
            <a:r>
              <a:rPr lang="fr-FR" sz="2000" dirty="0" smtClean="0"/>
              <a:t> </a:t>
            </a:r>
            <a:endParaRPr lang="cs-CZ" sz="2000" dirty="0" smtClean="0"/>
          </a:p>
          <a:p>
            <a:pPr marL="0" indent="0" algn="ctr">
              <a:buNone/>
            </a:pPr>
            <a:r>
              <a:rPr lang="fr-FR" sz="2000" dirty="0" err="1" smtClean="0"/>
              <a:t>Přírodovědecká</a:t>
            </a:r>
            <a:r>
              <a:rPr lang="fr-FR" sz="2000" dirty="0" smtClean="0"/>
              <a:t> </a:t>
            </a:r>
            <a:r>
              <a:rPr lang="fr-FR" sz="2000" dirty="0" err="1"/>
              <a:t>fakulta</a:t>
            </a:r>
            <a:r>
              <a:rPr lang="fr-FR" sz="2000" dirty="0"/>
              <a:t>, </a:t>
            </a:r>
            <a:endParaRPr lang="cs-CZ" sz="2000" dirty="0" smtClean="0"/>
          </a:p>
          <a:p>
            <a:pPr marL="0" indent="0" algn="ctr">
              <a:buNone/>
            </a:pPr>
            <a:r>
              <a:rPr lang="fr-FR" sz="2000" dirty="0" err="1" smtClean="0"/>
              <a:t>Masarykova</a:t>
            </a:r>
            <a:r>
              <a:rPr lang="fr-FR" sz="2000" dirty="0" smtClean="0"/>
              <a:t> </a:t>
            </a:r>
            <a:r>
              <a:rPr lang="fr-FR" sz="2000" dirty="0" err="1"/>
              <a:t>univerzita</a:t>
            </a:r>
            <a:r>
              <a:rPr lang="fr-FR" sz="2000" dirty="0"/>
              <a:t>, Brno </a:t>
            </a:r>
            <a:endParaRPr lang="cs-CZ" sz="2000" dirty="0"/>
          </a:p>
        </p:txBody>
      </p:sp>
      <p:pic>
        <p:nvPicPr>
          <p:cNvPr id="4" name="Picture 2" descr="E:\sustain 6.11\vlaky a obřany\P1290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84784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0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Brno..</a:t>
            </a:r>
            <a:endParaRPr lang="fr-FR" dirty="0"/>
          </a:p>
        </p:txBody>
      </p:sp>
      <p:pic>
        <p:nvPicPr>
          <p:cNvPr id="4" name="Picture 6" descr="E:\sustain 6.11\Brno za soumraku\Fotografie-0010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sustain 6.11\Brno za soumraku\Fotografie-001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76872"/>
            <a:ext cx="4557797" cy="34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E:\sustain 6.11\urbanismus_Posvitavska zona\DSC_1551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29544"/>
            <a:ext cx="7992888" cy="53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48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Posvitavský</a:t>
            </a:r>
            <a:r>
              <a:rPr lang="cs-CZ" dirty="0" smtClean="0"/>
              <a:t> industriální region</a:t>
            </a:r>
            <a:endParaRPr lang="fr-FR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Mimo město – Svitavy, Brněnec</a:t>
            </a:r>
          </a:p>
          <a:p>
            <a:r>
              <a:rPr lang="cs-CZ" dirty="0" smtClean="0"/>
              <a:t>Střední Svitava: Blansko, Adamov</a:t>
            </a:r>
          </a:p>
          <a:p>
            <a:r>
              <a:rPr lang="cs-CZ" dirty="0" smtClean="0"/>
              <a:t>Brno – MČ Černovice, Židenice</a:t>
            </a:r>
          </a:p>
          <a:p>
            <a:endParaRPr lang="cs-CZ" dirty="0"/>
          </a:p>
          <a:p>
            <a:r>
              <a:rPr lang="cs-CZ" dirty="0" smtClean="0"/>
              <a:t>Brno jako „moravský Manchester“</a:t>
            </a:r>
          </a:p>
          <a:p>
            <a:r>
              <a:rPr lang="cs-CZ" dirty="0" smtClean="0"/>
              <a:t>Továrny – Zbrojovka, </a:t>
            </a:r>
            <a:r>
              <a:rPr lang="cs-CZ" dirty="0" err="1" smtClean="0"/>
              <a:t>Lachema</a:t>
            </a:r>
            <a:r>
              <a:rPr lang="cs-CZ" dirty="0" smtClean="0"/>
              <a:t>, Vlněna, </a:t>
            </a:r>
            <a:r>
              <a:rPr lang="cs-CZ" dirty="0" err="1" smtClean="0"/>
              <a:t>Mosilana</a:t>
            </a:r>
            <a:r>
              <a:rPr lang="cs-CZ" dirty="0" smtClean="0"/>
              <a:t>…</a:t>
            </a:r>
          </a:p>
          <a:p>
            <a:r>
              <a:rPr lang="cs-CZ" dirty="0" smtClean="0"/>
              <a:t>Dnešní využití?</a:t>
            </a:r>
          </a:p>
        </p:txBody>
      </p:sp>
    </p:spTree>
    <p:extLst>
      <p:ext uri="{BB962C8B-B14F-4D97-AF65-F5344CB8AC3E}">
        <p14:creationId xmlns:p14="http://schemas.microsoft.com/office/powerpoint/2010/main" val="31639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E:\sustain 6.11\Obraz1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72074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93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– městské části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325" y="1600200"/>
            <a:ext cx="47893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1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336</Words>
  <Application>Microsoft Office PowerPoint</Application>
  <PresentationFormat>Předvádění na obrazovce (4:3)</PresentationFormat>
  <Paragraphs>103</Paragraphs>
  <Slides>48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49" baseType="lpstr">
      <vt:lpstr>Tema de Office</vt:lpstr>
      <vt:lpstr>Sustainability – 6. 11. 2014</vt:lpstr>
      <vt:lpstr>Prezentace aplikace PowerPoint</vt:lpstr>
      <vt:lpstr>Svitava</vt:lpstr>
      <vt:lpstr>Brno…</vt:lpstr>
      <vt:lpstr>Brno..</vt:lpstr>
      <vt:lpstr>Prezentace aplikace PowerPoint</vt:lpstr>
      <vt:lpstr>Posvitavský industriální region</vt:lpstr>
      <vt:lpstr>Prezentace aplikace PowerPoint</vt:lpstr>
      <vt:lpstr>Brno – městské části</vt:lpstr>
      <vt:lpstr>Prezentace aplikace PowerPoint</vt:lpstr>
      <vt:lpstr>Brno - jih</vt:lpstr>
      <vt:lpstr>Brno - Černovice</vt:lpstr>
      <vt:lpstr>Brno - střed</vt:lpstr>
      <vt:lpstr>Brno - střed</vt:lpstr>
      <vt:lpstr>Prezentace aplikace PowerPoint</vt:lpstr>
      <vt:lpstr>Prezentace aplikace PowerPoint</vt:lpstr>
      <vt:lpstr>Prezentace aplikace PowerPoint</vt:lpstr>
      <vt:lpstr>Svitavský náhon, Zvonařka</vt:lpstr>
      <vt:lpstr>Křenová ulice</vt:lpstr>
      <vt:lpstr>Křenová ulice</vt:lpstr>
      <vt:lpstr>Zderadův sloup</vt:lpstr>
      <vt:lpstr>Trnitá</vt:lpstr>
      <vt:lpstr>Koliště</vt:lpstr>
      <vt:lpstr>„Putyka Tenis“</vt:lpstr>
      <vt:lpstr>Okolí zazemněné Ponávky</vt:lpstr>
      <vt:lpstr>Prezentace aplikace PowerPoint</vt:lpstr>
      <vt:lpstr>Židenice (MČ)</vt:lpstr>
      <vt:lpstr>Prezentace aplikace PowerPoint</vt:lpstr>
      <vt:lpstr>Zábrdovice (čtvrť)</vt:lpstr>
      <vt:lpstr>Zábrdovice - Cejl</vt:lpstr>
      <vt:lpstr>Cejl</vt:lpstr>
      <vt:lpstr>Zbrojovka</vt:lpstr>
      <vt:lpstr>Zbrojovka</vt:lpstr>
      <vt:lpstr>Zbrojovka</vt:lpstr>
      <vt:lpstr>Zbrojovka</vt:lpstr>
      <vt:lpstr>Brno – moravský Manchester</vt:lpstr>
      <vt:lpstr>Židenice - hřbitov</vt:lpstr>
      <vt:lpstr>Židenice - hřbitov</vt:lpstr>
      <vt:lpstr>Židenice - hřbitov</vt:lpstr>
      <vt:lpstr>Prezentace aplikace PowerPoint</vt:lpstr>
      <vt:lpstr>Maloměřice a Obřany</vt:lpstr>
      <vt:lpstr>Maloměřice</vt:lpstr>
      <vt:lpstr>Obřany a hranice města</vt:lpstr>
      <vt:lpstr>Periurbánní prostor</vt:lpstr>
      <vt:lpstr>Prezentace aplikace PowerPoint</vt:lpstr>
      <vt:lpstr>Soběšice a Bílovice nad Svitavou</vt:lpstr>
      <vt:lpstr>Za hranicemi města</vt:lpstr>
      <vt:lpstr>Díky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– 6. 11. 2014</dc:title>
  <dc:creator>Novotná</dc:creator>
  <cp:lastModifiedBy>Novotná</cp:lastModifiedBy>
  <cp:revision>20</cp:revision>
  <dcterms:created xsi:type="dcterms:W3CDTF">2014-11-05T11:25:41Z</dcterms:created>
  <dcterms:modified xsi:type="dcterms:W3CDTF">2014-11-06T13:55:33Z</dcterms:modified>
</cp:coreProperties>
</file>