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267" r:id="rId3"/>
    <p:sldId id="261" r:id="rId4"/>
    <p:sldId id="257" r:id="rId5"/>
    <p:sldId id="281" r:id="rId6"/>
    <p:sldId id="286" r:id="rId7"/>
    <p:sldId id="266" r:id="rId8"/>
    <p:sldId id="291" r:id="rId9"/>
    <p:sldId id="264" r:id="rId10"/>
    <p:sldId id="294" r:id="rId11"/>
    <p:sldId id="262" r:id="rId12"/>
    <p:sldId id="272" r:id="rId13"/>
    <p:sldId id="273" r:id="rId14"/>
    <p:sldId id="276" r:id="rId15"/>
    <p:sldId id="303" r:id="rId16"/>
    <p:sldId id="302" r:id="rId17"/>
    <p:sldId id="300" r:id="rId18"/>
    <p:sldId id="301" r:id="rId19"/>
    <p:sldId id="297" r:id="rId20"/>
    <p:sldId id="299" r:id="rId21"/>
    <p:sldId id="260" r:id="rId22"/>
    <p:sldId id="285" r:id="rId23"/>
    <p:sldId id="289" r:id="rId24"/>
    <p:sldId id="259" r:id="rId25"/>
    <p:sldId id="292" r:id="rId26"/>
    <p:sldId id="295" r:id="rId27"/>
    <p:sldId id="287" r:id="rId28"/>
    <p:sldId id="304" r:id="rId29"/>
    <p:sldId id="283" r:id="rId30"/>
    <p:sldId id="288" r:id="rId31"/>
    <p:sldId id="284" r:id="rId32"/>
    <p:sldId id="279" r:id="rId33"/>
    <p:sldId id="280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09AEB-3E4A-4EC7-BDFA-AC013B4AC37E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32224-FFDE-496A-8A4A-DC5E0F7B1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1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89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1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E6236-D9CD-4CC4-8E2D-9EDCAE132D3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886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57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76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839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714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16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915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251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099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567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6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38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54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33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450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288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44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756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31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347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62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403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454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76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9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65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905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32224-FFDE-496A-8A4A-DC5E0F7B123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47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E6236-D9CD-4CC4-8E2D-9EDCAE132D3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95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0" y="1503572"/>
            <a:ext cx="9144000" cy="0"/>
          </a:xfrm>
          <a:prstGeom prst="straightConnector1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68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931B33-9AC5-4F7D-B499-3973D24CDFCB}" type="datetimeFigureOut">
              <a:rPr lang="cs-CZ" smtClean="0"/>
              <a:t>19. 11. 2014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08D01BE-9984-440F-8301-F4B84A4476E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elprize.org/redirect/links_out/prizeawarder.php?from=/nobel_prizes/medicine/laureates/2014/press.html&amp;object=ki&amp;to=http://nobelprizemedicine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Mentální mapy míst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A.Hynek</a:t>
            </a:r>
            <a:endParaRPr lang="cs-CZ" dirty="0" smtClean="0"/>
          </a:p>
          <a:p>
            <a:r>
              <a:rPr lang="cs-CZ" dirty="0" smtClean="0"/>
              <a:t>Geografický ústav </a:t>
            </a:r>
            <a:r>
              <a:rPr lang="cs-CZ" dirty="0" err="1" smtClean="0"/>
              <a:t>Přír.fak</a:t>
            </a:r>
            <a:r>
              <a:rPr lang="cs-CZ" dirty="0" smtClean="0"/>
              <a:t>. MU Brno</a:t>
            </a:r>
          </a:p>
          <a:p>
            <a:r>
              <a:rPr lang="cs-CZ" dirty="0" smtClean="0"/>
              <a:t>TU Zvolen 20.11.2014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4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Percepce</a:t>
            </a:r>
          </a:p>
          <a:p>
            <a:r>
              <a:rPr lang="cs-CZ" dirty="0" smtClean="0"/>
              <a:t>Paměť</a:t>
            </a:r>
          </a:p>
          <a:p>
            <a:r>
              <a:rPr lang="cs-CZ" dirty="0" smtClean="0"/>
              <a:t>Myšlení ( utváření idejí, představivost,     názory, uvažování aj.)</a:t>
            </a:r>
          </a:p>
          <a:p>
            <a:r>
              <a:rPr lang="cs-CZ" dirty="0" smtClean="0"/>
              <a:t>Vůle</a:t>
            </a:r>
          </a:p>
          <a:p>
            <a:r>
              <a:rPr lang="cs-CZ" dirty="0" smtClean="0"/>
              <a:t>Emoce</a:t>
            </a:r>
          </a:p>
          <a:p>
            <a:r>
              <a:rPr lang="cs-CZ" dirty="0" smtClean="0"/>
              <a:t>Mentální událost </a:t>
            </a:r>
          </a:p>
          <a:p>
            <a:pPr marL="64008" indent="0">
              <a:buNone/>
            </a:pPr>
            <a:r>
              <a:rPr lang="cs-CZ"/>
              <a:t> </a:t>
            </a:r>
            <a:r>
              <a:rPr lang="cs-CZ" smtClean="0"/>
              <a:t>   (</a:t>
            </a:r>
            <a:r>
              <a:rPr lang="cs-CZ" dirty="0" smtClean="0"/>
              <a:t>schopnost vnímat věci)</a:t>
            </a:r>
          </a:p>
          <a:p>
            <a:pPr lvl="1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Mentální procesy a </a:t>
            </a:r>
            <a:r>
              <a:rPr lang="cs-CZ" dirty="0" smtClean="0"/>
              <a:t>události</a:t>
            </a:r>
            <a:br>
              <a:rPr lang="cs-CZ" dirty="0" smtClean="0"/>
            </a:br>
            <a:r>
              <a:rPr lang="cs-CZ" dirty="0" smtClean="0"/>
              <a:t>(poznávací funkce) v mysli: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7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popisují </a:t>
            </a:r>
            <a:r>
              <a:rPr lang="cs-CZ" dirty="0"/>
              <a:t>naši každodenní představu o naší prostorové </a:t>
            </a:r>
            <a:r>
              <a:rPr lang="cs-CZ" dirty="0" smtClean="0"/>
              <a:t>poloze </a:t>
            </a:r>
          </a:p>
          <a:p>
            <a:r>
              <a:rPr lang="cs-CZ" dirty="0" smtClean="0"/>
              <a:t>zřídkakdy  </a:t>
            </a:r>
            <a:r>
              <a:rPr lang="cs-CZ" dirty="0"/>
              <a:t>si lidé zobrazují  svou polohu, představy do formální </a:t>
            </a:r>
            <a:r>
              <a:rPr lang="cs-CZ" dirty="0" smtClean="0"/>
              <a:t>mapy </a:t>
            </a:r>
          </a:p>
          <a:p>
            <a:r>
              <a:rPr lang="cs-CZ" dirty="0" smtClean="0"/>
              <a:t>všichni </a:t>
            </a:r>
            <a:r>
              <a:rPr lang="cs-CZ" dirty="0"/>
              <a:t>jsme </a:t>
            </a:r>
            <a:r>
              <a:rPr lang="cs-CZ" dirty="0" smtClean="0"/>
              <a:t>prostorově umístěni a uvědomujeme si své umístění</a:t>
            </a:r>
          </a:p>
          <a:p>
            <a:r>
              <a:rPr lang="cs-CZ" dirty="0" smtClean="0"/>
              <a:t>mentální </a:t>
            </a:r>
            <a:r>
              <a:rPr lang="cs-CZ" dirty="0"/>
              <a:t>mapa tak vztahuje prvky, jež vidíme jako důležité </a:t>
            </a:r>
            <a:r>
              <a:rPr lang="cs-CZ" dirty="0" smtClean="0"/>
              <a:t> </a:t>
            </a:r>
          </a:p>
          <a:p>
            <a:r>
              <a:rPr lang="cs-CZ" dirty="0" smtClean="0"/>
              <a:t>přehlížíme </a:t>
            </a:r>
            <a:r>
              <a:rPr lang="cs-CZ" dirty="0"/>
              <a:t>místa, jež </a:t>
            </a:r>
            <a:r>
              <a:rPr lang="cs-CZ" dirty="0" smtClean="0"/>
              <a:t>nenavštěvujeme </a:t>
            </a:r>
          </a:p>
          <a:p>
            <a:r>
              <a:rPr lang="cs-CZ" dirty="0" smtClean="0"/>
              <a:t>vyjma </a:t>
            </a:r>
            <a:r>
              <a:rPr lang="cs-CZ" dirty="0"/>
              <a:t>ptačí perspektivy jsou naše mentální mapy organizovány podle cest a význačných bodů, které nám pomáhají najít cestu v každodenním </a:t>
            </a:r>
            <a:r>
              <a:rPr lang="cs-CZ" dirty="0" smtClean="0"/>
              <a:t>životě </a:t>
            </a:r>
          </a:p>
          <a:p>
            <a:r>
              <a:rPr lang="cs-CZ" dirty="0" smtClean="0"/>
              <a:t>v</a:t>
            </a:r>
            <a:r>
              <a:rPr lang="cs-CZ" dirty="0"/>
              <a:t> naší percepci ovšem působí i kulturní filtry, rámce ovlivňující naši produkci obrazů </a:t>
            </a:r>
            <a:r>
              <a:rPr lang="cs-CZ" dirty="0" smtClean="0"/>
              <a:t>světa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</a:t>
            </a:r>
            <a:r>
              <a:rPr lang="cs-CZ" dirty="0" smtClean="0"/>
              <a:t>entální mapy - </a:t>
            </a:r>
            <a:r>
              <a:rPr lang="cs-CZ" dirty="0" err="1"/>
              <a:t>P.Crang</a:t>
            </a:r>
            <a:r>
              <a:rPr lang="cs-CZ" dirty="0"/>
              <a:t>, in </a:t>
            </a:r>
            <a:r>
              <a:rPr lang="cs-CZ" dirty="0" err="1"/>
              <a:t>Cloke</a:t>
            </a:r>
            <a:r>
              <a:rPr lang="cs-CZ" dirty="0"/>
              <a:t> et al. (2014, 931) </a:t>
            </a:r>
          </a:p>
        </p:txBody>
      </p:sp>
    </p:spTree>
    <p:extLst>
      <p:ext uri="{BB962C8B-B14F-4D97-AF65-F5344CB8AC3E}">
        <p14:creationId xmlns:p14="http://schemas.microsoft.com/office/powerpoint/2010/main" val="35786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 GeogrÚstav\FGterén2014\mapovéPodklady\docu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423"/>
            <a:ext cx="9001000" cy="67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 GeogrÚstav\FGterén2014\mapovéPodklady\ge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" y="1556792"/>
            <a:ext cx="9129240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8" cy="68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 Zvolen2014November\FGterénLhotaRapotina\mentálníMapy\Hradecká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8" y="260648"/>
            <a:ext cx="87785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 Zvolen2014November\FGterénLhotaRapotina\mentálníMapy\Mentalni_mapa_Steh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344"/>
            <a:ext cx="8928992" cy="61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B Zvolen2014November\FGterénLhotaRapotina\mentálníMapy\Hvězda_mentalna_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0041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 Zvolen2014November\FGterénLhotaRapotina\kognitivníMapy\Umlauf_-_kognitivni_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588" y="-457200"/>
            <a:ext cx="10671176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6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ÚZEMÍ C3 (Den druhý)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5680376" y="1484783"/>
            <a:ext cx="3468899" cy="52551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1 - javořiny s příměsí habru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2 - vysoké borovice a duby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3 - vysoké jehličnaté lesy s keřovým patrem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4 - vlhký listnatý segment kolem strží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5 - buk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6 - vysoké jehličnaté lesy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7 - sesuv půdy a strž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8 - listnatý vlhký les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9 - mýtina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10 - školky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11 - pouze keřové patro - ostružiny, kopřivy …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12 - teplomilné stromy na vápencích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13 - bezlesí, koryta pro divočáky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14 - nízká plantáž smrků 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15 -nízká plantáž borovic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cs" sz="1100" b="1" dirty="0"/>
              <a:t>16 - travnatá plocha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692696"/>
            <a:ext cx="5765601" cy="544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2286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233199"/>
            <a:ext cx="9036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Press</a:t>
            </a:r>
            <a:r>
              <a:rPr lang="cs-CZ" b="1" dirty="0"/>
              <a:t> </a:t>
            </a:r>
            <a:r>
              <a:rPr lang="cs-CZ" b="1" dirty="0" err="1"/>
              <a:t>Release</a:t>
            </a:r>
            <a:endParaRPr lang="cs-CZ" dirty="0"/>
          </a:p>
          <a:p>
            <a:r>
              <a:rPr lang="cs-CZ" dirty="0"/>
              <a:t>2014-10-06</a:t>
            </a:r>
          </a:p>
          <a:p>
            <a:r>
              <a:rPr lang="cs-CZ" u="sng" dirty="0" err="1">
                <a:hlinkClick r:id="rId3"/>
              </a:rPr>
              <a:t>The</a:t>
            </a:r>
            <a:r>
              <a:rPr lang="cs-CZ" u="sng" dirty="0">
                <a:hlinkClick r:id="rId3"/>
              </a:rPr>
              <a:t> Nobel </a:t>
            </a:r>
            <a:r>
              <a:rPr lang="cs-CZ" u="sng" dirty="0" err="1">
                <a:hlinkClick r:id="rId3"/>
              </a:rPr>
              <a:t>Assembly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at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Karolinska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Institutet</a:t>
            </a:r>
            <a:r>
              <a:rPr lang="cs-CZ" dirty="0"/>
              <a:t> has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cs-CZ" dirty="0" err="1"/>
              <a:t>decided</a:t>
            </a:r>
            <a:r>
              <a:rPr lang="cs-CZ" dirty="0"/>
              <a:t> to </a:t>
            </a:r>
            <a:r>
              <a:rPr lang="cs-CZ" dirty="0" err="1"/>
              <a:t>award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 err="1"/>
              <a:t>The</a:t>
            </a:r>
            <a:r>
              <a:rPr lang="cs-CZ" b="1" dirty="0"/>
              <a:t> 2014 Nobel </a:t>
            </a:r>
            <a:r>
              <a:rPr lang="cs-CZ" b="1" dirty="0" err="1"/>
              <a:t>Prize</a:t>
            </a:r>
            <a:r>
              <a:rPr lang="cs-CZ" b="1" dirty="0"/>
              <a:t> in </a:t>
            </a:r>
            <a:r>
              <a:rPr lang="cs-CZ" b="1" dirty="0" err="1"/>
              <a:t>Physiology</a:t>
            </a:r>
            <a:r>
              <a:rPr lang="cs-CZ" b="1" dirty="0"/>
              <a:t> </a:t>
            </a:r>
            <a:r>
              <a:rPr lang="cs-CZ" b="1" dirty="0" err="1"/>
              <a:t>or</a:t>
            </a:r>
            <a:r>
              <a:rPr lang="cs-CZ" b="1" dirty="0"/>
              <a:t> </a:t>
            </a:r>
            <a:r>
              <a:rPr lang="cs-CZ" b="1" dirty="0" err="1"/>
              <a:t>Medicine</a:t>
            </a:r>
            <a:endParaRPr lang="cs-CZ" dirty="0"/>
          </a:p>
          <a:p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half</a:t>
            </a:r>
            <a:r>
              <a:rPr lang="cs-CZ" dirty="0"/>
              <a:t> to</a:t>
            </a:r>
          </a:p>
          <a:p>
            <a:r>
              <a:rPr lang="cs-CZ" b="1" dirty="0"/>
              <a:t>John </a:t>
            </a:r>
            <a:r>
              <a:rPr lang="cs-CZ" b="1" dirty="0" err="1"/>
              <a:t>O´Keefe</a:t>
            </a:r>
            <a:endParaRPr lang="cs-CZ" dirty="0"/>
          </a:p>
          <a:p>
            <a:r>
              <a:rPr lang="cs-CZ" dirty="0"/>
              <a:t>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half</a:t>
            </a:r>
            <a:r>
              <a:rPr lang="cs-CZ" dirty="0"/>
              <a:t> </a:t>
            </a:r>
            <a:r>
              <a:rPr lang="cs-CZ" dirty="0" err="1"/>
              <a:t>jointly</a:t>
            </a:r>
            <a:r>
              <a:rPr lang="cs-CZ" dirty="0"/>
              <a:t> to</a:t>
            </a:r>
          </a:p>
          <a:p>
            <a:r>
              <a:rPr lang="cs-CZ" b="1" dirty="0"/>
              <a:t>May-</a:t>
            </a:r>
            <a:r>
              <a:rPr lang="cs-CZ" b="1" dirty="0" err="1"/>
              <a:t>Britt</a:t>
            </a:r>
            <a:r>
              <a:rPr lang="cs-CZ" b="1" dirty="0"/>
              <a:t> Moser and Edvard I. Moser</a:t>
            </a:r>
            <a:endParaRPr lang="cs-CZ" dirty="0"/>
          </a:p>
          <a:p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their</a:t>
            </a:r>
            <a:r>
              <a:rPr lang="cs-CZ" b="1" dirty="0"/>
              <a:t> </a:t>
            </a:r>
            <a:r>
              <a:rPr lang="cs-CZ" b="1" dirty="0" err="1"/>
              <a:t>discoveries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</a:t>
            </a:r>
            <a:r>
              <a:rPr lang="cs-CZ" b="1" dirty="0" err="1"/>
              <a:t>that</a:t>
            </a:r>
            <a:r>
              <a:rPr lang="cs-CZ" b="1" dirty="0"/>
              <a:t> </a:t>
            </a:r>
            <a:r>
              <a:rPr lang="cs-CZ" b="1" dirty="0" err="1"/>
              <a:t>constitute</a:t>
            </a:r>
            <a:r>
              <a:rPr lang="cs-CZ" b="1" dirty="0"/>
              <a:t> a </a:t>
            </a:r>
            <a:r>
              <a:rPr lang="cs-CZ" b="1" dirty="0" err="1"/>
              <a:t>positioning</a:t>
            </a:r>
            <a:r>
              <a:rPr lang="cs-CZ" b="1" dirty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err="1"/>
              <a:t>system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brain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0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8195" name="Picture 4" descr="Nová geolog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742237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8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 výukaSust2013\A výukaSust2013\podklady\ZvolenA\Lynch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8" y="908720"/>
            <a:ext cx="917624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 Zvolen2014November\prezentace\MentalImager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8" y="1412776"/>
            <a:ext cx="89251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01000" cy="67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4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anada_Kanada\CanadaA\mental maps\history_files\lynchdiagr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384"/>
            <a:ext cx="7632848" cy="66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Jak by naše chápání toho, jak lidé rozvíjejí mentální podobu životního prostředí mohlo pomoci navrhnout prostory, jež by lépe vyhovovaly jejich uživatelům</a:t>
            </a:r>
          </a:p>
          <a:p>
            <a:endParaRPr lang="cs-CZ" dirty="0" smtClean="0"/>
          </a:p>
          <a:p>
            <a:r>
              <a:rPr lang="cs-CZ" dirty="0" smtClean="0"/>
              <a:t>Jak </a:t>
            </a:r>
            <a:r>
              <a:rPr lang="cs-CZ" dirty="0"/>
              <a:t>může přispět </a:t>
            </a:r>
            <a:r>
              <a:rPr lang="cs-CZ" dirty="0" smtClean="0"/>
              <a:t>environmentální poznávání k praktickému environmentálnímu designu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Kevin Lynch: jaká je vaše představa/podoba města?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19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 Zvolen2014November\článek\MentMapy\ment_mapaBorkovcov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624"/>
            <a:ext cx="452981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8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ynek\Pictures\penalt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-26988"/>
            <a:ext cx="5602287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 Zvolen2014November\prezentace\RetzHex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03188"/>
            <a:ext cx="6156325" cy="66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ttp://static01.nyt.com/images/2014/10/06/multimedia/nobel-prize-medicine/nobel-prize-medicine-videoSixteenByNine54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7" cy="655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9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 Zvolen2014November\prezentace\mentMap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64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 Zvolen2014November\prezentace\mentM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092"/>
            <a:ext cx="8984076" cy="64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" y="692697"/>
            <a:ext cx="906216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1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" y="638494"/>
            <a:ext cx="9108019" cy="610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3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oh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3" y="1196752"/>
            <a:ext cx="2663825" cy="37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moser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7" y="1212776"/>
            <a:ext cx="2663825" cy="37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moser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68" y="1212776"/>
            <a:ext cx="2663825" cy="376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 Zvolen2014November\prezentace\pyramidBuň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426"/>
            <a:ext cx="8712968" cy="66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 Zvolen2014November\prezentace\pyramidal_cells_400x_PC231471_l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004"/>
            <a:ext cx="8799793" cy="67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912767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Výchozí </a:t>
            </a:r>
            <a:r>
              <a:rPr lang="cs-CZ" dirty="0"/>
              <a:t>prostorový koncept</a:t>
            </a:r>
          </a:p>
          <a:p>
            <a:pPr lvl="0"/>
            <a:r>
              <a:rPr lang="cs-CZ" dirty="0"/>
              <a:t>Dějiště sociálních vztahů</a:t>
            </a:r>
          </a:p>
          <a:p>
            <a:pPr lvl="0"/>
            <a:r>
              <a:rPr lang="cs-CZ" dirty="0"/>
              <a:t>Jde i o pocit, afekt, tělesnost, </a:t>
            </a:r>
            <a:r>
              <a:rPr lang="cs-CZ" dirty="0" err="1"/>
              <a:t>materialitu</a:t>
            </a:r>
            <a:endParaRPr lang="cs-CZ" dirty="0"/>
          </a:p>
          <a:p>
            <a:pPr lvl="0"/>
            <a:r>
              <a:rPr lang="cs-CZ" dirty="0"/>
              <a:t>Význam, smysl, reprezentace, praktiky</a:t>
            </a:r>
          </a:p>
          <a:p>
            <a:pPr lvl="0"/>
            <a:r>
              <a:rPr lang="cs-CZ" dirty="0"/>
              <a:t>Kvalita života, životní styl, prožívaná zkušenost</a:t>
            </a:r>
          </a:p>
          <a:p>
            <a:pPr lvl="0"/>
            <a:r>
              <a:rPr lang="cs-CZ" dirty="0" err="1"/>
              <a:t>Giddensovská</a:t>
            </a:r>
            <a:r>
              <a:rPr lang="cs-CZ" dirty="0"/>
              <a:t> struktura a jednání, instituce a moc</a:t>
            </a:r>
          </a:p>
          <a:p>
            <a:pPr lvl="0"/>
            <a:r>
              <a:rPr lang="cs-CZ" dirty="0"/>
              <a:t>Identita, diference, mobilita, události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</a:t>
            </a:r>
            <a:r>
              <a:rPr lang="cs-CZ" dirty="0" smtClean="0"/>
              <a:t>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87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" y="404664"/>
            <a:ext cx="893294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173</TotalTime>
  <Words>350</Words>
  <Application>Microsoft Office PowerPoint</Application>
  <PresentationFormat>Předvádění na obrazovce (4:3)</PresentationFormat>
  <Paragraphs>90</Paragraphs>
  <Slides>33</Slides>
  <Notes>33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Shluk</vt:lpstr>
      <vt:lpstr>Mentální mapy míst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Místo:</vt:lpstr>
      <vt:lpstr>Prezentace aplikace PowerPoint</vt:lpstr>
      <vt:lpstr>Mentální procesy a události (poznávací funkce) v mysli:</vt:lpstr>
      <vt:lpstr>Mentální mapy - P.Crang, in Cloke et al. (2014, 931)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ÚZEMÍ C3 (Den druhý)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Kevin Lynch: jaká je vaše představa/podoba města?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Mentální mapy míst</dc:title>
  <dc:creator>hynek Alois</dc:creator>
  <cp:lastModifiedBy>hynek Alois</cp:lastModifiedBy>
  <cp:revision>39</cp:revision>
  <dcterms:created xsi:type="dcterms:W3CDTF">2014-11-02T23:48:02Z</dcterms:created>
  <dcterms:modified xsi:type="dcterms:W3CDTF">2014-11-19T19:19:06Z</dcterms:modified>
</cp:coreProperties>
</file>