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35" r:id="rId2"/>
    <p:sldId id="336" r:id="rId3"/>
    <p:sldId id="343" r:id="rId4"/>
    <p:sldId id="353" r:id="rId5"/>
    <p:sldId id="350" r:id="rId6"/>
    <p:sldId id="351" r:id="rId7"/>
    <p:sldId id="345" r:id="rId8"/>
    <p:sldId id="354" r:id="rId9"/>
    <p:sldId id="344" r:id="rId10"/>
    <p:sldId id="346" r:id="rId11"/>
    <p:sldId id="355" r:id="rId12"/>
    <p:sldId id="347" r:id="rId13"/>
    <p:sldId id="357" r:id="rId14"/>
    <p:sldId id="356" r:id="rId15"/>
    <p:sldId id="348" r:id="rId16"/>
    <p:sldId id="349" r:id="rId17"/>
    <p:sldId id="338" r:id="rId18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ekt" initials="" lastIdx="1" clrIdx="0"/>
  <p:cmAuthor id="1" name="Vaniš Pavel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4EC46D"/>
    <a:srgbClr val="000000"/>
    <a:srgbClr val="FF6600"/>
    <a:srgbClr val="FF99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8575" autoAdjust="0"/>
  </p:normalViewPr>
  <p:slideViewPr>
    <p:cSldViewPr>
      <p:cViewPr>
        <p:scale>
          <a:sx n="100" d="100"/>
          <a:sy n="100" d="100"/>
        </p:scale>
        <p:origin x="-204" y="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1926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BA61137-D92A-4072-9652-8FA1ED72396E}" type="datetimeFigureOut">
              <a:rPr lang="cs-CZ"/>
              <a:pPr>
                <a:defRPr/>
              </a:pPr>
              <a:t>8.10.2013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5A065CE-A5AA-4B53-9CAD-B3B6FA86400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DBEB9E-59E0-46C8-B843-F4AD8F05F38B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>
              <a:cs typeface="Arial" charset="0"/>
            </a:endParaRPr>
          </a:p>
        </p:txBody>
      </p:sp>
      <p:sp>
        <p:nvSpPr>
          <p:cNvPr id="1741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DBB7B60-E65A-4DA6-A22F-8AAC5DF459DA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>
              <a:cs typeface="Arial" charset="0"/>
            </a:endParaRPr>
          </a:p>
        </p:txBody>
      </p:sp>
      <p:sp>
        <p:nvSpPr>
          <p:cNvPr id="3584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smtClean="0"/>
              <a:t>Výborná je zejména čitelnost map jako výsledek precizního řešení priorit prvků a selektivního maskování. Srovnávací seznam mapových značek Základních map ČR 1 : 10 000, 1 : 25 000, 1 : 50 000, 1 : 100 000 a 1 : 200 000 a seznamy mapových značek pro mapy jednotlivých měřítek jsou dostupné ke stažení na Geoportálu ČÚZK. </a:t>
            </a:r>
          </a:p>
          <a:p>
            <a:pPr>
              <a:spcBef>
                <a:spcPct val="0"/>
              </a:spcBef>
            </a:pPr>
            <a:endParaRPr lang="cs-CZ" smtClean="0"/>
          </a:p>
          <a:p>
            <a:pPr>
              <a:spcBef>
                <a:spcPct val="0"/>
              </a:spcBef>
            </a:pPr>
            <a:endParaRPr 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E83EE3B-6569-49E8-8489-5811031CEB63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>
              <a:cs typeface="Arial" charset="0"/>
            </a:endParaRPr>
          </a:p>
        </p:txBody>
      </p:sp>
      <p:sp>
        <p:nvSpPr>
          <p:cNvPr id="3789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39939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C1E2063-1AF2-47AC-B2D7-A813355AEC21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41987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52D8289-20CB-4E89-A66A-7F2AB2DA1F89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02F67D0-F5D7-402E-8369-E293FF922B2B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>
              <a:cs typeface="Arial" charset="0"/>
            </a:endParaRPr>
          </a:p>
        </p:txBody>
      </p:sp>
      <p:sp>
        <p:nvSpPr>
          <p:cNvPr id="4403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9746479-EBAD-4DD9-8EC2-7BB2F2868AB5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>
              <a:cs typeface="Arial" charset="0"/>
            </a:endParaRPr>
          </a:p>
        </p:txBody>
      </p:sp>
      <p:sp>
        <p:nvSpPr>
          <p:cNvPr id="4608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48131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42372F8-6359-4B99-AEBF-42E8B5C82693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5965B66-D171-4A3B-9775-F4AD539D5B00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>
              <a:cs typeface="Arial" charset="0"/>
            </a:endParaRPr>
          </a:p>
        </p:txBody>
      </p:sp>
      <p:sp>
        <p:nvSpPr>
          <p:cNvPr id="1945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FC8DF8A-0868-433D-8A7B-68488914DA68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>
              <a:cs typeface="Arial" charset="0"/>
            </a:endParaRPr>
          </a:p>
        </p:txBody>
      </p:sp>
      <p:sp>
        <p:nvSpPr>
          <p:cNvPr id="2150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715ED18-4367-4D27-A564-A59DF0CF1A9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>
              <a:cs typeface="Arial" charset="0"/>
            </a:endParaRPr>
          </a:p>
        </p:txBody>
      </p:sp>
      <p:sp>
        <p:nvSpPr>
          <p:cNvPr id="2355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1D36ECE-95E1-45C6-88F6-9749AC4139E6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>
              <a:cs typeface="Arial" charset="0"/>
            </a:endParaRPr>
          </a:p>
        </p:txBody>
      </p:sp>
      <p:sp>
        <p:nvSpPr>
          <p:cNvPr id="2560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DC87975-F770-46AC-8A9C-380D523C41C5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>
              <a:cs typeface="Arial" charset="0"/>
            </a:endParaRPr>
          </a:p>
        </p:txBody>
      </p:sp>
      <p:sp>
        <p:nvSpPr>
          <p:cNvPr id="2765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smtClean="0"/>
              <a:t>V důsledku pootočení kladu základních map středních měřítek oproti souřadnicovým osám S-JTSK je i popis základních map v prohlížecích službách Geoportálu ČÚZK pootočen o 3,5° až 8°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CCF72B2-C138-4161-8BB5-E5FA805EE280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>
              <a:cs typeface="Arial" charset="0"/>
            </a:endParaRPr>
          </a:p>
        </p:txBody>
      </p:sp>
      <p:sp>
        <p:nvSpPr>
          <p:cNvPr id="2969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smtClean="0"/>
              <a:t>V budoucnu i bezešvost z hlediska časového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A3B63E3-0C13-411C-ACCC-EE478235FE6E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>
              <a:cs typeface="Arial" charset="0"/>
            </a:endParaRPr>
          </a:p>
        </p:txBody>
      </p:sp>
      <p:sp>
        <p:nvSpPr>
          <p:cNvPr id="3174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A1E48A9-D401-408F-921F-B22B5462EFA1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>
              <a:cs typeface="Arial" charset="0"/>
            </a:endParaRPr>
          </a:p>
        </p:txBody>
      </p:sp>
      <p:sp>
        <p:nvSpPr>
          <p:cNvPr id="3379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smtClean="0"/>
              <a:t>Je třeba zdůraznit, že cíleně je míra zjednodušení obsahu mezi ZM 10 a ZM 25 a obdobně mezi ZM 50 a ZM 100 malá a snižuje tak pracnost správy základních map v měřítkách 1 : 25 000 a 1 : 100 000. </a:t>
            </a:r>
          </a:p>
          <a:p>
            <a:pPr>
              <a:spcBef>
                <a:spcPct val="0"/>
              </a:spcBef>
            </a:pPr>
            <a:r>
              <a:rPr lang="cs-CZ" smtClean="0"/>
              <a:t>Předměty obsahu mapy jsou znázorněny na území ČR, pouze ZM 50 zobrazuje příhraniční území okolních států. </a:t>
            </a:r>
          </a:p>
          <a:p>
            <a:pPr>
              <a:spcBef>
                <a:spcPct val="0"/>
              </a:spcBef>
            </a:pPr>
            <a:r>
              <a:rPr lang="cs-CZ" smtClean="0"/>
              <a:t>V rámci přechodu na digitální zpracování (1999) a nasazení současné technologie došlo k částečné redukci obsahu ZM 10 ve srovnání s analogovou ZM 10 (např. sloučením či vypuštěním některých prvků terénního reliéfu, druhů porostu, povrchu) a současně i k obohacení obsahu (např. o podrobnější rozlišení využití půdy a rozšíření počtu barevných výplní ploch).</a:t>
            </a:r>
          </a:p>
          <a:p>
            <a:pPr>
              <a:spcBef>
                <a:spcPct val="0"/>
              </a:spcBef>
            </a:pPr>
            <a:r>
              <a:rPr lang="cs-CZ" smtClean="0"/>
              <a:t>Úroveň současného kartografického zpracování základních map ČR je na vysoké úrovni i v mezinárodním srovnání. </a:t>
            </a:r>
          </a:p>
          <a:p>
            <a:pPr>
              <a:spcBef>
                <a:spcPct val="0"/>
              </a:spcBef>
            </a:pPr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FE7A1-1DDC-4F52-A58C-2A5BE5201F2E}" type="datetimeFigureOut">
              <a:rPr lang="cs-CZ"/>
              <a:pPr>
                <a:defRPr/>
              </a:pPr>
              <a:t>8.10.2013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4AAB6-F696-474C-BBA8-0385299C8B0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>
    <p:cover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20A68-D937-4657-81F9-03543119FAAC}" type="datetimeFigureOut">
              <a:rPr lang="cs-CZ"/>
              <a:pPr>
                <a:defRPr/>
              </a:pPr>
              <a:t>8.10.2013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1C72A2-292D-40ED-93F8-80D263ADCF4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>
    <p:cover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DFBBC-9AAA-4EEC-B86F-D0449052282D}" type="datetimeFigureOut">
              <a:rPr lang="cs-CZ"/>
              <a:pPr>
                <a:defRPr/>
              </a:pPr>
              <a:t>8.10.2013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539938-DEE8-4C10-892E-88A7C0A648D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>
    <p:cover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 lIns="82945" tIns="41473" rIns="82945" bIns="41473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0"/>
          </p:nvPr>
        </p:nvSpPr>
        <p:spPr>
          <a:xfrm>
            <a:off x="457200" y="6246813"/>
            <a:ext cx="2127250" cy="471487"/>
          </a:xfrm>
        </p:spPr>
        <p:txBody>
          <a:bodyPr lIns="82945" tIns="41473" rIns="82945" bIns="41473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idx="11"/>
          </p:nvPr>
        </p:nvSpPr>
        <p:spPr>
          <a:xfrm>
            <a:off x="3127375" y="6246813"/>
            <a:ext cx="2897188" cy="471487"/>
          </a:xfrm>
        </p:spPr>
        <p:txBody>
          <a:bodyPr lIns="82945" tIns="41473" rIns="82945" bIns="41473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idx="12"/>
          </p:nvPr>
        </p:nvSpPr>
        <p:spPr>
          <a:xfrm>
            <a:off x="6556375" y="6246813"/>
            <a:ext cx="2128838" cy="471487"/>
          </a:xfrm>
        </p:spPr>
        <p:txBody>
          <a:bodyPr tIns="41473" bIns="41473"/>
          <a:lstStyle>
            <a:lvl1pPr>
              <a:defRPr/>
            </a:lvl1pPr>
          </a:lstStyle>
          <a:p>
            <a:pPr>
              <a:defRPr/>
            </a:pPr>
            <a:fld id="{BB4F6BDC-AFF9-4D0A-A974-D58AAAF704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cover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2F90A-A51D-45F2-B40A-81E7750A791A}" type="datetimeFigureOut">
              <a:rPr lang="cs-CZ"/>
              <a:pPr>
                <a:defRPr/>
              </a:pPr>
              <a:t>8.10.2013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FAC77-12AF-437F-834B-8F64AFB1FDB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>
    <p:cover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4074F-926B-48B9-905B-0ED3DC54485D}" type="datetimeFigureOut">
              <a:rPr lang="cs-CZ"/>
              <a:pPr>
                <a:defRPr/>
              </a:pPr>
              <a:t>8.10.2013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15568-C090-4DC7-9F21-D2E87D8D2EB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>
    <p:cover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1AC0E-3850-44B6-A7D7-90DD9BB5DFA9}" type="datetimeFigureOut">
              <a:rPr lang="cs-CZ"/>
              <a:pPr>
                <a:defRPr/>
              </a:pPr>
              <a:t>8.10.2013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055960-67B3-49E2-B36B-FD037EEB912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>
    <p:cover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C8AD25-162E-4FCC-B1C7-ABCF887AEFC7}" type="datetimeFigureOut">
              <a:rPr lang="cs-CZ"/>
              <a:pPr>
                <a:defRPr/>
              </a:pPr>
              <a:t>8.10.2013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20B49-45D1-4B4F-94AE-B1D8442C5FF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>
    <p:cover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6892D-AB77-4DD0-A42C-AC5CD617A379}" type="datetimeFigureOut">
              <a:rPr lang="cs-CZ"/>
              <a:pPr>
                <a:defRPr/>
              </a:pPr>
              <a:t>8.10.2013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CD97D-AAA6-421A-9184-2FBD6F5F662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>
    <p:cover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49DE3-317B-4FAE-BCE1-5787376D58EF}" type="datetimeFigureOut">
              <a:rPr lang="cs-CZ"/>
              <a:pPr>
                <a:defRPr/>
              </a:pPr>
              <a:t>8.10.2013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0F25A-1C61-42FE-8625-6A57A8BD535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>
    <p:cover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F6AB8-4DD3-4E96-AF22-832503C58B3B}" type="datetimeFigureOut">
              <a:rPr lang="cs-CZ"/>
              <a:pPr>
                <a:defRPr/>
              </a:pPr>
              <a:t>8.10.2013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51BB1-ED9C-4683-BBCC-9748CE97E49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>
    <p:cover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5D483-DC24-41F8-BE8C-D4379262F25E}" type="datetimeFigureOut">
              <a:rPr lang="cs-CZ"/>
              <a:pPr>
                <a:defRPr/>
              </a:pPr>
              <a:t>8.10.2013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2CB9F-9928-460F-88DA-43268582FDA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>
    <p:cover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365D992-8582-41C6-AA8C-20DDFD87C297}" type="datetimeFigureOut">
              <a:rPr lang="cs-CZ"/>
              <a:pPr>
                <a:defRPr/>
              </a:pPr>
              <a:t>8.10.2013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4CDDC23-80E4-4469-A1C3-02B938FFFC2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61" r:id="rId12"/>
  </p:sldLayoutIdLst>
  <p:transition>
    <p:cover dir="d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6.jpe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7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.jpeg"/><Relationship Id="rId4" Type="http://schemas.openxmlformats.org/officeDocument/2006/relationships/image" Target="../media/image28.png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jpeg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Relationship Id="rId9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Nadpis 1"/>
          <p:cNvSpPr>
            <a:spLocks noGrp="1"/>
          </p:cNvSpPr>
          <p:nvPr>
            <p:ph type="ctrTitle"/>
          </p:nvPr>
        </p:nvSpPr>
        <p:spPr>
          <a:xfrm>
            <a:off x="755650" y="1412875"/>
            <a:ext cx="7772400" cy="1470025"/>
          </a:xfrm>
        </p:spPr>
        <p:txBody>
          <a:bodyPr/>
          <a:lstStyle/>
          <a:p>
            <a:r>
              <a:rPr lang="cs-CZ" b="1" smtClean="0"/>
              <a:t>Přehled kartografické tvorby Zeměměřického úřadu</a:t>
            </a:r>
            <a:endParaRPr lang="cs-CZ" b="1" smtClean="0">
              <a:solidFill>
                <a:srgbClr val="000000"/>
              </a:solidFill>
            </a:endParaRPr>
          </a:p>
        </p:txBody>
      </p:sp>
      <p:sp>
        <p:nvSpPr>
          <p:cNvPr id="15362" name="Podnadpis 2"/>
          <p:cNvSpPr>
            <a:spLocks noGrp="1"/>
          </p:cNvSpPr>
          <p:nvPr>
            <p:ph type="subTitle" idx="1"/>
          </p:nvPr>
        </p:nvSpPr>
        <p:spPr>
          <a:xfrm>
            <a:off x="0" y="4221163"/>
            <a:ext cx="9144000" cy="1031875"/>
          </a:xfrm>
        </p:spPr>
        <p:txBody>
          <a:bodyPr/>
          <a:lstStyle/>
          <a:p>
            <a:r>
              <a:rPr lang="cs-CZ" b="1" smtClean="0">
                <a:solidFill>
                  <a:srgbClr val="000000"/>
                </a:solidFill>
              </a:rPr>
              <a:t>Ing. Danuše Svobodová</a:t>
            </a:r>
          </a:p>
        </p:txBody>
      </p:sp>
      <p:sp>
        <p:nvSpPr>
          <p:cNvPr id="15363" name="TextovéPole 4"/>
          <p:cNvSpPr txBox="1">
            <a:spLocks noChangeArrowheads="1"/>
          </p:cNvSpPr>
          <p:nvPr/>
        </p:nvSpPr>
        <p:spPr bwMode="auto">
          <a:xfrm>
            <a:off x="0" y="5300663"/>
            <a:ext cx="914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b="1">
                <a:latin typeface="Calibri" pitchFamily="34" charset="0"/>
              </a:rPr>
              <a:t>6. září 2013, Plzeň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/>
          <p:cNvSpPr txBox="1">
            <a:spLocks noChangeArrowheads="1"/>
          </p:cNvSpPr>
          <p:nvPr/>
        </p:nvSpPr>
        <p:spPr bwMode="auto">
          <a:xfrm>
            <a:off x="250825" y="836613"/>
            <a:ext cx="8893175" cy="5400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63220" rIns="81639" bIns="40820"/>
          <a:lstStyle/>
          <a:p>
            <a:r>
              <a:rPr lang="cs-CZ" b="1">
                <a:latin typeface="Calibri" pitchFamily="34" charset="0"/>
              </a:rPr>
              <a:t>Základní mapy středních měřítek (ZM 10 – ZM 200) - </a:t>
            </a:r>
            <a:r>
              <a:rPr lang="cs-CZ">
                <a:latin typeface="Calibri" pitchFamily="34" charset="0"/>
              </a:rPr>
              <a:t>topografické mapy</a:t>
            </a:r>
          </a:p>
          <a:p>
            <a:r>
              <a:rPr lang="cs-CZ">
                <a:latin typeface="Calibri" pitchFamily="34" charset="0"/>
              </a:rPr>
              <a:t>Obsahem je polohopis (sídla, komunikace, vodstvo, hranice, porost a povrch půdy), </a:t>
            </a:r>
          </a:p>
          <a:p>
            <a:r>
              <a:rPr lang="cs-CZ">
                <a:latin typeface="Calibri" pitchFamily="34" charset="0"/>
              </a:rPr>
              <a:t>výškopis (vrstevnice, terénní stupně a skály), popis, rovinná pravoúhlá souřadnicová síť a zeměpisná síť. </a:t>
            </a:r>
          </a:p>
          <a:p>
            <a:r>
              <a:rPr lang="cs-CZ">
                <a:latin typeface="Calibri" pitchFamily="34" charset="0"/>
              </a:rPr>
              <a:t>Předměty obsahu mapy jsou znázorněny na území ČR, pouze ZM 50 zobrazuje příhraniční území okolních států. </a:t>
            </a:r>
          </a:p>
          <a:p>
            <a:r>
              <a:rPr lang="cs-CZ">
                <a:latin typeface="Calibri" pitchFamily="34" charset="0"/>
              </a:rPr>
              <a:t>Obsah ZM i seznam mapových značek byl od 70. let minulého století občas upravován, nejvíce při zahájení digitální tvorby. Aktuálně - doplnění jmen ulic do ZM 10.</a:t>
            </a:r>
          </a:p>
          <a:p>
            <a:r>
              <a:rPr lang="cs-CZ">
                <a:latin typeface="Calibri" pitchFamily="34" charset="0"/>
              </a:rPr>
              <a:t>Úroveň současného kartografického zpracování základních map ČR je na vysoké úrovni i v mezinárodním srovnání (na XXIII. konferenci ICA v Moskvě bronzová plaketa pro ZM 25). </a:t>
            </a:r>
          </a:p>
          <a:p>
            <a:r>
              <a:rPr lang="cs-CZ">
                <a:latin typeface="Calibri" pitchFamily="34" charset="0"/>
              </a:rPr>
              <a:t>Aktualizace ZM probíhá na podkladě změn z garantovaných zdrojů, ortofot a terénního šetření především prostřednictvím ZABAGED</a:t>
            </a:r>
            <a:r>
              <a:rPr lang="cs-CZ" baseline="30000">
                <a:latin typeface="Calibri" pitchFamily="34" charset="0"/>
              </a:rPr>
              <a:t>®</a:t>
            </a:r>
            <a:r>
              <a:rPr lang="cs-CZ">
                <a:latin typeface="Calibri" pitchFamily="34" charset="0"/>
              </a:rPr>
              <a:t> a Geonames, tj. mapy odpovídají skutečnosti.</a:t>
            </a:r>
          </a:p>
          <a:p>
            <a:r>
              <a:rPr lang="cs-CZ" sz="800">
                <a:latin typeface="Calibri" pitchFamily="34" charset="0"/>
              </a:rPr>
              <a:t>	</a:t>
            </a:r>
          </a:p>
          <a:p>
            <a:r>
              <a:rPr lang="cs-CZ" b="1">
                <a:latin typeface="Calibri" pitchFamily="34" charset="0"/>
              </a:rPr>
              <a:t>„Nová“ Státní mapa 1 : 5000 - </a:t>
            </a:r>
            <a:r>
              <a:rPr lang="cs-CZ">
                <a:latin typeface="Calibri" pitchFamily="34" charset="0"/>
              </a:rPr>
              <a:t>odvozená mapa</a:t>
            </a:r>
          </a:p>
          <a:p>
            <a:r>
              <a:rPr lang="cs-CZ">
                <a:latin typeface="Calibri" pitchFamily="34" charset="0"/>
              </a:rPr>
              <a:t>Současná přepracovaná podoba SM 5 obsahuje polohopis (podkladem je katastrální mapa), výškopis převzatý ze ZABAGED</a:t>
            </a:r>
            <a:r>
              <a:rPr lang="cs-CZ" baseline="30000">
                <a:latin typeface="Calibri" pitchFamily="34" charset="0"/>
              </a:rPr>
              <a:t>®</a:t>
            </a:r>
            <a:r>
              <a:rPr lang="cs-CZ">
                <a:latin typeface="Calibri" pitchFamily="34" charset="0"/>
              </a:rPr>
              <a:t> a popis (zdrojem geografická jména Geonames a zkratky druhového označení vybraných typů objektů ZABAGED</a:t>
            </a:r>
            <a:r>
              <a:rPr lang="cs-CZ" baseline="30000">
                <a:latin typeface="Calibri" pitchFamily="34" charset="0"/>
              </a:rPr>
              <a:t>®</a:t>
            </a:r>
            <a:r>
              <a:rPr lang="cs-CZ">
                <a:latin typeface="Calibri" pitchFamily="34" charset="0"/>
              </a:rPr>
              <a:t>). </a:t>
            </a:r>
          </a:p>
          <a:p>
            <a:r>
              <a:rPr lang="cs-CZ">
                <a:latin typeface="Calibri" pitchFamily="34" charset="0"/>
              </a:rPr>
              <a:t>Kartografické zpracování je s výjimkou popisu vrstevnic bez jakékoli editace.</a:t>
            </a:r>
          </a:p>
          <a:p>
            <a:r>
              <a:rPr lang="cs-CZ">
                <a:latin typeface="Calibri" pitchFamily="34" charset="0"/>
              </a:rPr>
              <a:t>Je dostupná na polovině území ČR, na zbylém území dřívější verze SM 5 a SMO-5. </a:t>
            </a:r>
          </a:p>
          <a:p>
            <a:endParaRPr lang="cs-CZ" sz="2000">
              <a:latin typeface="Calibri" pitchFamily="34" charset="0"/>
            </a:endParaRPr>
          </a:p>
          <a:p>
            <a:endParaRPr lang="cs-CZ" sz="2000">
              <a:latin typeface="Calibri" pitchFamily="34" charset="0"/>
            </a:endParaRPr>
          </a:p>
          <a:p>
            <a:endParaRPr lang="cs-CZ" sz="2400">
              <a:latin typeface="Calibri" pitchFamily="34" charset="0"/>
            </a:endParaRPr>
          </a:p>
          <a:p>
            <a:pPr>
              <a:lnSpc>
                <a:spcPct val="150000"/>
              </a:lnSpc>
            </a:pPr>
            <a:endParaRPr lang="cs-CZ">
              <a:latin typeface="Calibri" pitchFamily="34" charset="0"/>
            </a:endParaRPr>
          </a:p>
          <a:p>
            <a:pPr>
              <a:lnSpc>
                <a:spcPct val="150000"/>
              </a:lnSpc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lnSpc>
                <a:spcPct val="150000"/>
              </a:lnSpc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r>
              <a:rPr lang="cs-CZ">
                <a:latin typeface="Calibri" pitchFamily="34" charset="0"/>
              </a:rPr>
              <a:t>						</a:t>
            </a:r>
          </a:p>
          <a:p>
            <a:pPr>
              <a:buClr>
                <a:srgbClr val="FFFFFF"/>
              </a:buClr>
              <a:buSzPct val="45000"/>
            </a:pPr>
            <a:r>
              <a:rPr lang="cs-CZ">
                <a:latin typeface="Calibri" pitchFamily="34" charset="0"/>
              </a:rPr>
              <a:t>					</a:t>
            </a:r>
            <a:endParaRPr lang="cs-CZ" i="1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en-US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en-US" b="1">
              <a:latin typeface="Calibri" pitchFamily="34" charset="0"/>
            </a:endParaRP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-107950" y="0"/>
            <a:ext cx="9359900" cy="765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anchor="ctr">
            <a:normAutofit fontScale="975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4000" dirty="0">
                <a:latin typeface="+mn-lt"/>
                <a:cs typeface="+mn-cs"/>
              </a:rPr>
              <a:t>Obsah státních mapových děl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-107950" y="0"/>
            <a:ext cx="9359900" cy="765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anchor="ctr">
            <a:normAutofit fontScale="975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4000" dirty="0">
                <a:latin typeface="+mn-lt"/>
                <a:cs typeface="+mn-cs"/>
              </a:rPr>
              <a:t>Obsah státních mapových děl</a:t>
            </a:r>
          </a:p>
        </p:txBody>
      </p:sp>
      <p:pic>
        <p:nvPicPr>
          <p:cNvPr id="34818" name="Picture 2" descr="D:\Prezentace\obrázky 2012 2013\03 14 výřez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7950" y="0"/>
            <a:ext cx="9407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 descr="D:\Prezentace\obrázky 2012 2013\FrýdlantMORP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16700" y="0"/>
            <a:ext cx="2732088" cy="378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1"/>
          <p:cNvSpPr txBox="1">
            <a:spLocks noChangeArrowheads="1"/>
          </p:cNvSpPr>
          <p:nvPr/>
        </p:nvSpPr>
        <p:spPr bwMode="auto">
          <a:xfrm>
            <a:off x="323850" y="765175"/>
            <a:ext cx="8424863" cy="5184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63220" rIns="81639" bIns="40820"/>
          <a:lstStyle/>
          <a:p>
            <a:r>
              <a:rPr lang="cs-CZ" sz="2000">
                <a:latin typeface="Calibri" pitchFamily="34" charset="0"/>
              </a:rPr>
              <a:t>Kromě tradičních </a:t>
            </a:r>
            <a:r>
              <a:rPr lang="cs-CZ" sz="2000" b="1">
                <a:latin typeface="Calibri" pitchFamily="34" charset="0"/>
              </a:rPr>
              <a:t>tištěných map (neskládaných a skládaných) </a:t>
            </a:r>
            <a:r>
              <a:rPr lang="cs-CZ" sz="2000">
                <a:latin typeface="Calibri" pitchFamily="34" charset="0"/>
              </a:rPr>
              <a:t>jsou SM 5 a dále ZM 10, ZM 25, ZM 50, ZM 200 a MČR 500 dostupné v digitální formě v podobě </a:t>
            </a:r>
            <a:r>
              <a:rPr lang="cs-CZ" sz="2000" b="1">
                <a:latin typeface="Calibri" pitchFamily="34" charset="0"/>
              </a:rPr>
              <a:t>souborů rastrových dat </a:t>
            </a:r>
            <a:r>
              <a:rPr lang="cs-CZ" sz="2000">
                <a:latin typeface="Calibri" pitchFamily="34" charset="0"/>
              </a:rPr>
              <a:t>nebo prostřednictvím </a:t>
            </a:r>
            <a:r>
              <a:rPr lang="cs-CZ" sz="2000" b="1">
                <a:latin typeface="Calibri" pitchFamily="34" charset="0"/>
              </a:rPr>
              <a:t>prohlížecích služeb</a:t>
            </a:r>
            <a:r>
              <a:rPr lang="cs-CZ" sz="2000">
                <a:latin typeface="Calibri" pitchFamily="34" charset="0"/>
              </a:rPr>
              <a:t>. </a:t>
            </a:r>
          </a:p>
          <a:p>
            <a:endParaRPr lang="cs-CZ" sz="800">
              <a:latin typeface="Calibri" pitchFamily="34" charset="0"/>
            </a:endParaRPr>
          </a:p>
          <a:p>
            <a:r>
              <a:rPr lang="cs-CZ" sz="2000" b="1">
                <a:latin typeface="Calibri" pitchFamily="34" charset="0"/>
              </a:rPr>
              <a:t>Prohlížecí služby ČÚZK jsou od roku 2011 poskytovány zdarma a bez registrace pro všechny typy uživatelských aplikací.</a:t>
            </a:r>
          </a:p>
          <a:p>
            <a:endParaRPr lang="cs-CZ" sz="800" b="1">
              <a:latin typeface="Calibri" pitchFamily="34" charset="0"/>
            </a:endParaRPr>
          </a:p>
          <a:p>
            <a:r>
              <a:rPr lang="cs-CZ" sz="1600">
                <a:latin typeface="Calibri" pitchFamily="34" charset="0"/>
              </a:rPr>
              <a:t>podle standardu Open Geospatial Consortium, Inc. (OGC) </a:t>
            </a:r>
          </a:p>
          <a:p>
            <a:r>
              <a:rPr lang="cs-CZ" sz="1600">
                <a:latin typeface="Calibri" pitchFamily="34" charset="0"/>
              </a:rPr>
              <a:t>WMS (Web Map Services), WMTS (Web Map Tile Services)</a:t>
            </a:r>
          </a:p>
          <a:p>
            <a:endParaRPr lang="cs-CZ" sz="1600">
              <a:latin typeface="Calibri" pitchFamily="34" charset="0"/>
            </a:endParaRPr>
          </a:p>
          <a:p>
            <a:r>
              <a:rPr lang="cs-CZ" sz="1600">
                <a:latin typeface="Calibri" pitchFamily="34" charset="0"/>
              </a:rPr>
              <a:t>podle standardu společnosti ESRI</a:t>
            </a:r>
          </a:p>
          <a:p>
            <a:endParaRPr lang="cs-CZ" sz="2000">
              <a:latin typeface="Calibri" pitchFamily="34" charset="0"/>
            </a:endParaRPr>
          </a:p>
          <a:p>
            <a:endParaRPr lang="cs-CZ" sz="2000">
              <a:latin typeface="Calibri" pitchFamily="34" charset="0"/>
            </a:endParaRPr>
          </a:p>
          <a:p>
            <a:endParaRPr lang="cs-CZ" sz="2000">
              <a:latin typeface="Calibri" pitchFamily="34" charset="0"/>
            </a:endParaRPr>
          </a:p>
          <a:p>
            <a:endParaRPr lang="cs-CZ" sz="2000">
              <a:latin typeface="Calibri" pitchFamily="34" charset="0"/>
            </a:endParaRPr>
          </a:p>
          <a:p>
            <a:endParaRPr lang="cs-CZ" sz="2000">
              <a:latin typeface="Calibri" pitchFamily="34" charset="0"/>
            </a:endParaRPr>
          </a:p>
          <a:p>
            <a:r>
              <a:rPr lang="cs-CZ" sz="2000">
                <a:latin typeface="Calibri" pitchFamily="34" charset="0"/>
              </a:rPr>
              <a:t>Prohlížecí služby významně rozšiřují využití státního mapového díla.</a:t>
            </a:r>
          </a:p>
          <a:p>
            <a:r>
              <a:rPr lang="cs-CZ" sz="2000">
                <a:latin typeface="Calibri" pitchFamily="34" charset="0"/>
              </a:rPr>
              <a:t>Významnou vlastností je i možnost </a:t>
            </a:r>
            <a:r>
              <a:rPr lang="cs-CZ" sz="2000" b="1">
                <a:latin typeface="Calibri" pitchFamily="34" charset="0"/>
              </a:rPr>
              <a:t>on-line transformace</a:t>
            </a:r>
            <a:r>
              <a:rPr lang="cs-CZ" sz="2000">
                <a:latin typeface="Calibri" pitchFamily="34" charset="0"/>
              </a:rPr>
              <a:t> do velkého množství jiných souřadnicových systémů.</a:t>
            </a:r>
          </a:p>
          <a:p>
            <a:endParaRPr lang="cs-CZ" sz="2000">
              <a:latin typeface="Calibri" pitchFamily="34" charset="0"/>
            </a:endParaRPr>
          </a:p>
          <a:p>
            <a:endParaRPr lang="cs-CZ" sz="800" b="1">
              <a:latin typeface="Calibri" pitchFamily="34" charset="0"/>
            </a:endParaRPr>
          </a:p>
          <a:p>
            <a:pPr>
              <a:lnSpc>
                <a:spcPct val="150000"/>
              </a:lnSpc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lnSpc>
                <a:spcPct val="150000"/>
              </a:lnSpc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r>
              <a:rPr lang="cs-CZ">
                <a:latin typeface="Calibri" pitchFamily="34" charset="0"/>
              </a:rPr>
              <a:t>						</a:t>
            </a:r>
          </a:p>
          <a:p>
            <a:pPr>
              <a:buClr>
                <a:srgbClr val="FFFFFF"/>
              </a:buClr>
              <a:buSzPct val="45000"/>
            </a:pPr>
            <a:r>
              <a:rPr lang="cs-CZ">
                <a:latin typeface="Calibri" pitchFamily="34" charset="0"/>
              </a:rPr>
              <a:t>					</a:t>
            </a:r>
            <a:endParaRPr lang="cs-CZ" i="1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en-US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en-US" b="1">
              <a:latin typeface="Calibri" pitchFamily="34" charset="0"/>
            </a:endParaRP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-107950" y="0"/>
            <a:ext cx="9359900" cy="765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anchor="ctr">
            <a:normAutofit fontScale="975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4000" dirty="0">
                <a:latin typeface="+mn-lt"/>
                <a:cs typeface="+mn-cs"/>
              </a:rPr>
              <a:t>Státní mapová díla na internetu </a:t>
            </a:r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163" y="2205038"/>
            <a:ext cx="351155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Obrázek 6" descr="lokalizace zm.bmp"/>
          <p:cNvPicPr>
            <a:picLocks noChangeAspect="1"/>
          </p:cNvPicPr>
          <p:nvPr/>
        </p:nvPicPr>
        <p:blipFill>
          <a:blip r:embed="rId5" cstate="print"/>
          <a:srcRect t="76401" r="31097"/>
          <a:stretch>
            <a:fillRect/>
          </a:stretch>
        </p:blipFill>
        <p:spPr bwMode="auto">
          <a:xfrm>
            <a:off x="323850" y="3860800"/>
            <a:ext cx="4781550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Zástupný symbol pro obsah 10"/>
          <p:cNvSpPr>
            <a:spLocks noGrp="1"/>
          </p:cNvSpPr>
          <p:nvPr>
            <p:ph idx="1"/>
          </p:nvPr>
        </p:nvSpPr>
        <p:spPr>
          <a:xfrm>
            <a:off x="468313" y="981075"/>
            <a:ext cx="8229600" cy="5327650"/>
          </a:xfrm>
        </p:spPr>
        <p:txBody>
          <a:bodyPr/>
          <a:lstStyle/>
          <a:p>
            <a:endParaRPr lang="cs-CZ" sz="2200" smtClean="0"/>
          </a:p>
          <a:p>
            <a:endParaRPr lang="cs-CZ" sz="2000" smtClean="0"/>
          </a:p>
          <a:p>
            <a:endParaRPr lang="cs-CZ" sz="2000" smtClean="0"/>
          </a:p>
          <a:p>
            <a:endParaRPr lang="cs-CZ" sz="2400" smtClean="0"/>
          </a:p>
          <a:p>
            <a:pPr lvl="1"/>
            <a:endParaRPr lang="cs-CZ" sz="1600" smtClean="0"/>
          </a:p>
          <a:p>
            <a:endParaRPr lang="cs-CZ" sz="2000" smtClean="0"/>
          </a:p>
          <a:p>
            <a:endParaRPr lang="cs-CZ" sz="2000" smtClean="0"/>
          </a:p>
          <a:p>
            <a:endParaRPr lang="cs-CZ" smtClean="0"/>
          </a:p>
        </p:txBody>
      </p:sp>
      <p:sp>
        <p:nvSpPr>
          <p:cNvPr id="38914" name="AutoShape 2" descr="Apple iPad 2 16GB WiF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>
              <a:latin typeface="Calibri" pitchFamily="34" charset="0"/>
            </a:endParaRPr>
          </a:p>
        </p:txBody>
      </p:sp>
      <p:pic>
        <p:nvPicPr>
          <p:cNvPr id="38915" name="Obrázek 13" descr="pikto_100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908050"/>
            <a:ext cx="12255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AutoShape 8" descr="Smartphone Vanisse 5&quot; - Android 2.3 4GB 512RAM foto 8MPx"/>
          <p:cNvSpPr>
            <a:spLocks noChangeAspect="1" noChangeArrowheads="1"/>
          </p:cNvSpPr>
          <p:nvPr/>
        </p:nvSpPr>
        <p:spPr bwMode="auto">
          <a:xfrm>
            <a:off x="155575" y="-91440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>
              <a:latin typeface="Calibri" pitchFamily="34" charset="0"/>
            </a:endParaRPr>
          </a:p>
        </p:txBody>
      </p:sp>
      <p:grpSp>
        <p:nvGrpSpPr>
          <p:cNvPr id="38917" name="Skupina 16"/>
          <p:cNvGrpSpPr>
            <a:grpSpLocks/>
          </p:cNvGrpSpPr>
          <p:nvPr/>
        </p:nvGrpSpPr>
        <p:grpSpPr bwMode="auto">
          <a:xfrm>
            <a:off x="1692275" y="1268413"/>
            <a:ext cx="1547813" cy="1655762"/>
            <a:chOff x="4788024" y="2348880"/>
            <a:chExt cx="4355976" cy="4032448"/>
          </a:xfrm>
        </p:grpSpPr>
        <p:pic>
          <p:nvPicPr>
            <p:cNvPr id="38923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766438" y="3573016"/>
              <a:ext cx="1377562" cy="2808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4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436096" y="2348880"/>
              <a:ext cx="2736304" cy="3527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5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788024" y="3429000"/>
              <a:ext cx="1518990" cy="2836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" name="Nadpis 1"/>
          <p:cNvSpPr txBox="1">
            <a:spLocks/>
          </p:cNvSpPr>
          <p:nvPr/>
        </p:nvSpPr>
        <p:spPr>
          <a:xfrm>
            <a:off x="-107950" y="0"/>
            <a:ext cx="9359900" cy="7651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cs-CZ" sz="4000" dirty="0">
                <a:latin typeface="+mn-lt"/>
                <a:cs typeface="+mn-cs"/>
              </a:rPr>
              <a:t>Aplikace Mapy ČÚZK pro mobilní zařízení</a:t>
            </a:r>
          </a:p>
        </p:txBody>
      </p:sp>
      <p:pic>
        <p:nvPicPr>
          <p:cNvPr id="38919" name="Picture 8" descr="Mapy ČÚZK - screensho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29038" y="981075"/>
            <a:ext cx="5414962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12" descr="Mapy ČÚZK - screenshot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75463" y="2420938"/>
            <a:ext cx="2089150" cy="356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2" descr="iPhone Screenshot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0825" y="3068638"/>
            <a:ext cx="2089150" cy="357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2" name="Nadpis 1"/>
          <p:cNvSpPr>
            <a:spLocks noGrp="1"/>
          </p:cNvSpPr>
          <p:nvPr>
            <p:ph type="title"/>
          </p:nvPr>
        </p:nvSpPr>
        <p:spPr>
          <a:xfrm>
            <a:off x="2916238" y="4868863"/>
            <a:ext cx="3168650" cy="647700"/>
          </a:xfrm>
        </p:spPr>
        <p:txBody>
          <a:bodyPr/>
          <a:lstStyle/>
          <a:p>
            <a:r>
              <a:rPr lang="cs-CZ" sz="2400" b="1" smtClean="0"/>
              <a:t>Novinka letošního roku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Zástupný symbol pro obsah 10"/>
          <p:cNvSpPr>
            <a:spLocks noGrp="1"/>
          </p:cNvSpPr>
          <p:nvPr>
            <p:ph idx="1"/>
          </p:nvPr>
        </p:nvSpPr>
        <p:spPr>
          <a:xfrm>
            <a:off x="468313" y="981075"/>
            <a:ext cx="8229600" cy="5327650"/>
          </a:xfrm>
        </p:spPr>
        <p:txBody>
          <a:bodyPr/>
          <a:lstStyle/>
          <a:p>
            <a:endParaRPr lang="cs-CZ" sz="2200" smtClean="0"/>
          </a:p>
          <a:p>
            <a:endParaRPr lang="cs-CZ" sz="2000" smtClean="0"/>
          </a:p>
          <a:p>
            <a:endParaRPr lang="cs-CZ" sz="2000" smtClean="0"/>
          </a:p>
          <a:p>
            <a:endParaRPr lang="cs-CZ" sz="2400" smtClean="0"/>
          </a:p>
          <a:p>
            <a:pPr lvl="1"/>
            <a:endParaRPr lang="cs-CZ" sz="1600" smtClean="0"/>
          </a:p>
          <a:p>
            <a:endParaRPr lang="cs-CZ" sz="2000" smtClean="0"/>
          </a:p>
          <a:p>
            <a:endParaRPr lang="cs-CZ" sz="2000" smtClean="0"/>
          </a:p>
          <a:p>
            <a:endParaRPr lang="cs-CZ" smtClean="0"/>
          </a:p>
        </p:txBody>
      </p:sp>
      <p:sp>
        <p:nvSpPr>
          <p:cNvPr id="40962" name="AutoShape 2" descr="Apple iPad 2 16GB WiF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0963" name="AutoShape 8" descr="Smartphone Vanisse 5&quot; - Android 2.3 4GB 512RAM foto 8MPx"/>
          <p:cNvSpPr>
            <a:spLocks noChangeAspect="1" noChangeArrowheads="1"/>
          </p:cNvSpPr>
          <p:nvPr/>
        </p:nvSpPr>
        <p:spPr bwMode="auto">
          <a:xfrm>
            <a:off x="155575" y="-91440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0964" name="Obdélník 17"/>
          <p:cNvSpPr>
            <a:spLocks noChangeArrowheads="1"/>
          </p:cNvSpPr>
          <p:nvPr/>
        </p:nvSpPr>
        <p:spPr bwMode="auto">
          <a:xfrm>
            <a:off x="250825" y="836613"/>
            <a:ext cx="8893175" cy="561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3050" indent="-273050"/>
            <a:r>
              <a:rPr lang="cs-CZ" sz="2000">
                <a:latin typeface="Calibri" pitchFamily="34" charset="0"/>
              </a:rPr>
              <a:t>Pro uživatele  chytrých mobilních telefonů a zejména tabletů </a:t>
            </a:r>
          </a:p>
          <a:p>
            <a:pPr marL="273050" indent="-273050"/>
            <a:r>
              <a:rPr lang="cs-CZ" sz="2000">
                <a:latin typeface="Calibri" pitchFamily="34" charset="0"/>
              </a:rPr>
              <a:t>(zatím iOS a Android)</a:t>
            </a:r>
          </a:p>
          <a:p>
            <a:pPr marL="273050" indent="-273050">
              <a:buFont typeface="Arial" charset="0"/>
              <a:buChar char="•"/>
            </a:pPr>
            <a:endParaRPr lang="cs-CZ" sz="2000">
              <a:latin typeface="Calibri" pitchFamily="34" charset="0"/>
            </a:endParaRPr>
          </a:p>
          <a:p>
            <a:pPr marL="273050" indent="-273050">
              <a:buFont typeface="Arial" charset="0"/>
              <a:buChar char="•"/>
            </a:pPr>
            <a:endParaRPr lang="cs-CZ" sz="2000">
              <a:latin typeface="Calibri" pitchFamily="34" charset="0"/>
            </a:endParaRPr>
          </a:p>
          <a:p>
            <a:pPr marL="273050" indent="-273050"/>
            <a:endParaRPr lang="cs-CZ" sz="2000">
              <a:latin typeface="Calibri" pitchFamily="34" charset="0"/>
            </a:endParaRPr>
          </a:p>
          <a:p>
            <a:pPr marL="273050" indent="-273050">
              <a:buFont typeface="Arial" charset="0"/>
              <a:buChar char="•"/>
            </a:pPr>
            <a:r>
              <a:rPr lang="cs-CZ" sz="2000">
                <a:latin typeface="Calibri" pitchFamily="34" charset="0"/>
              </a:rPr>
              <a:t>Prohlížení mapových produktů z tvorby resortu ČÚZK</a:t>
            </a:r>
          </a:p>
          <a:p>
            <a:pPr marL="273050" indent="-273050">
              <a:buFont typeface="Arial" charset="0"/>
              <a:buChar char="•"/>
            </a:pPr>
            <a:r>
              <a:rPr lang="cs-CZ" sz="2000">
                <a:latin typeface="Calibri" pitchFamily="34" charset="0"/>
              </a:rPr>
              <a:t>Poskytováno výhradně vlastními prohlížecími službami WMS a WMTS</a:t>
            </a:r>
          </a:p>
          <a:p>
            <a:pPr marL="273050" indent="-273050">
              <a:buFont typeface="Arial" charset="0"/>
              <a:buChar char="•"/>
            </a:pPr>
            <a:r>
              <a:rPr lang="cs-CZ" sz="2000">
                <a:latin typeface="Calibri" pitchFamily="34" charset="0"/>
              </a:rPr>
              <a:t>Kromě aktuálních dat jsou zobrazovány i archivní mapy z Ústředního archivu zeměměřictví a katastru. </a:t>
            </a:r>
          </a:p>
          <a:p>
            <a:pPr marL="273050" indent="-273050">
              <a:buFont typeface="Arial" charset="0"/>
              <a:buChar char="•"/>
            </a:pPr>
            <a:endParaRPr lang="cs-CZ" sz="800">
              <a:latin typeface="Calibri" pitchFamily="34" charset="0"/>
            </a:endParaRPr>
          </a:p>
          <a:p>
            <a:pPr marL="273050" indent="-273050"/>
            <a:r>
              <a:rPr lang="cs-CZ" sz="2000">
                <a:latin typeface="Calibri" pitchFamily="34" charset="0"/>
              </a:rPr>
              <a:t>	Aplikace dále umožňují:</a:t>
            </a:r>
          </a:p>
          <a:p>
            <a:pPr marL="273050" indent="-273050">
              <a:buFont typeface="Arial" charset="0"/>
              <a:buChar char="•"/>
            </a:pPr>
            <a:endParaRPr lang="cs-CZ" sz="800">
              <a:latin typeface="Calibri" pitchFamily="34" charset="0"/>
            </a:endParaRPr>
          </a:p>
          <a:p>
            <a:pPr marL="2101850" lvl="4" indent="-273050">
              <a:buFont typeface="Arial" charset="0"/>
              <a:buChar char="•"/>
            </a:pPr>
            <a:r>
              <a:rPr lang="cs-CZ" sz="2000">
                <a:latin typeface="Calibri" pitchFamily="34" charset="0"/>
              </a:rPr>
              <a:t>Dotazování na informace z katastru nemovitostí</a:t>
            </a:r>
          </a:p>
          <a:p>
            <a:pPr marL="2101850" lvl="4" indent="-273050">
              <a:buFont typeface="Arial" charset="0"/>
              <a:buChar char="•"/>
            </a:pPr>
            <a:r>
              <a:rPr lang="cs-CZ" sz="2000">
                <a:latin typeface="Calibri" pitchFamily="34" charset="0"/>
              </a:rPr>
              <a:t>Dotazování na přesně určené souřadnice a další údaje o bodech z databáze bodových polí ČR</a:t>
            </a:r>
          </a:p>
          <a:p>
            <a:pPr marL="2101850" lvl="4" indent="-273050">
              <a:buFont typeface="Arial" charset="0"/>
              <a:buChar char="•"/>
            </a:pPr>
            <a:r>
              <a:rPr lang="cs-CZ" sz="2000">
                <a:latin typeface="Calibri" pitchFamily="34" charset="0"/>
              </a:rPr>
              <a:t>Vyhledávání místa v mapě podle pravidelně ověřovaných registrů a databází geografických jmen, správního členění a adres</a:t>
            </a:r>
          </a:p>
          <a:p>
            <a:pPr marL="273050" indent="-273050"/>
            <a:endParaRPr lang="cs-CZ">
              <a:latin typeface="Calibri" pitchFamily="34" charset="0"/>
            </a:endParaRPr>
          </a:p>
        </p:txBody>
      </p:sp>
      <p:pic>
        <p:nvPicPr>
          <p:cNvPr id="40965" name="Obrázek 18" descr="AppStor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050" y="1844675"/>
            <a:ext cx="10001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Obrázek 19" descr="Googleplay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4300" y="1844675"/>
            <a:ext cx="10001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Nadpis 1"/>
          <p:cNvSpPr txBox="1">
            <a:spLocks/>
          </p:cNvSpPr>
          <p:nvPr/>
        </p:nvSpPr>
        <p:spPr>
          <a:xfrm>
            <a:off x="-107950" y="0"/>
            <a:ext cx="9359900" cy="7651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cs-CZ" sz="4000" dirty="0">
                <a:latin typeface="+mn-lt"/>
                <a:cs typeface="+mn-cs"/>
              </a:rPr>
              <a:t>Aplikace Mapy ČÚZK pro mobilní zařízení</a:t>
            </a:r>
          </a:p>
        </p:txBody>
      </p:sp>
      <p:grpSp>
        <p:nvGrpSpPr>
          <p:cNvPr id="40968" name="Skupina 16"/>
          <p:cNvGrpSpPr>
            <a:grpSpLocks/>
          </p:cNvGrpSpPr>
          <p:nvPr/>
        </p:nvGrpSpPr>
        <p:grpSpPr bwMode="auto">
          <a:xfrm>
            <a:off x="7092950" y="908050"/>
            <a:ext cx="1546225" cy="1657350"/>
            <a:chOff x="4788024" y="2348880"/>
            <a:chExt cx="4355976" cy="4032448"/>
          </a:xfrm>
        </p:grpSpPr>
        <p:pic>
          <p:nvPicPr>
            <p:cNvPr id="40970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766438" y="3573016"/>
              <a:ext cx="1377562" cy="2808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71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436096" y="2348880"/>
              <a:ext cx="2736304" cy="3527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72" name="Picture 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788024" y="3429000"/>
              <a:ext cx="1518990" cy="2836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0969" name="Obrázek 13" descr="pikto_100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1188" y="4437063"/>
            <a:ext cx="1223962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-107950" y="0"/>
            <a:ext cx="9359900" cy="765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anchor="ctr">
            <a:normAutofit fontScale="975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4000" dirty="0">
                <a:latin typeface="+mn-lt"/>
                <a:cs typeface="+mn-cs"/>
              </a:rPr>
              <a:t>Nové zpracování výškopisu v SM 5 a ZM</a:t>
            </a:r>
          </a:p>
        </p:txBody>
      </p:sp>
      <p:pic>
        <p:nvPicPr>
          <p:cNvPr id="43010" name="Obrázek 7" descr="vrst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2205038"/>
            <a:ext cx="8642350" cy="354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 Box 6"/>
          <p:cNvSpPr txBox="1">
            <a:spLocks noChangeArrowheads="1"/>
          </p:cNvSpPr>
          <p:nvPr/>
        </p:nvSpPr>
        <p:spPr bwMode="auto">
          <a:xfrm>
            <a:off x="250825" y="765175"/>
            <a:ext cx="8893175" cy="169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>
                <a:latin typeface="Calibri" pitchFamily="34" charset="0"/>
              </a:rPr>
              <a:t>Datovým zdrojem je digitální model reliéfu 5. generace (TIN) </a:t>
            </a:r>
          </a:p>
          <a:p>
            <a:r>
              <a:rPr lang="cs-CZ">
                <a:latin typeface="Calibri" pitchFamily="34" charset="0"/>
              </a:rPr>
              <a:t>(jeden z produktů projektu ČÚZK, MO a MZe leteckého laserového skenování ČR)</a:t>
            </a:r>
          </a:p>
          <a:p>
            <a:r>
              <a:rPr lang="cs-CZ" b="1" u="sng">
                <a:latin typeface="Calibri" pitchFamily="34" charset="0"/>
              </a:rPr>
              <a:t>Princip tvorby</a:t>
            </a:r>
          </a:p>
          <a:p>
            <a:r>
              <a:rPr lang="cs-CZ">
                <a:latin typeface="Calibri" pitchFamily="34" charset="0"/>
              </a:rPr>
              <a:t>Generalizace DMR 5G v SW  ATLAS  DMT, využití terénních  hran ze ZABAGED® </a:t>
            </a:r>
          </a:p>
          <a:p>
            <a:r>
              <a:rPr lang="cs-CZ">
                <a:latin typeface="Calibri" pitchFamily="34" charset="0"/>
              </a:rPr>
              <a:t>Sjednocení intervalu vrstevnic (1m v SM 5, 2m v ZM 10), vrstevnice nejsou přerušeny</a:t>
            </a:r>
          </a:p>
          <a:p>
            <a:pPr algn="ctr">
              <a:lnSpc>
                <a:spcPct val="80000"/>
              </a:lnSpc>
            </a:pPr>
            <a:endParaRPr lang="cs-CZ">
              <a:latin typeface="Calibri" pitchFamily="34" charset="0"/>
            </a:endParaRPr>
          </a:p>
        </p:txBody>
      </p:sp>
      <p:sp>
        <p:nvSpPr>
          <p:cNvPr id="43012" name="Obdélník 5"/>
          <p:cNvSpPr>
            <a:spLocks noChangeArrowheads="1"/>
          </p:cNvSpPr>
          <p:nvPr/>
        </p:nvSpPr>
        <p:spPr bwMode="auto">
          <a:xfrm>
            <a:off x="900113" y="5732463"/>
            <a:ext cx="2713037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>
                <a:latin typeface="Calibri" pitchFamily="34" charset="0"/>
              </a:rPr>
              <a:t>Současné vrstevnice ZM 10</a:t>
            </a:r>
          </a:p>
        </p:txBody>
      </p:sp>
      <p:sp>
        <p:nvSpPr>
          <p:cNvPr id="43013" name="Obdélník 6"/>
          <p:cNvSpPr>
            <a:spLocks noChangeArrowheads="1"/>
          </p:cNvSpPr>
          <p:nvPr/>
        </p:nvSpPr>
        <p:spPr bwMode="auto">
          <a:xfrm>
            <a:off x="5489575" y="5732463"/>
            <a:ext cx="23177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>
                <a:latin typeface="Calibri" pitchFamily="34" charset="0"/>
              </a:rPr>
              <a:t>Nové vrstevnice ZM 10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323850" y="908050"/>
            <a:ext cx="8820150" cy="4968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63220" rIns="81639" bIns="40820"/>
          <a:lstStyle/>
          <a:p>
            <a:pPr>
              <a:spcAft>
                <a:spcPts val="1200"/>
              </a:spcAft>
              <a:buFont typeface="Wingdings" pitchFamily="2" charset="2"/>
              <a:buChar char="q"/>
            </a:pPr>
            <a:r>
              <a:rPr lang="cs-CZ" sz="2000">
                <a:latin typeface="Calibri" pitchFamily="34" charset="0"/>
              </a:rPr>
              <a:t>   Dokončení MORP 50 (náhrada za Mapu okresů ČR 1 : 100 000)</a:t>
            </a:r>
          </a:p>
          <a:p>
            <a:pPr>
              <a:spcAft>
                <a:spcPts val="1200"/>
              </a:spcAft>
              <a:buFont typeface="Wingdings" pitchFamily="2" charset="2"/>
              <a:buChar char="q"/>
            </a:pPr>
            <a:r>
              <a:rPr lang="cs-CZ" sz="2000">
                <a:latin typeface="Calibri" pitchFamily="34" charset="0"/>
              </a:rPr>
              <a:t>   Dokončení doplnění jmen ulic do ZM 10</a:t>
            </a:r>
          </a:p>
          <a:p>
            <a:pPr>
              <a:spcAft>
                <a:spcPts val="1200"/>
              </a:spcAft>
              <a:buFont typeface="Wingdings" pitchFamily="2" charset="2"/>
              <a:buChar char="q"/>
            </a:pPr>
            <a:r>
              <a:rPr lang="cs-CZ" sz="2000">
                <a:latin typeface="Calibri" pitchFamily="34" charset="0"/>
              </a:rPr>
              <a:t>   Přepracování výškopisu ZM 10 a ZM 25 (Součástí přepracování výškopisu je i zpřesnění vodstva, komunikací, terénních stupňů, skalních útvarů a dalších prvků.) </a:t>
            </a:r>
          </a:p>
          <a:p>
            <a:pPr>
              <a:spcAft>
                <a:spcPts val="1200"/>
              </a:spcAft>
              <a:buFont typeface="Wingdings" pitchFamily="2" charset="2"/>
              <a:buChar char="q"/>
            </a:pPr>
            <a:r>
              <a:rPr lang="cs-CZ" sz="2000">
                <a:latin typeface="Calibri" pitchFamily="34" charset="0"/>
              </a:rPr>
              <a:t>   Dokončení stínovaného modelu reliéfu pro zbývající 1/3 území ČR</a:t>
            </a:r>
          </a:p>
          <a:p>
            <a:pPr>
              <a:spcAft>
                <a:spcPts val="1200"/>
              </a:spcAft>
              <a:buFont typeface="Wingdings" pitchFamily="2" charset="2"/>
              <a:buChar char="q"/>
            </a:pPr>
            <a:r>
              <a:rPr lang="cs-CZ" sz="2000">
                <a:latin typeface="Calibri" pitchFamily="34" charset="0"/>
              </a:rPr>
              <a:t>   Doplnění stínovaného modelu reliéfu do tištěných map</a:t>
            </a:r>
          </a:p>
          <a:p>
            <a:pPr>
              <a:spcAft>
                <a:spcPts val="1200"/>
              </a:spcAft>
              <a:buFont typeface="Wingdings" pitchFamily="2" charset="2"/>
              <a:buChar char="q"/>
            </a:pPr>
            <a:r>
              <a:rPr lang="cs-CZ" sz="2000">
                <a:latin typeface="Calibri" pitchFamily="34" charset="0"/>
              </a:rPr>
              <a:t>   Přechod na aktualizaci souvislejších oblastí a zkrácení cyklu aktualizace</a:t>
            </a:r>
          </a:p>
          <a:p>
            <a:pPr>
              <a:buFont typeface="Wingdings" pitchFamily="2" charset="2"/>
              <a:buChar char="q"/>
            </a:pPr>
            <a:r>
              <a:rPr lang="cs-CZ" sz="2000">
                <a:latin typeface="Calibri" pitchFamily="34" charset="0"/>
              </a:rPr>
              <a:t>   Dokončení přepracování základních map v novém systému </a:t>
            </a:r>
          </a:p>
          <a:p>
            <a:pPr>
              <a:spcAft>
                <a:spcPts val="1200"/>
              </a:spcAft>
            </a:pPr>
            <a:r>
              <a:rPr lang="cs-CZ" sz="2000">
                <a:latin typeface="Calibri" pitchFamily="34" charset="0"/>
              </a:rPr>
              <a:t>(Plánované na rok 2014 pro ZM 50, na rok 2015 pro ZM 10, ZM 25 a ZM 100)</a:t>
            </a:r>
          </a:p>
          <a:p>
            <a:pPr>
              <a:spcAft>
                <a:spcPts val="1200"/>
              </a:spcAft>
              <a:buFont typeface="Wingdings" pitchFamily="2" charset="2"/>
              <a:buChar char="q"/>
            </a:pPr>
            <a:r>
              <a:rPr lang="cs-CZ" sz="2000">
                <a:latin typeface="Calibri" pitchFamily="34" charset="0"/>
              </a:rPr>
              <a:t>   Rozšíření předdefinovaných i na přání realizovaných výstupů</a:t>
            </a:r>
          </a:p>
          <a:p>
            <a:pPr>
              <a:spcAft>
                <a:spcPts val="1200"/>
              </a:spcAft>
              <a:buFont typeface="Wingdings" pitchFamily="2" charset="2"/>
              <a:buChar char="q"/>
            </a:pPr>
            <a:r>
              <a:rPr lang="cs-CZ" sz="2000">
                <a:latin typeface="Calibri" pitchFamily="34" charset="0"/>
              </a:rPr>
              <a:t>   Harmonizace, rozšíření obsahu v návaznosti na změny v datových zdrojích a potřeby uživatelů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endParaRPr lang="cs-CZ" sz="2000">
              <a:latin typeface="Calibri" pitchFamily="34" charset="0"/>
            </a:endParaRPr>
          </a:p>
          <a:p>
            <a:pPr>
              <a:lnSpc>
                <a:spcPct val="150000"/>
              </a:lnSpc>
            </a:pPr>
            <a:endParaRPr lang="cs-CZ">
              <a:latin typeface="Calibri" pitchFamily="34" charset="0"/>
            </a:endParaRPr>
          </a:p>
          <a:p>
            <a:pPr>
              <a:lnSpc>
                <a:spcPct val="150000"/>
              </a:lnSpc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lnSpc>
                <a:spcPct val="150000"/>
              </a:lnSpc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r>
              <a:rPr lang="cs-CZ">
                <a:latin typeface="Calibri" pitchFamily="34" charset="0"/>
              </a:rPr>
              <a:t>						</a:t>
            </a:r>
          </a:p>
          <a:p>
            <a:pPr>
              <a:buClr>
                <a:srgbClr val="FFFFFF"/>
              </a:buClr>
              <a:buSzPct val="45000"/>
            </a:pPr>
            <a:r>
              <a:rPr lang="cs-CZ">
                <a:latin typeface="Calibri" pitchFamily="34" charset="0"/>
              </a:rPr>
              <a:t>					</a:t>
            </a:r>
            <a:endParaRPr lang="cs-CZ" i="1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en-US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en-US" b="1">
              <a:latin typeface="Calibri" pitchFamily="34" charset="0"/>
            </a:endParaRP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-107950" y="0"/>
            <a:ext cx="9359900" cy="765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anchor="ctr">
            <a:normAutofit fontScale="975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4000" dirty="0">
                <a:latin typeface="+mn-lt"/>
                <a:cs typeface="+mn-cs"/>
              </a:rPr>
              <a:t>Jak dále 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Nadpis 1"/>
          <p:cNvSpPr>
            <a:spLocks noGrp="1"/>
          </p:cNvSpPr>
          <p:nvPr>
            <p:ph type="title"/>
          </p:nvPr>
        </p:nvSpPr>
        <p:spPr>
          <a:xfrm>
            <a:off x="395288" y="2997200"/>
            <a:ext cx="8229600" cy="1143000"/>
          </a:xfrm>
        </p:spPr>
        <p:txBody>
          <a:bodyPr/>
          <a:lstStyle/>
          <a:p>
            <a:r>
              <a:rPr lang="cs-CZ" smtClean="0"/>
              <a:t>Děkuji za pozornost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611188" y="1052513"/>
            <a:ext cx="8137525" cy="4824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63220" rIns="81639" bIns="40820"/>
          <a:lstStyle/>
          <a:p>
            <a:pPr>
              <a:spcAft>
                <a:spcPts val="600"/>
              </a:spcAft>
            </a:pPr>
            <a:r>
              <a:rPr lang="cs-CZ" sz="2400">
                <a:latin typeface="Calibri" pitchFamily="34" charset="0"/>
              </a:rPr>
              <a:t>O státním mapovém díle</a:t>
            </a:r>
          </a:p>
          <a:p>
            <a:pPr>
              <a:spcAft>
                <a:spcPts val="600"/>
              </a:spcAft>
            </a:pPr>
            <a:r>
              <a:rPr lang="cs-CZ" sz="2400">
                <a:latin typeface="Calibri" pitchFamily="34" charset="0"/>
              </a:rPr>
              <a:t>Státní mapové dílo = tisíce mapových listů </a:t>
            </a:r>
          </a:p>
          <a:p>
            <a:pPr>
              <a:spcAft>
                <a:spcPts val="600"/>
              </a:spcAft>
            </a:pPr>
            <a:r>
              <a:rPr lang="cs-CZ" sz="2400">
                <a:latin typeface="Calibri" pitchFamily="34" charset="0"/>
              </a:rPr>
              <a:t>Klady mapových listů</a:t>
            </a:r>
          </a:p>
          <a:p>
            <a:pPr>
              <a:spcAft>
                <a:spcPts val="600"/>
              </a:spcAft>
            </a:pPr>
            <a:r>
              <a:rPr lang="cs-CZ" sz="2400">
                <a:latin typeface="Calibri" pitchFamily="34" charset="0"/>
              </a:rPr>
              <a:t>Obsah státních mapových děl</a:t>
            </a:r>
          </a:p>
          <a:p>
            <a:pPr>
              <a:spcAft>
                <a:spcPts val="600"/>
              </a:spcAft>
            </a:pPr>
            <a:r>
              <a:rPr lang="cs-CZ" sz="2400">
                <a:latin typeface="Calibri" pitchFamily="34" charset="0"/>
              </a:rPr>
              <a:t>Státní mapová díla na internetu </a:t>
            </a:r>
          </a:p>
          <a:p>
            <a:pPr>
              <a:spcAft>
                <a:spcPts val="600"/>
              </a:spcAft>
            </a:pPr>
            <a:r>
              <a:rPr lang="cs-CZ" sz="2400">
                <a:latin typeface="Calibri" pitchFamily="34" charset="0"/>
              </a:rPr>
              <a:t>Nové zpracování výškopisu</a:t>
            </a:r>
          </a:p>
          <a:p>
            <a:pPr>
              <a:spcAft>
                <a:spcPts val="600"/>
              </a:spcAft>
            </a:pPr>
            <a:r>
              <a:rPr lang="cs-CZ" sz="2400">
                <a:latin typeface="Calibri" pitchFamily="34" charset="0"/>
              </a:rPr>
              <a:t>Co dále ?</a:t>
            </a:r>
          </a:p>
          <a:p>
            <a:pPr>
              <a:lnSpc>
                <a:spcPct val="150000"/>
              </a:lnSpc>
            </a:pPr>
            <a:endParaRPr lang="cs-CZ">
              <a:latin typeface="Calibri" pitchFamily="34" charset="0"/>
            </a:endParaRPr>
          </a:p>
          <a:p>
            <a:pPr>
              <a:lnSpc>
                <a:spcPct val="150000"/>
              </a:lnSpc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lnSpc>
                <a:spcPct val="150000"/>
              </a:lnSpc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r>
              <a:rPr lang="cs-CZ">
                <a:latin typeface="Calibri" pitchFamily="34" charset="0"/>
              </a:rPr>
              <a:t>						</a:t>
            </a:r>
          </a:p>
          <a:p>
            <a:pPr>
              <a:buClr>
                <a:srgbClr val="FFFFFF"/>
              </a:buClr>
              <a:buSzPct val="45000"/>
            </a:pPr>
            <a:r>
              <a:rPr lang="cs-CZ">
                <a:latin typeface="Calibri" pitchFamily="34" charset="0"/>
              </a:rPr>
              <a:t>					</a:t>
            </a:r>
            <a:endParaRPr lang="cs-CZ" i="1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en-US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en-US" b="1">
              <a:latin typeface="Calibri" pitchFamily="34" charset="0"/>
            </a:endParaRP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-107950" y="0"/>
            <a:ext cx="9359900" cy="765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cs-CZ" sz="4000" dirty="0">
                <a:latin typeface="+mn-lt"/>
                <a:cs typeface="+mn-cs"/>
              </a:rPr>
              <a:t>Obsah prezentace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323850" y="836613"/>
            <a:ext cx="8712200" cy="5040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63220" rIns="81639" bIns="40820"/>
          <a:lstStyle/>
          <a:p>
            <a:r>
              <a:rPr lang="cs-CZ" sz="2000" b="1">
                <a:latin typeface="Calibri" pitchFamily="34" charset="0"/>
              </a:rPr>
              <a:t>Státní mapová díla</a:t>
            </a:r>
            <a:r>
              <a:rPr lang="cs-CZ" sz="2000">
                <a:latin typeface="Calibri" pitchFamily="34" charset="0"/>
              </a:rPr>
              <a:t> tvoří mapové listy souvisle zobrazující území České republiky, zpracované podle jednotných zásad a vydávané orgánem státní správy. </a:t>
            </a:r>
          </a:p>
          <a:p>
            <a:r>
              <a:rPr lang="cs-CZ" sz="2000">
                <a:latin typeface="Calibri" pitchFamily="34" charset="0"/>
              </a:rPr>
              <a:t>Státní mapová díla závazná na území ČR jsou stanovena </a:t>
            </a:r>
            <a:r>
              <a:rPr lang="cs-CZ" sz="2000" b="1">
                <a:latin typeface="Calibri" pitchFamily="34" charset="0"/>
              </a:rPr>
              <a:t>nařízením vlády </a:t>
            </a:r>
          </a:p>
          <a:p>
            <a:r>
              <a:rPr lang="cs-CZ" sz="2000" b="1">
                <a:latin typeface="Calibri" pitchFamily="34" charset="0"/>
              </a:rPr>
              <a:t>č. 430/2006 Sb. O stanovení geodetických referenčních systémů a státních mapových děl závazných na území státu a zásadách jejich používání.</a:t>
            </a:r>
          </a:p>
          <a:p>
            <a:endParaRPr lang="cs-CZ" sz="800">
              <a:latin typeface="Calibri" pitchFamily="34" charset="0"/>
            </a:endParaRPr>
          </a:p>
          <a:p>
            <a:r>
              <a:rPr lang="cs-CZ" sz="2000">
                <a:latin typeface="Calibri" pitchFamily="34" charset="0"/>
              </a:rPr>
              <a:t>Základní státní mapová díla (základní všeobecně využitelný obsah), v nařízení vlády uvedena výčtem.</a:t>
            </a:r>
          </a:p>
          <a:p>
            <a:endParaRPr lang="cs-CZ" sz="800">
              <a:latin typeface="Calibri" pitchFamily="34" charset="0"/>
            </a:endParaRPr>
          </a:p>
          <a:p>
            <a:r>
              <a:rPr lang="cs-CZ" sz="2000" b="1" u="sng">
                <a:latin typeface="Calibri" pitchFamily="34" charset="0"/>
              </a:rPr>
              <a:t>ČÚZK je vydavatelem:</a:t>
            </a:r>
            <a:r>
              <a:rPr lang="cs-CZ" sz="2000">
                <a:latin typeface="Calibri" pitchFamily="34" charset="0"/>
              </a:rPr>
              <a:t> </a:t>
            </a:r>
          </a:p>
          <a:p>
            <a:r>
              <a:rPr lang="cs-CZ" sz="2000">
                <a:latin typeface="Calibri" pitchFamily="34" charset="0"/>
              </a:rPr>
              <a:t>Katastrální mapy</a:t>
            </a:r>
          </a:p>
          <a:p>
            <a:r>
              <a:rPr lang="cs-CZ" sz="2000">
                <a:latin typeface="Calibri" pitchFamily="34" charset="0"/>
              </a:rPr>
              <a:t>Státní mapy v měřítku 1 : 5 000</a:t>
            </a:r>
          </a:p>
          <a:p>
            <a:r>
              <a:rPr lang="cs-CZ" sz="2000">
                <a:latin typeface="Calibri" pitchFamily="34" charset="0"/>
              </a:rPr>
              <a:t>Základních map ČR v měřítkách </a:t>
            </a:r>
            <a:r>
              <a:rPr lang="cs-CZ">
                <a:latin typeface="Calibri" pitchFamily="34" charset="0"/>
              </a:rPr>
              <a:t>1 : 10 000, 1 : 25 000, 1 : 50 000, 1 : 100 000, 1 : 200 000</a:t>
            </a:r>
            <a:endParaRPr lang="cs-CZ" sz="2000">
              <a:latin typeface="Calibri" pitchFamily="34" charset="0"/>
            </a:endParaRPr>
          </a:p>
          <a:p>
            <a:r>
              <a:rPr lang="cs-CZ" sz="2000">
                <a:latin typeface="Calibri" pitchFamily="34" charset="0"/>
              </a:rPr>
              <a:t>Mapy České republiky v měřítku </a:t>
            </a:r>
            <a:r>
              <a:rPr lang="cs-CZ">
                <a:latin typeface="Calibri" pitchFamily="34" charset="0"/>
              </a:rPr>
              <a:t>1 : 500 000</a:t>
            </a:r>
          </a:p>
          <a:p>
            <a:endParaRPr lang="cs-CZ" sz="800">
              <a:latin typeface="Calibri" pitchFamily="34" charset="0"/>
            </a:endParaRPr>
          </a:p>
          <a:p>
            <a:r>
              <a:rPr lang="cs-CZ" sz="2000" b="1" u="sng">
                <a:latin typeface="Calibri" pitchFamily="34" charset="0"/>
              </a:rPr>
              <a:t>MO je vydavatelem:</a:t>
            </a:r>
          </a:p>
          <a:p>
            <a:r>
              <a:rPr lang="cs-CZ" sz="2000">
                <a:latin typeface="Calibri" pitchFamily="34" charset="0"/>
              </a:rPr>
              <a:t>Topografických map v měřítkách </a:t>
            </a:r>
            <a:r>
              <a:rPr lang="cs-CZ">
                <a:latin typeface="Calibri" pitchFamily="34" charset="0"/>
              </a:rPr>
              <a:t>1 : 25 000, 1 : 50 000 a 1 : 100 000</a:t>
            </a:r>
          </a:p>
          <a:p>
            <a:r>
              <a:rPr lang="cs-CZ" sz="2000">
                <a:latin typeface="Calibri" pitchFamily="34" charset="0"/>
              </a:rPr>
              <a:t>Vojenských map České republiky v měřítkách </a:t>
            </a:r>
            <a:r>
              <a:rPr lang="cs-CZ">
                <a:latin typeface="Calibri" pitchFamily="34" charset="0"/>
              </a:rPr>
              <a:t>1 : 250 000, 1 : 500 000 a 1 : 1 000 000</a:t>
            </a:r>
          </a:p>
          <a:p>
            <a:pPr>
              <a:lnSpc>
                <a:spcPct val="150000"/>
              </a:lnSpc>
            </a:pPr>
            <a:endParaRPr lang="cs-CZ">
              <a:latin typeface="Calibri" pitchFamily="34" charset="0"/>
            </a:endParaRPr>
          </a:p>
          <a:p>
            <a:pPr>
              <a:lnSpc>
                <a:spcPct val="150000"/>
              </a:lnSpc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lnSpc>
                <a:spcPct val="150000"/>
              </a:lnSpc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r>
              <a:rPr lang="cs-CZ">
                <a:latin typeface="Calibri" pitchFamily="34" charset="0"/>
              </a:rPr>
              <a:t>						</a:t>
            </a:r>
          </a:p>
          <a:p>
            <a:pPr>
              <a:buClr>
                <a:srgbClr val="FFFFFF"/>
              </a:buClr>
              <a:buSzPct val="45000"/>
            </a:pPr>
            <a:r>
              <a:rPr lang="cs-CZ">
                <a:latin typeface="Calibri" pitchFamily="34" charset="0"/>
              </a:rPr>
              <a:t>					</a:t>
            </a:r>
            <a:endParaRPr lang="cs-CZ" i="1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en-US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en-US" b="1">
              <a:latin typeface="Calibri" pitchFamily="34" charset="0"/>
            </a:endParaRP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-107950" y="0"/>
            <a:ext cx="9359900" cy="765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anchor="ctr">
            <a:normAutofit fontScale="975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4000" dirty="0">
                <a:latin typeface="+mn-lt"/>
                <a:cs typeface="+mn-cs"/>
              </a:rPr>
              <a:t>O státním mapovém díle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-107950" y="0"/>
            <a:ext cx="9359900" cy="765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anchor="ctr">
            <a:normAutofit fontScale="975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4000" dirty="0">
                <a:latin typeface="+mn-lt"/>
                <a:cs typeface="+mn-cs"/>
              </a:rPr>
              <a:t>Ukázky základních map zpracovávaných ZÚ</a:t>
            </a:r>
          </a:p>
        </p:txBody>
      </p:sp>
      <p:pic>
        <p:nvPicPr>
          <p:cNvPr id="20482" name="Obrázek 4" descr="ZM10_242111_Vyrez55x45mm.t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836613"/>
            <a:ext cx="2808287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Obrázek 5" descr="ZM25_24213_Vyrez55x45mm.t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3500438"/>
            <a:ext cx="281305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Obrázek 6" descr="ZM50_2421_Vyrez55x45mm.t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836613"/>
            <a:ext cx="2811463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Obrázek 7" descr="ZM100_242_Vyrez55x45mm.t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575" y="3500438"/>
            <a:ext cx="280828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Obrázek 8" descr="ZM200_24_Vyrez55x45mm.t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6325" y="836613"/>
            <a:ext cx="2811463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Obrázek 9" descr="MCR500_Vyrez55x45mm.ti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56325" y="3500438"/>
            <a:ext cx="2811463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8" name="Text Box 1"/>
          <p:cNvSpPr txBox="1">
            <a:spLocks noChangeArrowheads="1"/>
          </p:cNvSpPr>
          <p:nvPr/>
        </p:nvSpPr>
        <p:spPr bwMode="auto">
          <a:xfrm>
            <a:off x="179388" y="3068638"/>
            <a:ext cx="2808287" cy="504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63220" rIns="81639" bIns="40820"/>
          <a:lstStyle/>
          <a:p>
            <a:pPr algn="ctr"/>
            <a:r>
              <a:rPr lang="cs-CZ">
                <a:latin typeface="Calibri" pitchFamily="34" charset="0"/>
              </a:rPr>
              <a:t>Základní mapa ČR 1 : 10 000</a:t>
            </a:r>
          </a:p>
          <a:p>
            <a:pPr>
              <a:lnSpc>
                <a:spcPct val="150000"/>
              </a:lnSpc>
            </a:pPr>
            <a:endParaRPr lang="cs-CZ">
              <a:latin typeface="Calibri" pitchFamily="34" charset="0"/>
            </a:endParaRPr>
          </a:p>
          <a:p>
            <a:pPr>
              <a:lnSpc>
                <a:spcPct val="150000"/>
              </a:lnSpc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lnSpc>
                <a:spcPct val="150000"/>
              </a:lnSpc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r>
              <a:rPr lang="cs-CZ">
                <a:latin typeface="Calibri" pitchFamily="34" charset="0"/>
              </a:rPr>
              <a:t>						</a:t>
            </a:r>
          </a:p>
          <a:p>
            <a:pPr>
              <a:buClr>
                <a:srgbClr val="FFFFFF"/>
              </a:buClr>
              <a:buSzPct val="45000"/>
            </a:pPr>
            <a:r>
              <a:rPr lang="cs-CZ">
                <a:latin typeface="Calibri" pitchFamily="34" charset="0"/>
              </a:rPr>
              <a:t>					</a:t>
            </a:r>
            <a:endParaRPr lang="cs-CZ" i="1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en-US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en-US" b="1">
              <a:latin typeface="Calibri" pitchFamily="34" charset="0"/>
            </a:endParaRPr>
          </a:p>
        </p:txBody>
      </p:sp>
      <p:sp>
        <p:nvSpPr>
          <p:cNvPr id="20489" name="Text Box 1"/>
          <p:cNvSpPr txBox="1">
            <a:spLocks noChangeArrowheads="1"/>
          </p:cNvSpPr>
          <p:nvPr/>
        </p:nvSpPr>
        <p:spPr bwMode="auto">
          <a:xfrm>
            <a:off x="179388" y="5732463"/>
            <a:ext cx="2808287" cy="5762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63220" rIns="81639" bIns="40820"/>
          <a:lstStyle/>
          <a:p>
            <a:pPr algn="ctr"/>
            <a:r>
              <a:rPr lang="cs-CZ">
                <a:latin typeface="Calibri" pitchFamily="34" charset="0"/>
              </a:rPr>
              <a:t>Základní mapa ČR 1 : 25 000</a:t>
            </a:r>
          </a:p>
          <a:p>
            <a:pPr>
              <a:lnSpc>
                <a:spcPct val="150000"/>
              </a:lnSpc>
            </a:pPr>
            <a:endParaRPr lang="cs-CZ">
              <a:latin typeface="Calibri" pitchFamily="34" charset="0"/>
            </a:endParaRPr>
          </a:p>
          <a:p>
            <a:pPr>
              <a:lnSpc>
                <a:spcPct val="150000"/>
              </a:lnSpc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lnSpc>
                <a:spcPct val="150000"/>
              </a:lnSpc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r>
              <a:rPr lang="cs-CZ">
                <a:latin typeface="Calibri" pitchFamily="34" charset="0"/>
              </a:rPr>
              <a:t>						</a:t>
            </a:r>
          </a:p>
          <a:p>
            <a:pPr>
              <a:buClr>
                <a:srgbClr val="FFFFFF"/>
              </a:buClr>
              <a:buSzPct val="45000"/>
            </a:pPr>
            <a:r>
              <a:rPr lang="cs-CZ">
                <a:latin typeface="Calibri" pitchFamily="34" charset="0"/>
              </a:rPr>
              <a:t>					</a:t>
            </a:r>
            <a:endParaRPr lang="cs-CZ" i="1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en-US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en-US" b="1">
              <a:latin typeface="Calibri" pitchFamily="34" charset="0"/>
            </a:endParaRPr>
          </a:p>
        </p:txBody>
      </p:sp>
      <p:sp>
        <p:nvSpPr>
          <p:cNvPr id="20490" name="Text Box 1"/>
          <p:cNvSpPr txBox="1">
            <a:spLocks noChangeArrowheads="1"/>
          </p:cNvSpPr>
          <p:nvPr/>
        </p:nvSpPr>
        <p:spPr bwMode="auto">
          <a:xfrm>
            <a:off x="3203575" y="3068638"/>
            <a:ext cx="2808288" cy="5762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63220" rIns="81639" bIns="40820"/>
          <a:lstStyle/>
          <a:p>
            <a:pPr algn="ctr"/>
            <a:r>
              <a:rPr lang="cs-CZ">
                <a:latin typeface="Calibri" pitchFamily="34" charset="0"/>
              </a:rPr>
              <a:t>Základní mapa ČR 1 : 50 000</a:t>
            </a:r>
          </a:p>
          <a:p>
            <a:pPr>
              <a:lnSpc>
                <a:spcPct val="150000"/>
              </a:lnSpc>
            </a:pPr>
            <a:endParaRPr lang="cs-CZ">
              <a:latin typeface="Calibri" pitchFamily="34" charset="0"/>
            </a:endParaRPr>
          </a:p>
          <a:p>
            <a:pPr>
              <a:lnSpc>
                <a:spcPct val="150000"/>
              </a:lnSpc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lnSpc>
                <a:spcPct val="150000"/>
              </a:lnSpc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r>
              <a:rPr lang="cs-CZ">
                <a:latin typeface="Calibri" pitchFamily="34" charset="0"/>
              </a:rPr>
              <a:t>						</a:t>
            </a:r>
          </a:p>
          <a:p>
            <a:pPr>
              <a:buClr>
                <a:srgbClr val="FFFFFF"/>
              </a:buClr>
              <a:buSzPct val="45000"/>
            </a:pPr>
            <a:r>
              <a:rPr lang="cs-CZ">
                <a:latin typeface="Calibri" pitchFamily="34" charset="0"/>
              </a:rPr>
              <a:t>					</a:t>
            </a:r>
            <a:endParaRPr lang="cs-CZ" i="1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en-US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en-US" b="1">
              <a:latin typeface="Calibri" pitchFamily="34" charset="0"/>
            </a:endParaRPr>
          </a:p>
        </p:txBody>
      </p:sp>
      <p:sp>
        <p:nvSpPr>
          <p:cNvPr id="20491" name="Text Box 1"/>
          <p:cNvSpPr txBox="1">
            <a:spLocks noChangeArrowheads="1"/>
          </p:cNvSpPr>
          <p:nvPr/>
        </p:nvSpPr>
        <p:spPr bwMode="auto">
          <a:xfrm>
            <a:off x="3059113" y="5732463"/>
            <a:ext cx="3025775" cy="5762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63220" rIns="81639" bIns="40820"/>
          <a:lstStyle/>
          <a:p>
            <a:pPr algn="ctr"/>
            <a:r>
              <a:rPr lang="cs-CZ">
                <a:latin typeface="Calibri" pitchFamily="34" charset="0"/>
              </a:rPr>
              <a:t>Základní mapa ČR 1 : 100 000</a:t>
            </a:r>
          </a:p>
          <a:p>
            <a:pPr>
              <a:lnSpc>
                <a:spcPct val="150000"/>
              </a:lnSpc>
            </a:pPr>
            <a:endParaRPr lang="cs-CZ">
              <a:latin typeface="Calibri" pitchFamily="34" charset="0"/>
            </a:endParaRPr>
          </a:p>
          <a:p>
            <a:pPr>
              <a:lnSpc>
                <a:spcPct val="150000"/>
              </a:lnSpc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lnSpc>
                <a:spcPct val="150000"/>
              </a:lnSpc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r>
              <a:rPr lang="cs-CZ">
                <a:latin typeface="Calibri" pitchFamily="34" charset="0"/>
              </a:rPr>
              <a:t>						</a:t>
            </a:r>
          </a:p>
          <a:p>
            <a:pPr>
              <a:buClr>
                <a:srgbClr val="FFFFFF"/>
              </a:buClr>
              <a:buSzPct val="45000"/>
            </a:pPr>
            <a:r>
              <a:rPr lang="cs-CZ">
                <a:latin typeface="Calibri" pitchFamily="34" charset="0"/>
              </a:rPr>
              <a:t>					</a:t>
            </a:r>
            <a:endParaRPr lang="cs-CZ" i="1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en-US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en-US" b="1">
              <a:latin typeface="Calibri" pitchFamily="34" charset="0"/>
            </a:endParaRPr>
          </a:p>
        </p:txBody>
      </p:sp>
      <p:sp>
        <p:nvSpPr>
          <p:cNvPr id="20492" name="Text Box 1"/>
          <p:cNvSpPr txBox="1">
            <a:spLocks noChangeArrowheads="1"/>
          </p:cNvSpPr>
          <p:nvPr/>
        </p:nvSpPr>
        <p:spPr bwMode="auto">
          <a:xfrm>
            <a:off x="6011863" y="3068638"/>
            <a:ext cx="3132137" cy="5762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63220" rIns="81639" bIns="40820"/>
          <a:lstStyle/>
          <a:p>
            <a:pPr algn="ctr"/>
            <a:r>
              <a:rPr lang="cs-CZ">
                <a:latin typeface="Calibri" pitchFamily="34" charset="0"/>
              </a:rPr>
              <a:t>Základní mapa ČR 1 : 200 000</a:t>
            </a:r>
          </a:p>
          <a:p>
            <a:pPr>
              <a:lnSpc>
                <a:spcPct val="150000"/>
              </a:lnSpc>
            </a:pPr>
            <a:endParaRPr lang="cs-CZ">
              <a:latin typeface="Calibri" pitchFamily="34" charset="0"/>
            </a:endParaRPr>
          </a:p>
          <a:p>
            <a:pPr>
              <a:lnSpc>
                <a:spcPct val="150000"/>
              </a:lnSpc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lnSpc>
                <a:spcPct val="150000"/>
              </a:lnSpc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r>
              <a:rPr lang="cs-CZ">
                <a:latin typeface="Calibri" pitchFamily="34" charset="0"/>
              </a:rPr>
              <a:t>						</a:t>
            </a:r>
          </a:p>
          <a:p>
            <a:pPr>
              <a:buClr>
                <a:srgbClr val="FFFFFF"/>
              </a:buClr>
              <a:buSzPct val="45000"/>
            </a:pPr>
            <a:r>
              <a:rPr lang="cs-CZ">
                <a:latin typeface="Calibri" pitchFamily="34" charset="0"/>
              </a:rPr>
              <a:t>					</a:t>
            </a:r>
            <a:endParaRPr lang="cs-CZ" i="1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en-US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en-US" b="1">
              <a:latin typeface="Calibri" pitchFamily="34" charset="0"/>
            </a:endParaRPr>
          </a:p>
        </p:txBody>
      </p:sp>
      <p:sp>
        <p:nvSpPr>
          <p:cNvPr id="20493" name="Text Box 1"/>
          <p:cNvSpPr txBox="1">
            <a:spLocks noChangeArrowheads="1"/>
          </p:cNvSpPr>
          <p:nvPr/>
        </p:nvSpPr>
        <p:spPr bwMode="auto">
          <a:xfrm>
            <a:off x="6156325" y="5732463"/>
            <a:ext cx="2808288" cy="5762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63220" rIns="81639" bIns="40820"/>
          <a:lstStyle/>
          <a:p>
            <a:pPr algn="ctr"/>
            <a:r>
              <a:rPr lang="cs-CZ">
                <a:latin typeface="Calibri" pitchFamily="34" charset="0"/>
              </a:rPr>
              <a:t>Mapa ČR 1 : 500 000</a:t>
            </a:r>
          </a:p>
          <a:p>
            <a:pPr>
              <a:lnSpc>
                <a:spcPct val="150000"/>
              </a:lnSpc>
            </a:pPr>
            <a:endParaRPr lang="cs-CZ">
              <a:latin typeface="Calibri" pitchFamily="34" charset="0"/>
            </a:endParaRPr>
          </a:p>
          <a:p>
            <a:pPr>
              <a:lnSpc>
                <a:spcPct val="150000"/>
              </a:lnSpc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lnSpc>
                <a:spcPct val="150000"/>
              </a:lnSpc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r>
              <a:rPr lang="cs-CZ">
                <a:latin typeface="Calibri" pitchFamily="34" charset="0"/>
              </a:rPr>
              <a:t>						</a:t>
            </a:r>
          </a:p>
          <a:p>
            <a:pPr>
              <a:buClr>
                <a:srgbClr val="FFFFFF"/>
              </a:buClr>
              <a:buSzPct val="45000"/>
            </a:pPr>
            <a:r>
              <a:rPr lang="cs-CZ">
                <a:latin typeface="Calibri" pitchFamily="34" charset="0"/>
              </a:rPr>
              <a:t>					</a:t>
            </a:r>
            <a:endParaRPr lang="cs-CZ" i="1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en-US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</a:pPr>
            <a:endParaRPr lang="en-US" b="1"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611188" y="1052513"/>
            <a:ext cx="8137525" cy="4824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63220" rIns="81639" bIns="40820"/>
          <a:lstStyle/>
          <a:p>
            <a:pPr>
              <a:lnSpc>
                <a:spcPct val="150000"/>
              </a:lnSpc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endParaRPr lang="cs-CZ">
              <a:latin typeface="Calibri" pitchFamily="34" charset="0"/>
            </a:endParaRPr>
          </a:p>
          <a:p>
            <a:pPr>
              <a:lnSpc>
                <a:spcPct val="150000"/>
              </a:lnSpc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endParaRPr lang="cs-CZ">
              <a:latin typeface="Calibri" pitchFamily="34" charset="0"/>
            </a:endParaRPr>
          </a:p>
          <a:p>
            <a:pPr>
              <a:lnSpc>
                <a:spcPct val="150000"/>
              </a:lnSpc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r>
              <a:rPr lang="cs-CZ">
                <a:latin typeface="Calibri" pitchFamily="34" charset="0"/>
              </a:rPr>
              <a:t>						</a:t>
            </a:r>
          </a:p>
          <a:p>
            <a:pPr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r>
              <a:rPr lang="cs-CZ">
                <a:latin typeface="Calibri" pitchFamily="34" charset="0"/>
              </a:rPr>
              <a:t>					</a:t>
            </a:r>
            <a:endParaRPr lang="cs-CZ" i="1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endParaRPr lang="en-US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endParaRPr lang="en-US" b="1">
              <a:latin typeface="Calibri" pitchFamily="34" charset="0"/>
            </a:endParaRP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-107950" y="0"/>
            <a:ext cx="9359900" cy="765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anchor="ctr">
            <a:normAutofit fontScale="975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4000" dirty="0">
                <a:latin typeface="+mn-lt"/>
                <a:cs typeface="+mn-cs"/>
              </a:rPr>
              <a:t>Státní mapové dílo = tisíce mapových listů </a:t>
            </a:r>
          </a:p>
        </p:txBody>
      </p:sp>
      <p:pic>
        <p:nvPicPr>
          <p:cNvPr id="22531" name="Obrázek 4" descr="info tabulka.png"/>
          <p:cNvPicPr>
            <a:picLocks noChangeAspect="1"/>
          </p:cNvPicPr>
          <p:nvPr/>
        </p:nvPicPr>
        <p:blipFill>
          <a:blip r:embed="rId4" cstate="print"/>
          <a:srcRect l="491" t="432" r="491"/>
          <a:stretch>
            <a:fillRect/>
          </a:stretch>
        </p:blipFill>
        <p:spPr bwMode="auto">
          <a:xfrm>
            <a:off x="0" y="765175"/>
            <a:ext cx="9144000" cy="1044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611188" y="1052513"/>
            <a:ext cx="8137525" cy="4824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63220" rIns="81639" bIns="40820"/>
          <a:lstStyle/>
          <a:p>
            <a:pPr>
              <a:lnSpc>
                <a:spcPct val="150000"/>
              </a:lnSpc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endParaRPr lang="cs-CZ">
              <a:latin typeface="Calibri" pitchFamily="34" charset="0"/>
            </a:endParaRPr>
          </a:p>
          <a:p>
            <a:pPr>
              <a:lnSpc>
                <a:spcPct val="150000"/>
              </a:lnSpc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endParaRPr lang="cs-CZ">
              <a:latin typeface="Calibri" pitchFamily="34" charset="0"/>
            </a:endParaRPr>
          </a:p>
          <a:p>
            <a:pPr>
              <a:lnSpc>
                <a:spcPct val="150000"/>
              </a:lnSpc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r>
              <a:rPr lang="cs-CZ">
                <a:latin typeface="Calibri" pitchFamily="34" charset="0"/>
              </a:rPr>
              <a:t>						</a:t>
            </a:r>
          </a:p>
          <a:p>
            <a:pPr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r>
              <a:rPr lang="cs-CZ">
                <a:latin typeface="Calibri" pitchFamily="34" charset="0"/>
              </a:rPr>
              <a:t>					</a:t>
            </a:r>
            <a:endParaRPr lang="cs-CZ" i="1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endParaRPr lang="en-US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endParaRPr lang="en-US" b="1">
              <a:latin typeface="Calibri" pitchFamily="34" charset="0"/>
            </a:endParaRP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-107950" y="0"/>
            <a:ext cx="9359900" cy="765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anchor="ctr">
            <a:normAutofit fontScale="975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4000" dirty="0">
                <a:latin typeface="+mn-lt"/>
                <a:cs typeface="+mn-cs"/>
              </a:rPr>
              <a:t>Státní mapové dílo = tisíce mapových listů </a:t>
            </a:r>
          </a:p>
        </p:txBody>
      </p:sp>
      <p:pic>
        <p:nvPicPr>
          <p:cNvPr id="24579" name="Obrázek 4" descr="info tabulka.png"/>
          <p:cNvPicPr>
            <a:picLocks noChangeAspect="1"/>
          </p:cNvPicPr>
          <p:nvPr/>
        </p:nvPicPr>
        <p:blipFill>
          <a:blip r:embed="rId4" cstate="print"/>
          <a:srcRect l="491" r="491" b="432"/>
          <a:stretch>
            <a:fillRect/>
          </a:stretch>
        </p:blipFill>
        <p:spPr bwMode="auto">
          <a:xfrm>
            <a:off x="0" y="-6219825"/>
            <a:ext cx="9144000" cy="1044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Obdélník 5"/>
          <p:cNvSpPr>
            <a:spLocks noChangeArrowheads="1"/>
          </p:cNvSpPr>
          <p:nvPr/>
        </p:nvSpPr>
        <p:spPr bwMode="auto">
          <a:xfrm>
            <a:off x="179388" y="4365625"/>
            <a:ext cx="7129462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000" b="1" u="sng">
                <a:latin typeface="Calibri" pitchFamily="34" charset="0"/>
              </a:rPr>
              <a:t>Tvorbu a pravidelnou aktualizaci zajišťuje ZÚ:</a:t>
            </a:r>
          </a:p>
          <a:p>
            <a:r>
              <a:rPr lang="cs-CZ" sz="2000">
                <a:latin typeface="Calibri" pitchFamily="34" charset="0"/>
              </a:rPr>
              <a:t>Cca 80 zaměstnanci pracoviště v Sedlčanech</a:t>
            </a:r>
          </a:p>
          <a:p>
            <a:r>
              <a:rPr lang="cs-CZ" sz="2000">
                <a:latin typeface="Calibri" pitchFamily="34" charset="0"/>
              </a:rPr>
              <a:t>Od roku 2000 výhradně digitální technologií</a:t>
            </a:r>
          </a:p>
          <a:p>
            <a:r>
              <a:rPr lang="cs-CZ" sz="2000">
                <a:latin typeface="Calibri" pitchFamily="34" charset="0"/>
              </a:rPr>
              <a:t>Roční úkol podle edičního plánu ČÚZK (až 1600 m.l. kromě SM 5)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-107950" y="0"/>
            <a:ext cx="9359900" cy="765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anchor="ctr">
            <a:normAutofit fontScale="975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4000" dirty="0">
                <a:latin typeface="+mn-lt"/>
                <a:cs typeface="+mn-cs"/>
              </a:rPr>
              <a:t>Klady mapových listů</a:t>
            </a:r>
          </a:p>
        </p:txBody>
      </p:sp>
      <p:pic>
        <p:nvPicPr>
          <p:cNvPr id="26626" name="Obrázek 4" descr="KladCSFR.jpg"/>
          <p:cNvPicPr>
            <a:picLocks noChangeAspect="1"/>
          </p:cNvPicPr>
          <p:nvPr/>
        </p:nvPicPr>
        <p:blipFill>
          <a:blip r:embed="rId4" cstate="print"/>
          <a:srcRect l="238" t="436" r="238" b="5675"/>
          <a:stretch>
            <a:fillRect/>
          </a:stretch>
        </p:blipFill>
        <p:spPr bwMode="auto">
          <a:xfrm>
            <a:off x="0" y="836613"/>
            <a:ext cx="5951538" cy="30575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432048" y="750491"/>
            <a:ext cx="5256583" cy="504056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1600" dirty="0" smtClean="0">
                <a:effectLst>
                  <a:innerShdw blurRad="190500">
                    <a:schemeClr val="accent6">
                      <a:lumMod val="50000"/>
                    </a:schemeClr>
                  </a:innerShdw>
                </a:effectLst>
              </a:rPr>
              <a:t>Klad mapových listů základních map středních měřítek</a:t>
            </a:r>
          </a:p>
        </p:txBody>
      </p:sp>
      <p:pic>
        <p:nvPicPr>
          <p:cNvPr id="26628" name="Obrázek 8" descr="čtverce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413" y="3789363"/>
            <a:ext cx="2266950" cy="223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Obdélník 9"/>
          <p:cNvSpPr>
            <a:spLocks noChangeArrowheads="1"/>
          </p:cNvSpPr>
          <p:nvPr/>
        </p:nvSpPr>
        <p:spPr bwMode="auto">
          <a:xfrm>
            <a:off x="250825" y="4221163"/>
            <a:ext cx="21558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latin typeface="Calibri" pitchFamily="34" charset="0"/>
              </a:rPr>
              <a:t>Čtverce </a:t>
            </a:r>
          </a:p>
          <a:p>
            <a:r>
              <a:rPr lang="cs-CZ" sz="2000">
                <a:latin typeface="Calibri" pitchFamily="34" charset="0"/>
              </a:rPr>
              <a:t>výdejních jednotek</a:t>
            </a:r>
          </a:p>
          <a:p>
            <a:r>
              <a:rPr lang="cs-CZ" sz="2000">
                <a:latin typeface="Calibri" pitchFamily="34" charset="0"/>
              </a:rPr>
              <a:t>souborových dat</a:t>
            </a:r>
          </a:p>
        </p:txBody>
      </p:sp>
      <p:sp>
        <p:nvSpPr>
          <p:cNvPr id="26630" name="Obdélník 10"/>
          <p:cNvSpPr>
            <a:spLocks noChangeArrowheads="1"/>
          </p:cNvSpPr>
          <p:nvPr/>
        </p:nvSpPr>
        <p:spPr bwMode="auto">
          <a:xfrm>
            <a:off x="5940425" y="1052513"/>
            <a:ext cx="32702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000" b="1">
                <a:latin typeface="Calibri" pitchFamily="34" charset="0"/>
              </a:rPr>
              <a:t>Ale !!! </a:t>
            </a:r>
          </a:p>
          <a:p>
            <a:r>
              <a:rPr lang="cs-CZ" sz="2000" b="1">
                <a:latin typeface="Calibri" pitchFamily="34" charset="0"/>
              </a:rPr>
              <a:t>Mapy jsou zpracovávány</a:t>
            </a:r>
          </a:p>
          <a:p>
            <a:r>
              <a:rPr lang="cs-CZ" sz="2000" b="1">
                <a:latin typeface="Calibri" pitchFamily="34" charset="0"/>
              </a:rPr>
              <a:t>a uloženy primárně bezešvě.</a:t>
            </a:r>
          </a:p>
        </p:txBody>
      </p:sp>
      <p:pic>
        <p:nvPicPr>
          <p:cNvPr id="26631" name="Obrázek 11" descr="mapa_klad_05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463" y="2708275"/>
            <a:ext cx="4427537" cy="276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7164288" y="2708920"/>
            <a:ext cx="1979712" cy="360040"/>
          </a:xfrm>
          <a:prstGeom prst="rect">
            <a:avLst/>
          </a:prstGeom>
          <a:effectLst/>
        </p:spPr>
        <p:txBody>
          <a:bodyPr lIns="82945" tIns="41473" rIns="82945" bIns="41473"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cs-CZ" sz="1600" dirty="0">
                <a:effectLst>
                  <a:innerShdw blurRad="190500">
                    <a:schemeClr val="accent6">
                      <a:lumMod val="50000"/>
                    </a:schemeClr>
                  </a:innerShdw>
                </a:effectLst>
                <a:latin typeface="+mj-lt"/>
                <a:ea typeface="+mj-ea"/>
                <a:cs typeface="+mj-cs"/>
              </a:rPr>
              <a:t>Klad SMO-5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1"/>
          <p:cNvSpPr txBox="1">
            <a:spLocks noChangeArrowheads="1"/>
          </p:cNvSpPr>
          <p:nvPr/>
        </p:nvSpPr>
        <p:spPr bwMode="auto">
          <a:xfrm>
            <a:off x="611188" y="1052513"/>
            <a:ext cx="8137525" cy="4824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63220" rIns="81639" bIns="40820"/>
          <a:lstStyle/>
          <a:p>
            <a:pPr>
              <a:lnSpc>
                <a:spcPct val="150000"/>
              </a:lnSpc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endParaRPr lang="cs-CZ">
              <a:latin typeface="Calibri" pitchFamily="34" charset="0"/>
            </a:endParaRPr>
          </a:p>
          <a:p>
            <a:pPr>
              <a:lnSpc>
                <a:spcPct val="150000"/>
              </a:lnSpc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endParaRPr lang="cs-CZ">
              <a:latin typeface="Calibri" pitchFamily="34" charset="0"/>
            </a:endParaRPr>
          </a:p>
          <a:p>
            <a:pPr>
              <a:lnSpc>
                <a:spcPct val="150000"/>
              </a:lnSpc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r>
              <a:rPr lang="cs-CZ">
                <a:latin typeface="Calibri" pitchFamily="34" charset="0"/>
              </a:rPr>
              <a:t>						</a:t>
            </a:r>
          </a:p>
          <a:p>
            <a:pPr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r>
              <a:rPr lang="cs-CZ">
                <a:latin typeface="Calibri" pitchFamily="34" charset="0"/>
              </a:rPr>
              <a:t>					</a:t>
            </a:r>
            <a:endParaRPr lang="cs-CZ" i="1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endParaRPr lang="en-US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endParaRPr lang="en-US" b="1">
              <a:latin typeface="Calibri" pitchFamily="34" charset="0"/>
            </a:endParaRP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-107950" y="0"/>
            <a:ext cx="9359900" cy="765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anchor="ctr">
            <a:normAutofit fontScale="975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4000" dirty="0">
                <a:latin typeface="+mn-lt"/>
                <a:cs typeface="+mn-cs"/>
              </a:rPr>
              <a:t>Státní mapové dílo – bezešvé zpracování</a:t>
            </a:r>
          </a:p>
        </p:txBody>
      </p:sp>
      <p:sp>
        <p:nvSpPr>
          <p:cNvPr id="28675" name="Obdélník 45"/>
          <p:cNvSpPr>
            <a:spLocks noChangeArrowheads="1"/>
          </p:cNvSpPr>
          <p:nvPr/>
        </p:nvSpPr>
        <p:spPr bwMode="auto">
          <a:xfrm>
            <a:off x="250825" y="765175"/>
            <a:ext cx="889317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>
                <a:latin typeface="Calibri" pitchFamily="34" charset="0"/>
              </a:rPr>
              <a:t>Od roku 2010 jsou základní mapy středních měřítek i SM 5 zpracovávány jak po mapových listech tak skutečně bezešvě pro využití v prohlížecích službách a efektivní tvorbu tematických map s vlastním kladem mapových listů (např. MORP).</a:t>
            </a:r>
          </a:p>
        </p:txBody>
      </p:sp>
      <p:pic>
        <p:nvPicPr>
          <p:cNvPr id="28676" name="Obrázek 6" descr="prohl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00213"/>
            <a:ext cx="7075488" cy="515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Obrázek 5" descr="zmrzlík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70575" y="4687888"/>
            <a:ext cx="3273425" cy="217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6372225" y="4437063"/>
            <a:ext cx="2771775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1400">
                <a:latin typeface="Calibri" pitchFamily="34" charset="0"/>
              </a:rPr>
              <a:t>Původní  „barevná bezešvá ZM 10“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/>
          <p:cNvSpPr txBox="1">
            <a:spLocks noChangeArrowheads="1"/>
          </p:cNvSpPr>
          <p:nvPr/>
        </p:nvSpPr>
        <p:spPr bwMode="auto">
          <a:xfrm>
            <a:off x="250825" y="1052513"/>
            <a:ext cx="8642350" cy="4824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63220" rIns="81639" bIns="40820"/>
          <a:lstStyle/>
          <a:p>
            <a:pPr>
              <a:lnSpc>
                <a:spcPct val="150000"/>
              </a:lnSpc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endParaRPr lang="cs-CZ">
              <a:latin typeface="Calibri" pitchFamily="34" charset="0"/>
            </a:endParaRPr>
          </a:p>
          <a:p>
            <a:pPr>
              <a:lnSpc>
                <a:spcPct val="150000"/>
              </a:lnSpc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endParaRPr lang="cs-CZ">
              <a:latin typeface="Calibri" pitchFamily="34" charset="0"/>
            </a:endParaRPr>
          </a:p>
          <a:p>
            <a:pPr>
              <a:lnSpc>
                <a:spcPct val="150000"/>
              </a:lnSpc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r>
              <a:rPr lang="cs-CZ">
                <a:latin typeface="Calibri" pitchFamily="34" charset="0"/>
              </a:rPr>
              <a:t>						</a:t>
            </a:r>
          </a:p>
          <a:p>
            <a:pPr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r>
              <a:rPr lang="cs-CZ">
                <a:latin typeface="Calibri" pitchFamily="34" charset="0"/>
              </a:rPr>
              <a:t>					</a:t>
            </a:r>
            <a:endParaRPr lang="cs-CZ" i="1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endParaRPr lang="cs-CZ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endParaRPr lang="en-US">
              <a:latin typeface="Calibri" pitchFamily="34" charset="0"/>
            </a:endParaRPr>
          </a:p>
          <a:p>
            <a:pPr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endParaRPr lang="en-US" b="1">
              <a:latin typeface="Calibri" pitchFamily="34" charset="0"/>
            </a:endParaRP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-107950" y="0"/>
            <a:ext cx="9359900" cy="765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anchor="ctr">
            <a:normAutofit fontScale="750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4000" dirty="0">
                <a:latin typeface="+mn-lt"/>
                <a:cs typeface="+mn-cs"/>
              </a:rPr>
              <a:t>Státní mapové dílo – princip aktualizace a datové zdroje</a:t>
            </a:r>
          </a:p>
        </p:txBody>
      </p:sp>
      <p:pic>
        <p:nvPicPr>
          <p:cNvPr id="30723" name="Obrázek 5" descr="zdroje tab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2781300"/>
            <a:ext cx="4211637" cy="325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Obdélník 45"/>
          <p:cNvSpPr/>
          <p:nvPr/>
        </p:nvSpPr>
        <p:spPr>
          <a:xfrm>
            <a:off x="107950" y="765175"/>
            <a:ext cx="9036050" cy="54292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u="sng" dirty="0">
                <a:latin typeface="+mn-lt"/>
                <a:cs typeface="+mn-cs"/>
              </a:rPr>
              <a:t>Principy tvorby a aktualizace ZM 10 – ZM 100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500" u="sng" dirty="0">
              <a:latin typeface="+mn-lt"/>
              <a:cs typeface="+mn-cs"/>
            </a:endParaRPr>
          </a:p>
          <a:p>
            <a:pPr marL="268288" indent="-268288" fontAlgn="auto">
              <a:lnSpc>
                <a:spcPct val="90000"/>
              </a:lnSpc>
              <a:spcAft>
                <a:spcPct val="20000"/>
              </a:spcAft>
              <a:defRPr/>
            </a:pPr>
            <a:r>
              <a:rPr lang="cs-CZ" b="1" dirty="0">
                <a:latin typeface="+mn-lt"/>
                <a:cs typeface="+mn-cs"/>
              </a:rPr>
              <a:t>2000 - 2009</a:t>
            </a:r>
            <a:r>
              <a:rPr lang="cs-CZ" dirty="0">
                <a:latin typeface="+mn-lt"/>
                <a:cs typeface="+mn-cs"/>
              </a:rPr>
              <a:t> </a:t>
            </a:r>
            <a:r>
              <a:rPr lang="cs-CZ" b="1" dirty="0">
                <a:latin typeface="+mn-lt"/>
                <a:cs typeface="+mn-cs"/>
              </a:rPr>
              <a:t>souborově orientovaná technologie </a:t>
            </a:r>
            <a:r>
              <a:rPr lang="cs-CZ" dirty="0">
                <a:latin typeface="+mn-lt"/>
                <a:cs typeface="+mn-cs"/>
              </a:rPr>
              <a:t>(</a:t>
            </a:r>
            <a:r>
              <a:rPr lang="en-GB" dirty="0">
                <a:latin typeface="+mn-lt"/>
                <a:cs typeface="+mn-cs"/>
              </a:rPr>
              <a:t>Bentley</a:t>
            </a:r>
            <a:r>
              <a:rPr lang="cs-CZ" dirty="0">
                <a:latin typeface="+mn-lt"/>
                <a:cs typeface="+mn-cs"/>
              </a:rPr>
              <a:t>,</a:t>
            </a:r>
            <a:r>
              <a:rPr lang="en-GB" dirty="0">
                <a:latin typeface="+mn-lt"/>
                <a:cs typeface="+mn-cs"/>
              </a:rPr>
              <a:t> Intergraph</a:t>
            </a:r>
            <a:r>
              <a:rPr lang="cs-CZ" dirty="0">
                <a:latin typeface="+mn-lt"/>
                <a:cs typeface="+mn-cs"/>
              </a:rPr>
              <a:t>,  </a:t>
            </a:r>
            <a:r>
              <a:rPr lang="cs-CZ" dirty="0" err="1">
                <a:latin typeface="+mn-lt"/>
                <a:cs typeface="+mn-cs"/>
              </a:rPr>
              <a:t>Mercator</a:t>
            </a:r>
            <a:r>
              <a:rPr lang="cs-CZ" dirty="0">
                <a:latin typeface="+mn-lt"/>
                <a:cs typeface="+mn-cs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>
                <a:latin typeface="+mn-lt"/>
                <a:cs typeface="+mn-cs"/>
              </a:rPr>
              <a:t>S výjimkou některých prvků opakovaná tvorba z aktuálních zdrojových dat s využitím dávkových procesů i ruční editace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5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latin typeface="+mn-lt"/>
                <a:cs typeface="+mn-cs"/>
              </a:rPr>
              <a:t>Od roku 2010 databázová kartografie (</a:t>
            </a:r>
            <a:r>
              <a:rPr lang="cs-CZ" b="1" dirty="0" err="1">
                <a:latin typeface="+mn-lt"/>
                <a:cs typeface="+mn-cs"/>
              </a:rPr>
              <a:t>Esri</a:t>
            </a:r>
            <a:r>
              <a:rPr lang="cs-CZ" b="1" dirty="0">
                <a:latin typeface="+mn-lt"/>
                <a:cs typeface="+mn-cs"/>
              </a:rPr>
              <a:t>, T-</a:t>
            </a:r>
            <a:r>
              <a:rPr lang="cs-CZ" b="1" dirty="0" err="1">
                <a:latin typeface="+mn-lt"/>
                <a:cs typeface="+mn-cs"/>
              </a:rPr>
              <a:t>Kartor</a:t>
            </a:r>
            <a:r>
              <a:rPr lang="cs-CZ" b="1" dirty="0">
                <a:latin typeface="+mn-lt"/>
                <a:cs typeface="+mn-cs"/>
              </a:rPr>
              <a:t>)</a:t>
            </a:r>
            <a:r>
              <a:rPr lang="cs-CZ" b="1" dirty="0">
                <a:solidFill>
                  <a:prstClr val="black"/>
                </a:solidFill>
                <a:latin typeface="+mn-lt"/>
                <a:cs typeface="+mn-cs"/>
              </a:rPr>
              <a:t> </a:t>
            </a:r>
            <a:r>
              <a:rPr lang="cs-CZ" dirty="0">
                <a:solidFill>
                  <a:prstClr val="black"/>
                </a:solidFill>
                <a:latin typeface="+mn-lt"/>
                <a:cs typeface="+mn-cs"/>
              </a:rPr>
              <a:t>- vícenásobné reprezentace  prvků </a:t>
            </a:r>
            <a:endParaRPr lang="cs-CZ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>
                <a:latin typeface="+mn-lt"/>
                <a:cs typeface="+mn-cs"/>
              </a:rPr>
              <a:t>Částečné přepracování  ZM a další aktualizace na podkladě změnových dat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5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>
                <a:latin typeface="+mn-lt"/>
                <a:cs typeface="+mn-cs"/>
              </a:rPr>
              <a:t>Aktualizace Data10  (ZM 10 a ZM 25)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>
                <a:latin typeface="+mn-lt"/>
                <a:cs typeface="+mn-cs"/>
              </a:rPr>
              <a:t>automatizované procesy přípravy a promítnutí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>
                <a:latin typeface="+mn-lt"/>
                <a:cs typeface="+mn-cs"/>
              </a:rPr>
              <a:t>změnových dat zdrojových databází 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>
                <a:latin typeface="+mn-lt"/>
                <a:cs typeface="+mn-cs"/>
              </a:rPr>
              <a:t>úpravy kartografických reprezentací kartografem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5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>
                <a:latin typeface="+mn-lt"/>
                <a:cs typeface="+mn-cs"/>
              </a:rPr>
              <a:t>Aktualizace Data50  (ZM 50 a ZM 100)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>
                <a:latin typeface="+mn-lt"/>
                <a:cs typeface="+mn-cs"/>
              </a:rPr>
              <a:t>s podložením prvků zdrojových databází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>
                <a:latin typeface="+mn-lt"/>
                <a:cs typeface="+mn-cs"/>
              </a:rPr>
              <a:t>s možností ručního promítnutí objektu 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>
                <a:latin typeface="+mn-lt"/>
                <a:cs typeface="+mn-cs"/>
              </a:rPr>
              <a:t>automaticky na podkladě změnových dat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500" u="sng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u="sng" dirty="0">
                <a:latin typeface="+mn-lt"/>
                <a:cs typeface="+mn-cs"/>
              </a:rPr>
              <a:t>Principy tvorby a aktualizace SM 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500" u="sng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latin typeface="+mn-lt"/>
                <a:cs typeface="+mn-cs"/>
              </a:rPr>
              <a:t>Od roku 2010 databázová kartografie (</a:t>
            </a:r>
            <a:r>
              <a:rPr lang="cs-CZ" b="1" dirty="0" err="1">
                <a:latin typeface="+mn-lt"/>
                <a:cs typeface="+mn-cs"/>
              </a:rPr>
              <a:t>Intergraph</a:t>
            </a:r>
            <a:r>
              <a:rPr lang="cs-CZ" b="1" dirty="0">
                <a:latin typeface="+mn-lt"/>
                <a:cs typeface="+mn-cs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>
                <a:latin typeface="+mn-lt"/>
                <a:cs typeface="+mn-cs"/>
              </a:rPr>
              <a:t>Opakovaná tvorba z aktuálních zdrojových dat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>
                <a:latin typeface="+mn-lt"/>
                <a:cs typeface="+mn-cs"/>
              </a:rPr>
              <a:t>s maximálně automatizovanými procesy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7792</TotalTime>
  <Words>880</Words>
  <Application>Microsoft Office PowerPoint</Application>
  <PresentationFormat>Předvádění na obrazovce (4:3)</PresentationFormat>
  <Paragraphs>363</Paragraphs>
  <Slides>17</Slides>
  <Notes>16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18" baseType="lpstr">
      <vt:lpstr>Motiv sady Office</vt:lpstr>
      <vt:lpstr>Přehled kartografické tvorby Zeměměřického úřadu</vt:lpstr>
      <vt:lpstr>Snímek 2</vt:lpstr>
      <vt:lpstr>Snímek 3</vt:lpstr>
      <vt:lpstr>Snímek 4</vt:lpstr>
      <vt:lpstr>Snímek 5</vt:lpstr>
      <vt:lpstr>Snímek 6</vt:lpstr>
      <vt:lpstr>Klad mapových listů základních map středních měřítek</vt:lpstr>
      <vt:lpstr>Snímek 8</vt:lpstr>
      <vt:lpstr>Snímek 9</vt:lpstr>
      <vt:lpstr>Snímek 10</vt:lpstr>
      <vt:lpstr>Snímek 11</vt:lpstr>
      <vt:lpstr>Snímek 12</vt:lpstr>
      <vt:lpstr>Novinka letošního roku</vt:lpstr>
      <vt:lpstr>Snímek 14</vt:lpstr>
      <vt:lpstr>Snímek 15</vt:lpstr>
      <vt:lpstr>Snímek 16</vt:lpstr>
      <vt:lpstr>Děkuji za pozornost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Vaniš Pavel</dc:creator>
  <cp:lastModifiedBy>Milan Konečný</cp:lastModifiedBy>
  <cp:revision>904</cp:revision>
  <dcterms:created xsi:type="dcterms:W3CDTF">2012-10-12T07:30:35Z</dcterms:created>
  <dcterms:modified xsi:type="dcterms:W3CDTF">2013-10-08T13:52:11Z</dcterms:modified>
</cp:coreProperties>
</file>