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76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7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E382E-57C6-4C15-8354-3FA4D6E919E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4F3C-7EC8-47B1-B591-1E22CD0FE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0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4F3C-7EC8-47B1-B591-1E22CD0FE8C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065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C4F3C-7EC8-47B1-B591-1E22CD0FE8C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29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4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2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87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48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5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63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3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1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77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0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33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</a:t>
            </a:r>
            <a:r>
              <a:rPr lang="en-US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NALYTICK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Á </a:t>
            </a:r>
            <a:r>
              <a:rPr lang="sk-SK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ARTOGRAFIE</a:t>
            </a:r>
            <a:endParaRPr lang="cs-CZ" sz="7200" b="1" dirty="0">
              <a:solidFill>
                <a:schemeClr val="accent5">
                  <a:lumMod val="50000"/>
                </a:schemeClr>
              </a:solidFill>
              <a:latin typeface="Nyala" panose="02000504070300020003" pitchFamily="2" charset="0"/>
              <a:ea typeface="Batang" panose="02030600000101010101" pitchFamily="18" charset="-127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54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Přednáška</a:t>
            </a:r>
            <a:r>
              <a:rPr lang="sk-SK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1 – </a:t>
            </a:r>
            <a:r>
              <a:rPr lang="sk-SK" sz="54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Prostorové</a:t>
            </a:r>
            <a:r>
              <a:rPr lang="sk-SK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konflikty</a:t>
            </a:r>
            <a:endParaRPr lang="cs-CZ" sz="5400" dirty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7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Sbíhaní</a:t>
            </a:r>
            <a:r>
              <a:rPr lang="cs-CZ" dirty="0" smtClean="0"/>
              <a:t> (</a:t>
            </a:r>
            <a:r>
              <a:rPr lang="cs-CZ" dirty="0" err="1"/>
              <a:t>coalescence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878" y="1466787"/>
            <a:ext cx="7703869" cy="505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9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2. 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Sbíhaní</a:t>
            </a:r>
            <a:r>
              <a:rPr lang="cs-CZ" dirty="0"/>
              <a:t> (</a:t>
            </a:r>
            <a:r>
              <a:rPr lang="cs-CZ" dirty="0" err="1"/>
              <a:t>coalescence</a:t>
            </a:r>
            <a:r>
              <a:rPr lang="cs-CZ" dirty="0"/>
              <a:t>)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17517" y="1397990"/>
            <a:ext cx="8707458" cy="4612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900" dirty="0" smtClean="0">
                <a:solidFill>
                  <a:schemeClr val="accent5">
                    <a:lumMod val="50000"/>
                  </a:schemeClr>
                </a:solidFill>
              </a:rPr>
              <a:t>HAUSDORFOVA VZDÁLENOST</a:t>
            </a:r>
          </a:p>
          <a:p>
            <a:endParaRPr lang="cs-CZ" sz="39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sz="39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3600" i="1" dirty="0" smtClean="0">
                <a:solidFill>
                  <a:srgbClr val="000000"/>
                </a:solidFill>
                <a:latin typeface="+mn-lt"/>
              </a:rPr>
              <a:t>„</a:t>
            </a:r>
            <a:r>
              <a:rPr lang="en-US" sz="3600" i="1" dirty="0" smtClean="0">
                <a:solidFill>
                  <a:srgbClr val="000000"/>
                </a:solidFill>
                <a:latin typeface="+mn-lt"/>
              </a:rPr>
              <a:t>maximum </a:t>
            </a:r>
            <a:r>
              <a:rPr lang="en-US" sz="3600" i="1" dirty="0">
                <a:solidFill>
                  <a:srgbClr val="000000"/>
                </a:solidFill>
                <a:latin typeface="+mn-lt"/>
              </a:rPr>
              <a:t>distance of a set to the nearest point in the other </a:t>
            </a:r>
            <a:r>
              <a:rPr lang="en-US" sz="3600" i="1" dirty="0" smtClean="0">
                <a:solidFill>
                  <a:srgbClr val="000000"/>
                </a:solidFill>
                <a:latin typeface="+mn-lt"/>
              </a:rPr>
              <a:t>set</a:t>
            </a:r>
            <a:r>
              <a:rPr lang="cs-CZ" sz="3600" i="1" dirty="0" smtClean="0">
                <a:solidFill>
                  <a:srgbClr val="000000"/>
                </a:solidFill>
                <a:latin typeface="+mn-lt"/>
              </a:rPr>
              <a:t>“</a:t>
            </a:r>
          </a:p>
          <a:p>
            <a:endParaRPr lang="cs-CZ" sz="3600" dirty="0" smtClean="0">
              <a:latin typeface="+mn-lt"/>
            </a:endParaRPr>
          </a:p>
          <a:p>
            <a:r>
              <a:rPr lang="cs-CZ" sz="3600" dirty="0" smtClean="0">
                <a:latin typeface="+mn-lt"/>
              </a:rPr>
              <a:t>„oddělenost“ dvou prvků, identifikace objektů, …</a:t>
            </a:r>
            <a:endParaRPr lang="cs-CZ" sz="3600" dirty="0">
              <a:latin typeface="+mn-lt"/>
            </a:endParaRPr>
          </a:p>
          <a:p>
            <a:endParaRPr lang="cs-CZ" sz="3600" dirty="0"/>
          </a:p>
        </p:txBody>
      </p:sp>
      <p:pic>
        <p:nvPicPr>
          <p:cNvPr id="1026" name="Picture 2" descr="http://upload.wikimedia.org/math/b/f/4/bf4edfcd55a85444c1f165c4fcb2f6c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17" y="2558308"/>
            <a:ext cx="9179626" cy="71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213" y="541998"/>
            <a:ext cx="2028825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2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Sbíhaní</a:t>
            </a:r>
            <a:r>
              <a:rPr lang="cs-CZ" dirty="0" smtClean="0"/>
              <a:t> (</a:t>
            </a:r>
            <a:r>
              <a:rPr lang="cs-CZ" dirty="0" err="1"/>
              <a:t>coalescence</a:t>
            </a:r>
            <a:r>
              <a:rPr lang="cs-CZ" dirty="0" smtClean="0"/>
              <a:t>) – </a:t>
            </a:r>
            <a:r>
              <a:rPr lang="cs-CZ" dirty="0" err="1" smtClean="0"/>
              <a:t>hausdorfova</a:t>
            </a:r>
            <a:r>
              <a:rPr lang="cs-CZ" dirty="0" smtClean="0"/>
              <a:t> vzdálenost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4804"/>
            <a:ext cx="8151421" cy="4732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2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Sbíhaní</a:t>
            </a:r>
            <a:r>
              <a:rPr lang="cs-CZ" dirty="0" smtClean="0"/>
              <a:t> (</a:t>
            </a:r>
            <a:r>
              <a:rPr lang="cs-CZ" dirty="0" err="1"/>
              <a:t>coalescence</a:t>
            </a:r>
            <a:r>
              <a:rPr lang="cs-CZ" dirty="0" smtClean="0"/>
              <a:t>) – </a:t>
            </a:r>
            <a:r>
              <a:rPr lang="cs-CZ" dirty="0" err="1" smtClean="0"/>
              <a:t>hausdorfova</a:t>
            </a:r>
            <a:r>
              <a:rPr lang="cs-CZ" dirty="0" smtClean="0"/>
              <a:t> vzdálenost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848" y="1482065"/>
            <a:ext cx="8325407" cy="481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72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Sbíhaní</a:t>
            </a:r>
            <a:r>
              <a:rPr lang="cs-CZ" dirty="0" smtClean="0"/>
              <a:t> (</a:t>
            </a:r>
            <a:r>
              <a:rPr lang="cs-CZ" dirty="0" err="1"/>
              <a:t>coalescence</a:t>
            </a:r>
            <a:r>
              <a:rPr lang="cs-CZ" dirty="0" smtClean="0"/>
              <a:t>) – </a:t>
            </a:r>
            <a:r>
              <a:rPr lang="cs-CZ" dirty="0" err="1" smtClean="0"/>
              <a:t>hausdorfova</a:t>
            </a:r>
            <a:r>
              <a:rPr lang="cs-CZ" dirty="0" smtClean="0"/>
              <a:t> vzdálenost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848" y="1482065"/>
            <a:ext cx="8325407" cy="481921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847" y="1482065"/>
            <a:ext cx="8325407" cy="485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8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Sbíhaní</a:t>
            </a:r>
            <a:r>
              <a:rPr lang="cs-CZ" dirty="0" smtClean="0"/>
              <a:t> (</a:t>
            </a:r>
            <a:r>
              <a:rPr lang="cs-CZ" dirty="0" err="1"/>
              <a:t>coalescence</a:t>
            </a:r>
            <a:r>
              <a:rPr lang="cs-CZ" dirty="0" smtClean="0"/>
              <a:t>) – </a:t>
            </a:r>
            <a:r>
              <a:rPr lang="cs-CZ" dirty="0" err="1" smtClean="0"/>
              <a:t>hausdorfova</a:t>
            </a:r>
            <a:r>
              <a:rPr lang="cs-CZ" dirty="0" smtClean="0"/>
              <a:t> vzdálenost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973" y="1472991"/>
            <a:ext cx="8325407" cy="483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Sbíhaní</a:t>
            </a:r>
            <a:r>
              <a:rPr lang="cs-CZ" dirty="0" smtClean="0"/>
              <a:t> (</a:t>
            </a:r>
            <a:r>
              <a:rPr lang="cs-CZ" dirty="0" err="1"/>
              <a:t>coalescence</a:t>
            </a:r>
            <a:r>
              <a:rPr lang="cs-CZ" dirty="0" smtClean="0"/>
              <a:t>) – </a:t>
            </a:r>
            <a:r>
              <a:rPr lang="cs-CZ" dirty="0" err="1" smtClean="0"/>
              <a:t>hausdorfova</a:t>
            </a:r>
            <a:r>
              <a:rPr lang="cs-CZ" dirty="0" smtClean="0"/>
              <a:t> vzdálenost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54124"/>
            <a:ext cx="9220695" cy="537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93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53601" y="384186"/>
            <a:ext cx="10515600" cy="1325563"/>
          </a:xfrm>
        </p:spPr>
        <p:txBody>
          <a:bodyPr/>
          <a:lstStyle/>
          <a:p>
            <a:r>
              <a:rPr lang="cs-CZ" dirty="0"/>
              <a:t>2. 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Sbíhaní</a:t>
            </a:r>
            <a:r>
              <a:rPr lang="cs-CZ" dirty="0"/>
              <a:t> (</a:t>
            </a:r>
            <a:r>
              <a:rPr lang="cs-CZ" dirty="0" err="1"/>
              <a:t>coalescence</a:t>
            </a:r>
            <a:r>
              <a:rPr lang="cs-CZ" dirty="0"/>
              <a:t>)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53601" y="1397990"/>
            <a:ext cx="8707458" cy="834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900" dirty="0" err="1" smtClean="0"/>
              <a:t>Buffer</a:t>
            </a:r>
            <a:endParaRPr lang="cs-CZ" sz="39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2129" y="853312"/>
            <a:ext cx="4062536" cy="559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5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53601" y="384186"/>
            <a:ext cx="10515600" cy="1325563"/>
          </a:xfrm>
        </p:spPr>
        <p:txBody>
          <a:bodyPr/>
          <a:lstStyle/>
          <a:p>
            <a:r>
              <a:rPr lang="cs-CZ" dirty="0"/>
              <a:t>2. 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Sbíhaní</a:t>
            </a:r>
            <a:r>
              <a:rPr lang="cs-CZ" dirty="0"/>
              <a:t> (</a:t>
            </a:r>
            <a:r>
              <a:rPr lang="cs-CZ" dirty="0" err="1"/>
              <a:t>coalescence</a:t>
            </a:r>
            <a:r>
              <a:rPr lang="cs-CZ" dirty="0"/>
              <a:t>)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9359488" y="5566229"/>
            <a:ext cx="8707458" cy="834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900" dirty="0" err="1" smtClean="0"/>
              <a:t>Samosbíhaní</a:t>
            </a:r>
            <a:endParaRPr lang="cs-CZ" sz="39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988" y="2128713"/>
            <a:ext cx="742950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34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3.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Konflikt </a:t>
            </a:r>
            <a:r>
              <a:rPr lang="cs-CZ" dirty="0" smtClean="0"/>
              <a:t>(</a:t>
            </a:r>
            <a:r>
              <a:rPr lang="cs-CZ" dirty="0" err="1" smtClean="0"/>
              <a:t>conflict</a:t>
            </a:r>
            <a:r>
              <a:rPr lang="cs-CZ" dirty="0" smtClean="0"/>
              <a:t>) ?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76" y="2731325"/>
            <a:ext cx="5481024" cy="3812886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838200" y="1518939"/>
            <a:ext cx="8707458" cy="834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900" dirty="0" smtClean="0"/>
              <a:t>Logický problém prvku s pozadím/jiným prvkem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6218" y="2353510"/>
            <a:ext cx="5147582" cy="418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600" dirty="0" err="1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  <a:t>Hodnocení</a:t>
            </a:r>
            <a:endParaRPr lang="cs-CZ" sz="6600" dirty="0">
              <a:solidFill>
                <a:schemeClr val="accent5">
                  <a:lumMod val="50000"/>
                </a:schemeClr>
              </a:solidFill>
              <a:latin typeface="Nyala" panose="02000504070300020003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sk-SK" sz="32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zadané </a:t>
            </a:r>
            <a:r>
              <a:rPr lang="sk-SK" sz="32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cvičení </a:t>
            </a:r>
            <a:r>
              <a:rPr lang="sk-SK" sz="32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(praktické úkoly)</a:t>
            </a:r>
          </a:p>
          <a:p>
            <a:pPr marL="457200" lvl="1" indent="0">
              <a:buNone/>
            </a:pPr>
            <a:r>
              <a:rPr lang="sk-SK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10 + 10 + 14 bod</a:t>
            </a: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ů</a:t>
            </a:r>
          </a:p>
          <a:p>
            <a:pPr lvl="1"/>
            <a:endParaRPr lang="cs-CZ" sz="2800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cs-CZ" sz="32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průběžné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testy </a:t>
            </a:r>
            <a:r>
              <a:rPr lang="cs-CZ" sz="32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(teorie)</a:t>
            </a:r>
          </a:p>
          <a:p>
            <a:pPr marL="457200" lvl="1" indent="0">
              <a:buNone/>
            </a:pP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8 + 8 bodů	</a:t>
            </a:r>
          </a:p>
          <a:p>
            <a:pPr lvl="1"/>
            <a:endParaRPr lang="cs-CZ" sz="2800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32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Celkem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cs-CZ" sz="32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bodů</a:t>
            </a:r>
          </a:p>
          <a:p>
            <a:pPr marL="457200" lvl="1" indent="0">
              <a:buNone/>
            </a:pP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Potřeba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min. 25 </a:t>
            </a: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bodů</a:t>
            </a:r>
          </a:p>
          <a:p>
            <a:pPr marL="457200" lvl="1" indent="0">
              <a:buNone/>
            </a:pP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Součást závěrečné </a:t>
            </a: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známky (40:60 ?)</a:t>
            </a:r>
            <a:endParaRPr lang="cs-CZ" sz="2800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46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22564" y="134535"/>
            <a:ext cx="10515600" cy="1325563"/>
          </a:xfrm>
        </p:spPr>
        <p:txBody>
          <a:bodyPr/>
          <a:lstStyle/>
          <a:p>
            <a:r>
              <a:rPr lang="cs-CZ" dirty="0" smtClean="0"/>
              <a:t>4.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Komplikace </a:t>
            </a:r>
            <a:r>
              <a:rPr lang="cs-CZ" dirty="0" smtClean="0"/>
              <a:t>(</a:t>
            </a:r>
            <a:r>
              <a:rPr lang="cs-CZ" dirty="0" err="1" smtClean="0"/>
              <a:t>complication</a:t>
            </a:r>
            <a:r>
              <a:rPr lang="cs-CZ" dirty="0" smtClean="0"/>
              <a:t>) ?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564" y="1786159"/>
            <a:ext cx="7161903" cy="493954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8284" y="1153577"/>
            <a:ext cx="3752850" cy="5572125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22564" y="1083886"/>
            <a:ext cx="8707458" cy="834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900" dirty="0" smtClean="0"/>
              <a:t>Geometrický problém</a:t>
            </a:r>
          </a:p>
        </p:txBody>
      </p:sp>
    </p:spTree>
    <p:extLst>
      <p:ext uri="{BB962C8B-B14F-4D97-AF65-F5344CB8AC3E}">
        <p14:creationId xmlns:p14="http://schemas.microsoft.com/office/powerpoint/2010/main" val="133381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5.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Nekonzistence </a:t>
            </a:r>
            <a:r>
              <a:rPr lang="cs-CZ" dirty="0" smtClean="0"/>
              <a:t>(</a:t>
            </a:r>
            <a:r>
              <a:rPr lang="cs-CZ" dirty="0" err="1" smtClean="0"/>
              <a:t>inconsistency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987" y="1690688"/>
            <a:ext cx="5798190" cy="419708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8132" y="1845067"/>
            <a:ext cx="5110011" cy="454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6.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Impercepce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imperception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6097" y="1258237"/>
            <a:ext cx="6477742" cy="5238174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6366760" y="1747648"/>
            <a:ext cx="8707458" cy="834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900" dirty="0" smtClean="0"/>
              <a:t>MBR, plocha, hrany</a:t>
            </a:r>
          </a:p>
        </p:txBody>
      </p:sp>
    </p:spTree>
    <p:extLst>
      <p:ext uri="{BB962C8B-B14F-4D97-AF65-F5344CB8AC3E}">
        <p14:creationId xmlns:p14="http://schemas.microsoft.com/office/powerpoint/2010/main" val="259392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  <a:t>Absence</a:t>
            </a:r>
            <a:endParaRPr lang="cs-CZ" sz="6600" dirty="0">
              <a:solidFill>
                <a:schemeClr val="accent5">
                  <a:lumMod val="50000"/>
                </a:schemeClr>
              </a:solidFill>
              <a:latin typeface="Nyala" panose="02000504070300020003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0617"/>
            <a:ext cx="5396345" cy="15707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>
                <a:latin typeface="Nyala" panose="02000504070300020003" pitchFamily="2" charset="0"/>
              </a:rPr>
              <a:t>Max. 2x za semestr</a:t>
            </a:r>
          </a:p>
          <a:p>
            <a:pPr marL="0" indent="0">
              <a:buNone/>
            </a:pPr>
            <a:r>
              <a:rPr lang="cs-CZ" sz="3600" dirty="0" smtClean="0">
                <a:latin typeface="Nyala" panose="02000504070300020003" pitchFamily="2" charset="0"/>
              </a:rPr>
              <a:t>Omluvenky na studijní</a:t>
            </a:r>
          </a:p>
          <a:p>
            <a:pPr marL="0" indent="0">
              <a:buNone/>
            </a:pPr>
            <a:r>
              <a:rPr lang="cs-CZ" sz="3600" dirty="0" smtClean="0">
                <a:latin typeface="Nyala" panose="02000504070300020003" pitchFamily="2" charset="0"/>
              </a:rPr>
              <a:t>Hlásit předem</a:t>
            </a:r>
            <a:endParaRPr lang="cs-CZ" sz="3600" dirty="0">
              <a:latin typeface="Nyala" panose="02000504070300020003" pitchFamily="2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34269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6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  <a:t>Rozvrh</a:t>
            </a:r>
            <a:endParaRPr lang="cs-CZ" sz="6600" dirty="0">
              <a:solidFill>
                <a:schemeClr val="accent5">
                  <a:lumMod val="50000"/>
                </a:schemeClr>
              </a:solidFill>
              <a:latin typeface="Nyala" panose="02000504070300020003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4512458"/>
            <a:ext cx="6393873" cy="1570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dirty="0" smtClean="0">
                <a:latin typeface="Nyala" panose="02000504070300020003" pitchFamily="2" charset="0"/>
              </a:rPr>
              <a:t>Cvičení Čt 16:00 – 17:50 Z1</a:t>
            </a:r>
          </a:p>
          <a:p>
            <a:pPr marL="0" indent="0">
              <a:buNone/>
            </a:pPr>
            <a:r>
              <a:rPr lang="cs-CZ" sz="3600" dirty="0" smtClean="0">
                <a:latin typeface="Nyala" panose="02000504070300020003" pitchFamily="2" charset="0"/>
              </a:rPr>
              <a:t>Přednáška Po 13:00 – 14:50 Z5</a:t>
            </a:r>
          </a:p>
          <a:p>
            <a:endParaRPr lang="cs-CZ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35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  <a:t>Náplň cvičení</a:t>
            </a:r>
            <a:endParaRPr lang="cs-CZ" sz="6000" dirty="0">
              <a:solidFill>
                <a:schemeClr val="accent5">
                  <a:lumMod val="50000"/>
                </a:schemeClr>
              </a:solidFill>
              <a:latin typeface="Nyala" panose="02000504070300020003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</a:rPr>
              <a:t>Řešení konfliktů</a:t>
            </a: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</a:rPr>
              <a:t>Zaplněnost mapy</a:t>
            </a: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</a:rPr>
              <a:t>Výběr prvků</a:t>
            </a: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</a:rPr>
              <a:t>Generalizace budov, říční sítě, silniční sítě</a:t>
            </a:r>
          </a:p>
          <a:p>
            <a:pPr marL="0" indent="0">
              <a:buNone/>
            </a:pPr>
            <a:endParaRPr lang="cs-CZ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</a:rPr>
              <a:t>Aplikace algoritmů, nástrojů a postupů v GIS : QGIS, </a:t>
            </a:r>
            <a:r>
              <a:rPr lang="cs-CZ" dirty="0" err="1" smtClean="0">
                <a:latin typeface="Nyala" panose="02000504070300020003" pitchFamily="2" charset="0"/>
              </a:rPr>
              <a:t>ArcGIS</a:t>
            </a:r>
            <a:r>
              <a:rPr lang="cs-CZ" dirty="0" smtClean="0">
                <a:latin typeface="Nyala" panose="02000504070300020003" pitchFamily="2" charset="0"/>
              </a:rPr>
              <a:t>, </a:t>
            </a:r>
            <a:r>
              <a:rPr lang="cs-CZ" dirty="0" err="1" smtClean="0">
                <a:latin typeface="Nyala" panose="02000504070300020003" pitchFamily="2" charset="0"/>
              </a:rPr>
              <a:t>OpenJUMP</a:t>
            </a:r>
            <a:endParaRPr lang="cs-CZ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</a:rPr>
              <a:t>Literatura</a:t>
            </a:r>
            <a:endParaRPr lang="cs-CZ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8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Minimální rozměry</a:t>
            </a:r>
            <a:r>
              <a:rPr lang="cs-CZ" dirty="0" smtClean="0"/>
              <a:t> (SVO)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000" dirty="0" smtClean="0"/>
              <a:t>Černá linie: 0.02 – 0.08 mm</a:t>
            </a:r>
          </a:p>
          <a:p>
            <a:pPr marL="0" indent="0">
              <a:buNone/>
            </a:pPr>
            <a:r>
              <a:rPr lang="cs-CZ" sz="4000" dirty="0" smtClean="0"/>
              <a:t>Barevná linie: 0.1 mm</a:t>
            </a:r>
          </a:p>
          <a:p>
            <a:pPr marL="0" indent="0">
              <a:buNone/>
            </a:pPr>
            <a:r>
              <a:rPr lang="cs-CZ" sz="4000" dirty="0" smtClean="0"/>
              <a:t>Plocha: 0.2 mm</a:t>
            </a:r>
            <a:r>
              <a:rPr lang="cs-CZ" sz="4000" baseline="30000" dirty="0" smtClean="0"/>
              <a:t>2</a:t>
            </a:r>
          </a:p>
          <a:p>
            <a:pPr marL="0" indent="0">
              <a:buNone/>
            </a:pPr>
            <a:r>
              <a:rPr lang="cs-CZ" sz="4000" dirty="0" smtClean="0"/>
              <a:t>Hrana pravoúhelníku: 0.4 – 0.7 mm</a:t>
            </a:r>
          </a:p>
          <a:p>
            <a:pPr marL="0" indent="0">
              <a:buNone/>
            </a:pPr>
            <a:r>
              <a:rPr lang="cs-CZ" sz="4000" dirty="0" smtClean="0"/>
              <a:t>Hrana </a:t>
            </a:r>
            <a:r>
              <a:rPr lang="cs-CZ" sz="4000" dirty="0" err="1" smtClean="0"/>
              <a:t>polygónu</a:t>
            </a:r>
            <a:r>
              <a:rPr lang="cs-CZ" sz="4000" dirty="0" smtClean="0"/>
              <a:t>: 0.2 mm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97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14162" cy="7131405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6228806" y="58058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McMaster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and 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Shea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dirty="0"/>
              <a:t>(1992)</a:t>
            </a:r>
          </a:p>
        </p:txBody>
      </p:sp>
      <p:sp>
        <p:nvSpPr>
          <p:cNvPr id="7" name="Obdélník 6"/>
          <p:cNvSpPr/>
          <p:nvPr/>
        </p:nvSpPr>
        <p:spPr>
          <a:xfrm>
            <a:off x="3314700" y="857250"/>
            <a:ext cx="2419350" cy="2514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59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Geometrické podmínky generalizace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1. Nahloučení </a:t>
            </a:r>
            <a:r>
              <a:rPr lang="en-US" sz="4000" dirty="0" smtClean="0"/>
              <a:t>(</a:t>
            </a:r>
            <a:r>
              <a:rPr lang="cs-CZ" sz="4000" dirty="0" err="1" smtClean="0"/>
              <a:t>congestion</a:t>
            </a:r>
            <a:r>
              <a:rPr lang="en-US" sz="4000" dirty="0" smtClean="0"/>
              <a:t>)</a:t>
            </a:r>
            <a:endParaRPr lang="cs-CZ" sz="4000" dirty="0"/>
          </a:p>
          <a:p>
            <a:pPr marL="0" indent="0">
              <a:buNone/>
            </a:pPr>
            <a:r>
              <a:rPr lang="cs-CZ" sz="4000" dirty="0" smtClean="0"/>
              <a:t>2. Sbíhání (</a:t>
            </a:r>
            <a:r>
              <a:rPr lang="cs-CZ" sz="4000" dirty="0" err="1" smtClean="0"/>
              <a:t>coalescence</a:t>
            </a:r>
            <a:r>
              <a:rPr lang="cs-CZ" sz="4000" dirty="0" smtClean="0"/>
              <a:t>)</a:t>
            </a:r>
          </a:p>
          <a:p>
            <a:pPr marL="0" indent="0">
              <a:buNone/>
            </a:pPr>
            <a:r>
              <a:rPr lang="cs-CZ" sz="4000" dirty="0" smtClean="0"/>
              <a:t>3. Konflikt (</a:t>
            </a:r>
            <a:r>
              <a:rPr lang="cs-CZ" sz="4000" dirty="0" err="1" smtClean="0"/>
              <a:t>conflict</a:t>
            </a:r>
            <a:r>
              <a:rPr lang="cs-CZ" sz="4000" dirty="0" smtClean="0"/>
              <a:t>)</a:t>
            </a:r>
          </a:p>
          <a:p>
            <a:pPr marL="0" indent="0">
              <a:buNone/>
            </a:pPr>
            <a:r>
              <a:rPr lang="cs-CZ" sz="4000" dirty="0" smtClean="0"/>
              <a:t>4. Komplikace (</a:t>
            </a:r>
            <a:r>
              <a:rPr lang="cs-CZ" sz="4000" dirty="0" err="1" smtClean="0"/>
              <a:t>complication</a:t>
            </a:r>
            <a:r>
              <a:rPr lang="cs-CZ" sz="4000" dirty="0" smtClean="0"/>
              <a:t>)</a:t>
            </a:r>
          </a:p>
          <a:p>
            <a:pPr marL="0" indent="0">
              <a:buNone/>
            </a:pPr>
            <a:r>
              <a:rPr lang="cs-CZ" sz="4000" dirty="0" smtClean="0"/>
              <a:t>5. Nekonzistence (</a:t>
            </a:r>
            <a:r>
              <a:rPr lang="cs-CZ" sz="4000" dirty="0" err="1" smtClean="0"/>
              <a:t>inconsistency</a:t>
            </a:r>
            <a:r>
              <a:rPr lang="cs-CZ" sz="4000" dirty="0" smtClean="0"/>
              <a:t>)</a:t>
            </a:r>
          </a:p>
          <a:p>
            <a:pPr marL="0" indent="0">
              <a:buNone/>
            </a:pPr>
            <a:r>
              <a:rPr lang="cs-CZ" sz="4000" dirty="0" smtClean="0"/>
              <a:t>6. </a:t>
            </a:r>
            <a:r>
              <a:rPr lang="cs-CZ" sz="4000" dirty="0" err="1"/>
              <a:t>I</a:t>
            </a:r>
            <a:r>
              <a:rPr lang="cs-CZ" sz="4000" dirty="0" err="1" smtClean="0"/>
              <a:t>mpercepce</a:t>
            </a:r>
            <a:r>
              <a:rPr lang="cs-CZ" sz="4000" dirty="0" smtClean="0"/>
              <a:t> (</a:t>
            </a:r>
            <a:r>
              <a:rPr lang="cs-CZ" sz="4000" dirty="0" err="1" smtClean="0"/>
              <a:t>imperceptibility</a:t>
            </a:r>
            <a:r>
              <a:rPr lang="cs-CZ" sz="4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426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Nahloučení</a:t>
            </a:r>
            <a:r>
              <a:rPr lang="cs-CZ" dirty="0" smtClean="0"/>
              <a:t> (</a:t>
            </a:r>
            <a:r>
              <a:rPr lang="cs-CZ" dirty="0" err="1" smtClean="0"/>
              <a:t>congestion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70" y="1407734"/>
            <a:ext cx="8602683" cy="518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09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412" y="1886253"/>
            <a:ext cx="8229601" cy="4851334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1.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Nahloučení</a:t>
            </a:r>
            <a:r>
              <a:rPr lang="cs-CZ" dirty="0" smtClean="0"/>
              <a:t> (</a:t>
            </a:r>
            <a:r>
              <a:rPr lang="cs-CZ" dirty="0" err="1" smtClean="0"/>
              <a:t>congestion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38200" y="1367522"/>
            <a:ext cx="70952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Rádius + Hledání klastrů, počítání zaplněnosti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436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Nyala"/>
        <a:ea typeface=""/>
        <a:cs typeface=""/>
      </a:majorFont>
      <a:minorFont>
        <a:latin typeface="Nyal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324</Words>
  <Application>Microsoft Office PowerPoint</Application>
  <PresentationFormat>Širokoúhlá obrazovka</PresentationFormat>
  <Paragraphs>71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Batang</vt:lpstr>
      <vt:lpstr>Arial</vt:lpstr>
      <vt:lpstr>Calibri</vt:lpstr>
      <vt:lpstr>Nyala</vt:lpstr>
      <vt:lpstr>Verdana</vt:lpstr>
      <vt:lpstr>Motiv Office</vt:lpstr>
      <vt:lpstr>ANALYTICKÁ KARTOGRAFIE</vt:lpstr>
      <vt:lpstr>Hodnocení</vt:lpstr>
      <vt:lpstr>Absence</vt:lpstr>
      <vt:lpstr>Náplň cvičení</vt:lpstr>
      <vt:lpstr>Minimální rozměry (SVO)</vt:lpstr>
      <vt:lpstr>Prezentace aplikace PowerPoint</vt:lpstr>
      <vt:lpstr>Geometrické podmínky generalizace</vt:lpstr>
      <vt:lpstr>1. Nahloučení (congestion)</vt:lpstr>
      <vt:lpstr>1. Nahloučení (congestion)</vt:lpstr>
      <vt:lpstr>2. Sbíhaní (coalescence)</vt:lpstr>
      <vt:lpstr>2. Sbíhaní (coalescence)</vt:lpstr>
      <vt:lpstr>2. Sbíhaní (coalescence) – hausdorfova vzdálenost</vt:lpstr>
      <vt:lpstr>2. Sbíhaní (coalescence) – hausdorfova vzdálenost</vt:lpstr>
      <vt:lpstr>2. Sbíhaní (coalescence) – hausdorfova vzdálenost</vt:lpstr>
      <vt:lpstr>2. Sbíhaní (coalescence) – hausdorfova vzdálenost</vt:lpstr>
      <vt:lpstr>2. Sbíhaní (coalescence) – hausdorfova vzdálenost</vt:lpstr>
      <vt:lpstr>2. Sbíhaní (coalescence)</vt:lpstr>
      <vt:lpstr>2. Sbíhaní (coalescence)</vt:lpstr>
      <vt:lpstr>3. Konflikt (conflict) ?</vt:lpstr>
      <vt:lpstr>4. Komplikace (complication) ?</vt:lpstr>
      <vt:lpstr>5. Nekonzistence (inconsistency)</vt:lpstr>
      <vt:lpstr>6. Impercepce (imperception)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Adam Mertel</dc:creator>
  <cp:lastModifiedBy>Adam Mertel</cp:lastModifiedBy>
  <cp:revision>31</cp:revision>
  <dcterms:created xsi:type="dcterms:W3CDTF">2014-09-24T20:08:00Z</dcterms:created>
  <dcterms:modified xsi:type="dcterms:W3CDTF">2014-10-02T15:14:44Z</dcterms:modified>
</cp:coreProperties>
</file>