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8" r:id="rId3"/>
    <p:sldId id="257" r:id="rId4"/>
    <p:sldId id="260" r:id="rId5"/>
    <p:sldId id="258" r:id="rId6"/>
    <p:sldId id="261" r:id="rId7"/>
    <p:sldId id="259" r:id="rId8"/>
    <p:sldId id="267" r:id="rId9"/>
    <p:sldId id="262" r:id="rId10"/>
    <p:sldId id="263" r:id="rId11"/>
    <p:sldId id="264" r:id="rId12"/>
    <p:sldId id="26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4" d="100"/>
          <a:sy n="64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E382E-57C6-4C15-8354-3FA4D6E919EF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C4F3C-7EC8-47B1-B591-1E22CD0FE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07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19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41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620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879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48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652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63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53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41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779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01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4DBF2-CBEB-40F1-9F83-83A8FEAACDFA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337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8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A</a:t>
            </a:r>
            <a:r>
              <a:rPr lang="en-US" sz="72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NALYTICK</a:t>
            </a:r>
            <a:r>
              <a:rPr lang="sk-SK" sz="72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Á </a:t>
            </a:r>
            <a:r>
              <a:rPr lang="sk-SK" sz="88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K</a:t>
            </a:r>
            <a:r>
              <a:rPr lang="sk-SK" sz="72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ARTOGRAFIE</a:t>
            </a:r>
            <a:endParaRPr lang="cs-CZ" sz="7200" b="1" dirty="0">
              <a:solidFill>
                <a:schemeClr val="accent5">
                  <a:lumMod val="50000"/>
                </a:schemeClr>
              </a:solidFill>
              <a:latin typeface="Nyala" panose="02000504070300020003" pitchFamily="2" charset="0"/>
              <a:ea typeface="Batang" panose="02030600000101010101" pitchFamily="18" charset="-127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5400" dirty="0" err="1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Zadání</a:t>
            </a:r>
            <a:r>
              <a:rPr lang="sk-SK" sz="54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 1A – </a:t>
            </a:r>
            <a:r>
              <a:rPr lang="sk-SK" sz="5400" dirty="0" err="1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prostorové</a:t>
            </a:r>
            <a:r>
              <a:rPr lang="sk-SK" sz="54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 konflikty</a:t>
            </a:r>
            <a:endParaRPr lang="cs-CZ" sz="5400" dirty="0">
              <a:latin typeface="Nyala" panose="02000504070300020003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17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2. KONFLIKT – Grafické konflikty se můžou řešit </a:t>
            </a:r>
            <a:r>
              <a:rPr lang="cs-CZ" dirty="0" err="1" smtClean="0"/>
              <a:t>buffrem</a:t>
            </a:r>
            <a:r>
              <a:rPr lang="cs-CZ" dirty="0" smtClean="0"/>
              <a:t> kolem bodového pole. Jeho šířka bude závislá od měřítka a počtu obyvatel daného sídla. Tato hodnota může být uložena v novém sloupci atributové tabulky a vypočtena pomoci funkce „CASE WHEN vrstva&gt;hodnota1 THEN šířka_bufferu1 WHEN vrstva&gt;</a:t>
            </a:r>
            <a:r>
              <a:rPr lang="cs-CZ" dirty="0"/>
              <a:t>hodnota</a:t>
            </a:r>
            <a:r>
              <a:rPr lang="cs-CZ" dirty="0" smtClean="0"/>
              <a:t>2 THEN šířka_bufferu2 ELSE šířka_bufferu3 END„ , nebo dosazená manuálně. Šířka </a:t>
            </a:r>
            <a:r>
              <a:rPr lang="cs-CZ" dirty="0" err="1" smtClean="0"/>
              <a:t>bufferu</a:t>
            </a:r>
            <a:r>
              <a:rPr lang="cs-CZ" dirty="0" smtClean="0"/>
              <a:t> se počítá obdobně jako u úlohy 1, akorát se nedělí 2 a nepřipočítává se hodnota mezery (protože se jedná o konflikt a poloměr)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447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3</a:t>
            </a:r>
            <a:r>
              <a:rPr lang="cs-CZ" dirty="0" smtClean="0"/>
              <a:t>. KONGESCE– Obdobně si vytvoříme </a:t>
            </a:r>
            <a:r>
              <a:rPr lang="cs-CZ" dirty="0" err="1" smtClean="0"/>
              <a:t>buffery</a:t>
            </a:r>
            <a:r>
              <a:rPr lang="cs-CZ" dirty="0" smtClean="0"/>
              <a:t> i v této úloze, počítáme s poloměrem symbolu a polovinou vzdálenosti od jiného objektu.</a:t>
            </a:r>
          </a:p>
          <a:p>
            <a:pPr lvl="1"/>
            <a:r>
              <a:rPr lang="cs-CZ" dirty="0"/>
              <a:t>příklad : </a:t>
            </a:r>
            <a:r>
              <a:rPr lang="cs-CZ" dirty="0" smtClean="0"/>
              <a:t>poloměr 1mm</a:t>
            </a:r>
            <a:r>
              <a:rPr lang="cs-CZ" dirty="0"/>
              <a:t>, měřítko 1:1M, </a:t>
            </a:r>
            <a:r>
              <a:rPr lang="cs-CZ" dirty="0" smtClean="0"/>
              <a:t>vzdálenost od jiného objektu 1mm</a:t>
            </a:r>
            <a:r>
              <a:rPr lang="cs-CZ" dirty="0"/>
              <a:t>: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err="1"/>
              <a:t>buffer</a:t>
            </a:r>
            <a:r>
              <a:rPr lang="cs-CZ" dirty="0"/>
              <a:t> = </a:t>
            </a:r>
            <a:r>
              <a:rPr lang="cs-CZ" dirty="0" smtClean="0"/>
              <a:t>(((</a:t>
            </a:r>
            <a:r>
              <a:rPr lang="cs-CZ" dirty="0"/>
              <a:t>1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1/2</a:t>
            </a:r>
            <a:r>
              <a:rPr lang="cs-CZ" dirty="0"/>
              <a:t>) *1 000 000)mm = </a:t>
            </a:r>
            <a:r>
              <a:rPr lang="cs-CZ" dirty="0" smtClean="0"/>
              <a:t>1500m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Velikost </a:t>
            </a:r>
            <a:r>
              <a:rPr lang="cs-CZ" dirty="0" err="1" smtClean="0"/>
              <a:t>bufferu</a:t>
            </a:r>
            <a:r>
              <a:rPr lang="cs-CZ" dirty="0" smtClean="0"/>
              <a:t> můžeme znova ukládat do nového sloupce, obdobně jako v předcházející úloze. Případné klastry identifikujeme a hodnotíme pouze vizuálně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151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4. IMPERCEPCE– </a:t>
            </a:r>
            <a:r>
              <a:rPr lang="cs-CZ" dirty="0" err="1" smtClean="0"/>
              <a:t>Impercepci</a:t>
            </a:r>
            <a:r>
              <a:rPr lang="cs-CZ" dirty="0" smtClean="0"/>
              <a:t> řešíme pomocí atributové tabulky, nebo atributového výběru. Minimální hodnotu si stanovíme podobně jako u předchozích úloh na základě měřítka a definovaného SVO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2546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Prostorové konflikty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 generalizací</a:t>
            </a:r>
          </a:p>
          <a:p>
            <a:pPr lvl="1"/>
            <a:r>
              <a:rPr lang="cs-CZ" dirty="0" smtClean="0"/>
              <a:t>Kongesce</a:t>
            </a:r>
          </a:p>
          <a:p>
            <a:pPr lvl="1"/>
            <a:r>
              <a:rPr lang="cs-CZ" dirty="0" smtClean="0"/>
              <a:t>Koalescence</a:t>
            </a:r>
          </a:p>
          <a:p>
            <a:pPr lvl="1"/>
            <a:r>
              <a:rPr lang="cs-CZ" dirty="0" smtClean="0"/>
              <a:t>Konflikt</a:t>
            </a:r>
          </a:p>
          <a:p>
            <a:pPr lvl="1"/>
            <a:r>
              <a:rPr lang="cs-CZ" dirty="0" err="1" smtClean="0"/>
              <a:t>Impercepce</a:t>
            </a:r>
            <a:endParaRPr lang="cs-CZ" dirty="0" smtClean="0"/>
          </a:p>
          <a:p>
            <a:r>
              <a:rPr lang="cs-CZ" dirty="0" smtClean="0"/>
              <a:t>Po generalizaci</a:t>
            </a:r>
          </a:p>
          <a:p>
            <a:pPr lvl="1"/>
            <a:r>
              <a:rPr lang="cs-CZ" dirty="0" smtClean="0"/>
              <a:t>Komplikace</a:t>
            </a:r>
          </a:p>
          <a:p>
            <a:pPr lvl="1"/>
            <a:r>
              <a:rPr lang="cs-CZ" dirty="0" smtClean="0"/>
              <a:t>Nekonzistence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436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err="1" smtClean="0">
                <a:solidFill>
                  <a:schemeClr val="accent5">
                    <a:lumMod val="50000"/>
                  </a:schemeClr>
                </a:solidFill>
              </a:rPr>
              <a:t>Data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k-SK" dirty="0" smtClean="0"/>
              <a:t>: </a:t>
            </a:r>
            <a:r>
              <a:rPr lang="sk-SK" dirty="0" err="1" smtClean="0"/>
              <a:t>výřezy</a:t>
            </a:r>
            <a:r>
              <a:rPr lang="sk-SK" dirty="0" smtClean="0"/>
              <a:t> </a:t>
            </a:r>
            <a:r>
              <a:rPr lang="sk-SK" dirty="0" err="1" smtClean="0"/>
              <a:t>vrstev</a:t>
            </a:r>
            <a:r>
              <a:rPr lang="sk-SK" dirty="0" smtClean="0"/>
              <a:t> </a:t>
            </a:r>
            <a:r>
              <a:rPr lang="sk-SK" dirty="0" err="1" smtClean="0"/>
              <a:t>ArcČR</a:t>
            </a:r>
            <a:r>
              <a:rPr lang="sk-SK" dirty="0" smtClean="0"/>
              <a:t> 500 pro vybraný okres – </a:t>
            </a:r>
            <a:r>
              <a:rPr lang="sk-SK" dirty="0" err="1" smtClean="0"/>
              <a:t>v.plochy</a:t>
            </a:r>
            <a:r>
              <a:rPr lang="sk-SK" dirty="0" smtClean="0"/>
              <a:t>, </a:t>
            </a:r>
            <a:r>
              <a:rPr lang="sk-SK" dirty="0" err="1" smtClean="0"/>
              <a:t>v.toky</a:t>
            </a:r>
            <a:r>
              <a:rPr lang="sk-SK" dirty="0" smtClean="0"/>
              <a:t>, železnice, lesy, </a:t>
            </a:r>
            <a:r>
              <a:rPr lang="sk-SK" dirty="0" err="1" smtClean="0"/>
              <a:t>sídla_b</a:t>
            </a:r>
            <a:r>
              <a:rPr lang="sk-SK" dirty="0" smtClean="0"/>
              <a:t>, </a:t>
            </a:r>
            <a:r>
              <a:rPr lang="sk-SK" dirty="0" err="1" smtClean="0"/>
              <a:t>silnice</a:t>
            </a:r>
            <a:endParaRPr lang="sk-SK" dirty="0" smtClean="0"/>
          </a:p>
          <a:p>
            <a:pPr marL="0" indent="0">
              <a:buNone/>
            </a:pPr>
            <a:r>
              <a:rPr lang="sk-SK" dirty="0" err="1" smtClean="0"/>
              <a:t>Část</a:t>
            </a:r>
            <a:r>
              <a:rPr lang="sk-SK" dirty="0" smtClean="0"/>
              <a:t> A: </a:t>
            </a:r>
            <a:r>
              <a:rPr lang="sk-SK" dirty="0" err="1" smtClean="0">
                <a:solidFill>
                  <a:schemeClr val="accent5">
                    <a:lumMod val="50000"/>
                  </a:schemeClr>
                </a:solidFill>
              </a:rPr>
              <a:t>prostorové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  <a:t> konflikty</a:t>
            </a:r>
          </a:p>
          <a:p>
            <a:pPr marL="0" indent="0">
              <a:buNone/>
            </a:pPr>
            <a:r>
              <a:rPr lang="sk-SK" dirty="0" err="1" smtClean="0">
                <a:solidFill>
                  <a:schemeClr val="accent5">
                    <a:lumMod val="50000"/>
                  </a:schemeClr>
                </a:solidFill>
              </a:rPr>
              <a:t>Datum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k-SK" dirty="0" err="1" smtClean="0">
                <a:solidFill>
                  <a:schemeClr val="accent5">
                    <a:lumMod val="50000"/>
                  </a:schemeClr>
                </a:solidFill>
              </a:rPr>
              <a:t>odevzdání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  <a:t>30.10.2014</a:t>
            </a:r>
            <a:endParaRPr lang="sk-SK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20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1. KOALESCENCE </a:t>
            </a:r>
            <a:r>
              <a:rPr lang="cs-CZ" dirty="0"/>
              <a:t>– pro vrstvy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v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. toky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, silnice</a:t>
            </a:r>
            <a:r>
              <a:rPr lang="cs-CZ" dirty="0"/>
              <a:t> a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železnice</a:t>
            </a:r>
            <a:r>
              <a:rPr lang="cs-CZ" dirty="0"/>
              <a:t> </a:t>
            </a:r>
            <a:r>
              <a:rPr lang="cs-CZ" dirty="0" err="1" smtClean="0"/>
              <a:t>najdite</a:t>
            </a:r>
            <a:r>
              <a:rPr lang="cs-CZ" dirty="0" smtClean="0"/>
              <a:t> </a:t>
            </a:r>
            <a:r>
              <a:rPr lang="cs-CZ" dirty="0"/>
              <a:t>místa, kde dochází ke sbíhání vrstev při měřítku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1:1M</a:t>
            </a:r>
            <a:r>
              <a:rPr lang="cs-CZ" dirty="0" smtClean="0"/>
              <a:t> a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1:750K</a:t>
            </a:r>
            <a:r>
              <a:rPr lang="cs-CZ" dirty="0" smtClean="0"/>
              <a:t>. </a:t>
            </a:r>
            <a:r>
              <a:rPr lang="cs-CZ" dirty="0"/>
              <a:t>U měřítka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1:1M</a:t>
            </a:r>
            <a:r>
              <a:rPr lang="cs-CZ" dirty="0"/>
              <a:t> pracujeme se signaturou o šířce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0.1mm</a:t>
            </a:r>
            <a:r>
              <a:rPr lang="cs-CZ" dirty="0"/>
              <a:t> pro všechny vrstvy, u měřítka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1:750K</a:t>
            </a:r>
            <a:r>
              <a:rPr lang="cs-CZ" dirty="0"/>
              <a:t> </a:t>
            </a:r>
            <a:r>
              <a:rPr lang="cs-CZ" dirty="0" smtClean="0"/>
              <a:t>se signaturou a)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0.1mm</a:t>
            </a:r>
            <a:r>
              <a:rPr lang="cs-CZ" dirty="0" smtClean="0"/>
              <a:t> pro všechny vrstvy, b)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0.15mm</a:t>
            </a:r>
            <a:r>
              <a:rPr lang="cs-CZ" dirty="0" smtClean="0"/>
              <a:t> pro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silnice</a:t>
            </a:r>
            <a:r>
              <a:rPr lang="cs-CZ" dirty="0" smtClean="0"/>
              <a:t>,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0.2mm</a:t>
            </a:r>
            <a:r>
              <a:rPr lang="cs-CZ" dirty="0" smtClean="0"/>
              <a:t> pro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železnice</a:t>
            </a:r>
            <a:r>
              <a:rPr lang="cs-CZ" dirty="0" smtClean="0"/>
              <a:t> a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0.3mm</a:t>
            </a:r>
            <a:r>
              <a:rPr lang="cs-CZ" dirty="0" smtClean="0"/>
              <a:t> pro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vodní toky</a:t>
            </a:r>
            <a:r>
              <a:rPr lang="cs-CZ" dirty="0" smtClean="0"/>
              <a:t>. Minimální odsazení mezi geometriemi bude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0.2mm</a:t>
            </a:r>
            <a:r>
              <a:rPr lang="cs-CZ" dirty="0" smtClean="0"/>
              <a:t>. Spočítejte součet </a:t>
            </a:r>
            <a:r>
              <a:rPr lang="cs-CZ" dirty="0"/>
              <a:t>těchto překryvů ve všech </a:t>
            </a:r>
            <a:r>
              <a:rPr lang="cs-CZ" dirty="0" smtClean="0"/>
              <a:t>třech případech a relativní poměr k celkové ploše okresu. Dají se identifikovat koalescence i pro jiné kombinace vrstev? Pro kterou kombinaci vrstev je koalescence nejméně žádaná? Jak se může případná koalescence řešit ?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77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2. KONFLIKT</a:t>
            </a:r>
            <a:r>
              <a:rPr lang="cs-CZ" dirty="0" smtClean="0"/>
              <a:t>– </a:t>
            </a:r>
            <a:r>
              <a:rPr lang="cs-CZ" dirty="0"/>
              <a:t>pro </a:t>
            </a:r>
            <a:r>
              <a:rPr lang="cs-CZ" dirty="0" smtClean="0"/>
              <a:t>vrstvu obcí identifikujte případný grafický konflikt mapových značek. Značkový klíč vrstvy bude následující: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kruh o poloměru 1.5mm</a:t>
            </a:r>
            <a:r>
              <a:rPr lang="cs-CZ" dirty="0" smtClean="0"/>
              <a:t> pro obce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nad 2000</a:t>
            </a:r>
            <a:r>
              <a:rPr lang="cs-CZ" dirty="0" smtClean="0"/>
              <a:t> obyvatel,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1mm</a:t>
            </a:r>
            <a:r>
              <a:rPr lang="cs-CZ" dirty="0" smtClean="0"/>
              <a:t> pro obce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s 1000-2000</a:t>
            </a:r>
            <a:r>
              <a:rPr lang="cs-CZ" dirty="0" smtClean="0"/>
              <a:t> obyvateli a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0.6mm</a:t>
            </a:r>
            <a:r>
              <a:rPr lang="cs-CZ" dirty="0" smtClean="0"/>
              <a:t> pro obce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pod 1000 obyvatel</a:t>
            </a:r>
            <a:r>
              <a:rPr lang="cs-CZ" dirty="0" smtClean="0"/>
              <a:t>. Jako měřítko použijte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1:1M</a:t>
            </a:r>
            <a:r>
              <a:rPr lang="cs-CZ" dirty="0" smtClean="0"/>
              <a:t>. Pro jakou vrstvu/kombinaci vrstev by jste grafický konflikt ještě řešili ?</a:t>
            </a:r>
          </a:p>
          <a:p>
            <a:pPr marL="514350" indent="-514350">
              <a:buAutoNum type="arabicPeriod"/>
            </a:pP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94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06979"/>
            <a:ext cx="10515600" cy="4351338"/>
          </a:xfrm>
        </p:spPr>
        <p:txBody>
          <a:bodyPr/>
          <a:lstStyle/>
          <a:p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3. KONGESCE</a:t>
            </a:r>
            <a:r>
              <a:rPr lang="cs-CZ" dirty="0"/>
              <a:t>– </a:t>
            </a:r>
            <a:r>
              <a:rPr lang="cs-CZ" dirty="0" smtClean="0"/>
              <a:t>identifikujte </a:t>
            </a:r>
            <a:r>
              <a:rPr lang="cs-CZ" dirty="0"/>
              <a:t>potenciální shluky mapových symbolů pro vrstvu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obcí</a:t>
            </a:r>
            <a:r>
              <a:rPr lang="cs-CZ" dirty="0"/>
              <a:t>. Použij stejnou symboliku jako při konfliktech.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Maximální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vzdálenost </a:t>
            </a:r>
            <a:r>
              <a:rPr lang="cs-CZ" dirty="0"/>
              <a:t>symbolů v </a:t>
            </a:r>
            <a:r>
              <a:rPr lang="cs-CZ" dirty="0" smtClean="0"/>
              <a:t>klastru </a:t>
            </a:r>
            <a:r>
              <a:rPr lang="cs-CZ" dirty="0"/>
              <a:t>bude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1mm</a:t>
            </a:r>
            <a:r>
              <a:rPr lang="cs-CZ" dirty="0"/>
              <a:t>. </a:t>
            </a:r>
            <a:r>
              <a:rPr lang="cs-CZ" dirty="0" smtClean="0"/>
              <a:t>Pracujte </a:t>
            </a:r>
            <a:r>
              <a:rPr lang="cs-CZ" dirty="0"/>
              <a:t>s měřítkem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1:1M</a:t>
            </a:r>
            <a:r>
              <a:rPr lang="cs-CZ" dirty="0" smtClean="0"/>
              <a:t>. Popište složení největšího klastru (</a:t>
            </a:r>
            <a:r>
              <a:rPr lang="cs-CZ" dirty="0" err="1" smtClean="0"/>
              <a:t>např</a:t>
            </a:r>
            <a:r>
              <a:rPr lang="cs-CZ" dirty="0" smtClean="0"/>
              <a:t>: „klastr obsahuje 5 obcí, z toho 1 obec kategorie 2000+,…“). V čem jsou tyto klastry potenciálně nebezpečné ? Jaký je vliv složení klastru na jeho negativní efekt pro mapu a její čitelnost ?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3875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42148"/>
            <a:ext cx="10515600" cy="4351338"/>
          </a:xfrm>
        </p:spPr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4.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IMPERCEPCE</a:t>
            </a:r>
            <a:r>
              <a:rPr lang="cs-CZ" dirty="0"/>
              <a:t>– </a:t>
            </a:r>
            <a:r>
              <a:rPr lang="cs-CZ" dirty="0" smtClean="0"/>
              <a:t>u vrstev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vodních ploch</a:t>
            </a:r>
            <a:r>
              <a:rPr lang="cs-CZ" dirty="0" smtClean="0"/>
              <a:t> a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lesů</a:t>
            </a:r>
            <a:r>
              <a:rPr lang="cs-CZ" dirty="0" smtClean="0"/>
              <a:t> identifikujte polygony, které jsou menší než hodnota SVO (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plocha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2mm</a:t>
            </a:r>
            <a:r>
              <a:rPr lang="cs-CZ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cs-CZ" dirty="0" smtClean="0"/>
              <a:t>) při měřítku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1:1M</a:t>
            </a:r>
            <a:r>
              <a:rPr lang="cs-CZ" dirty="0" smtClean="0"/>
              <a:t>. Jsou zbývající polygony rozeznatelné? Jakou nejmenší plochu mají polygony s rozeznatelným tvarem?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7538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Protokol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Součásti protokolu:</a:t>
            </a:r>
          </a:p>
          <a:p>
            <a:pPr marL="514350" indent="-514350">
              <a:buAutoNum type="arabicPeriod"/>
            </a:pPr>
            <a:r>
              <a:rPr lang="cs-CZ" dirty="0" smtClean="0"/>
              <a:t>Koalescence – 3 mapy se zvýrazněnými koalescencemi, tabulka s plochami součtů překryvů </a:t>
            </a:r>
          </a:p>
          <a:p>
            <a:pPr marL="514350" indent="-514350">
              <a:buAutoNum type="arabicPeriod"/>
            </a:pPr>
            <a:r>
              <a:rPr lang="cs-CZ" dirty="0" smtClean="0"/>
              <a:t>Konflikty – 1 mapa s grafickými konflikty</a:t>
            </a:r>
          </a:p>
          <a:p>
            <a:pPr marL="514350" indent="-514350">
              <a:buAutoNum type="arabicPeriod"/>
            </a:pPr>
            <a:r>
              <a:rPr lang="cs-CZ" dirty="0" smtClean="0"/>
              <a:t>Kongesce – mapa s největším klastrem</a:t>
            </a:r>
          </a:p>
          <a:p>
            <a:pPr marL="514350" indent="-514350">
              <a:buAutoNum type="arabicPeriod"/>
            </a:pPr>
            <a:r>
              <a:rPr lang="cs-CZ" dirty="0" err="1" smtClean="0"/>
              <a:t>Impercepce</a:t>
            </a:r>
            <a:r>
              <a:rPr lang="cs-CZ" dirty="0" smtClean="0"/>
              <a:t> – 1 mapa se zvýrazněnými polygony s plochou pod hranicí SVO</a:t>
            </a:r>
          </a:p>
          <a:p>
            <a:pPr marL="514350" indent="-514350">
              <a:buAutoNum type="arabicPeriod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32187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1. KOALESCENCE – </a:t>
            </a:r>
            <a:r>
              <a:rPr lang="cs-CZ" dirty="0" err="1" smtClean="0"/>
              <a:t>buffer</a:t>
            </a:r>
            <a:r>
              <a:rPr lang="cs-CZ" dirty="0" smtClean="0"/>
              <a:t> kolem vrstev o šířce poloviny signatury a poloviny minimální vzdálenosti dvou geometrií propočtenou na dané měřítko. Následný </a:t>
            </a:r>
            <a:r>
              <a:rPr lang="cs-CZ" dirty="0" err="1" smtClean="0"/>
              <a:t>intersect</a:t>
            </a:r>
            <a:r>
              <a:rPr lang="cs-CZ" dirty="0" smtClean="0"/>
              <a:t> jednotlivých kombinací </a:t>
            </a:r>
            <a:r>
              <a:rPr lang="cs-CZ" dirty="0" err="1" smtClean="0"/>
              <a:t>bufferů</a:t>
            </a:r>
            <a:r>
              <a:rPr lang="cs-CZ" dirty="0" smtClean="0"/>
              <a:t> (celkem 3 </a:t>
            </a:r>
            <a:r>
              <a:rPr lang="cs-CZ" dirty="0" err="1" smtClean="0"/>
              <a:t>intersecty</a:t>
            </a:r>
            <a:r>
              <a:rPr lang="cs-CZ" dirty="0" smtClean="0"/>
              <a:t>) – před získáním celkové plochy je nutno udělat union/</a:t>
            </a:r>
            <a:r>
              <a:rPr lang="cs-CZ" dirty="0" err="1" smtClean="0"/>
              <a:t>dissolve</a:t>
            </a:r>
            <a:endParaRPr lang="cs-CZ" dirty="0" smtClean="0"/>
          </a:p>
          <a:p>
            <a:pPr lvl="1"/>
            <a:r>
              <a:rPr lang="cs-CZ" dirty="0" smtClean="0"/>
              <a:t>příklad : šířka linie 0.1mm, měřítko 1:1M, </a:t>
            </a:r>
            <a:r>
              <a:rPr lang="cs-CZ" dirty="0" err="1" smtClean="0"/>
              <a:t>min.vzdálenost</a:t>
            </a:r>
            <a:r>
              <a:rPr lang="cs-CZ" dirty="0"/>
              <a:t> </a:t>
            </a:r>
            <a:r>
              <a:rPr lang="cs-CZ" dirty="0" smtClean="0"/>
              <a:t>0.2mm: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err="1" smtClean="0"/>
              <a:t>buffer</a:t>
            </a:r>
            <a:r>
              <a:rPr lang="cs-CZ" dirty="0" smtClean="0"/>
              <a:t> = (((0.1 + 0.2)/2) *1 000 000)mm = 150m</a:t>
            </a:r>
            <a:endParaRPr lang="cs-CZ" dirty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989818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Vlastní 1">
      <a:majorFont>
        <a:latin typeface="Nyala"/>
        <a:ea typeface=""/>
        <a:cs typeface=""/>
      </a:majorFont>
      <a:minorFont>
        <a:latin typeface="Nyal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975</TotalTime>
  <Words>601</Words>
  <Application>Microsoft Office PowerPoint</Application>
  <PresentationFormat>Širokoúhlá obrazovka</PresentationFormat>
  <Paragraphs>43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Batang</vt:lpstr>
      <vt:lpstr>Arial</vt:lpstr>
      <vt:lpstr>Calibri</vt:lpstr>
      <vt:lpstr>Nyala</vt:lpstr>
      <vt:lpstr>Verdana</vt:lpstr>
      <vt:lpstr>Motiv Office</vt:lpstr>
      <vt:lpstr>ANALYTICKÁ KARTOGRAFIE</vt:lpstr>
      <vt:lpstr>Prostorové konflikty</vt:lpstr>
      <vt:lpstr>Zadání</vt:lpstr>
      <vt:lpstr>Zadání</vt:lpstr>
      <vt:lpstr>Zadání</vt:lpstr>
      <vt:lpstr>Zadání</vt:lpstr>
      <vt:lpstr>Zadání</vt:lpstr>
      <vt:lpstr>Protokol</vt:lpstr>
      <vt:lpstr>Řešení </vt:lpstr>
      <vt:lpstr>Řešení</vt:lpstr>
      <vt:lpstr>Řešení</vt:lpstr>
      <vt:lpstr>Řešení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ANALYTICKÁ KARTOGRAFIE</dc:title>
  <dc:creator>Adam Mertel</dc:creator>
  <cp:lastModifiedBy>Adam Mertel</cp:lastModifiedBy>
  <cp:revision>64</cp:revision>
  <dcterms:created xsi:type="dcterms:W3CDTF">2014-09-24T20:08:00Z</dcterms:created>
  <dcterms:modified xsi:type="dcterms:W3CDTF">2014-10-02T15:05:23Z</dcterms:modified>
</cp:coreProperties>
</file>