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9" r:id="rId3"/>
    <p:sldId id="268" r:id="rId4"/>
    <p:sldId id="257" r:id="rId5"/>
    <p:sldId id="260" r:id="rId6"/>
    <p:sldId id="258" r:id="rId7"/>
    <p:sldId id="267" r:id="rId8"/>
    <p:sldId id="262" r:id="rId9"/>
    <p:sldId id="263"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4" d="100"/>
          <a:sy n="64" d="100"/>
        </p:scale>
        <p:origin x="90" y="20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9E382E-57C6-4C15-8354-3FA4D6E919EF}" type="datetimeFigureOut">
              <a:rPr lang="cs-CZ" smtClean="0"/>
              <a:pPr/>
              <a:t>9.10.2014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6C4F3C-7EC8-47B1-B591-1E22CD0FE8C9}" type="slidenum">
              <a:rPr lang="cs-CZ" smtClean="0"/>
              <a:pPr/>
              <a:t>‹#›</a:t>
            </a:fld>
            <a:endParaRPr lang="cs-CZ"/>
          </a:p>
        </p:txBody>
      </p:sp>
    </p:spTree>
    <p:extLst>
      <p:ext uri="{BB962C8B-B14F-4D97-AF65-F5344CB8AC3E}">
        <p14:creationId xmlns:p14="http://schemas.microsoft.com/office/powerpoint/2010/main" val="359707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E464DBF2-CBEB-40F1-9F83-83A8FEAACDFA}" type="datetimeFigureOut">
              <a:rPr lang="cs-CZ" smtClean="0"/>
              <a:pPr/>
              <a:t>9.10.2014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014BEE9-99F2-4A24-B255-947720DB2A57}" type="slidenum">
              <a:rPr lang="cs-CZ" smtClean="0"/>
              <a:pPr/>
              <a:t>‹#›</a:t>
            </a:fld>
            <a:endParaRPr lang="cs-CZ"/>
          </a:p>
        </p:txBody>
      </p:sp>
    </p:spTree>
    <p:extLst>
      <p:ext uri="{BB962C8B-B14F-4D97-AF65-F5344CB8AC3E}">
        <p14:creationId xmlns:p14="http://schemas.microsoft.com/office/powerpoint/2010/main" val="196819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464DBF2-CBEB-40F1-9F83-83A8FEAACDFA}" type="datetimeFigureOut">
              <a:rPr lang="cs-CZ" smtClean="0"/>
              <a:pPr/>
              <a:t>9.10.2014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014BEE9-99F2-4A24-B255-947720DB2A57}" type="slidenum">
              <a:rPr lang="cs-CZ" smtClean="0"/>
              <a:pPr/>
              <a:t>‹#›</a:t>
            </a:fld>
            <a:endParaRPr lang="cs-CZ"/>
          </a:p>
        </p:txBody>
      </p:sp>
    </p:spTree>
    <p:extLst>
      <p:ext uri="{BB962C8B-B14F-4D97-AF65-F5344CB8AC3E}">
        <p14:creationId xmlns:p14="http://schemas.microsoft.com/office/powerpoint/2010/main" val="1157417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464DBF2-CBEB-40F1-9F83-83A8FEAACDFA}" type="datetimeFigureOut">
              <a:rPr lang="cs-CZ" smtClean="0"/>
              <a:pPr/>
              <a:t>9.10.2014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014BEE9-99F2-4A24-B255-947720DB2A57}" type="slidenum">
              <a:rPr lang="cs-CZ" smtClean="0"/>
              <a:pPr/>
              <a:t>‹#›</a:t>
            </a:fld>
            <a:endParaRPr lang="cs-CZ"/>
          </a:p>
        </p:txBody>
      </p:sp>
    </p:spTree>
    <p:extLst>
      <p:ext uri="{BB962C8B-B14F-4D97-AF65-F5344CB8AC3E}">
        <p14:creationId xmlns:p14="http://schemas.microsoft.com/office/powerpoint/2010/main" val="4121620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464DBF2-CBEB-40F1-9F83-83A8FEAACDFA}" type="datetimeFigureOut">
              <a:rPr lang="cs-CZ" smtClean="0"/>
              <a:pPr/>
              <a:t>9.10.2014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014BEE9-99F2-4A24-B255-947720DB2A57}" type="slidenum">
              <a:rPr lang="cs-CZ" smtClean="0"/>
              <a:pPr/>
              <a:t>‹#›</a:t>
            </a:fld>
            <a:endParaRPr lang="cs-CZ"/>
          </a:p>
        </p:txBody>
      </p:sp>
    </p:spTree>
    <p:extLst>
      <p:ext uri="{BB962C8B-B14F-4D97-AF65-F5344CB8AC3E}">
        <p14:creationId xmlns:p14="http://schemas.microsoft.com/office/powerpoint/2010/main" val="3759879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E464DBF2-CBEB-40F1-9F83-83A8FEAACDFA}" type="datetimeFigureOut">
              <a:rPr lang="cs-CZ" smtClean="0"/>
              <a:pPr/>
              <a:t>9.10.2014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014BEE9-99F2-4A24-B255-947720DB2A57}" type="slidenum">
              <a:rPr lang="cs-CZ" smtClean="0"/>
              <a:pPr/>
              <a:t>‹#›</a:t>
            </a:fld>
            <a:endParaRPr lang="cs-CZ"/>
          </a:p>
        </p:txBody>
      </p:sp>
    </p:spTree>
    <p:extLst>
      <p:ext uri="{BB962C8B-B14F-4D97-AF65-F5344CB8AC3E}">
        <p14:creationId xmlns:p14="http://schemas.microsoft.com/office/powerpoint/2010/main" val="3347484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E464DBF2-CBEB-40F1-9F83-83A8FEAACDFA}" type="datetimeFigureOut">
              <a:rPr lang="cs-CZ" smtClean="0"/>
              <a:pPr/>
              <a:t>9.10.2014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014BEE9-99F2-4A24-B255-947720DB2A57}" type="slidenum">
              <a:rPr lang="cs-CZ" smtClean="0"/>
              <a:pPr/>
              <a:t>‹#›</a:t>
            </a:fld>
            <a:endParaRPr lang="cs-CZ"/>
          </a:p>
        </p:txBody>
      </p:sp>
    </p:spTree>
    <p:extLst>
      <p:ext uri="{BB962C8B-B14F-4D97-AF65-F5344CB8AC3E}">
        <p14:creationId xmlns:p14="http://schemas.microsoft.com/office/powerpoint/2010/main" val="3484652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464DBF2-CBEB-40F1-9F83-83A8FEAACDFA}" type="datetimeFigureOut">
              <a:rPr lang="cs-CZ" smtClean="0"/>
              <a:pPr/>
              <a:t>9.10.2014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014BEE9-99F2-4A24-B255-947720DB2A57}" type="slidenum">
              <a:rPr lang="cs-CZ" smtClean="0"/>
              <a:pPr/>
              <a:t>‹#›</a:t>
            </a:fld>
            <a:endParaRPr lang="cs-CZ"/>
          </a:p>
        </p:txBody>
      </p:sp>
    </p:spTree>
    <p:extLst>
      <p:ext uri="{BB962C8B-B14F-4D97-AF65-F5344CB8AC3E}">
        <p14:creationId xmlns:p14="http://schemas.microsoft.com/office/powerpoint/2010/main" val="1904630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E464DBF2-CBEB-40F1-9F83-83A8FEAACDFA}" type="datetimeFigureOut">
              <a:rPr lang="cs-CZ" smtClean="0"/>
              <a:pPr/>
              <a:t>9.10.2014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014BEE9-99F2-4A24-B255-947720DB2A57}" type="slidenum">
              <a:rPr lang="cs-CZ" smtClean="0"/>
              <a:pPr/>
              <a:t>‹#›</a:t>
            </a:fld>
            <a:endParaRPr lang="cs-CZ"/>
          </a:p>
        </p:txBody>
      </p:sp>
    </p:spTree>
    <p:extLst>
      <p:ext uri="{BB962C8B-B14F-4D97-AF65-F5344CB8AC3E}">
        <p14:creationId xmlns:p14="http://schemas.microsoft.com/office/powerpoint/2010/main" val="2214533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464DBF2-CBEB-40F1-9F83-83A8FEAACDFA}" type="datetimeFigureOut">
              <a:rPr lang="cs-CZ" smtClean="0"/>
              <a:pPr/>
              <a:t>9.10.2014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014BEE9-99F2-4A24-B255-947720DB2A57}" type="slidenum">
              <a:rPr lang="cs-CZ" smtClean="0"/>
              <a:pPr/>
              <a:t>‹#›</a:t>
            </a:fld>
            <a:endParaRPr lang="cs-CZ"/>
          </a:p>
        </p:txBody>
      </p:sp>
    </p:spTree>
    <p:extLst>
      <p:ext uri="{BB962C8B-B14F-4D97-AF65-F5344CB8AC3E}">
        <p14:creationId xmlns:p14="http://schemas.microsoft.com/office/powerpoint/2010/main" val="2395412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464DBF2-CBEB-40F1-9F83-83A8FEAACDFA}" type="datetimeFigureOut">
              <a:rPr lang="cs-CZ" smtClean="0"/>
              <a:pPr/>
              <a:t>9.10.2014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014BEE9-99F2-4A24-B255-947720DB2A57}" type="slidenum">
              <a:rPr lang="cs-CZ" smtClean="0"/>
              <a:pPr/>
              <a:t>‹#›</a:t>
            </a:fld>
            <a:endParaRPr lang="cs-CZ"/>
          </a:p>
        </p:txBody>
      </p:sp>
    </p:spTree>
    <p:extLst>
      <p:ext uri="{BB962C8B-B14F-4D97-AF65-F5344CB8AC3E}">
        <p14:creationId xmlns:p14="http://schemas.microsoft.com/office/powerpoint/2010/main" val="3653779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464DBF2-CBEB-40F1-9F83-83A8FEAACDFA}" type="datetimeFigureOut">
              <a:rPr lang="cs-CZ" smtClean="0"/>
              <a:pPr/>
              <a:t>9.10.2014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014BEE9-99F2-4A24-B255-947720DB2A57}" type="slidenum">
              <a:rPr lang="cs-CZ" smtClean="0"/>
              <a:pPr/>
              <a:t>‹#›</a:t>
            </a:fld>
            <a:endParaRPr lang="cs-CZ"/>
          </a:p>
        </p:txBody>
      </p:sp>
    </p:spTree>
    <p:extLst>
      <p:ext uri="{BB962C8B-B14F-4D97-AF65-F5344CB8AC3E}">
        <p14:creationId xmlns:p14="http://schemas.microsoft.com/office/powerpoint/2010/main" val="1991017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64DBF2-CBEB-40F1-9F83-83A8FEAACDFA}" type="datetimeFigureOut">
              <a:rPr lang="cs-CZ" smtClean="0"/>
              <a:pPr/>
              <a:t>9.10.2014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14BEE9-99F2-4A24-B255-947720DB2A57}" type="slidenum">
              <a:rPr lang="cs-CZ" smtClean="0"/>
              <a:pPr/>
              <a:t>‹#›</a:t>
            </a:fld>
            <a:endParaRPr lang="cs-CZ"/>
          </a:p>
        </p:txBody>
      </p:sp>
    </p:spTree>
    <p:extLst>
      <p:ext uri="{BB962C8B-B14F-4D97-AF65-F5344CB8AC3E}">
        <p14:creationId xmlns:p14="http://schemas.microsoft.com/office/powerpoint/2010/main" val="2346337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Autofit/>
          </a:bodyPr>
          <a:lstStyle/>
          <a:p>
            <a:r>
              <a:rPr lang="en-US" sz="8800" b="1" dirty="0" smtClean="0">
                <a:solidFill>
                  <a:schemeClr val="accent5">
                    <a:lumMod val="50000"/>
                  </a:schemeClr>
                </a:solidFill>
                <a:latin typeface="Nyala" panose="02000504070300020003" pitchFamily="2" charset="0"/>
                <a:ea typeface="Batang" panose="02030600000101010101" pitchFamily="18" charset="-127"/>
              </a:rPr>
              <a:t>A</a:t>
            </a:r>
            <a:r>
              <a:rPr lang="en-US" sz="7200" b="1" dirty="0" smtClean="0">
                <a:solidFill>
                  <a:schemeClr val="accent5">
                    <a:lumMod val="50000"/>
                  </a:schemeClr>
                </a:solidFill>
                <a:latin typeface="Nyala" panose="02000504070300020003" pitchFamily="2" charset="0"/>
                <a:ea typeface="Batang" panose="02030600000101010101" pitchFamily="18" charset="-127"/>
              </a:rPr>
              <a:t>NALYTICK</a:t>
            </a:r>
            <a:r>
              <a:rPr lang="sk-SK" sz="7200" b="1" dirty="0" smtClean="0">
                <a:solidFill>
                  <a:schemeClr val="accent5">
                    <a:lumMod val="50000"/>
                  </a:schemeClr>
                </a:solidFill>
                <a:latin typeface="Nyala" panose="02000504070300020003" pitchFamily="2" charset="0"/>
                <a:ea typeface="Batang" panose="02030600000101010101" pitchFamily="18" charset="-127"/>
              </a:rPr>
              <a:t>Á </a:t>
            </a:r>
            <a:r>
              <a:rPr lang="sk-SK" sz="8800" b="1" dirty="0" smtClean="0">
                <a:solidFill>
                  <a:schemeClr val="accent5">
                    <a:lumMod val="50000"/>
                  </a:schemeClr>
                </a:solidFill>
                <a:latin typeface="Nyala" panose="02000504070300020003" pitchFamily="2" charset="0"/>
                <a:ea typeface="Batang" panose="02030600000101010101" pitchFamily="18" charset="-127"/>
              </a:rPr>
              <a:t>K</a:t>
            </a:r>
            <a:r>
              <a:rPr lang="sk-SK" sz="7200" b="1" dirty="0" smtClean="0">
                <a:solidFill>
                  <a:schemeClr val="accent5">
                    <a:lumMod val="50000"/>
                  </a:schemeClr>
                </a:solidFill>
                <a:latin typeface="Nyala" panose="02000504070300020003" pitchFamily="2" charset="0"/>
                <a:ea typeface="Batang" panose="02030600000101010101" pitchFamily="18" charset="-127"/>
              </a:rPr>
              <a:t>ARTOGRAFIE</a:t>
            </a:r>
            <a:endParaRPr lang="cs-CZ" sz="7200" b="1" dirty="0">
              <a:solidFill>
                <a:schemeClr val="accent5">
                  <a:lumMod val="50000"/>
                </a:schemeClr>
              </a:solidFill>
              <a:latin typeface="Nyala" panose="02000504070300020003" pitchFamily="2" charset="0"/>
              <a:ea typeface="Batang" panose="02030600000101010101" pitchFamily="18" charset="-127"/>
            </a:endParaRPr>
          </a:p>
        </p:txBody>
      </p:sp>
      <p:sp>
        <p:nvSpPr>
          <p:cNvPr id="3" name="Podnadpis 2"/>
          <p:cNvSpPr>
            <a:spLocks noGrp="1"/>
          </p:cNvSpPr>
          <p:nvPr>
            <p:ph type="subTitle" idx="1"/>
          </p:nvPr>
        </p:nvSpPr>
        <p:spPr/>
        <p:txBody>
          <a:bodyPr>
            <a:normAutofit/>
          </a:bodyPr>
          <a:lstStyle/>
          <a:p>
            <a:r>
              <a:rPr lang="sk-SK" sz="5400" dirty="0" err="1" smtClean="0">
                <a:latin typeface="Nyala" panose="02000504070300020003" pitchFamily="2" charset="0"/>
                <a:ea typeface="Verdana" panose="020B0604030504040204" pitchFamily="34" charset="0"/>
                <a:cs typeface="Verdana" panose="020B0604030504040204" pitchFamily="34" charset="0"/>
              </a:rPr>
              <a:t>Zadání</a:t>
            </a:r>
            <a:r>
              <a:rPr lang="sk-SK" sz="5400" smtClean="0">
                <a:latin typeface="Nyala" panose="02000504070300020003" pitchFamily="2" charset="0"/>
                <a:ea typeface="Verdana" panose="020B0604030504040204" pitchFamily="34" charset="0"/>
                <a:cs typeface="Verdana" panose="020B0604030504040204" pitchFamily="34" charset="0"/>
              </a:rPr>
              <a:t> </a:t>
            </a:r>
            <a:r>
              <a:rPr lang="sk-SK" sz="5400" smtClean="0">
                <a:latin typeface="Nyala" panose="02000504070300020003" pitchFamily="2" charset="0"/>
                <a:ea typeface="Verdana" panose="020B0604030504040204" pitchFamily="34" charset="0"/>
                <a:cs typeface="Verdana" panose="020B0604030504040204" pitchFamily="34" charset="0"/>
              </a:rPr>
              <a:t>1B </a:t>
            </a:r>
            <a:r>
              <a:rPr lang="sk-SK" sz="5400" dirty="0" smtClean="0">
                <a:latin typeface="Nyala" panose="02000504070300020003" pitchFamily="2" charset="0"/>
                <a:ea typeface="Verdana" panose="020B0604030504040204" pitchFamily="34" charset="0"/>
                <a:cs typeface="Verdana" panose="020B0604030504040204" pitchFamily="34" charset="0"/>
              </a:rPr>
              <a:t>–</a:t>
            </a:r>
            <a:r>
              <a:rPr lang="en-US" sz="5400" dirty="0" err="1" smtClean="0">
                <a:latin typeface="Nyala" panose="02000504070300020003" pitchFamily="2" charset="0"/>
                <a:ea typeface="Verdana" panose="020B0604030504040204" pitchFamily="34" charset="0"/>
                <a:cs typeface="Verdana" panose="020B0604030504040204" pitchFamily="34" charset="0"/>
              </a:rPr>
              <a:t>generalizace</a:t>
            </a:r>
            <a:r>
              <a:rPr lang="en-US" sz="5400" dirty="0" smtClean="0">
                <a:latin typeface="Nyala" panose="02000504070300020003" pitchFamily="2" charset="0"/>
                <a:ea typeface="Verdana" panose="020B0604030504040204" pitchFamily="34" charset="0"/>
                <a:cs typeface="Verdana" panose="020B0604030504040204" pitchFamily="34" charset="0"/>
              </a:rPr>
              <a:t> s</a:t>
            </a:r>
            <a:r>
              <a:rPr lang="sk-SK" sz="5400" dirty="0" err="1" smtClean="0">
                <a:latin typeface="Nyala" panose="02000504070300020003" pitchFamily="2" charset="0"/>
                <a:ea typeface="Verdana" panose="020B0604030504040204" pitchFamily="34" charset="0"/>
                <a:cs typeface="Verdana" panose="020B0604030504040204" pitchFamily="34" charset="0"/>
              </a:rPr>
              <a:t>ídel</a:t>
            </a:r>
            <a:r>
              <a:rPr lang="sk-SK" sz="5400" dirty="0" smtClean="0">
                <a:latin typeface="Nyala" panose="02000504070300020003" pitchFamily="2" charset="0"/>
                <a:ea typeface="Verdana" panose="020B0604030504040204" pitchFamily="34" charset="0"/>
                <a:cs typeface="Verdana" panose="020B0604030504040204" pitchFamily="34" charset="0"/>
              </a:rPr>
              <a:t> a </a:t>
            </a:r>
            <a:r>
              <a:rPr lang="sk-SK" sz="5400" dirty="0" err="1" smtClean="0">
                <a:latin typeface="Nyala" panose="02000504070300020003" pitchFamily="2" charset="0"/>
                <a:ea typeface="Verdana" panose="020B0604030504040204" pitchFamily="34" charset="0"/>
                <a:cs typeface="Verdana" panose="020B0604030504040204" pitchFamily="34" charset="0"/>
              </a:rPr>
              <a:t>silniční</a:t>
            </a:r>
            <a:r>
              <a:rPr lang="sk-SK" sz="5400" dirty="0" smtClean="0">
                <a:latin typeface="Nyala" panose="02000504070300020003" pitchFamily="2" charset="0"/>
                <a:ea typeface="Verdana" panose="020B0604030504040204" pitchFamily="34" charset="0"/>
                <a:cs typeface="Verdana" panose="020B0604030504040204" pitchFamily="34" charset="0"/>
              </a:rPr>
              <a:t> </a:t>
            </a:r>
            <a:r>
              <a:rPr lang="sk-SK" sz="5400" dirty="0" err="1" smtClean="0">
                <a:latin typeface="Nyala" panose="02000504070300020003" pitchFamily="2" charset="0"/>
                <a:ea typeface="Verdana" panose="020B0604030504040204" pitchFamily="34" charset="0"/>
                <a:cs typeface="Verdana" panose="020B0604030504040204" pitchFamily="34" charset="0"/>
              </a:rPr>
              <a:t>sítě</a:t>
            </a:r>
            <a:endParaRPr lang="cs-CZ" sz="5400" dirty="0">
              <a:latin typeface="Nyala" panose="02000504070300020003" pitchFamily="2"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2951705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Výběr</a:t>
            </a:r>
            <a:endParaRPr lang="cs-CZ" dirty="0"/>
          </a:p>
        </p:txBody>
      </p:sp>
      <p:sp>
        <p:nvSpPr>
          <p:cNvPr id="3" name="Zástupný symbol pro obsah 2"/>
          <p:cNvSpPr>
            <a:spLocks noGrp="1"/>
          </p:cNvSpPr>
          <p:nvPr>
            <p:ph idx="1"/>
          </p:nvPr>
        </p:nvSpPr>
        <p:spPr/>
        <p:txBody>
          <a:bodyPr/>
          <a:lstStyle/>
          <a:p>
            <a:pPr marL="0" indent="0">
              <a:buNone/>
            </a:pPr>
            <a:r>
              <a:rPr lang="cs-CZ" dirty="0" err="1">
                <a:solidFill>
                  <a:schemeClr val="accent5">
                    <a:lumMod val="50000"/>
                  </a:schemeClr>
                </a:solidFill>
                <a:latin typeface="Nyala" panose="02000504070300020003" pitchFamily="2" charset="0"/>
                <a:ea typeface="Verdana" panose="020B0604030504040204" pitchFamily="34" charset="0"/>
                <a:cs typeface="Verdana" panose="020B0604030504040204" pitchFamily="34" charset="0"/>
              </a:rPr>
              <a:t>Censální</a:t>
            </a:r>
            <a:r>
              <a:rPr lang="cs-CZ" dirty="0">
                <a:latin typeface="Nyala" panose="02000504070300020003" pitchFamily="2" charset="0"/>
                <a:ea typeface="Verdana" panose="020B0604030504040204" pitchFamily="34" charset="0"/>
                <a:cs typeface="Verdana" panose="020B0604030504040204" pitchFamily="34" charset="0"/>
              </a:rPr>
              <a:t>– určí se nejmenší hranice pro výběr prvku (</a:t>
            </a:r>
            <a:r>
              <a:rPr lang="cs-CZ" dirty="0" err="1">
                <a:latin typeface="Nyala" panose="02000504070300020003" pitchFamily="2" charset="0"/>
                <a:ea typeface="Verdana" panose="020B0604030504040204" pitchFamily="34" charset="0"/>
                <a:cs typeface="Verdana" panose="020B0604030504040204" pitchFamily="34" charset="0"/>
              </a:rPr>
              <a:t>např</a:t>
            </a:r>
            <a:r>
              <a:rPr lang="cs-CZ" dirty="0">
                <a:latin typeface="Nyala" panose="02000504070300020003" pitchFamily="2" charset="0"/>
                <a:ea typeface="Verdana" panose="020B0604030504040204" pitchFamily="34" charset="0"/>
                <a:cs typeface="Verdana" panose="020B0604030504040204" pitchFamily="34" charset="0"/>
              </a:rPr>
              <a:t>: obce nad 1000 ob.)</a:t>
            </a:r>
          </a:p>
          <a:p>
            <a:pPr marL="0" indent="0">
              <a:buNone/>
            </a:pPr>
            <a:r>
              <a:rPr lang="cs-CZ" dirty="0">
                <a:solidFill>
                  <a:schemeClr val="accent5">
                    <a:lumMod val="50000"/>
                  </a:schemeClr>
                </a:solidFill>
                <a:latin typeface="Nyala" panose="02000504070300020003" pitchFamily="2" charset="0"/>
                <a:ea typeface="Verdana" panose="020B0604030504040204" pitchFamily="34" charset="0"/>
                <a:cs typeface="Verdana" panose="020B0604030504040204" pitchFamily="34" charset="0"/>
              </a:rPr>
              <a:t>Normativní</a:t>
            </a:r>
            <a:r>
              <a:rPr lang="cs-CZ" dirty="0">
                <a:latin typeface="Nyala" panose="02000504070300020003" pitchFamily="2" charset="0"/>
                <a:ea typeface="Verdana" panose="020B0604030504040204" pitchFamily="34" charset="0"/>
                <a:cs typeface="Verdana" panose="020B0604030504040204" pitchFamily="34" charset="0"/>
              </a:rPr>
              <a:t>– stanoví se počet prvků pro výběr (</a:t>
            </a:r>
            <a:r>
              <a:rPr lang="cs-CZ" dirty="0" err="1">
                <a:latin typeface="Nyala" panose="02000504070300020003" pitchFamily="2" charset="0"/>
                <a:ea typeface="Verdana" panose="020B0604030504040204" pitchFamily="34" charset="0"/>
                <a:cs typeface="Verdana" panose="020B0604030504040204" pitchFamily="34" charset="0"/>
              </a:rPr>
              <a:t>např</a:t>
            </a:r>
            <a:r>
              <a:rPr lang="cs-CZ" dirty="0">
                <a:latin typeface="Nyala" panose="02000504070300020003" pitchFamily="2" charset="0"/>
                <a:ea typeface="Verdana" panose="020B0604030504040204" pitchFamily="34" charset="0"/>
                <a:cs typeface="Verdana" panose="020B0604030504040204" pitchFamily="34" charset="0"/>
              </a:rPr>
              <a:t>: 23 obcí z 50)</a:t>
            </a:r>
          </a:p>
          <a:p>
            <a:pPr marL="457200" lvl="1" indent="0">
              <a:buNone/>
            </a:pPr>
            <a:endParaRPr lang="cs-CZ" dirty="0" smtClean="0"/>
          </a:p>
          <a:p>
            <a:pPr marL="457200" lvl="1" indent="0">
              <a:buNone/>
            </a:pPr>
            <a:r>
              <a:rPr lang="cs-CZ" dirty="0" smtClean="0"/>
              <a:t>T</a:t>
            </a:r>
            <a:r>
              <a:rPr lang="cs-CZ" altLang="cs-CZ" dirty="0" smtClean="0"/>
              <a:t>ÖPFERŮV ZÁKON ODMOCNINY</a:t>
            </a:r>
          </a:p>
          <a:p>
            <a:pPr marL="914400" lvl="2" indent="0">
              <a:buNone/>
            </a:pPr>
            <a:r>
              <a:rPr lang="cs-CZ" sz="2400" dirty="0" err="1">
                <a:solidFill>
                  <a:schemeClr val="accent5">
                    <a:lumMod val="50000"/>
                  </a:schemeClr>
                </a:solidFill>
              </a:rPr>
              <a:t>Np</a:t>
            </a:r>
            <a:r>
              <a:rPr lang="cs-CZ" sz="2400" dirty="0"/>
              <a:t> – počet prvků na podkladové mapě</a:t>
            </a:r>
          </a:p>
          <a:p>
            <a:pPr marL="914400" lvl="2" indent="0">
              <a:buNone/>
            </a:pPr>
            <a:r>
              <a:rPr lang="cs-CZ" sz="2400" dirty="0">
                <a:solidFill>
                  <a:schemeClr val="accent5">
                    <a:lumMod val="50000"/>
                  </a:schemeClr>
                </a:solidFill>
              </a:rPr>
              <a:t>No</a:t>
            </a:r>
            <a:r>
              <a:rPr lang="cs-CZ" sz="2400" dirty="0"/>
              <a:t> – počet prvků na odvozené mapě</a:t>
            </a:r>
          </a:p>
          <a:p>
            <a:pPr marL="914400" lvl="2" indent="0">
              <a:buNone/>
            </a:pPr>
            <a:r>
              <a:rPr lang="cs-CZ" sz="2400" dirty="0">
                <a:solidFill>
                  <a:schemeClr val="accent5">
                    <a:lumMod val="50000"/>
                  </a:schemeClr>
                </a:solidFill>
              </a:rPr>
              <a:t>Mp </a:t>
            </a:r>
            <a:r>
              <a:rPr lang="cs-CZ" sz="2400" dirty="0"/>
              <a:t>– měřítkové číslo mapy podkladové</a:t>
            </a:r>
          </a:p>
          <a:p>
            <a:pPr marL="914400" lvl="2" indent="0">
              <a:buNone/>
            </a:pPr>
            <a:r>
              <a:rPr lang="cs-CZ" sz="2400" dirty="0" err="1">
                <a:solidFill>
                  <a:schemeClr val="accent5">
                    <a:lumMod val="50000"/>
                  </a:schemeClr>
                </a:solidFill>
              </a:rPr>
              <a:t>Mo</a:t>
            </a:r>
            <a:r>
              <a:rPr lang="cs-CZ" sz="2400" dirty="0"/>
              <a:t> – měřítkové číslo mapy odvozené</a:t>
            </a:r>
          </a:p>
          <a:p>
            <a:pPr marL="457200" lvl="1" indent="0">
              <a:buNone/>
            </a:pPr>
            <a:endParaRPr lang="cs-CZ" altLang="cs-CZ" dirty="0" smtClean="0"/>
          </a:p>
          <a:p>
            <a:pPr lvl="1"/>
            <a:endParaRPr lang="cs-CZ" dirty="0"/>
          </a:p>
        </p:txBody>
      </p:sp>
      <p:pic>
        <p:nvPicPr>
          <p:cNvPr id="4"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15248" y="3585657"/>
            <a:ext cx="2748149" cy="1194024"/>
          </a:xfrm>
          <a:prstGeom prst="rect">
            <a:avLst/>
          </a:prstGeom>
          <a:noFill/>
          <a:ln w="25400">
            <a:solidFill>
              <a:srgbClr val="000080"/>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4545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Modely pro generalizování</a:t>
            </a:r>
            <a:endParaRPr lang="cs-CZ" dirty="0"/>
          </a:p>
        </p:txBody>
      </p:sp>
      <p:sp>
        <p:nvSpPr>
          <p:cNvPr id="3" name="Zástupný symbol pro obsah 2"/>
          <p:cNvSpPr>
            <a:spLocks noGrp="1"/>
          </p:cNvSpPr>
          <p:nvPr>
            <p:ph idx="1"/>
          </p:nvPr>
        </p:nvSpPr>
        <p:spPr/>
        <p:txBody>
          <a:bodyPr>
            <a:normAutofit/>
          </a:bodyPr>
          <a:lstStyle/>
          <a:p>
            <a:r>
              <a:rPr lang="cs-CZ" dirty="0" smtClean="0"/>
              <a:t>Říční síť</a:t>
            </a:r>
          </a:p>
          <a:p>
            <a:pPr lvl="1"/>
            <a:r>
              <a:rPr lang="sk-SK" dirty="0" err="1" smtClean="0"/>
              <a:t>Strahler</a:t>
            </a:r>
            <a:endParaRPr lang="cs-CZ" dirty="0" smtClean="0"/>
          </a:p>
          <a:p>
            <a:pPr lvl="1"/>
            <a:r>
              <a:rPr lang="sk-SK" dirty="0" err="1" smtClean="0"/>
              <a:t>Horton</a:t>
            </a:r>
            <a:endParaRPr lang="cs-CZ" dirty="0" smtClean="0"/>
          </a:p>
          <a:p>
            <a:pPr lvl="1"/>
            <a:r>
              <a:rPr lang="cs-CZ" dirty="0" err="1" smtClean="0"/>
              <a:t>Shrieve</a:t>
            </a:r>
            <a:endParaRPr lang="cs-CZ" dirty="0" smtClean="0"/>
          </a:p>
          <a:p>
            <a:r>
              <a:rPr lang="sk-SK" dirty="0" smtClean="0">
                <a:solidFill>
                  <a:schemeClr val="accent5">
                    <a:lumMod val="50000"/>
                  </a:schemeClr>
                </a:solidFill>
              </a:rPr>
              <a:t>Sídla</a:t>
            </a:r>
          </a:p>
          <a:p>
            <a:pPr lvl="1"/>
            <a:r>
              <a:rPr lang="sk-SK" dirty="0" err="1"/>
              <a:t>Settlement-spacing</a:t>
            </a:r>
            <a:r>
              <a:rPr lang="sk-SK" dirty="0"/>
              <a:t> </a:t>
            </a:r>
            <a:r>
              <a:rPr lang="sk-SK" dirty="0" err="1" smtClean="0"/>
              <a:t>Ratio</a:t>
            </a:r>
            <a:endParaRPr lang="sk-SK" dirty="0" smtClean="0"/>
          </a:p>
          <a:p>
            <a:pPr lvl="1"/>
            <a:r>
              <a:rPr lang="sk-SK" dirty="0" err="1" smtClean="0"/>
              <a:t>Circle</a:t>
            </a:r>
            <a:r>
              <a:rPr lang="sk-SK" dirty="0" smtClean="0"/>
              <a:t> </a:t>
            </a:r>
            <a:r>
              <a:rPr lang="sk-SK" dirty="0" err="1" smtClean="0"/>
              <a:t>growth</a:t>
            </a:r>
            <a:r>
              <a:rPr lang="sk-SK" dirty="0" smtClean="0"/>
              <a:t> </a:t>
            </a:r>
            <a:r>
              <a:rPr lang="sk-SK" dirty="0" err="1" smtClean="0"/>
              <a:t>algorithm</a:t>
            </a:r>
            <a:endParaRPr lang="sk-SK" dirty="0" smtClean="0"/>
          </a:p>
          <a:p>
            <a:r>
              <a:rPr lang="sk-SK" dirty="0" smtClean="0"/>
              <a:t>Budovy, </a:t>
            </a:r>
            <a:r>
              <a:rPr lang="sk-SK" dirty="0" err="1" smtClean="0">
                <a:solidFill>
                  <a:schemeClr val="accent5">
                    <a:lumMod val="50000"/>
                  </a:schemeClr>
                </a:solidFill>
              </a:rPr>
              <a:t>silniční</a:t>
            </a:r>
            <a:r>
              <a:rPr lang="sk-SK" dirty="0" smtClean="0">
                <a:solidFill>
                  <a:schemeClr val="accent5">
                    <a:lumMod val="50000"/>
                  </a:schemeClr>
                </a:solidFill>
              </a:rPr>
              <a:t> </a:t>
            </a:r>
            <a:r>
              <a:rPr lang="sk-SK" dirty="0" err="1" smtClean="0">
                <a:solidFill>
                  <a:schemeClr val="accent5">
                    <a:lumMod val="50000"/>
                  </a:schemeClr>
                </a:solidFill>
              </a:rPr>
              <a:t>síť</a:t>
            </a:r>
            <a:endParaRPr lang="cs-CZ" dirty="0" smtClean="0">
              <a:solidFill>
                <a:schemeClr val="accent5">
                  <a:lumMod val="50000"/>
                </a:schemeClr>
              </a:solidFill>
            </a:endParaRPr>
          </a:p>
          <a:p>
            <a:pPr lvl="1"/>
            <a:endParaRPr lang="cs-CZ" dirty="0"/>
          </a:p>
        </p:txBody>
      </p:sp>
      <p:pic>
        <p:nvPicPr>
          <p:cNvPr id="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63301" y="1468625"/>
            <a:ext cx="6265398" cy="2228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Obrázek 4"/>
          <p:cNvPicPr>
            <a:picLocks noChangeAspect="1"/>
          </p:cNvPicPr>
          <p:nvPr/>
        </p:nvPicPr>
        <p:blipFill>
          <a:blip r:embed="rId3" cstate="print"/>
          <a:stretch>
            <a:fillRect/>
          </a:stretch>
        </p:blipFill>
        <p:spPr>
          <a:xfrm>
            <a:off x="305661" y="5295900"/>
            <a:ext cx="5534025" cy="1562100"/>
          </a:xfrm>
          <a:prstGeom prst="rect">
            <a:avLst/>
          </a:prstGeom>
        </p:spPr>
      </p:pic>
      <p:pic>
        <p:nvPicPr>
          <p:cNvPr id="6" name="Obrázek 5"/>
          <p:cNvPicPr>
            <a:picLocks noChangeAspect="1"/>
          </p:cNvPicPr>
          <p:nvPr/>
        </p:nvPicPr>
        <p:blipFill>
          <a:blip r:embed="rId4" cstate="print"/>
          <a:stretch>
            <a:fillRect/>
          </a:stretch>
        </p:blipFill>
        <p:spPr>
          <a:xfrm>
            <a:off x="7711382" y="3954447"/>
            <a:ext cx="3994714" cy="2682906"/>
          </a:xfrm>
          <a:prstGeom prst="rect">
            <a:avLst/>
          </a:prstGeom>
        </p:spPr>
      </p:pic>
    </p:spTree>
    <p:extLst>
      <p:ext uri="{BB962C8B-B14F-4D97-AF65-F5344CB8AC3E}">
        <p14:creationId xmlns:p14="http://schemas.microsoft.com/office/powerpoint/2010/main" val="14043618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Zadání</a:t>
            </a:r>
            <a:endParaRPr lang="cs-CZ" dirty="0"/>
          </a:p>
        </p:txBody>
      </p:sp>
      <p:sp>
        <p:nvSpPr>
          <p:cNvPr id="3" name="Zástupný symbol pro obsah 2"/>
          <p:cNvSpPr>
            <a:spLocks noGrp="1"/>
          </p:cNvSpPr>
          <p:nvPr>
            <p:ph idx="1"/>
          </p:nvPr>
        </p:nvSpPr>
        <p:spPr/>
        <p:txBody>
          <a:bodyPr/>
          <a:lstStyle/>
          <a:p>
            <a:pPr marL="0" indent="0">
              <a:buNone/>
            </a:pPr>
            <a:r>
              <a:rPr lang="sk-SK" dirty="0" err="1" smtClean="0">
                <a:solidFill>
                  <a:schemeClr val="accent5">
                    <a:lumMod val="50000"/>
                  </a:schemeClr>
                </a:solidFill>
              </a:rPr>
              <a:t>Data</a:t>
            </a:r>
            <a:r>
              <a:rPr lang="sk-SK" dirty="0" smtClean="0">
                <a:solidFill>
                  <a:schemeClr val="accent5">
                    <a:lumMod val="50000"/>
                  </a:schemeClr>
                </a:solidFill>
              </a:rPr>
              <a:t> </a:t>
            </a:r>
            <a:r>
              <a:rPr lang="sk-SK" dirty="0" smtClean="0"/>
              <a:t>: </a:t>
            </a:r>
            <a:r>
              <a:rPr lang="sk-SK" dirty="0" err="1" smtClean="0"/>
              <a:t>výřezy</a:t>
            </a:r>
            <a:r>
              <a:rPr lang="sk-SK" dirty="0" smtClean="0"/>
              <a:t> </a:t>
            </a:r>
            <a:r>
              <a:rPr lang="sk-SK" dirty="0" err="1" smtClean="0"/>
              <a:t>vrstev</a:t>
            </a:r>
            <a:r>
              <a:rPr lang="sk-SK" dirty="0" smtClean="0"/>
              <a:t> </a:t>
            </a:r>
            <a:r>
              <a:rPr lang="sk-SK" dirty="0" err="1" smtClean="0"/>
              <a:t>ArcČR</a:t>
            </a:r>
            <a:r>
              <a:rPr lang="sk-SK" dirty="0" smtClean="0"/>
              <a:t> 500 pro vybraný okres – v. plochy, v. toky, železnice, lesy, sídla b., </a:t>
            </a:r>
            <a:r>
              <a:rPr lang="sk-SK" dirty="0" err="1" smtClean="0"/>
              <a:t>silnice</a:t>
            </a:r>
            <a:endParaRPr lang="sk-SK" dirty="0" smtClean="0"/>
          </a:p>
          <a:p>
            <a:pPr marL="0" indent="0">
              <a:buNone/>
            </a:pPr>
            <a:r>
              <a:rPr lang="sk-SK" dirty="0" err="1" smtClean="0"/>
              <a:t>Část</a:t>
            </a:r>
            <a:r>
              <a:rPr lang="sk-SK" dirty="0" smtClean="0"/>
              <a:t> B: </a:t>
            </a:r>
            <a:r>
              <a:rPr lang="sk-SK" dirty="0" err="1" smtClean="0">
                <a:solidFill>
                  <a:schemeClr val="accent5">
                    <a:lumMod val="50000"/>
                  </a:schemeClr>
                </a:solidFill>
              </a:rPr>
              <a:t>generalizace</a:t>
            </a:r>
            <a:r>
              <a:rPr lang="sk-SK" dirty="0" smtClean="0">
                <a:solidFill>
                  <a:schemeClr val="accent5">
                    <a:lumMod val="50000"/>
                  </a:schemeClr>
                </a:solidFill>
              </a:rPr>
              <a:t> sídel a </a:t>
            </a:r>
            <a:r>
              <a:rPr lang="sk-SK" dirty="0" err="1" smtClean="0">
                <a:solidFill>
                  <a:schemeClr val="accent5">
                    <a:lumMod val="50000"/>
                  </a:schemeClr>
                </a:solidFill>
              </a:rPr>
              <a:t>silniční</a:t>
            </a:r>
            <a:r>
              <a:rPr lang="sk-SK" dirty="0" smtClean="0">
                <a:solidFill>
                  <a:schemeClr val="accent5">
                    <a:lumMod val="50000"/>
                  </a:schemeClr>
                </a:solidFill>
              </a:rPr>
              <a:t> </a:t>
            </a:r>
            <a:r>
              <a:rPr lang="sk-SK" dirty="0" err="1" smtClean="0">
                <a:solidFill>
                  <a:schemeClr val="accent5">
                    <a:lumMod val="50000"/>
                  </a:schemeClr>
                </a:solidFill>
              </a:rPr>
              <a:t>sítě</a:t>
            </a:r>
            <a:endParaRPr lang="sk-SK" dirty="0" smtClean="0">
              <a:solidFill>
                <a:schemeClr val="accent5">
                  <a:lumMod val="50000"/>
                </a:schemeClr>
              </a:solidFill>
            </a:endParaRPr>
          </a:p>
          <a:p>
            <a:pPr marL="0" indent="0">
              <a:buNone/>
            </a:pPr>
            <a:r>
              <a:rPr lang="sk-SK" dirty="0" err="1" smtClean="0">
                <a:solidFill>
                  <a:schemeClr val="accent5">
                    <a:lumMod val="50000"/>
                  </a:schemeClr>
                </a:solidFill>
              </a:rPr>
              <a:t>Datum</a:t>
            </a:r>
            <a:r>
              <a:rPr lang="sk-SK" dirty="0" smtClean="0">
                <a:solidFill>
                  <a:schemeClr val="accent5">
                    <a:lumMod val="50000"/>
                  </a:schemeClr>
                </a:solidFill>
              </a:rPr>
              <a:t> </a:t>
            </a:r>
            <a:r>
              <a:rPr lang="sk-SK" dirty="0" err="1" smtClean="0">
                <a:solidFill>
                  <a:schemeClr val="accent5">
                    <a:lumMod val="50000"/>
                  </a:schemeClr>
                </a:solidFill>
              </a:rPr>
              <a:t>odevzdání</a:t>
            </a:r>
            <a:r>
              <a:rPr lang="sk-SK" dirty="0" smtClean="0">
                <a:solidFill>
                  <a:schemeClr val="accent5">
                    <a:lumMod val="50000"/>
                  </a:schemeClr>
                </a:solidFill>
              </a:rPr>
              <a:t>: 30.10.2014</a:t>
            </a:r>
          </a:p>
          <a:p>
            <a:pPr marL="0" indent="0">
              <a:buNone/>
            </a:pPr>
            <a:endParaRPr lang="cs-CZ" dirty="0" smtClean="0">
              <a:solidFill>
                <a:schemeClr val="accent5">
                  <a:lumMod val="50000"/>
                </a:schemeClr>
              </a:solidFill>
            </a:endParaRPr>
          </a:p>
        </p:txBody>
      </p:sp>
    </p:spTree>
    <p:extLst>
      <p:ext uri="{BB962C8B-B14F-4D97-AF65-F5344CB8AC3E}">
        <p14:creationId xmlns:p14="http://schemas.microsoft.com/office/powerpoint/2010/main" val="3382208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Zadání</a:t>
            </a:r>
            <a:endParaRPr lang="cs-CZ" dirty="0"/>
          </a:p>
        </p:txBody>
      </p:sp>
      <p:sp>
        <p:nvSpPr>
          <p:cNvPr id="3" name="Zástupný symbol pro obsah 2"/>
          <p:cNvSpPr>
            <a:spLocks noGrp="1"/>
          </p:cNvSpPr>
          <p:nvPr>
            <p:ph idx="1"/>
          </p:nvPr>
        </p:nvSpPr>
        <p:spPr>
          <a:xfrm>
            <a:off x="838200" y="1690688"/>
            <a:ext cx="10515600" cy="5026438"/>
          </a:xfrm>
        </p:spPr>
        <p:txBody>
          <a:bodyPr/>
          <a:lstStyle/>
          <a:p>
            <a:pPr marL="0" indent="0">
              <a:buNone/>
            </a:pPr>
            <a:r>
              <a:rPr lang="cs-CZ" dirty="0">
                <a:solidFill>
                  <a:schemeClr val="accent5">
                    <a:lumMod val="50000"/>
                  </a:schemeClr>
                </a:solidFill>
              </a:rPr>
              <a:t>5</a:t>
            </a:r>
            <a:r>
              <a:rPr lang="cs-CZ" dirty="0" smtClean="0">
                <a:solidFill>
                  <a:schemeClr val="accent5">
                    <a:lumMod val="50000"/>
                  </a:schemeClr>
                </a:solidFill>
              </a:rPr>
              <a:t>. SÍDLA </a:t>
            </a:r>
            <a:r>
              <a:rPr lang="cs-CZ" dirty="0" smtClean="0"/>
              <a:t>– pro vrstvu sídel vybraného okresu nejprve vypočtete počet prvků, které by bylo optimálně podle </a:t>
            </a:r>
            <a:r>
              <a:rPr lang="cs-CZ" dirty="0" err="1" smtClean="0"/>
              <a:t>T</a:t>
            </a:r>
            <a:r>
              <a:rPr lang="cs-CZ" altLang="cs-CZ" dirty="0" err="1" smtClean="0"/>
              <a:t>öpferova</a:t>
            </a:r>
            <a:r>
              <a:rPr lang="cs-CZ" altLang="cs-CZ" dirty="0" smtClean="0"/>
              <a:t> zákona zachovat při přechodu z měřítka </a:t>
            </a:r>
            <a:r>
              <a:rPr lang="cs-CZ" altLang="cs-CZ" dirty="0" smtClean="0">
                <a:solidFill>
                  <a:schemeClr val="accent5">
                    <a:lumMod val="50000"/>
                  </a:schemeClr>
                </a:solidFill>
              </a:rPr>
              <a:t>1:500K</a:t>
            </a:r>
            <a:r>
              <a:rPr lang="cs-CZ" altLang="cs-CZ" dirty="0" smtClean="0"/>
              <a:t> na a)</a:t>
            </a:r>
            <a:r>
              <a:rPr lang="cs-CZ" altLang="cs-CZ" dirty="0" smtClean="0">
                <a:solidFill>
                  <a:schemeClr val="accent5">
                    <a:lumMod val="50000"/>
                  </a:schemeClr>
                </a:solidFill>
              </a:rPr>
              <a:t>1:750K</a:t>
            </a:r>
            <a:r>
              <a:rPr lang="cs-CZ" altLang="cs-CZ" dirty="0" smtClean="0"/>
              <a:t>, b)</a:t>
            </a:r>
            <a:r>
              <a:rPr lang="cs-CZ" altLang="cs-CZ" dirty="0" smtClean="0">
                <a:solidFill>
                  <a:schemeClr val="accent5">
                    <a:lumMod val="50000"/>
                  </a:schemeClr>
                </a:solidFill>
              </a:rPr>
              <a:t>1:1M</a:t>
            </a:r>
            <a:r>
              <a:rPr lang="cs-CZ" altLang="cs-CZ" dirty="0" smtClean="0"/>
              <a:t>, c)</a:t>
            </a:r>
            <a:r>
              <a:rPr lang="cs-CZ" altLang="cs-CZ" dirty="0" smtClean="0">
                <a:solidFill>
                  <a:schemeClr val="accent5">
                    <a:lumMod val="50000"/>
                  </a:schemeClr>
                </a:solidFill>
              </a:rPr>
              <a:t>1:2M</a:t>
            </a:r>
            <a:r>
              <a:rPr lang="cs-CZ" altLang="cs-CZ" dirty="0" smtClean="0"/>
              <a:t>. Pro měřítko 1:1M vyberte konkrétní sídla podle jejich velikosti a zobrazte na mapě.</a:t>
            </a:r>
          </a:p>
          <a:p>
            <a:pPr marL="0" lvl="1" indent="0">
              <a:spcBef>
                <a:spcPts val="1000"/>
              </a:spcBef>
              <a:buNone/>
            </a:pPr>
            <a:r>
              <a:rPr lang="cs-CZ" altLang="cs-CZ" sz="2800" dirty="0" smtClean="0"/>
              <a:t>Pro tato stejná sídla aplikujte pozměněný model „</a:t>
            </a:r>
            <a:r>
              <a:rPr lang="sk-SK" sz="2800" dirty="0" err="1" smtClean="0">
                <a:solidFill>
                  <a:schemeClr val="accent5">
                    <a:lumMod val="50000"/>
                  </a:schemeClr>
                </a:solidFill>
              </a:rPr>
              <a:t>Settlement-spacing</a:t>
            </a:r>
            <a:r>
              <a:rPr lang="sk-SK" sz="2800" dirty="0" smtClean="0">
                <a:solidFill>
                  <a:schemeClr val="accent5">
                    <a:lumMod val="50000"/>
                  </a:schemeClr>
                </a:solidFill>
              </a:rPr>
              <a:t> </a:t>
            </a:r>
            <a:r>
              <a:rPr lang="sk-SK" sz="2800" dirty="0" err="1" smtClean="0">
                <a:solidFill>
                  <a:schemeClr val="accent5">
                    <a:lumMod val="50000"/>
                  </a:schemeClr>
                </a:solidFill>
              </a:rPr>
              <a:t>Ratio</a:t>
            </a:r>
            <a:r>
              <a:rPr lang="sk-SK" sz="2800" dirty="0" smtClean="0"/>
              <a:t>“: </a:t>
            </a:r>
            <a:r>
              <a:rPr lang="cs-CZ" sz="2800" dirty="0" smtClean="0"/>
              <a:t>Podle vzorce </a:t>
            </a:r>
            <a:r>
              <a:rPr lang="cs-CZ" sz="2800" i="1" dirty="0" smtClean="0">
                <a:solidFill>
                  <a:schemeClr val="accent5">
                    <a:lumMod val="50000"/>
                  </a:schemeClr>
                </a:solidFill>
              </a:rPr>
              <a:t>c*(1/i) </a:t>
            </a:r>
            <a:r>
              <a:rPr lang="cs-CZ" sz="2800" i="1" dirty="0" smtClean="0"/>
              <a:t>, </a:t>
            </a:r>
            <a:r>
              <a:rPr lang="cs-CZ" sz="2800" dirty="0" smtClean="0"/>
              <a:t>kde </a:t>
            </a:r>
            <a:r>
              <a:rPr lang="cs-CZ" sz="2800" i="1" dirty="0" smtClean="0">
                <a:solidFill>
                  <a:schemeClr val="accent5">
                    <a:lumMod val="50000"/>
                  </a:schemeClr>
                </a:solidFill>
              </a:rPr>
              <a:t>c</a:t>
            </a:r>
            <a:r>
              <a:rPr lang="cs-CZ" sz="2800" dirty="0" smtClean="0"/>
              <a:t> je koeficient (v našem případě 1 000 000) a </a:t>
            </a:r>
            <a:r>
              <a:rPr lang="cs-CZ" sz="2800" i="1" dirty="0" smtClean="0">
                <a:solidFill>
                  <a:schemeClr val="accent5">
                    <a:lumMod val="50000"/>
                  </a:schemeClr>
                </a:solidFill>
              </a:rPr>
              <a:t>i</a:t>
            </a:r>
            <a:r>
              <a:rPr lang="cs-CZ" sz="2800" dirty="0" smtClean="0"/>
              <a:t> je počet obyvatel sídla, vytvořte obaly o dané velikosti. Postupujte od nejmenší obce a v případě, že se tento obal překrývá s jinou obcí, odstraníme ho ze seznamu. Obce, které na seznamu zůstaly, byly vybrány. Vybrané obce zobrazte na mapě a porovnejte s předchozím výsledkem. </a:t>
            </a:r>
          </a:p>
          <a:p>
            <a:pPr marL="0" indent="0">
              <a:buNone/>
            </a:pPr>
            <a:endParaRPr lang="cs-CZ" altLang="cs-CZ" dirty="0" smtClean="0"/>
          </a:p>
          <a:p>
            <a:pPr marL="0" indent="0">
              <a:buNone/>
            </a:pPr>
            <a:endParaRPr lang="cs-CZ" dirty="0" smtClean="0">
              <a:solidFill>
                <a:schemeClr val="accent5">
                  <a:lumMod val="50000"/>
                </a:schemeClr>
              </a:solidFill>
            </a:endParaRPr>
          </a:p>
          <a:p>
            <a:endParaRPr lang="cs-CZ" dirty="0"/>
          </a:p>
        </p:txBody>
      </p:sp>
    </p:spTree>
    <p:extLst>
      <p:ext uri="{BB962C8B-B14F-4D97-AF65-F5344CB8AC3E}">
        <p14:creationId xmlns:p14="http://schemas.microsoft.com/office/powerpoint/2010/main" val="13767718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Zadání</a:t>
            </a:r>
            <a:endParaRPr lang="cs-CZ" dirty="0"/>
          </a:p>
        </p:txBody>
      </p:sp>
      <p:sp>
        <p:nvSpPr>
          <p:cNvPr id="3" name="Zástupný symbol pro obsah 2"/>
          <p:cNvSpPr>
            <a:spLocks noGrp="1"/>
          </p:cNvSpPr>
          <p:nvPr>
            <p:ph idx="1"/>
          </p:nvPr>
        </p:nvSpPr>
        <p:spPr/>
        <p:txBody>
          <a:bodyPr/>
          <a:lstStyle/>
          <a:p>
            <a:pPr marL="0" indent="0">
              <a:buNone/>
            </a:pPr>
            <a:endParaRPr lang="cs-CZ" dirty="0" smtClean="0">
              <a:solidFill>
                <a:schemeClr val="accent5">
                  <a:lumMod val="50000"/>
                </a:schemeClr>
              </a:solidFill>
            </a:endParaRPr>
          </a:p>
          <a:p>
            <a:pPr marL="0" indent="0">
              <a:buNone/>
            </a:pPr>
            <a:r>
              <a:rPr lang="cs-CZ" dirty="0">
                <a:solidFill>
                  <a:schemeClr val="accent5">
                    <a:lumMod val="50000"/>
                  </a:schemeClr>
                </a:solidFill>
              </a:rPr>
              <a:t>6</a:t>
            </a:r>
            <a:r>
              <a:rPr lang="cs-CZ" dirty="0" smtClean="0">
                <a:solidFill>
                  <a:schemeClr val="accent5">
                    <a:lumMod val="50000"/>
                  </a:schemeClr>
                </a:solidFill>
              </a:rPr>
              <a:t>. SILNIČNÍ SÍŤ</a:t>
            </a:r>
            <a:r>
              <a:rPr lang="cs-CZ" dirty="0" smtClean="0"/>
              <a:t>– Obdobně, jako u sídel, zjistěte optimální počet hran silniční sítě vybraného okresu podle </a:t>
            </a:r>
            <a:r>
              <a:rPr lang="cs-CZ" dirty="0" err="1" smtClean="0"/>
              <a:t>T</a:t>
            </a:r>
            <a:r>
              <a:rPr lang="cs-CZ" altLang="cs-CZ" dirty="0" err="1" smtClean="0"/>
              <a:t>öpferova</a:t>
            </a:r>
            <a:r>
              <a:rPr lang="cs-CZ" altLang="cs-CZ" dirty="0" smtClean="0"/>
              <a:t> zákona při přechodu z měřítka </a:t>
            </a:r>
            <a:r>
              <a:rPr lang="cs-CZ" altLang="cs-CZ" dirty="0" smtClean="0">
                <a:solidFill>
                  <a:schemeClr val="accent5">
                    <a:lumMod val="50000"/>
                  </a:schemeClr>
                </a:solidFill>
              </a:rPr>
              <a:t>1:500K</a:t>
            </a:r>
            <a:r>
              <a:rPr lang="cs-CZ" altLang="cs-CZ" dirty="0" smtClean="0"/>
              <a:t> na </a:t>
            </a:r>
            <a:r>
              <a:rPr lang="cs-CZ" altLang="cs-CZ" dirty="0" smtClean="0">
                <a:solidFill>
                  <a:schemeClr val="accent5">
                    <a:lumMod val="50000"/>
                  </a:schemeClr>
                </a:solidFill>
              </a:rPr>
              <a:t>1:1M</a:t>
            </a:r>
            <a:r>
              <a:rPr lang="cs-CZ" altLang="cs-CZ" dirty="0" smtClean="0"/>
              <a:t>. Tento počet vyberte podle atributové tabulky, přičemž rozhodující bude </a:t>
            </a:r>
            <a:r>
              <a:rPr lang="cs-CZ" altLang="cs-CZ" dirty="0" smtClean="0">
                <a:solidFill>
                  <a:schemeClr val="accent5">
                    <a:lumMod val="50000"/>
                  </a:schemeClr>
                </a:solidFill>
              </a:rPr>
              <a:t>třída</a:t>
            </a:r>
            <a:r>
              <a:rPr lang="cs-CZ" altLang="cs-CZ" dirty="0" smtClean="0"/>
              <a:t> silnice a pak její </a:t>
            </a:r>
            <a:r>
              <a:rPr lang="cs-CZ" altLang="cs-CZ" dirty="0" smtClean="0">
                <a:solidFill>
                  <a:schemeClr val="accent5">
                    <a:lumMod val="50000"/>
                  </a:schemeClr>
                </a:solidFill>
              </a:rPr>
              <a:t>délka</a:t>
            </a:r>
            <a:r>
              <a:rPr lang="cs-CZ" altLang="cs-CZ" dirty="0" smtClean="0"/>
              <a:t>. </a:t>
            </a:r>
            <a:endParaRPr lang="cs-CZ" altLang="cs-CZ" dirty="0"/>
          </a:p>
          <a:p>
            <a:pPr marL="0" indent="0">
              <a:buNone/>
            </a:pPr>
            <a:r>
              <a:rPr lang="cs-CZ" altLang="cs-CZ" dirty="0" smtClean="0"/>
              <a:t>Zkuste podobný počet prvků vybrat ručně s ohledem na </a:t>
            </a:r>
            <a:r>
              <a:rPr lang="cs-CZ" altLang="cs-CZ" dirty="0" smtClean="0">
                <a:solidFill>
                  <a:schemeClr val="accent5">
                    <a:lumMod val="50000"/>
                  </a:schemeClr>
                </a:solidFill>
              </a:rPr>
              <a:t>třídu</a:t>
            </a:r>
            <a:r>
              <a:rPr lang="cs-CZ" altLang="cs-CZ" dirty="0" smtClean="0"/>
              <a:t> silnice a </a:t>
            </a:r>
            <a:r>
              <a:rPr lang="cs-CZ" altLang="cs-CZ" dirty="0" smtClean="0">
                <a:solidFill>
                  <a:schemeClr val="accent5">
                    <a:lumMod val="50000"/>
                  </a:schemeClr>
                </a:solidFill>
              </a:rPr>
              <a:t>charakter sídelního systému</a:t>
            </a:r>
            <a:r>
              <a:rPr lang="cs-CZ" altLang="cs-CZ" dirty="0" smtClean="0"/>
              <a:t>, který byl vybrán v předchozí úloze (v druhé části). Zobrazte na mapě a porovnejte s prvním výsledkem.</a:t>
            </a:r>
          </a:p>
        </p:txBody>
      </p:sp>
    </p:spTree>
    <p:extLst>
      <p:ext uri="{BB962C8B-B14F-4D97-AF65-F5344CB8AC3E}">
        <p14:creationId xmlns:p14="http://schemas.microsoft.com/office/powerpoint/2010/main" val="29039497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Protokol</a:t>
            </a:r>
            <a:endParaRPr lang="cs-CZ" dirty="0"/>
          </a:p>
        </p:txBody>
      </p:sp>
      <p:sp>
        <p:nvSpPr>
          <p:cNvPr id="3" name="Zástupný symbol pro obsah 2"/>
          <p:cNvSpPr>
            <a:spLocks noGrp="1"/>
          </p:cNvSpPr>
          <p:nvPr>
            <p:ph idx="1"/>
          </p:nvPr>
        </p:nvSpPr>
        <p:spPr/>
        <p:txBody>
          <a:bodyPr/>
          <a:lstStyle/>
          <a:p>
            <a:pPr marL="0" indent="0">
              <a:buNone/>
            </a:pPr>
            <a:r>
              <a:rPr lang="cs-CZ" dirty="0" smtClean="0"/>
              <a:t>Součásti protokolu:</a:t>
            </a:r>
          </a:p>
          <a:p>
            <a:pPr marL="0" indent="0">
              <a:buNone/>
            </a:pPr>
            <a:r>
              <a:rPr lang="cs-CZ" dirty="0" smtClean="0"/>
              <a:t>5.   </a:t>
            </a:r>
            <a:r>
              <a:rPr lang="cs-CZ" dirty="0" smtClean="0">
                <a:solidFill>
                  <a:schemeClr val="accent5">
                    <a:lumMod val="50000"/>
                  </a:schemeClr>
                </a:solidFill>
              </a:rPr>
              <a:t>Sídla</a:t>
            </a:r>
            <a:r>
              <a:rPr lang="cs-CZ" dirty="0" smtClean="0"/>
              <a:t> – porovnání čísel optimálního počtu prvků při všech měřítkách, 2 mapy, srovnání</a:t>
            </a:r>
          </a:p>
          <a:p>
            <a:pPr marL="0" indent="0">
              <a:buNone/>
            </a:pPr>
            <a:r>
              <a:rPr lang="cs-CZ" dirty="0" smtClean="0"/>
              <a:t>6.   </a:t>
            </a:r>
            <a:r>
              <a:rPr lang="cs-CZ" dirty="0" smtClean="0">
                <a:solidFill>
                  <a:schemeClr val="accent5">
                    <a:lumMod val="50000"/>
                  </a:schemeClr>
                </a:solidFill>
              </a:rPr>
              <a:t>Silniční síť </a:t>
            </a:r>
            <a:r>
              <a:rPr lang="cs-CZ" dirty="0" smtClean="0"/>
              <a:t>– 2 mapy a jejich srovnání</a:t>
            </a:r>
          </a:p>
          <a:p>
            <a:pPr marL="514350" indent="-514350">
              <a:buAutoNum type="arabicPeriod"/>
            </a:pPr>
            <a:endParaRPr lang="cs-CZ" dirty="0" smtClean="0"/>
          </a:p>
        </p:txBody>
      </p:sp>
    </p:spTree>
    <p:extLst>
      <p:ext uri="{BB962C8B-B14F-4D97-AF65-F5344CB8AC3E}">
        <p14:creationId xmlns:p14="http://schemas.microsoft.com/office/powerpoint/2010/main" val="2532187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 </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a:t>5</a:t>
            </a:r>
            <a:r>
              <a:rPr lang="cs-CZ" dirty="0" smtClean="0"/>
              <a:t>. SÍDLA – podle </a:t>
            </a:r>
            <a:r>
              <a:rPr lang="cs-CZ" dirty="0" err="1" smtClean="0"/>
              <a:t>T</a:t>
            </a:r>
            <a:r>
              <a:rPr lang="cs-CZ" altLang="cs-CZ" dirty="0" err="1" smtClean="0"/>
              <a:t>öpferova</a:t>
            </a:r>
            <a:r>
              <a:rPr lang="cs-CZ" altLang="cs-CZ" dirty="0" smtClean="0"/>
              <a:t> vzorce si spočítáme optimální počet prvků při různých měřítkách. Jako výchozí počet prvků použijeme počet ve výřezu okresu z </a:t>
            </a:r>
            <a:r>
              <a:rPr lang="cs-CZ" altLang="cs-CZ" dirty="0" err="1" smtClean="0"/>
              <a:t>ArcČR</a:t>
            </a:r>
            <a:r>
              <a:rPr lang="cs-CZ" altLang="cs-CZ" dirty="0" smtClean="0"/>
              <a:t> 500. Dané obce pro 1:1M vybíráme podle počtu obyvatel.</a:t>
            </a:r>
          </a:p>
          <a:p>
            <a:pPr marL="0" lvl="1" indent="0">
              <a:spcBef>
                <a:spcPts val="1000"/>
              </a:spcBef>
              <a:buNone/>
            </a:pPr>
            <a:r>
              <a:rPr lang="cs-CZ" sz="2800" dirty="0" smtClean="0"/>
              <a:t>Hodnotu </a:t>
            </a:r>
            <a:r>
              <a:rPr lang="cs-CZ" sz="2800" dirty="0" err="1" smtClean="0"/>
              <a:t>buffru</a:t>
            </a:r>
            <a:r>
              <a:rPr lang="cs-CZ" sz="2800" dirty="0" smtClean="0"/>
              <a:t> pro „</a:t>
            </a:r>
            <a:r>
              <a:rPr lang="sk-SK" sz="2800" dirty="0" err="1" smtClean="0"/>
              <a:t>Settlement-spacing</a:t>
            </a:r>
            <a:r>
              <a:rPr lang="sk-SK" sz="2800" dirty="0" smtClean="0"/>
              <a:t> </a:t>
            </a:r>
            <a:r>
              <a:rPr lang="sk-SK" sz="2800" dirty="0" err="1" smtClean="0"/>
              <a:t>Ratio</a:t>
            </a:r>
            <a:r>
              <a:rPr lang="sk-SK" sz="2800" dirty="0" smtClean="0"/>
              <a:t>“ model si </a:t>
            </a:r>
            <a:r>
              <a:rPr lang="sk-SK" sz="2800" dirty="0" err="1" smtClean="0"/>
              <a:t>vytvoříme</a:t>
            </a:r>
            <a:r>
              <a:rPr lang="sk-SK" sz="2800" dirty="0" smtClean="0"/>
              <a:t> pomocí </a:t>
            </a:r>
            <a:r>
              <a:rPr lang="cs-CZ" sz="2800" dirty="0" smtClean="0"/>
              <a:t>atributové tabulky. Do „</a:t>
            </a:r>
            <a:r>
              <a:rPr lang="cs-CZ" sz="2800" dirty="0" err="1" smtClean="0"/>
              <a:t>field</a:t>
            </a:r>
            <a:r>
              <a:rPr lang="cs-CZ" sz="2800" dirty="0" smtClean="0"/>
              <a:t> calcu1latora“ vložíme výraz „1000000*(1.0/OB91)“ (někdy je třeba „1.0“, nestačí jenom „1“). Funkci </a:t>
            </a:r>
            <a:r>
              <a:rPr lang="cs-CZ" sz="2800" dirty="0" err="1" smtClean="0"/>
              <a:t>Buffer</a:t>
            </a:r>
            <a:r>
              <a:rPr lang="cs-CZ" sz="2800" dirty="0" smtClean="0"/>
              <a:t> najdeme v </a:t>
            </a:r>
            <a:r>
              <a:rPr lang="cs-CZ" sz="2800" dirty="0" err="1" smtClean="0"/>
              <a:t>QGISu</a:t>
            </a:r>
            <a:r>
              <a:rPr lang="cs-CZ" sz="2800" dirty="0" smtClean="0"/>
              <a:t> pod </a:t>
            </a:r>
            <a:r>
              <a:rPr lang="cs-CZ" sz="2800" dirty="0" err="1" smtClean="0"/>
              <a:t>vector</a:t>
            </a:r>
            <a:r>
              <a:rPr lang="cs-CZ" sz="2800" dirty="0" smtClean="0"/>
              <a:t> -&gt; </a:t>
            </a:r>
            <a:r>
              <a:rPr lang="cs-CZ" sz="2800" dirty="0" err="1" smtClean="0"/>
              <a:t>Geoprocessing</a:t>
            </a:r>
            <a:r>
              <a:rPr lang="cs-CZ" sz="2800" dirty="0" smtClean="0"/>
              <a:t> </a:t>
            </a:r>
            <a:r>
              <a:rPr lang="cs-CZ" sz="2800" dirty="0" err="1" smtClean="0"/>
              <a:t>Tools</a:t>
            </a:r>
            <a:r>
              <a:rPr lang="cs-CZ" sz="2800" dirty="0" smtClean="0"/>
              <a:t> -&gt; </a:t>
            </a:r>
            <a:r>
              <a:rPr lang="cs-CZ" sz="2800" dirty="0" err="1" smtClean="0"/>
              <a:t>Buffers</a:t>
            </a:r>
            <a:r>
              <a:rPr lang="cs-CZ" sz="2800" dirty="0" smtClean="0"/>
              <a:t>. </a:t>
            </a:r>
            <a:r>
              <a:rPr lang="cs-CZ" sz="2800" dirty="0" err="1" smtClean="0"/>
              <a:t>Zaklikneme</a:t>
            </a:r>
            <a:r>
              <a:rPr lang="cs-CZ" sz="2800" dirty="0" smtClean="0"/>
              <a:t> možnost pro určení velikosti pomocí atributového sloupce. V atributové tabulce si následně uspořádáme obce podle velikosti a od nejmenší kontrolujeme, jestli její </a:t>
            </a:r>
            <a:r>
              <a:rPr lang="cs-CZ" sz="2800" dirty="0" err="1" smtClean="0"/>
              <a:t>buffer</a:t>
            </a:r>
            <a:r>
              <a:rPr lang="cs-CZ" sz="2800" dirty="0" smtClean="0"/>
              <a:t> nezasahuje do jiného bodu obce. Pokud ano, pak tento </a:t>
            </a:r>
            <a:r>
              <a:rPr lang="cs-CZ" sz="2800" dirty="0" err="1" smtClean="0"/>
              <a:t>buffer</a:t>
            </a:r>
            <a:r>
              <a:rPr lang="cs-CZ" sz="2800" dirty="0" smtClean="0"/>
              <a:t>/obec vyřadíme a pokračujeme dále.</a:t>
            </a:r>
            <a:endParaRPr lang="cs-CZ" sz="2800" dirty="0"/>
          </a:p>
        </p:txBody>
      </p:sp>
    </p:spTree>
    <p:extLst>
      <p:ext uri="{BB962C8B-B14F-4D97-AF65-F5344CB8AC3E}">
        <p14:creationId xmlns:p14="http://schemas.microsoft.com/office/powerpoint/2010/main" val="4098981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Řešení</a:t>
            </a:r>
          </a:p>
        </p:txBody>
      </p:sp>
      <p:sp>
        <p:nvSpPr>
          <p:cNvPr id="3" name="Zástupný symbol pro obsah 2"/>
          <p:cNvSpPr>
            <a:spLocks noGrp="1"/>
          </p:cNvSpPr>
          <p:nvPr>
            <p:ph idx="1"/>
          </p:nvPr>
        </p:nvSpPr>
        <p:spPr/>
        <p:txBody>
          <a:bodyPr/>
          <a:lstStyle/>
          <a:p>
            <a:pPr marL="0" indent="0">
              <a:buNone/>
            </a:pPr>
            <a:r>
              <a:rPr lang="cs-CZ" dirty="0"/>
              <a:t>6</a:t>
            </a:r>
            <a:r>
              <a:rPr lang="cs-CZ" dirty="0" smtClean="0"/>
              <a:t>. SILNIČNÍ SÍŤ– Obdobně počítáme a vybíráme i prvky silniční sítě. V prvním případě se rozhodujeme primárně podle třídy, pak podle délky silnice. V druhém případě se rozhodujeme na základě třídy silnice</a:t>
            </a:r>
            <a:r>
              <a:rPr lang="cs-CZ" dirty="0"/>
              <a:t> </a:t>
            </a:r>
            <a:r>
              <a:rPr lang="cs-CZ" dirty="0" smtClean="0"/>
              <a:t>a následně i vztahu vrstvy k vybraným obcím z předchozí úlohy. Snažíme se vybrat cesty, které vedou do obcí, které byly zachovány. Naopak, silnice, které nevedou do žádné obce, nebo ty, které nejsou pro síť důležité, mají menší prioritu. Snažíme se zachovat zhruba stejný počet prvků, jako v první části této úlohy.</a:t>
            </a:r>
            <a:endParaRPr lang="cs-CZ" dirty="0"/>
          </a:p>
        </p:txBody>
      </p:sp>
    </p:spTree>
    <p:extLst>
      <p:ext uri="{BB962C8B-B14F-4D97-AF65-F5344CB8AC3E}">
        <p14:creationId xmlns:p14="http://schemas.microsoft.com/office/powerpoint/2010/main" val="196544782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Vlastní 1">
      <a:majorFont>
        <a:latin typeface="Nyala"/>
        <a:ea typeface=""/>
        <a:cs typeface=""/>
      </a:majorFont>
      <a:minorFont>
        <a:latin typeface="Nyala"/>
        <a:ea typeface=""/>
        <a:cs typeface=""/>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1181</TotalTime>
  <Words>617</Words>
  <Application>Microsoft Office PowerPoint</Application>
  <PresentationFormat>Širokoúhlá obrazovka</PresentationFormat>
  <Paragraphs>41</Paragraphs>
  <Slides>9</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9</vt:i4>
      </vt:variant>
    </vt:vector>
  </HeadingPairs>
  <TitlesOfParts>
    <vt:vector size="15" baseType="lpstr">
      <vt:lpstr>Batang</vt:lpstr>
      <vt:lpstr>Arial</vt:lpstr>
      <vt:lpstr>Calibri</vt:lpstr>
      <vt:lpstr>Nyala</vt:lpstr>
      <vt:lpstr>Verdana</vt:lpstr>
      <vt:lpstr>Motiv Office</vt:lpstr>
      <vt:lpstr>ANALYTICKÁ KARTOGRAFIE</vt:lpstr>
      <vt:lpstr>Výběr</vt:lpstr>
      <vt:lpstr>Modely pro generalizování</vt:lpstr>
      <vt:lpstr>Zadání</vt:lpstr>
      <vt:lpstr>Zadání</vt:lpstr>
      <vt:lpstr>Zadání</vt:lpstr>
      <vt:lpstr>Protokol</vt:lpstr>
      <vt:lpstr>Řešení </vt:lpstr>
      <vt:lpstr>Řešení</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ANALYTICKÁ KARTOGRAFIE</dc:title>
  <dc:creator>Adam Mertel</dc:creator>
  <cp:lastModifiedBy>Adam Mertel</cp:lastModifiedBy>
  <cp:revision>89</cp:revision>
  <dcterms:created xsi:type="dcterms:W3CDTF">2014-09-24T20:08:00Z</dcterms:created>
  <dcterms:modified xsi:type="dcterms:W3CDTF">2014-10-09T14:05:17Z</dcterms:modified>
</cp:coreProperties>
</file>