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8" r:id="rId4"/>
    <p:sldId id="258" r:id="rId5"/>
    <p:sldId id="259" r:id="rId6"/>
    <p:sldId id="261" r:id="rId7"/>
    <p:sldId id="262" r:id="rId8"/>
    <p:sldId id="260" r:id="rId9"/>
    <p:sldId id="264" r:id="rId10"/>
    <p:sldId id="265" r:id="rId11"/>
    <p:sldId id="263" r:id="rId12"/>
    <p:sldId id="271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3" d="100"/>
          <a:sy n="43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E382E-57C6-4C15-8354-3FA4D6E919EF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4F3C-7EC8-47B1-B591-1E22CD0FE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0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BF2-CBEB-40F1-9F83-83A8FEAACDFA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BEE9-99F2-4A24-B255-947720DB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1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BF2-CBEB-40F1-9F83-83A8FEAACDFA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BEE9-99F2-4A24-B255-947720DB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41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BF2-CBEB-40F1-9F83-83A8FEAACDFA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BEE9-99F2-4A24-B255-947720DB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62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BF2-CBEB-40F1-9F83-83A8FEAACDFA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BEE9-99F2-4A24-B255-947720DB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87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BF2-CBEB-40F1-9F83-83A8FEAACDFA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BEE9-99F2-4A24-B255-947720DB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48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BF2-CBEB-40F1-9F83-83A8FEAACDFA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BEE9-99F2-4A24-B255-947720DB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65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BF2-CBEB-40F1-9F83-83A8FEAACDFA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BEE9-99F2-4A24-B255-947720DB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63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BF2-CBEB-40F1-9F83-83A8FEAACDFA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BEE9-99F2-4A24-B255-947720DB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5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BF2-CBEB-40F1-9F83-83A8FEAACDFA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BEE9-99F2-4A24-B255-947720DB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41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BF2-CBEB-40F1-9F83-83A8FEAACDFA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BEE9-99F2-4A24-B255-947720DB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77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BF2-CBEB-40F1-9F83-83A8FEAACDFA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BEE9-99F2-4A24-B255-947720DB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01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DBF2-CBEB-40F1-9F83-83A8FEAACDFA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BEE9-99F2-4A24-B255-947720DB2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33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latin typeface="Nyala" panose="02000504070300020003" pitchFamily="2" charset="0"/>
                <a:ea typeface="Batang" panose="02030600000101010101" pitchFamily="18" charset="-127"/>
              </a:rPr>
              <a:t>A</a:t>
            </a:r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latin typeface="Nyala" panose="02000504070300020003" pitchFamily="2" charset="0"/>
                <a:ea typeface="Batang" panose="02030600000101010101" pitchFamily="18" charset="-127"/>
              </a:rPr>
              <a:t>NALYTICK</a:t>
            </a:r>
            <a:r>
              <a:rPr lang="sk-SK" sz="7200" b="1" dirty="0" smtClean="0">
                <a:solidFill>
                  <a:schemeClr val="accent5">
                    <a:lumMod val="50000"/>
                  </a:schemeClr>
                </a:solidFill>
                <a:latin typeface="Nyala" panose="02000504070300020003" pitchFamily="2" charset="0"/>
                <a:ea typeface="Batang" panose="02030600000101010101" pitchFamily="18" charset="-127"/>
              </a:rPr>
              <a:t>Á </a:t>
            </a:r>
            <a:r>
              <a:rPr lang="sk-SK" sz="8800" b="1" dirty="0" smtClean="0">
                <a:solidFill>
                  <a:schemeClr val="accent5">
                    <a:lumMod val="50000"/>
                  </a:schemeClr>
                </a:solidFill>
                <a:latin typeface="Nyala" panose="02000504070300020003" pitchFamily="2" charset="0"/>
                <a:ea typeface="Batang" panose="02030600000101010101" pitchFamily="18" charset="-127"/>
              </a:rPr>
              <a:t>K</a:t>
            </a:r>
            <a:r>
              <a:rPr lang="sk-SK" sz="7200" b="1" dirty="0" smtClean="0">
                <a:solidFill>
                  <a:schemeClr val="accent5">
                    <a:lumMod val="50000"/>
                  </a:schemeClr>
                </a:solidFill>
                <a:latin typeface="Nyala" panose="02000504070300020003" pitchFamily="2" charset="0"/>
                <a:ea typeface="Batang" panose="02030600000101010101" pitchFamily="18" charset="-127"/>
              </a:rPr>
              <a:t>ARTOGRAFIE</a:t>
            </a:r>
            <a:endParaRPr lang="cs-CZ" sz="7200" b="1" dirty="0">
              <a:solidFill>
                <a:schemeClr val="accent5">
                  <a:lumMod val="50000"/>
                </a:schemeClr>
              </a:solidFill>
              <a:latin typeface="Nyala" panose="02000504070300020003" pitchFamily="2" charset="0"/>
              <a:ea typeface="Batang" panose="02030600000101010101" pitchFamily="18" charset="-127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5400" dirty="0" err="1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Zadání</a:t>
            </a:r>
            <a:r>
              <a:rPr lang="sk-SK" sz="5400" dirty="0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2 –</a:t>
            </a:r>
            <a:r>
              <a:rPr lang="en-US" sz="5400" dirty="0" err="1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generalizace</a:t>
            </a:r>
            <a:r>
              <a:rPr lang="en-US" sz="5400" dirty="0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5400" dirty="0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zástavby</a:t>
            </a:r>
            <a:endParaRPr lang="cs-CZ" sz="5400" dirty="0">
              <a:latin typeface="Nyala" panose="0200050407030002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Řešení konfliktů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817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silnice – budovy</a:t>
            </a:r>
          </a:p>
          <a:p>
            <a:pPr marL="0" indent="0">
              <a:buNone/>
            </a:pPr>
            <a:r>
              <a:rPr lang="cs-CZ" dirty="0" smtClean="0"/>
              <a:t>budovy – budovy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err="1" smtClean="0"/>
              <a:t>Detekce</a:t>
            </a:r>
            <a:r>
              <a:rPr lang="sk-SK" dirty="0" smtClean="0"/>
              <a:t> – buffer, „</a:t>
            </a:r>
            <a:r>
              <a:rPr lang="sk-SK" dirty="0" err="1" smtClean="0"/>
              <a:t>metr</a:t>
            </a:r>
            <a:r>
              <a:rPr lang="sk-SK" dirty="0" smtClean="0"/>
              <a:t>“</a:t>
            </a:r>
            <a:endParaRPr lang="sk-SK" dirty="0"/>
          </a:p>
          <a:p>
            <a:pPr marL="0" indent="0">
              <a:buNone/>
            </a:pPr>
            <a:r>
              <a:rPr lang="sk-SK" dirty="0" err="1" smtClean="0"/>
              <a:t>Řešení</a:t>
            </a:r>
            <a:r>
              <a:rPr lang="sk-SK" dirty="0" smtClean="0"/>
              <a:t> - </a:t>
            </a:r>
            <a:r>
              <a:rPr lang="sk-SK" dirty="0" err="1" smtClean="0"/>
              <a:t>odsazení</a:t>
            </a:r>
            <a:r>
              <a:rPr lang="sk-SK" dirty="0" smtClean="0"/>
              <a:t>, </a:t>
            </a:r>
            <a:r>
              <a:rPr lang="sk-SK" dirty="0" err="1" smtClean="0"/>
              <a:t>amalgamace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OpenJump</a:t>
            </a:r>
            <a:r>
              <a:rPr lang="sk-SK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Plugins</a:t>
            </a:r>
            <a:r>
              <a:rPr lang="sk-SK" dirty="0" smtClean="0"/>
              <a:t> – </a:t>
            </a:r>
            <a:r>
              <a:rPr lang="sk-SK" dirty="0" err="1" smtClean="0"/>
              <a:t>Generalization</a:t>
            </a:r>
            <a:r>
              <a:rPr lang="sk-SK" dirty="0" smtClean="0"/>
              <a:t> - </a:t>
            </a:r>
            <a:r>
              <a:rPr lang="sk-SK" dirty="0" smtClean="0"/>
              <a:t>MERGE </a:t>
            </a:r>
            <a:r>
              <a:rPr lang="sk-SK" dirty="0" smtClean="0"/>
              <a:t>SELECTED </a:t>
            </a:r>
            <a:r>
              <a:rPr lang="sk-SK" dirty="0" smtClean="0"/>
              <a:t>POLYGONS -&gt; </a:t>
            </a:r>
            <a:r>
              <a:rPr lang="sk-SK" dirty="0" err="1" smtClean="0"/>
              <a:t>udělat</a:t>
            </a:r>
            <a:r>
              <a:rPr lang="sk-SK" dirty="0" smtClean="0"/>
              <a:t> </a:t>
            </a:r>
            <a:r>
              <a:rPr lang="sk-SK" dirty="0" err="1" smtClean="0"/>
              <a:t>jako</a:t>
            </a:r>
            <a:r>
              <a:rPr lang="sk-SK" dirty="0" smtClean="0"/>
              <a:t> </a:t>
            </a:r>
            <a:r>
              <a:rPr lang="sk-SK" dirty="0" err="1" smtClean="0"/>
              <a:t>první</a:t>
            </a:r>
            <a:r>
              <a:rPr lang="sk-SK" dirty="0" smtClean="0"/>
              <a:t> krok </a:t>
            </a:r>
            <a:r>
              <a:rPr lang="sk-SK" dirty="0" err="1" smtClean="0"/>
              <a:t>před</a:t>
            </a:r>
            <a:r>
              <a:rPr lang="sk-SK" dirty="0" smtClean="0"/>
              <a:t> </a:t>
            </a:r>
            <a:r>
              <a:rPr lang="sk-SK" dirty="0" err="1" smtClean="0"/>
              <a:t>generalizacií</a:t>
            </a:r>
            <a:r>
              <a:rPr lang="sk-SK" dirty="0" smtClean="0"/>
              <a:t>)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06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0206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Problémy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1" y="2217935"/>
            <a:ext cx="4917559" cy="4446633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1389185"/>
            <a:ext cx="10515600" cy="52753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dirty="0" smtClean="0"/>
              <a:t>Generalizace na vícekrát – některé algoritmy je třeba opakovat</a:t>
            </a:r>
          </a:p>
          <a:p>
            <a:pPr>
              <a:buFontTx/>
              <a:buChar char="-"/>
            </a:pPr>
            <a:r>
              <a:rPr lang="cs-CZ" dirty="0" smtClean="0"/>
              <a:t>Střídání automatické a manuální generalizace</a:t>
            </a:r>
          </a:p>
          <a:p>
            <a:pPr>
              <a:buFontTx/>
              <a:buChar char="-"/>
            </a:pPr>
            <a:r>
              <a:rPr lang="cs-CZ" dirty="0" smtClean="0"/>
              <a:t>Možnosti měřítka – účel dané mapy, možnosti použití…</a:t>
            </a:r>
          </a:p>
          <a:p>
            <a:pPr>
              <a:buFontTx/>
              <a:buChar char="-"/>
            </a:pPr>
            <a:r>
              <a:rPr lang="cs-CZ" dirty="0" smtClean="0"/>
              <a:t>SVO</a:t>
            </a:r>
          </a:p>
          <a:p>
            <a:pPr lvl="1">
              <a:buFontTx/>
              <a:buChar char="-"/>
            </a:pPr>
            <a:r>
              <a:rPr lang="cs-CZ" dirty="0" smtClean="0"/>
              <a:t>Plocha: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0.1</a:t>
            </a:r>
            <a:r>
              <a:rPr lang="cs-CZ" dirty="0" smtClean="0"/>
              <a:t>mm</a:t>
            </a:r>
            <a:r>
              <a:rPr lang="cs-CZ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pPr lvl="1">
              <a:buFontTx/>
              <a:buChar char="-"/>
            </a:pPr>
            <a:r>
              <a:rPr lang="cs-CZ" dirty="0" smtClean="0"/>
              <a:t>Vzdálenost dvou objektů: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0.2</a:t>
            </a:r>
            <a:r>
              <a:rPr lang="cs-CZ" dirty="0" smtClean="0"/>
              <a:t>mm</a:t>
            </a:r>
          </a:p>
          <a:p>
            <a:pPr lvl="1">
              <a:buFontTx/>
              <a:buChar char="-"/>
            </a:pPr>
            <a:r>
              <a:rPr lang="cs-CZ" dirty="0" smtClean="0"/>
              <a:t>Výstupky: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0.25</a:t>
            </a:r>
            <a:r>
              <a:rPr lang="cs-CZ" dirty="0" smtClean="0"/>
              <a:t>mm</a:t>
            </a:r>
          </a:p>
          <a:p>
            <a:pPr>
              <a:buFontTx/>
              <a:buChar char="-"/>
            </a:pPr>
            <a:r>
              <a:rPr lang="cs-CZ" dirty="0" smtClean="0"/>
              <a:t>Šířka silnice 0.5mm</a:t>
            </a:r>
          </a:p>
          <a:p>
            <a:pPr>
              <a:buFontTx/>
              <a:buChar char="-"/>
            </a:pPr>
            <a:r>
              <a:rPr lang="cs-CZ" dirty="0" smtClean="0"/>
              <a:t>Morfologie – bloky,…</a:t>
            </a:r>
          </a:p>
          <a:p>
            <a:pPr>
              <a:buFontTx/>
              <a:buChar char="-"/>
            </a:pPr>
            <a:r>
              <a:rPr lang="sk-SK" dirty="0" err="1" smtClean="0"/>
              <a:t>Gestalt</a:t>
            </a:r>
            <a:r>
              <a:rPr lang="sk-SK" dirty="0" smtClean="0"/>
              <a:t> – </a:t>
            </a:r>
            <a:r>
              <a:rPr lang="sk-SK" dirty="0" err="1" smtClean="0"/>
              <a:t>zachování</a:t>
            </a:r>
            <a:r>
              <a:rPr lang="sk-SK" dirty="0" smtClean="0"/>
              <a:t> </a:t>
            </a:r>
            <a:r>
              <a:rPr lang="sk-SK" dirty="0" err="1" smtClean="0"/>
              <a:t>konzistence</a:t>
            </a:r>
            <a:r>
              <a:rPr lang="sk-SK" dirty="0" smtClean="0"/>
              <a:t>, </a:t>
            </a:r>
            <a:r>
              <a:rPr lang="sk-SK" dirty="0" err="1" smtClean="0"/>
              <a:t>relativní</a:t>
            </a:r>
            <a:r>
              <a:rPr lang="sk-SK" dirty="0" smtClean="0"/>
              <a:t> </a:t>
            </a:r>
            <a:r>
              <a:rPr lang="sk-SK" dirty="0" err="1" smtClean="0"/>
              <a:t>zaplnenost</a:t>
            </a:r>
            <a:r>
              <a:rPr lang="sk-SK" dirty="0" smtClean="0"/>
              <a:t>,...</a:t>
            </a:r>
          </a:p>
          <a:p>
            <a:pPr>
              <a:buFontTx/>
              <a:buChar char="-"/>
            </a:pPr>
            <a:r>
              <a:rPr lang="sk-SK" dirty="0" err="1" smtClean="0"/>
              <a:t>Operace</a:t>
            </a:r>
            <a:r>
              <a:rPr lang="sk-SK" dirty="0" smtClean="0"/>
              <a:t>: </a:t>
            </a:r>
            <a:r>
              <a:rPr lang="sk-SK" dirty="0" err="1" smtClean="0"/>
              <a:t>amalgamace</a:t>
            </a:r>
            <a:r>
              <a:rPr lang="sk-SK" dirty="0" smtClean="0"/>
              <a:t>, </a:t>
            </a:r>
            <a:r>
              <a:rPr lang="sk-SK" dirty="0" err="1" smtClean="0"/>
              <a:t>typifikace</a:t>
            </a:r>
            <a:r>
              <a:rPr lang="sk-SK" dirty="0" smtClean="0"/>
              <a:t>, </a:t>
            </a:r>
            <a:r>
              <a:rPr lang="sk-SK" dirty="0" err="1" smtClean="0"/>
              <a:t>orientace</a:t>
            </a:r>
            <a:r>
              <a:rPr lang="sk-SK" dirty="0" smtClean="0"/>
              <a:t>, ...</a:t>
            </a:r>
          </a:p>
          <a:p>
            <a:pPr>
              <a:buFontTx/>
              <a:buChar char="-"/>
            </a:pPr>
            <a:r>
              <a:rPr lang="sk-SK" dirty="0" smtClean="0"/>
              <a:t>Zdroj </a:t>
            </a:r>
            <a:r>
              <a:rPr lang="sk-SK" dirty="0" err="1" smtClean="0"/>
              <a:t>data</a:t>
            </a:r>
            <a:r>
              <a:rPr lang="sk-SK" dirty="0" smtClean="0"/>
              <a:t> – VGI, </a:t>
            </a:r>
            <a:r>
              <a:rPr lang="sk-SK" dirty="0" err="1" smtClean="0"/>
              <a:t>nekonzistence</a:t>
            </a:r>
            <a:endParaRPr lang="sk-SK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lvl="1">
              <a:buFontTx/>
              <a:buChar char="-"/>
            </a:pPr>
            <a:endParaRPr lang="cs-CZ" baseline="30000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83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0206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Algoritmy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-"/>
            </a:pPr>
            <a:endParaRPr lang="cs-CZ" baseline="30000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00" y="1990233"/>
            <a:ext cx="5184939" cy="37011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585" y="263553"/>
            <a:ext cx="3112160" cy="29261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585" y="3267293"/>
            <a:ext cx="3447076" cy="29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2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02063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Specifické případy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„zahrádkářská kolonie“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oblé tvary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hranaté tvary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179" y="302063"/>
            <a:ext cx="3213676" cy="31227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389" y="467137"/>
            <a:ext cx="3313222" cy="30796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230" y="3995738"/>
            <a:ext cx="65246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Součásti úkolu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Shp</a:t>
            </a:r>
            <a:r>
              <a:rPr lang="cs-CZ" dirty="0" smtClean="0"/>
              <a:t> – generalizovaná silniční síť a zástavba</a:t>
            </a:r>
          </a:p>
          <a:p>
            <a:r>
              <a:rPr lang="sk-SK" dirty="0" smtClean="0"/>
              <a:t>Protokol </a:t>
            </a:r>
          </a:p>
          <a:p>
            <a:pPr lvl="1"/>
            <a:r>
              <a:rPr lang="sk-SK" dirty="0" smtClean="0"/>
              <a:t>Popis postupu </a:t>
            </a:r>
            <a:r>
              <a:rPr lang="en-US" dirty="0" smtClean="0"/>
              <a:t>(text)</a:t>
            </a:r>
            <a:endParaRPr lang="sk-SK" dirty="0" smtClean="0"/>
          </a:p>
          <a:p>
            <a:pPr lvl="1"/>
            <a:r>
              <a:rPr lang="cs-CZ" dirty="0" err="1" smtClean="0"/>
              <a:t>Screenshoty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ukázka problematických míst </a:t>
            </a:r>
          </a:p>
          <a:p>
            <a:pPr lvl="2"/>
            <a:r>
              <a:rPr lang="cs-CZ" dirty="0" smtClean="0"/>
              <a:t>chyby algoritmů </a:t>
            </a:r>
            <a:r>
              <a:rPr lang="en-US" dirty="0" smtClean="0"/>
              <a:t>a </a:t>
            </a:r>
            <a:r>
              <a:rPr lang="cs-CZ" dirty="0" smtClean="0"/>
              <a:t>jejich řešení </a:t>
            </a:r>
          </a:p>
          <a:p>
            <a:pPr lvl="1"/>
            <a:r>
              <a:rPr lang="sk-SK" dirty="0" err="1" smtClean="0"/>
              <a:t>Srovnání</a:t>
            </a:r>
            <a:r>
              <a:rPr lang="sk-SK" dirty="0" smtClean="0"/>
              <a:t> p</a:t>
            </a:r>
            <a:r>
              <a:rPr lang="cs-CZ" dirty="0" err="1" smtClean="0"/>
              <a:t>ůvodní</a:t>
            </a:r>
            <a:r>
              <a:rPr lang="cs-CZ" dirty="0" smtClean="0"/>
              <a:t> vrstvy s výsledkem (2x2 </a:t>
            </a:r>
            <a:r>
              <a:rPr lang="en-US" dirty="0" smtClean="0"/>
              <a:t>v</a:t>
            </a:r>
            <a:r>
              <a:rPr lang="sk-SK" dirty="0" err="1" smtClean="0"/>
              <a:t>ýřezy</a:t>
            </a:r>
            <a:r>
              <a:rPr lang="sk-SK" dirty="0" smtClean="0"/>
              <a:t> + text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Srovnání automatické a manuální generalizace (text)</a:t>
            </a:r>
            <a:endParaRPr lang="en-US" dirty="0" smtClean="0"/>
          </a:p>
          <a:p>
            <a:pPr lvl="1"/>
            <a:r>
              <a:rPr lang="en-US" dirty="0" err="1" smtClean="0"/>
              <a:t>Popis</a:t>
            </a:r>
            <a:r>
              <a:rPr lang="en-US" dirty="0" smtClean="0"/>
              <a:t> </a:t>
            </a:r>
            <a:r>
              <a:rPr lang="cs-CZ" dirty="0" smtClean="0"/>
              <a:t>řešení konfliktů (text</a:t>
            </a:r>
            <a:r>
              <a:rPr lang="en-US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1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Kritéria hodnocení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Samotný .</a:t>
            </a:r>
            <a:r>
              <a:rPr lang="cs-CZ" dirty="0" err="1" smtClean="0"/>
              <a:t>shp</a:t>
            </a:r>
            <a:r>
              <a:rPr lang="cs-CZ" dirty="0" smtClean="0"/>
              <a:t> (60%)</a:t>
            </a:r>
          </a:p>
          <a:p>
            <a:pPr lvl="1"/>
            <a:r>
              <a:rPr lang="cs-CZ" dirty="0" smtClean="0"/>
              <a:t>Dodržení podmínek, měřítka, charakteru území, návaznost na silnice</a:t>
            </a:r>
          </a:p>
          <a:p>
            <a:pPr marL="0" indent="0">
              <a:buNone/>
            </a:pPr>
            <a:r>
              <a:rPr lang="cs-CZ" dirty="0" smtClean="0"/>
              <a:t>Popis postupu a textová část (10%)</a:t>
            </a:r>
          </a:p>
          <a:p>
            <a:pPr marL="0" indent="0">
              <a:buNone/>
            </a:pPr>
            <a:r>
              <a:rPr lang="cs-CZ" dirty="0" smtClean="0"/>
              <a:t>Formální stránka (5%)</a:t>
            </a:r>
          </a:p>
          <a:p>
            <a:pPr marL="0" indent="0">
              <a:buNone/>
            </a:pPr>
            <a:r>
              <a:rPr lang="en-US" dirty="0" smtClean="0"/>
              <a:t>Ne/</a:t>
            </a:r>
            <a:r>
              <a:rPr lang="en-US" dirty="0" err="1" smtClean="0"/>
              <a:t>mapov</a:t>
            </a:r>
            <a:r>
              <a:rPr lang="sk-SK" dirty="0" smtClean="0"/>
              <a:t>á v</a:t>
            </a:r>
            <a:r>
              <a:rPr lang="cs-CZ" dirty="0" err="1" smtClean="0"/>
              <a:t>izualizace</a:t>
            </a:r>
            <a:r>
              <a:rPr lang="cs-CZ" dirty="0" smtClean="0"/>
              <a:t> (10%)</a:t>
            </a:r>
          </a:p>
          <a:p>
            <a:pPr marL="0" indent="0">
              <a:buNone/>
            </a:pPr>
            <a:r>
              <a:rPr lang="cs-CZ" dirty="0" smtClean="0"/>
              <a:t>Analýza problémových míst, závěry, kritický pohled, srovnání… (15%)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6418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 + Úkol 1 -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Vyhodnocení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Koalescence</a:t>
            </a:r>
          </a:p>
          <a:p>
            <a:pPr lvl="1">
              <a:buFontTx/>
              <a:buChar char="-"/>
            </a:pPr>
            <a:r>
              <a:rPr lang="cs-CZ" dirty="0" smtClean="0"/>
              <a:t>Křížení</a:t>
            </a:r>
          </a:p>
          <a:p>
            <a:pPr lvl="1">
              <a:buFontTx/>
              <a:buChar char="-"/>
            </a:pPr>
            <a:r>
              <a:rPr lang="cs-CZ" dirty="0" err="1" smtClean="0"/>
              <a:t>Geogr</a:t>
            </a:r>
            <a:r>
              <a:rPr lang="cs-CZ" dirty="0" smtClean="0"/>
              <a:t>. charakter</a:t>
            </a:r>
          </a:p>
          <a:p>
            <a:pPr marL="0" indent="0">
              <a:buNone/>
            </a:pPr>
            <a:r>
              <a:rPr lang="cs-CZ" dirty="0" smtClean="0"/>
              <a:t>Kongesce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Konflikt</a:t>
            </a:r>
          </a:p>
          <a:p>
            <a:pPr marL="457200" lvl="1" indent="0">
              <a:buNone/>
            </a:pPr>
            <a:r>
              <a:rPr lang="cs-CZ" dirty="0" smtClean="0"/>
              <a:t>- Kombinace prvků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70" y="3580894"/>
            <a:ext cx="8173705" cy="164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 + Úkol 1 -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Vyhodnocení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0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Impercepce</a:t>
            </a:r>
            <a:endParaRPr lang="cs-CZ" dirty="0" smtClean="0"/>
          </a:p>
          <a:p>
            <a:pPr lvl="1">
              <a:buFontTx/>
              <a:buChar char="-"/>
            </a:pPr>
            <a:r>
              <a:rPr lang="cs-CZ" dirty="0" smtClean="0"/>
              <a:t>Tvar a vizualizace objektu</a:t>
            </a:r>
          </a:p>
          <a:p>
            <a:pPr marL="0" indent="0">
              <a:buNone/>
            </a:pPr>
            <a:r>
              <a:rPr lang="cs-CZ" dirty="0" smtClean="0"/>
              <a:t>Obce</a:t>
            </a:r>
          </a:p>
          <a:p>
            <a:pPr marL="0" indent="0">
              <a:buNone/>
            </a:pPr>
            <a:r>
              <a:rPr lang="cs-CZ" dirty="0" smtClean="0"/>
              <a:t>Silnice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Mapy</a:t>
            </a:r>
          </a:p>
          <a:p>
            <a:pPr marL="0" indent="0">
              <a:buNone/>
            </a:pPr>
            <a:r>
              <a:rPr lang="cs-CZ" dirty="0" smtClean="0"/>
              <a:t>Formální stránka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5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5374" y="1626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Data</a:t>
            </a:r>
            <a:r>
              <a:rPr lang="cs-CZ" dirty="0" smtClean="0"/>
              <a:t>: výřezy cestní sítě a budov z dat OSM pro dané město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cs-CZ" dirty="0" smtClean="0"/>
              <a:t>změna SRID na SJTSK</a:t>
            </a:r>
            <a:r>
              <a:rPr lang="sk-SK" dirty="0"/>
              <a:t> </a:t>
            </a:r>
            <a:r>
              <a:rPr lang="sk-SK" dirty="0" smtClean="0"/>
              <a:t>mimo </a:t>
            </a:r>
            <a:r>
              <a:rPr lang="sk-SK" dirty="0" err="1" smtClean="0"/>
              <a:t>openJumpu</a:t>
            </a:r>
            <a:r>
              <a:rPr lang="sk-SK" dirty="0" smtClean="0"/>
              <a:t> – problémy s </a:t>
            </a:r>
            <a:r>
              <a:rPr lang="sk-SK" dirty="0" err="1" smtClean="0"/>
              <a:t>měřítkem</a:t>
            </a:r>
            <a:r>
              <a:rPr lang="en-US" dirty="0" smtClean="0"/>
              <a:t>)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Datum odevzdání: 27.11.2014 23:59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Pozdní odevzdání: </a:t>
            </a:r>
            <a:r>
              <a:rPr lang="cs-CZ" dirty="0" smtClean="0"/>
              <a:t>-1 bod za 1 den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accent5">
                    <a:lumMod val="50000"/>
                  </a:schemeClr>
                </a:solidFill>
              </a:rPr>
              <a:t>Úloha: </a:t>
            </a:r>
            <a:r>
              <a:rPr lang="cs-CZ" dirty="0" err="1" smtClean="0"/>
              <a:t>vektorizovat</a:t>
            </a:r>
            <a:r>
              <a:rPr lang="cs-CZ" dirty="0" smtClean="0"/>
              <a:t> data do měřítka 1:15 000</a:t>
            </a:r>
          </a:p>
        </p:txBody>
      </p:sp>
    </p:spTree>
    <p:extLst>
      <p:ext uri="{BB962C8B-B14F-4D97-AF65-F5344CB8AC3E}">
        <p14:creationId xmlns:p14="http://schemas.microsoft.com/office/powerpoint/2010/main" val="33822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059" y="373702"/>
            <a:ext cx="10515600" cy="1148365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5">
                    <a:lumMod val="50000"/>
                  </a:schemeClr>
                </a:solidFill>
                <a:latin typeface="Nyala" panose="02000504070300020003" pitchFamily="2" charset="0"/>
              </a:rPr>
              <a:t>Podmínky (</a:t>
            </a:r>
            <a:r>
              <a:rPr lang="cs-CZ" sz="5400" dirty="0" err="1" smtClean="0">
                <a:solidFill>
                  <a:schemeClr val="accent5">
                    <a:lumMod val="50000"/>
                  </a:schemeClr>
                </a:solidFill>
                <a:latin typeface="Nyala" panose="02000504070300020003" pitchFamily="2" charset="0"/>
              </a:rPr>
              <a:t>constraint</a:t>
            </a:r>
            <a:r>
              <a:rPr lang="cs-CZ" sz="5400" dirty="0" smtClean="0">
                <a:solidFill>
                  <a:schemeClr val="accent5">
                    <a:lumMod val="50000"/>
                  </a:schemeClr>
                </a:solidFill>
                <a:latin typeface="Nyala" panose="02000504070300020003" pitchFamily="2" charset="0"/>
              </a:rPr>
              <a:t>)</a:t>
            </a:r>
            <a:endParaRPr lang="cs-CZ" sz="5400" dirty="0">
              <a:latin typeface="Nyala" panose="020005040703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5876" y="1524001"/>
            <a:ext cx="10515600" cy="3105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Minimální velikost budovy</a:t>
            </a:r>
          </a:p>
          <a:p>
            <a:pPr marL="0" indent="0">
              <a:buNone/>
            </a:pPr>
            <a:r>
              <a:rPr lang="cs-CZ" sz="2800" dirty="0" err="1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Granularita</a:t>
            </a:r>
            <a:r>
              <a:rPr lang="cs-CZ" sz="2800" dirty="0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hran</a:t>
            </a:r>
          </a:p>
          <a:p>
            <a:pPr marL="0" indent="0">
              <a:buNone/>
            </a:pPr>
            <a:r>
              <a:rPr lang="cs-CZ" dirty="0" err="1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Pravouhlost</a:t>
            </a:r>
            <a:r>
              <a:rPr lang="cs-CZ" dirty="0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hran</a:t>
            </a:r>
          </a:p>
          <a:p>
            <a:pPr marL="0" indent="0">
              <a:buNone/>
            </a:pPr>
            <a:r>
              <a:rPr lang="cs-CZ" dirty="0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Minimální délka hran</a:t>
            </a:r>
          </a:p>
          <a:p>
            <a:pPr marL="0" indent="0">
              <a:buNone/>
            </a:pPr>
            <a:r>
              <a:rPr lang="cs-CZ" dirty="0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Minimální vzdálenost dvou budov</a:t>
            </a:r>
          </a:p>
          <a:p>
            <a:pPr marL="0" indent="0">
              <a:buNone/>
            </a:pPr>
            <a:r>
              <a:rPr lang="cs-CZ" sz="2800" dirty="0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Hustota budov</a:t>
            </a:r>
          </a:p>
          <a:p>
            <a:pPr marL="0" indent="0">
              <a:buNone/>
            </a:pPr>
            <a:endParaRPr lang="cs-CZ" sz="2800" dirty="0" smtClean="0">
              <a:latin typeface="Nyala" panose="0200050407030002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Nyala" panose="0200050407030002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 rot="16200000">
            <a:off x="-652923" y="1818325"/>
            <a:ext cx="3570890" cy="1008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200" spc="600" dirty="0" smtClean="0">
                <a:solidFill>
                  <a:schemeClr val="accent5">
                    <a:lumMod val="50000"/>
                  </a:schemeClr>
                </a:solidFill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AKTIVNÍ</a:t>
            </a:r>
            <a:endParaRPr lang="cs-CZ" spc="600" dirty="0" smtClean="0">
              <a:latin typeface="Nyala" panose="0200050407030002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1232303" y="1623848"/>
            <a:ext cx="0" cy="286144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1227013" y="4784834"/>
            <a:ext cx="0" cy="197331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 txBox="1">
            <a:spLocks/>
          </p:cNvSpPr>
          <p:nvPr/>
        </p:nvSpPr>
        <p:spPr>
          <a:xfrm rot="16200000">
            <a:off x="-647701" y="4413066"/>
            <a:ext cx="3570890" cy="1008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200" spc="600" dirty="0" smtClean="0">
                <a:solidFill>
                  <a:schemeClr val="accent5">
                    <a:lumMod val="50000"/>
                  </a:schemeClr>
                </a:solidFill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PASIVNÍ</a:t>
            </a:r>
            <a:endParaRPr lang="cs-CZ" spc="600" dirty="0" smtClean="0">
              <a:latin typeface="Nyala" panose="0200050407030002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305876" y="4976647"/>
            <a:ext cx="10515600" cy="310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Změny tvaru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Poziční chyba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Eliminace důležité </a:t>
            </a:r>
            <a:r>
              <a:rPr lang="cs-CZ" dirty="0" err="1" smtClean="0">
                <a:latin typeface="Nyala" panose="020005040703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budovi</a:t>
            </a:r>
            <a:endParaRPr lang="cs-CZ" dirty="0" smtClean="0">
              <a:latin typeface="Nyala" panose="0200050407030002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>
              <a:latin typeface="Nyala" panose="0200050407030002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067" y="1736139"/>
            <a:ext cx="3515711" cy="27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596" y="317624"/>
            <a:ext cx="10515600" cy="1325563"/>
          </a:xfrm>
        </p:spPr>
        <p:txBody>
          <a:bodyPr/>
          <a:lstStyle/>
          <a:p>
            <a:r>
              <a:rPr lang="cs-CZ" dirty="0" smtClean="0"/>
              <a:t>1.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Významné budovy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942" y="2458192"/>
            <a:ext cx="5674905" cy="4061808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8596" y="15020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Zachování budovy </a:t>
            </a:r>
            <a:r>
              <a:rPr lang="cs-CZ" smtClean="0"/>
              <a:t>a charakteru jejího </a:t>
            </a:r>
            <a:r>
              <a:rPr lang="cs-CZ" dirty="0" smtClean="0"/>
              <a:t>půdorysu</a:t>
            </a:r>
            <a:r>
              <a:rPr lang="sk-SK" dirty="0" smtClean="0"/>
              <a:t> </a:t>
            </a: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08" y="2588821"/>
            <a:ext cx="5687284" cy="39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2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Odstranit malé budovy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4282" y="1825625"/>
            <a:ext cx="5859517" cy="4351338"/>
          </a:xfrm>
        </p:spPr>
        <p:txBody>
          <a:bodyPr/>
          <a:lstStyle/>
          <a:p>
            <a:r>
              <a:rPr lang="cs-CZ" dirty="0" smtClean="0"/>
              <a:t>ELIMINATE SMALL BUILDINGS – nemusí fungovat</a:t>
            </a:r>
          </a:p>
          <a:p>
            <a:r>
              <a:rPr lang="cs-CZ" dirty="0" smtClean="0"/>
              <a:t>Možnost použití </a:t>
            </a:r>
            <a:r>
              <a:rPr lang="cs-CZ" dirty="0" err="1" smtClean="0"/>
              <a:t>QGISu</a:t>
            </a:r>
            <a:r>
              <a:rPr lang="cs-CZ" dirty="0" smtClean="0"/>
              <a:t> -&gt; atributové tabulky + Atributového </a:t>
            </a:r>
            <a:r>
              <a:rPr lang="cs-CZ" dirty="0" err="1" smtClean="0"/>
              <a:t>query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2419"/>
            <a:ext cx="42576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Odebrat přebytečný body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38200" y="17783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ELIMINATE </a:t>
            </a:r>
            <a:r>
              <a:rPr lang="en-US" dirty="0"/>
              <a:t>POINTS IN </a:t>
            </a:r>
            <a:r>
              <a:rPr lang="en-US" dirty="0" smtClean="0"/>
              <a:t>LINE </a:t>
            </a:r>
            <a:r>
              <a:rPr lang="en-US" dirty="0"/>
              <a:t>OF BUILDING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62" y="2569779"/>
            <a:ext cx="6037678" cy="37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4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6657"/>
            <a:ext cx="10515600" cy="1325563"/>
          </a:xfrm>
        </p:spPr>
        <p:txBody>
          <a:bodyPr/>
          <a:lstStyle/>
          <a:p>
            <a:r>
              <a:rPr lang="cs-CZ" dirty="0" smtClean="0"/>
              <a:t>4.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Zjednodušení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207" y="18256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 </a:t>
            </a:r>
            <a:r>
              <a:rPr lang="en-US" dirty="0"/>
              <a:t>BUILDING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393" y="2923383"/>
            <a:ext cx="5130197" cy="32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Zpravouhelnění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817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SIMPLIFY BUILDING TO RECTANGLE – jenom po skupinách, častokrát je algoritmus nevhodný</a:t>
            </a:r>
          </a:p>
          <a:p>
            <a:pPr marL="0" indent="0">
              <a:buNone/>
            </a:pPr>
            <a:r>
              <a:rPr lang="cs-CZ" dirty="0" smtClean="0"/>
              <a:t>ENLARGE SELECTED BUILDINGS TO RECTANGLE</a:t>
            </a:r>
          </a:p>
          <a:p>
            <a:pPr marL="0" indent="0">
              <a:buNone/>
            </a:pPr>
            <a:r>
              <a:rPr lang="cs-CZ" smtClean="0"/>
              <a:t>SQUARE SELECTED BUILDINGS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29" y="3669957"/>
            <a:ext cx="5058995" cy="36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Rozšíření úzkých částí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48" y="2299675"/>
            <a:ext cx="6120451" cy="3906872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982311" y="2077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ENLARGE BUILDING TO RECTANGLE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(možná nefunguje, třeba manuálně)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3860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Nyala"/>
        <a:ea typeface=""/>
        <a:cs typeface=""/>
      </a:majorFont>
      <a:minorFont>
        <a:latin typeface="Nyal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428</Words>
  <Application>Microsoft Office PowerPoint</Application>
  <PresentationFormat>Širokoúhlá obrazovka</PresentationFormat>
  <Paragraphs>104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Batang</vt:lpstr>
      <vt:lpstr>Arial</vt:lpstr>
      <vt:lpstr>Calibri</vt:lpstr>
      <vt:lpstr>Nyala</vt:lpstr>
      <vt:lpstr>Verdana</vt:lpstr>
      <vt:lpstr>Motiv Office</vt:lpstr>
      <vt:lpstr>ANALYTICKÁ KARTOGRAFIE</vt:lpstr>
      <vt:lpstr>Zadání</vt:lpstr>
      <vt:lpstr>Podmínky (constraint)</vt:lpstr>
      <vt:lpstr>1. Významné budovy</vt:lpstr>
      <vt:lpstr>2. Odstranit malé budovy</vt:lpstr>
      <vt:lpstr>3. Odebrat přebytečný body</vt:lpstr>
      <vt:lpstr>4. Zjednodušení</vt:lpstr>
      <vt:lpstr>5. Zpravouhelnění</vt:lpstr>
      <vt:lpstr>6. Rozšíření úzkých částí</vt:lpstr>
      <vt:lpstr>7. Řešení konfliktů</vt:lpstr>
      <vt:lpstr>Problémy</vt:lpstr>
      <vt:lpstr>Algoritmy</vt:lpstr>
      <vt:lpstr>Specifické případy</vt:lpstr>
      <vt:lpstr>Součásti úkolu</vt:lpstr>
      <vt:lpstr>Kritéria hodnocení</vt:lpstr>
      <vt:lpstr>Test 1 + Úkol 1 - Vyhodnocení</vt:lpstr>
      <vt:lpstr>Test 1 + Úkol 1 - Vyhodnocení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ANALYTICKÁ KARTOGRAFIE</dc:title>
  <dc:creator>Adam Mertel</dc:creator>
  <cp:lastModifiedBy>Adam Mertel</cp:lastModifiedBy>
  <cp:revision>114</cp:revision>
  <dcterms:created xsi:type="dcterms:W3CDTF">2014-09-24T20:08:00Z</dcterms:created>
  <dcterms:modified xsi:type="dcterms:W3CDTF">2014-11-13T15:55:10Z</dcterms:modified>
</cp:coreProperties>
</file>