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75" r:id="rId4"/>
    <p:sldId id="276" r:id="rId5"/>
    <p:sldId id="272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4" d="100"/>
          <a:sy n="64" d="100"/>
        </p:scale>
        <p:origin x="9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E382E-57C6-4C15-8354-3FA4D6E919EF}" type="datetimeFigureOut">
              <a:rPr lang="cs-CZ" smtClean="0"/>
              <a:t>27.11.2014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6C4F3C-7EC8-47B1-B591-1E22CD0FE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07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t>27.11.2014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19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t>27.11.2014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7417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t>27.11.2014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1620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t>27.11.2014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9879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t>27.11.2014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484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t>27.11.2014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652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t>27.11.2014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4630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t>27.11.2014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533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t>27.11.2014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5412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t>27.11.2014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3779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4DBF2-CBEB-40F1-9F83-83A8FEAACDFA}" type="datetimeFigureOut">
              <a:rPr lang="cs-CZ" smtClean="0"/>
              <a:t>27.11.2014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101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4DBF2-CBEB-40F1-9F83-83A8FEAACDFA}" type="datetimeFigureOut">
              <a:rPr lang="cs-CZ" smtClean="0"/>
              <a:t>27.11.2014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4BEE9-99F2-4A24-B255-947720DB2A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6337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ownload.geofabrik.de/europe/czech-republic-latest.shp.z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pshaper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36618" y="1340077"/>
            <a:ext cx="9144000" cy="2387600"/>
          </a:xfrm>
        </p:spPr>
        <p:txBody>
          <a:bodyPr>
            <a:noAutofit/>
          </a:bodyPr>
          <a:lstStyle/>
          <a:p>
            <a:r>
              <a:rPr lang="en-US" sz="8800" b="1" dirty="0" smtClean="0">
                <a:solidFill>
                  <a:schemeClr val="accent5">
                    <a:lumMod val="50000"/>
                  </a:schemeClr>
                </a:solidFill>
                <a:latin typeface="Nyala" panose="02000504070300020003" pitchFamily="2" charset="0"/>
                <a:ea typeface="Batang" panose="02030600000101010101" pitchFamily="18" charset="-127"/>
              </a:rPr>
              <a:t>A</a:t>
            </a:r>
            <a:r>
              <a:rPr lang="en-US" sz="7200" b="1" dirty="0" smtClean="0">
                <a:solidFill>
                  <a:schemeClr val="accent5">
                    <a:lumMod val="50000"/>
                  </a:schemeClr>
                </a:solidFill>
                <a:latin typeface="Nyala" panose="02000504070300020003" pitchFamily="2" charset="0"/>
                <a:ea typeface="Batang" panose="02030600000101010101" pitchFamily="18" charset="-127"/>
              </a:rPr>
              <a:t>NALYTICK</a:t>
            </a:r>
            <a:r>
              <a:rPr lang="sk-SK" sz="7200" b="1" dirty="0" smtClean="0">
                <a:solidFill>
                  <a:schemeClr val="accent5">
                    <a:lumMod val="50000"/>
                  </a:schemeClr>
                </a:solidFill>
                <a:latin typeface="Nyala" panose="02000504070300020003" pitchFamily="2" charset="0"/>
                <a:ea typeface="Batang" panose="02030600000101010101" pitchFamily="18" charset="-127"/>
              </a:rPr>
              <a:t>Á </a:t>
            </a:r>
            <a:r>
              <a:rPr lang="sk-SK" sz="8800" b="1" dirty="0" smtClean="0">
                <a:solidFill>
                  <a:schemeClr val="accent5">
                    <a:lumMod val="50000"/>
                  </a:schemeClr>
                </a:solidFill>
                <a:latin typeface="Nyala" panose="02000504070300020003" pitchFamily="2" charset="0"/>
                <a:ea typeface="Batang" panose="02030600000101010101" pitchFamily="18" charset="-127"/>
              </a:rPr>
              <a:t>K</a:t>
            </a:r>
            <a:r>
              <a:rPr lang="sk-SK" sz="7200" b="1" dirty="0" smtClean="0">
                <a:solidFill>
                  <a:schemeClr val="accent5">
                    <a:lumMod val="50000"/>
                  </a:schemeClr>
                </a:solidFill>
                <a:latin typeface="Nyala" panose="02000504070300020003" pitchFamily="2" charset="0"/>
                <a:ea typeface="Batang" panose="02030600000101010101" pitchFamily="18" charset="-127"/>
              </a:rPr>
              <a:t>ARTOGRAFIE</a:t>
            </a:r>
            <a:endParaRPr lang="cs-CZ" sz="7200" b="1" dirty="0">
              <a:solidFill>
                <a:schemeClr val="accent5">
                  <a:lumMod val="50000"/>
                </a:schemeClr>
              </a:solidFill>
              <a:latin typeface="Nyala" panose="02000504070300020003" pitchFamily="2" charset="0"/>
              <a:ea typeface="Batang" panose="02030600000101010101" pitchFamily="18" charset="-127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36618" y="3727677"/>
            <a:ext cx="9144000" cy="1655762"/>
          </a:xfrm>
        </p:spPr>
        <p:txBody>
          <a:bodyPr>
            <a:normAutofit/>
          </a:bodyPr>
          <a:lstStyle/>
          <a:p>
            <a:r>
              <a:rPr lang="cs-CZ" sz="5400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Zadání</a:t>
            </a:r>
            <a:r>
              <a:rPr lang="sk-SK" sz="5400" dirty="0" smtClean="0">
                <a:latin typeface="Nyala" panose="02000504070300020003" pitchFamily="2" charset="0"/>
                <a:ea typeface="Verdana" panose="020B0604030504040204" pitchFamily="34" charset="0"/>
                <a:cs typeface="Verdana" panose="020B0604030504040204" pitchFamily="34" charset="0"/>
              </a:rPr>
              <a:t> 3</a:t>
            </a:r>
            <a:endParaRPr lang="cs-CZ" sz="5400" dirty="0">
              <a:latin typeface="Nyala" panose="02000504070300020003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17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>
                <a:latin typeface="Calibri" panose="020F0502020204030204" pitchFamily="34" charset="0"/>
              </a:rPr>
              <a:t>Zadání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5374" y="1626449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Data</a:t>
            </a:r>
            <a:r>
              <a:rPr lang="cs-CZ" dirty="0" smtClean="0">
                <a:latin typeface="Calibri" panose="020F0502020204030204" pitchFamily="34" charset="0"/>
              </a:rPr>
              <a:t>: data z OSM  pro daný okres </a:t>
            </a:r>
          </a:p>
          <a:p>
            <a:pPr marL="0" indent="0">
              <a:buNone/>
            </a:pPr>
            <a:r>
              <a:rPr lang="sk-SK" dirty="0" smtClean="0">
                <a:latin typeface="Calibri" panose="020F0502020204030204" pitchFamily="34" charset="0"/>
              </a:rPr>
              <a:t>(</a:t>
            </a:r>
            <a:r>
              <a:rPr lang="sk-SK" dirty="0" err="1" smtClean="0">
                <a:latin typeface="Calibri" panose="020F0502020204030204" pitchFamily="34" charset="0"/>
              </a:rPr>
              <a:t>napr</a:t>
            </a:r>
            <a:r>
              <a:rPr lang="sk-SK" dirty="0" smtClean="0">
                <a:latin typeface="Calibri" panose="020F0502020204030204" pitchFamily="34" charset="0"/>
              </a:rPr>
              <a:t>: </a:t>
            </a:r>
            <a:r>
              <a:rPr lang="sk-SK" sz="2200" i="1" dirty="0" smtClean="0">
                <a:latin typeface="Calibri" panose="020F0502020204030204" pitchFamily="34" charset="0"/>
                <a:hlinkClick r:id="rId2"/>
              </a:rPr>
              <a:t>http</a:t>
            </a:r>
            <a:r>
              <a:rPr lang="sk-SK" sz="2200" i="1" dirty="0">
                <a:latin typeface="Calibri" panose="020F0502020204030204" pitchFamily="34" charset="0"/>
                <a:hlinkClick r:id="rId2"/>
              </a:rPr>
              <a:t>://download.geofabrik.de/europe/czech-republic-latest.shp.zip</a:t>
            </a:r>
            <a:r>
              <a:rPr lang="sk-SK" dirty="0" smtClean="0">
                <a:latin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endParaRPr lang="cs-CZ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Datum odevzdání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: 2014 23:59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Pozdní odevzdání: </a:t>
            </a:r>
            <a:r>
              <a:rPr lang="cs-CZ" dirty="0" smtClean="0">
                <a:latin typeface="Calibri" panose="020F0502020204030204" pitchFamily="34" charset="0"/>
              </a:rPr>
              <a:t>-1 bod za 1 den</a:t>
            </a:r>
          </a:p>
          <a:p>
            <a:pPr marL="0" indent="0">
              <a:buNone/>
            </a:pPr>
            <a:r>
              <a:rPr lang="sk-SK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Úloha</a:t>
            </a:r>
            <a:r>
              <a:rPr lang="sk-SK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: </a:t>
            </a:r>
            <a:r>
              <a:rPr lang="cs-CZ" dirty="0" smtClean="0">
                <a:latin typeface="Calibri" panose="020F0502020204030204" pitchFamily="34" charset="0"/>
              </a:rPr>
              <a:t>vytvořit přehledovou mapu okresu pro rozměr 10x15 cm (14 bodů)</a:t>
            </a:r>
          </a:p>
          <a:p>
            <a:pPr marL="0" indent="0">
              <a:buNone/>
            </a:pPr>
            <a:endParaRPr lang="sk-SK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sk-SK" b="1" dirty="0" smtClean="0">
                <a:latin typeface="Calibri" panose="020F0502020204030204" pitchFamily="34" charset="0"/>
              </a:rPr>
              <a:t>Účel mapy </a:t>
            </a:r>
            <a:r>
              <a:rPr lang="sk-SK" dirty="0" smtClean="0">
                <a:latin typeface="Calibri" panose="020F0502020204030204" pitchFamily="34" charset="0"/>
              </a:rPr>
              <a:t>: </a:t>
            </a:r>
            <a:r>
              <a:rPr lang="cs-CZ" dirty="0" smtClean="0">
                <a:latin typeface="Calibri" panose="020F0502020204030204" pitchFamily="34" charset="0"/>
              </a:rPr>
              <a:t>výběr </a:t>
            </a:r>
          </a:p>
          <a:p>
            <a:pPr marL="0" indent="0">
              <a:buNone/>
            </a:pPr>
            <a:r>
              <a:rPr lang="sk-SK" dirty="0">
                <a:latin typeface="Calibri" panose="020F0502020204030204" pitchFamily="34" charset="0"/>
              </a:rPr>
              <a:t>	</a:t>
            </a:r>
            <a:r>
              <a:rPr lang="sk-SK" dirty="0" smtClean="0">
                <a:latin typeface="Calibri" panose="020F0502020204030204" pitchFamily="34" charset="0"/>
              </a:rPr>
              <a:t>a) </a:t>
            </a:r>
            <a:r>
              <a:rPr lang="sk-SK" dirty="0" err="1" smtClean="0">
                <a:latin typeface="Calibri" panose="020F0502020204030204" pitchFamily="34" charset="0"/>
              </a:rPr>
              <a:t>socio</a:t>
            </a:r>
            <a:r>
              <a:rPr lang="sk-SK" dirty="0" smtClean="0">
                <a:latin typeface="Calibri" panose="020F0502020204030204" pitchFamily="34" charset="0"/>
              </a:rPr>
              <a:t>-ekonomická </a:t>
            </a:r>
          </a:p>
          <a:p>
            <a:pPr marL="0" indent="0">
              <a:buNone/>
            </a:pPr>
            <a:r>
              <a:rPr lang="sk-SK" dirty="0" smtClean="0">
                <a:latin typeface="Calibri" panose="020F0502020204030204" pitchFamily="34" charset="0"/>
              </a:rPr>
              <a:t>	b) fyzicko-geografická mapa</a:t>
            </a:r>
          </a:p>
          <a:p>
            <a:pPr marL="0" indent="0">
              <a:buNone/>
            </a:pPr>
            <a:r>
              <a:rPr lang="sk-SK" dirty="0" smtClean="0">
                <a:latin typeface="Calibri" panose="020F0502020204030204" pitchFamily="34" charset="0"/>
              </a:rPr>
              <a:t>	c</a:t>
            </a:r>
            <a:r>
              <a:rPr lang="en-US" dirty="0" smtClean="0">
                <a:latin typeface="Calibri" panose="020F0502020204030204" pitchFamily="34" charset="0"/>
              </a:rPr>
              <a:t>) </a:t>
            </a:r>
            <a:r>
              <a:rPr lang="sk-SK" dirty="0" smtClean="0">
                <a:latin typeface="Calibri" panose="020F0502020204030204" pitchFamily="34" charset="0"/>
              </a:rPr>
              <a:t>...</a:t>
            </a:r>
            <a:endParaRPr lang="cs-CZ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20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Calibri" panose="020F0502020204030204" pitchFamily="34" charset="0"/>
              </a:rPr>
              <a:t>Postup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0364" y="162644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Hodnocení algoritmů</a:t>
            </a: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: </a:t>
            </a:r>
          </a:p>
          <a:p>
            <a:pPr marL="0" indent="0">
              <a:buNone/>
            </a:pPr>
            <a:r>
              <a:rPr lang="cs-CZ" sz="2400" dirty="0">
                <a:latin typeface="Calibri" panose="020F0502020204030204" pitchFamily="34" charset="0"/>
              </a:rPr>
              <a:t>	</a:t>
            </a:r>
            <a:r>
              <a:rPr lang="cs-CZ" sz="2400" dirty="0" smtClean="0">
                <a:latin typeface="Calibri" panose="020F0502020204030204" pitchFamily="34" charset="0"/>
              </a:rPr>
              <a:t>automatické </a:t>
            </a:r>
            <a:r>
              <a:rPr lang="en-US" sz="2400" dirty="0" smtClean="0">
                <a:latin typeface="Calibri" panose="020F0502020204030204" pitchFamily="34" charset="0"/>
              </a:rPr>
              <a:t>&lt;</a:t>
            </a:r>
            <a:r>
              <a:rPr lang="cs-CZ" sz="2400" dirty="0" smtClean="0">
                <a:latin typeface="Calibri" panose="020F0502020204030204" pitchFamily="34" charset="0"/>
              </a:rPr>
              <a:t>-</a:t>
            </a:r>
            <a:r>
              <a:rPr lang="en-US" sz="2400" dirty="0" smtClean="0">
                <a:latin typeface="Calibri" panose="020F0502020204030204" pitchFamily="34" charset="0"/>
              </a:rPr>
              <a:t>&gt;</a:t>
            </a:r>
            <a:r>
              <a:rPr lang="sk-SK" sz="2400" dirty="0" smtClean="0">
                <a:latin typeface="Calibri" panose="020F0502020204030204" pitchFamily="34" charset="0"/>
              </a:rPr>
              <a:t> </a:t>
            </a:r>
            <a:r>
              <a:rPr lang="sk-SK" sz="2400" dirty="0" err="1" smtClean="0">
                <a:latin typeface="Calibri" panose="020F0502020204030204" pitchFamily="34" charset="0"/>
              </a:rPr>
              <a:t>manuální</a:t>
            </a:r>
            <a:endParaRPr lang="sk-SK" sz="24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sk-SK" sz="2400" dirty="0">
                <a:latin typeface="Calibri" panose="020F0502020204030204" pitchFamily="34" charset="0"/>
              </a:rPr>
              <a:t>	</a:t>
            </a:r>
            <a:r>
              <a:rPr lang="cs-CZ" sz="2400" dirty="0" smtClean="0">
                <a:latin typeface="Calibri" panose="020F0502020204030204" pitchFamily="34" charset="0"/>
              </a:rPr>
              <a:t>všeobecné &lt;-&gt; specifické pro danou vrstvu</a:t>
            </a:r>
          </a:p>
          <a:p>
            <a:pPr marL="0" indent="0">
              <a:buNone/>
            </a:pPr>
            <a:r>
              <a:rPr lang="cs-CZ" sz="2400" dirty="0" smtClean="0">
                <a:latin typeface="Calibri" panose="020F0502020204030204" pitchFamily="34" charset="0"/>
              </a:rPr>
              <a:t>	náročné na čas&lt;-&gt; jednoduché</a:t>
            </a:r>
          </a:p>
          <a:p>
            <a:pPr marL="0" indent="0">
              <a:buNone/>
            </a:pPr>
            <a:r>
              <a:rPr lang="cs-CZ" sz="2400" dirty="0" smtClean="0">
                <a:latin typeface="Calibri" panose="020F0502020204030204" pitchFamily="34" charset="0"/>
              </a:rPr>
              <a:t>	vyžadující data &lt;-&gt; nezávislé na datech</a:t>
            </a:r>
          </a:p>
          <a:p>
            <a:pPr marL="0" indent="0">
              <a:buNone/>
            </a:pPr>
            <a:endParaRPr lang="sk-SK" sz="2400" b="1" dirty="0" smtClean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sk-SK" sz="24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Nástroje</a:t>
            </a:r>
            <a:r>
              <a:rPr lang="sk-SK" sz="2400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:</a:t>
            </a:r>
          </a:p>
          <a:p>
            <a:pPr marL="0" indent="0">
              <a:buNone/>
            </a:pPr>
            <a:r>
              <a:rPr lang="sk-SK" sz="2400" dirty="0">
                <a:latin typeface="Calibri" panose="020F0502020204030204" pitchFamily="34" charset="0"/>
              </a:rPr>
              <a:t>	</a:t>
            </a:r>
            <a:r>
              <a:rPr lang="sk-SK" sz="2400" dirty="0" err="1" smtClean="0">
                <a:latin typeface="Calibri" panose="020F0502020204030204" pitchFamily="34" charset="0"/>
              </a:rPr>
              <a:t>ArcGIS</a:t>
            </a:r>
            <a:r>
              <a:rPr lang="sk-SK" sz="2400" dirty="0" smtClean="0">
                <a:latin typeface="Calibri" panose="020F0502020204030204" pitchFamily="34" charset="0"/>
              </a:rPr>
              <a:t> &lt;-&gt; </a:t>
            </a:r>
            <a:r>
              <a:rPr lang="sk-SK" sz="2400" dirty="0" err="1" smtClean="0">
                <a:latin typeface="Calibri" panose="020F0502020204030204" pitchFamily="34" charset="0"/>
              </a:rPr>
              <a:t>OpenJump</a:t>
            </a:r>
            <a:r>
              <a:rPr lang="sk-SK" sz="2400" dirty="0" smtClean="0">
                <a:latin typeface="Calibri" panose="020F0502020204030204" pitchFamily="34" charset="0"/>
              </a:rPr>
              <a:t> &lt;-&gt; QGIS </a:t>
            </a:r>
            <a:r>
              <a:rPr lang="sk-SK" sz="2400" dirty="0">
                <a:latin typeface="Calibri" panose="020F0502020204030204" pitchFamily="34" charset="0"/>
              </a:rPr>
              <a:t>&lt;-&gt; externí (</a:t>
            </a:r>
            <a:r>
              <a:rPr lang="sk-SK" sz="2400" dirty="0" smtClean="0">
                <a:latin typeface="Calibri" panose="020F0502020204030204" pitchFamily="34" charset="0"/>
                <a:hlinkClick r:id="rId2"/>
              </a:rPr>
              <a:t>http</a:t>
            </a:r>
            <a:r>
              <a:rPr lang="sk-SK" sz="2400" dirty="0">
                <a:latin typeface="Calibri" panose="020F0502020204030204" pitchFamily="34" charset="0"/>
                <a:hlinkClick r:id="rId2"/>
              </a:rPr>
              <a:t>://www.mapshaper.org</a:t>
            </a:r>
            <a:r>
              <a:rPr lang="sk-SK" sz="2400" dirty="0" smtClean="0">
                <a:latin typeface="Calibri" panose="020F0502020204030204" pitchFamily="34" charset="0"/>
                <a:hlinkClick r:id="rId2"/>
              </a:rPr>
              <a:t>/</a:t>
            </a:r>
            <a:r>
              <a:rPr lang="sk-SK" sz="2400" dirty="0" smtClean="0">
                <a:latin typeface="Calibri" panose="020F0502020204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0485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Calibri" panose="020F0502020204030204" pitchFamily="34" charset="0"/>
              </a:rPr>
              <a:t>Postup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5374" y="1626449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K</a:t>
            </a:r>
            <a:r>
              <a:rPr lang="cs-CZ" sz="24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onflikty :</a:t>
            </a:r>
          </a:p>
          <a:p>
            <a:pPr marL="0" indent="0">
              <a:buNone/>
            </a:pP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	</a:t>
            </a:r>
            <a:r>
              <a:rPr lang="cs-CZ" sz="2400" dirty="0" smtClean="0">
                <a:latin typeface="Calibri" panose="020F0502020204030204" pitchFamily="34" charset="0"/>
              </a:rPr>
              <a:t>řešení pomocí GIS &lt;-&gt; „volným okem“</a:t>
            </a:r>
          </a:p>
          <a:p>
            <a:pPr marL="0" indent="0">
              <a:buNone/>
            </a:pPr>
            <a:endParaRPr lang="cs-CZ" sz="24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Operace:</a:t>
            </a:r>
          </a:p>
          <a:p>
            <a:pPr marL="0" indent="0">
              <a:buNone/>
            </a:pP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	</a:t>
            </a:r>
            <a:r>
              <a:rPr lang="cs-CZ" sz="2400" dirty="0" smtClean="0">
                <a:latin typeface="Calibri" panose="020F0502020204030204" pitchFamily="34" charset="0"/>
              </a:rPr>
              <a:t>výběr, zjednodušení, klasifikace, …</a:t>
            </a:r>
          </a:p>
          <a:p>
            <a:pPr marL="0" indent="0">
              <a:buNone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Jiné vlivy:</a:t>
            </a:r>
          </a:p>
          <a:p>
            <a:pPr marL="0" indent="0">
              <a:buNone/>
            </a:pP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	</a:t>
            </a:r>
            <a:r>
              <a:rPr lang="cs-CZ" sz="2400" dirty="0" smtClean="0">
                <a:latin typeface="Calibri" panose="020F0502020204030204" pitchFamily="34" charset="0"/>
              </a:rPr>
              <a:t>charakter území, způsob vizualizace, tvar území, okrouhlá hodnota </a:t>
            </a:r>
            <a:r>
              <a:rPr lang="cs-CZ" sz="2400" dirty="0" smtClean="0">
                <a:latin typeface="Calibri" panose="020F0502020204030204" pitchFamily="34" charset="0"/>
              </a:rPr>
              <a:t>měřítka, vrstvy</a:t>
            </a:r>
            <a:endParaRPr lang="sk-SK" sz="2400" dirty="0" smtClean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sk-SK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3482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90600" y="2977697"/>
            <a:ext cx="10515600" cy="1325563"/>
          </a:xfrm>
        </p:spPr>
        <p:txBody>
          <a:bodyPr/>
          <a:lstStyle/>
          <a:p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Kritéria hodnocení</a:t>
            </a:r>
            <a:endParaRPr lang="cs-CZ" b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85305" y="1630273"/>
            <a:ext cx="10326189" cy="13617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k-SK" dirty="0" smtClean="0">
                <a:latin typeface="Calibri" panose="020F0502020204030204" pitchFamily="34" charset="0"/>
              </a:rPr>
              <a:t>Mapa </a:t>
            </a:r>
          </a:p>
          <a:p>
            <a:pPr marL="0" indent="0">
              <a:buNone/>
            </a:pPr>
            <a:r>
              <a:rPr lang="cs-CZ" dirty="0" smtClean="0">
                <a:latin typeface="Calibri" panose="020F0502020204030204" pitchFamily="34" charset="0"/>
              </a:rPr>
              <a:t>Protokol – popis postupu, analýza, diskuze, komentář, ...</a:t>
            </a:r>
          </a:p>
          <a:p>
            <a:pPr marL="0" indent="0">
              <a:buNone/>
            </a:pPr>
            <a:r>
              <a:rPr lang="cs-CZ" dirty="0" smtClean="0">
                <a:latin typeface="Calibri" panose="020F0502020204030204" pitchFamily="34" charset="0"/>
              </a:rPr>
              <a:t>	 (</a:t>
            </a:r>
            <a:r>
              <a:rPr lang="cs-CZ" dirty="0" err="1" smtClean="0">
                <a:latin typeface="Calibri" panose="020F0502020204030204" pitchFamily="34" charset="0"/>
              </a:rPr>
              <a:t>max</a:t>
            </a:r>
            <a:r>
              <a:rPr lang="cs-CZ" dirty="0" smtClean="0">
                <a:latin typeface="Calibri" panose="020F0502020204030204" pitchFamily="34" charset="0"/>
              </a:rPr>
              <a:t> 3 strany) 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1085305" y="4077338"/>
            <a:ext cx="10121537" cy="205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>
                <a:latin typeface="Calibri" panose="020F0502020204030204" pitchFamily="34" charset="0"/>
              </a:rPr>
              <a:t>Mapa – vhodnost postupů + výsledek (45%) a jeho vizualizace (10%)</a:t>
            </a:r>
          </a:p>
          <a:p>
            <a:pPr marL="0" indent="0">
              <a:buNone/>
            </a:pPr>
            <a:r>
              <a:rPr lang="cs-CZ" dirty="0" smtClean="0">
                <a:latin typeface="Calibri" panose="020F0502020204030204" pitchFamily="34" charset="0"/>
              </a:rPr>
              <a:t>Protokol – textová část (40%) a formální stránka (5%)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Součásti úkolu</a:t>
            </a:r>
            <a:endParaRPr lang="cs-CZ" b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1545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Vlastní 1">
      <a:majorFont>
        <a:latin typeface="Nyala"/>
        <a:ea typeface=""/>
        <a:cs typeface=""/>
      </a:majorFont>
      <a:minorFont>
        <a:latin typeface="Nyal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1456</TotalTime>
  <Words>105</Words>
  <Application>Microsoft Office PowerPoint</Application>
  <PresentationFormat>Širokoúhlá obrazovka</PresentationFormat>
  <Paragraphs>40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Batang</vt:lpstr>
      <vt:lpstr>Arial</vt:lpstr>
      <vt:lpstr>Calibri</vt:lpstr>
      <vt:lpstr>Nyala</vt:lpstr>
      <vt:lpstr>Verdana</vt:lpstr>
      <vt:lpstr>Motiv Office</vt:lpstr>
      <vt:lpstr>ANALYTICKÁ KARTOGRAFIE</vt:lpstr>
      <vt:lpstr>Zadání</vt:lpstr>
      <vt:lpstr>Postup</vt:lpstr>
      <vt:lpstr>Postup</vt:lpstr>
      <vt:lpstr>Kritéria hodnocení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ANALYTICKÁ KARTOGRAFIE</dc:title>
  <dc:creator>Adam Mertel</dc:creator>
  <cp:lastModifiedBy>Adam Mertel</cp:lastModifiedBy>
  <cp:revision>133</cp:revision>
  <dcterms:created xsi:type="dcterms:W3CDTF">2014-09-24T20:08:00Z</dcterms:created>
  <dcterms:modified xsi:type="dcterms:W3CDTF">2014-11-27T15:13:06Z</dcterms:modified>
</cp:coreProperties>
</file>