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5" r:id="rId4"/>
    <p:sldId id="276" r:id="rId5"/>
    <p:sldId id="27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382E-57C6-4C15-8354-3FA4D6E919EF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4F3C-7EC8-47B1-B591-1E22CD0FE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2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8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4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5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63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1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7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0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DBF2-CBEB-40F1-9F83-83A8FEAACDFA}" type="datetimeFigureOut">
              <a:rPr lang="cs-CZ" smtClean="0"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BEE9-99F2-4A24-B255-947720DB2A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3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geofabrik.de/europe/czech-republic-latest.shp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pshap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6618" y="1340077"/>
            <a:ext cx="9144000" cy="2387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NALYTICK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Á </a:t>
            </a:r>
            <a:r>
              <a:rPr lang="sk-SK" sz="88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K</a:t>
            </a:r>
            <a:r>
              <a:rPr lang="sk-SK" sz="7200" b="1" dirty="0" smtClean="0">
                <a:solidFill>
                  <a:schemeClr val="accent5">
                    <a:lumMod val="50000"/>
                  </a:schemeClr>
                </a:solidFill>
                <a:latin typeface="Nyala" panose="02000504070300020003" pitchFamily="2" charset="0"/>
                <a:ea typeface="Batang" panose="02030600000101010101" pitchFamily="18" charset="-127"/>
              </a:rPr>
              <a:t>ARTOGRAFIE</a:t>
            </a:r>
            <a:endParaRPr lang="cs-CZ" sz="7200" b="1" dirty="0">
              <a:solidFill>
                <a:schemeClr val="accent5">
                  <a:lumMod val="50000"/>
                </a:schemeClr>
              </a:solidFill>
              <a:latin typeface="Nyala" panose="02000504070300020003" pitchFamily="2" charset="0"/>
              <a:ea typeface="Batang" panose="02030600000101010101" pitchFamily="18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6618" y="3727677"/>
            <a:ext cx="9144000" cy="1655762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Zadání</a:t>
            </a:r>
            <a:r>
              <a:rPr lang="sk-SK" sz="5400" dirty="0" smtClean="0">
                <a:latin typeface="Nyala" panose="02000504070300020003" pitchFamily="2" charset="0"/>
                <a:ea typeface="Verdana" panose="020B0604030504040204" pitchFamily="34" charset="0"/>
                <a:cs typeface="Verdana" panose="020B0604030504040204" pitchFamily="34" charset="0"/>
              </a:rPr>
              <a:t> 3</a:t>
            </a:r>
            <a:endParaRPr lang="cs-CZ" sz="5400" dirty="0">
              <a:latin typeface="Nyala" panose="02000504070300020003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Calibri" panose="020F0502020204030204" pitchFamily="34" charset="0"/>
              </a:rPr>
              <a:t>Zadání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5374" y="1626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Data</a:t>
            </a:r>
            <a:r>
              <a:rPr lang="cs-CZ" dirty="0" smtClean="0">
                <a:latin typeface="Calibri" panose="020F0502020204030204" pitchFamily="34" charset="0"/>
              </a:rPr>
              <a:t>: data z OSM  pro daný okres 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(</a:t>
            </a:r>
            <a:r>
              <a:rPr lang="sk-SK" dirty="0" err="1" smtClean="0">
                <a:latin typeface="Calibri" panose="020F0502020204030204" pitchFamily="34" charset="0"/>
              </a:rPr>
              <a:t>napr</a:t>
            </a:r>
            <a:r>
              <a:rPr lang="sk-SK" dirty="0" smtClean="0">
                <a:latin typeface="Calibri" panose="020F0502020204030204" pitchFamily="34" charset="0"/>
              </a:rPr>
              <a:t>: </a:t>
            </a:r>
            <a:r>
              <a:rPr lang="sk-SK" sz="2200" i="1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sk-SK" sz="2200" i="1" dirty="0">
                <a:latin typeface="Calibri" panose="020F0502020204030204" pitchFamily="34" charset="0"/>
                <a:hlinkClick r:id="rId2"/>
              </a:rPr>
              <a:t>://download.geofabrik.de/europe/czech-republic-latest.shp.zip</a:t>
            </a:r>
            <a:r>
              <a:rPr lang="sk-SK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cs-CZ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Datum odevzdání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 2014 23:59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Pozdní odevzdání: </a:t>
            </a:r>
            <a:r>
              <a:rPr lang="cs-CZ" dirty="0" smtClean="0">
                <a:latin typeface="Calibri" panose="020F0502020204030204" pitchFamily="34" charset="0"/>
              </a:rPr>
              <a:t>-1 bod za 1 den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Úloha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cs-CZ" dirty="0" smtClean="0">
                <a:latin typeface="Calibri" panose="020F0502020204030204" pitchFamily="34" charset="0"/>
              </a:rPr>
              <a:t>vytvořit přehledovou mapu okresu pro rozměr 10x15 cm (14 bodů)</a:t>
            </a:r>
          </a:p>
          <a:p>
            <a:pPr marL="0" indent="0">
              <a:buNone/>
            </a:pPr>
            <a:endParaRPr lang="sk-SK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Calibri" panose="020F0502020204030204" pitchFamily="34" charset="0"/>
              </a:rPr>
              <a:t>Účel mapy </a:t>
            </a:r>
            <a:r>
              <a:rPr lang="sk-SK" dirty="0" smtClean="0">
                <a:latin typeface="Calibri" panose="020F0502020204030204" pitchFamily="34" charset="0"/>
              </a:rPr>
              <a:t>: </a:t>
            </a:r>
            <a:r>
              <a:rPr lang="cs-CZ" dirty="0" smtClean="0">
                <a:latin typeface="Calibri" panose="020F0502020204030204" pitchFamily="34" charset="0"/>
              </a:rPr>
              <a:t>výběr </a:t>
            </a:r>
          </a:p>
          <a:p>
            <a:pPr marL="0" indent="0">
              <a:buNone/>
            </a:pPr>
            <a:r>
              <a:rPr lang="sk-SK" dirty="0">
                <a:latin typeface="Calibri" panose="020F0502020204030204" pitchFamily="34" charset="0"/>
              </a:rPr>
              <a:t>	</a:t>
            </a:r>
            <a:r>
              <a:rPr lang="sk-SK" dirty="0" smtClean="0">
                <a:latin typeface="Calibri" panose="020F0502020204030204" pitchFamily="34" charset="0"/>
              </a:rPr>
              <a:t>a) </a:t>
            </a:r>
            <a:r>
              <a:rPr lang="sk-SK" dirty="0" err="1" smtClean="0">
                <a:latin typeface="Calibri" panose="020F0502020204030204" pitchFamily="34" charset="0"/>
              </a:rPr>
              <a:t>socio</a:t>
            </a:r>
            <a:r>
              <a:rPr lang="sk-SK" dirty="0" smtClean="0">
                <a:latin typeface="Calibri" panose="020F0502020204030204" pitchFamily="34" charset="0"/>
              </a:rPr>
              <a:t>-ekonomická 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	b) fyzicko-geografická mapa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	c</a:t>
            </a:r>
            <a:r>
              <a:rPr lang="en-US" dirty="0" smtClean="0">
                <a:latin typeface="Calibri" panose="020F0502020204030204" pitchFamily="34" charset="0"/>
              </a:rPr>
              <a:t>) </a:t>
            </a:r>
            <a:r>
              <a:rPr lang="sk-SK" dirty="0" smtClean="0">
                <a:latin typeface="Calibri" panose="020F0502020204030204" pitchFamily="34" charset="0"/>
              </a:rPr>
              <a:t>...</a:t>
            </a:r>
            <a:endParaRPr lang="cs-CZ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</a:rPr>
              <a:t>Postup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364" y="1626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Hodnocení algoritmů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automatické </a:t>
            </a:r>
            <a:r>
              <a:rPr lang="en-US" sz="2400" dirty="0" smtClean="0">
                <a:latin typeface="Calibri" panose="020F0502020204030204" pitchFamily="34" charset="0"/>
              </a:rPr>
              <a:t>&lt;</a:t>
            </a:r>
            <a:r>
              <a:rPr lang="cs-CZ" sz="2400" dirty="0" smtClean="0">
                <a:latin typeface="Calibri" panose="020F0502020204030204" pitchFamily="34" charset="0"/>
              </a:rPr>
              <a:t>-</a:t>
            </a:r>
            <a:r>
              <a:rPr lang="en-US" sz="2400" dirty="0" smtClean="0">
                <a:latin typeface="Calibri" panose="020F0502020204030204" pitchFamily="34" charset="0"/>
              </a:rPr>
              <a:t>&gt;</a:t>
            </a:r>
            <a:r>
              <a:rPr lang="sk-SK" sz="2400" dirty="0" smtClean="0">
                <a:latin typeface="Calibri" panose="020F0502020204030204" pitchFamily="34" charset="0"/>
              </a:rPr>
              <a:t> </a:t>
            </a:r>
            <a:r>
              <a:rPr lang="sk-SK" sz="2400" dirty="0" err="1" smtClean="0">
                <a:latin typeface="Calibri" panose="020F0502020204030204" pitchFamily="34" charset="0"/>
              </a:rPr>
              <a:t>manuální</a:t>
            </a:r>
            <a:endParaRPr lang="sk-SK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400" dirty="0"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všeobecné &lt;-&gt; specifické pro danou vrstvu</a:t>
            </a:r>
          </a:p>
          <a:p>
            <a:pPr marL="0" indent="0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	náročné na čas&lt;-&gt; jednoduché</a:t>
            </a:r>
          </a:p>
          <a:p>
            <a:pPr marL="0" indent="0">
              <a:buNone/>
            </a:pPr>
            <a:r>
              <a:rPr lang="cs-CZ" sz="2400" dirty="0" smtClean="0">
                <a:latin typeface="Calibri" panose="020F0502020204030204" pitchFamily="34" charset="0"/>
              </a:rPr>
              <a:t>	vyžadující data &lt;-&gt; nezávislé na datech</a:t>
            </a:r>
          </a:p>
          <a:p>
            <a:pPr marL="0" indent="0">
              <a:buNone/>
            </a:pPr>
            <a:endParaRPr lang="sk-SK" sz="24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Nástroje</a:t>
            </a:r>
            <a:r>
              <a:rPr lang="sk-SK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2400" dirty="0">
                <a:latin typeface="Calibri" panose="020F0502020204030204" pitchFamily="34" charset="0"/>
              </a:rPr>
              <a:t>	</a:t>
            </a:r>
            <a:r>
              <a:rPr lang="sk-SK" sz="2400" dirty="0" err="1" smtClean="0">
                <a:latin typeface="Calibri" panose="020F0502020204030204" pitchFamily="34" charset="0"/>
              </a:rPr>
              <a:t>ArcGIS</a:t>
            </a:r>
            <a:r>
              <a:rPr lang="sk-SK" sz="2400" dirty="0" smtClean="0">
                <a:latin typeface="Calibri" panose="020F0502020204030204" pitchFamily="34" charset="0"/>
              </a:rPr>
              <a:t> &lt;-&gt; </a:t>
            </a:r>
            <a:r>
              <a:rPr lang="sk-SK" sz="2400" dirty="0" err="1" smtClean="0">
                <a:latin typeface="Calibri" panose="020F0502020204030204" pitchFamily="34" charset="0"/>
              </a:rPr>
              <a:t>OpenJump</a:t>
            </a:r>
            <a:r>
              <a:rPr lang="sk-SK" sz="2400" dirty="0" smtClean="0">
                <a:latin typeface="Calibri" panose="020F0502020204030204" pitchFamily="34" charset="0"/>
              </a:rPr>
              <a:t> &lt;-&gt; QGIS </a:t>
            </a:r>
            <a:r>
              <a:rPr lang="sk-SK" sz="2400" dirty="0">
                <a:latin typeface="Calibri" panose="020F0502020204030204" pitchFamily="34" charset="0"/>
              </a:rPr>
              <a:t>&lt;-&gt; externí (</a:t>
            </a:r>
            <a:r>
              <a:rPr lang="sk-SK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sk-SK" sz="2400" dirty="0">
                <a:latin typeface="Calibri" panose="020F0502020204030204" pitchFamily="34" charset="0"/>
                <a:hlinkClick r:id="rId2"/>
              </a:rPr>
              <a:t>://www.mapshaper.org</a:t>
            </a:r>
            <a:r>
              <a:rPr lang="sk-SK" sz="24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sk-SK" sz="2400" dirty="0" smtClean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48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</a:rPr>
              <a:t>Postup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5374" y="162644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K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onflikty :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řešení pomocí GIS &lt;-&gt; „volným okem“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Operace: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výběr, zjednodušení, klasifikace, …</a:t>
            </a:r>
          </a:p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Jiné vlivy: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</a:rPr>
              <a:t>charakter území, způsob vizualizace, tvar území, okrouhlá hodnota </a:t>
            </a:r>
            <a:r>
              <a:rPr lang="cs-CZ" sz="2400" dirty="0" smtClean="0">
                <a:latin typeface="Calibri" panose="020F0502020204030204" pitchFamily="34" charset="0"/>
              </a:rPr>
              <a:t>měřítka, vrstvy</a:t>
            </a:r>
            <a:endParaRPr lang="sk-SK" sz="24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48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977697"/>
            <a:ext cx="1051560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Kritéria hodnocení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5305" y="1630273"/>
            <a:ext cx="10326189" cy="1361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</a:rPr>
              <a:t>Mapa 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Protokol – popis postupu, analýza, diskuze, komentář, ...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	 (</a:t>
            </a:r>
            <a:r>
              <a:rPr lang="cs-CZ" dirty="0" err="1" smtClean="0">
                <a:latin typeface="Calibri" panose="020F0502020204030204" pitchFamily="34" charset="0"/>
              </a:rPr>
              <a:t>max</a:t>
            </a:r>
            <a:r>
              <a:rPr lang="cs-CZ" dirty="0" smtClean="0">
                <a:latin typeface="Calibri" panose="020F0502020204030204" pitchFamily="34" charset="0"/>
              </a:rPr>
              <a:t> 3 strany) 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85305" y="4077338"/>
            <a:ext cx="10121537" cy="205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Mapa – vhodnost postupů + výsledek (45%) a jeho vizualizace (10%)</a:t>
            </a:r>
          </a:p>
          <a:p>
            <a:pPr marL="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Protokol – textová část (40%) a formální stránka (5%)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Součásti úkolu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54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Nyala"/>
        <a:ea typeface=""/>
        <a:cs typeface=""/>
      </a:majorFont>
      <a:minorFont>
        <a:latin typeface="Nyal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105</Words>
  <Application>Microsoft Office PowerPoint</Application>
  <PresentationFormat>Širokoúhlá obrazovka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Batang</vt:lpstr>
      <vt:lpstr>Arial</vt:lpstr>
      <vt:lpstr>Calibri</vt:lpstr>
      <vt:lpstr>Nyala</vt:lpstr>
      <vt:lpstr>Verdana</vt:lpstr>
      <vt:lpstr>Motiv Office</vt:lpstr>
      <vt:lpstr>ANALYTICKÁ KARTOGRAFIE</vt:lpstr>
      <vt:lpstr>Zadání</vt:lpstr>
      <vt:lpstr>Postup</vt:lpstr>
      <vt:lpstr>Postup</vt:lpstr>
      <vt:lpstr>Kritéria hodnocení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Adam Mertel</dc:creator>
  <cp:lastModifiedBy>Adam Mertel</cp:lastModifiedBy>
  <cp:revision>133</cp:revision>
  <dcterms:created xsi:type="dcterms:W3CDTF">2014-09-24T20:08:00Z</dcterms:created>
  <dcterms:modified xsi:type="dcterms:W3CDTF">2014-11-27T15:13:06Z</dcterms:modified>
</cp:coreProperties>
</file>