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5" r:id="rId4"/>
    <p:sldId id="263" r:id="rId5"/>
    <p:sldId id="264" r:id="rId6"/>
    <p:sldId id="272" r:id="rId7"/>
    <p:sldId id="268" r:id="rId8"/>
    <p:sldId id="274" r:id="rId9"/>
    <p:sldId id="275" r:id="rId10"/>
    <p:sldId id="276" r:id="rId11"/>
    <p:sldId id="273" r:id="rId12"/>
    <p:sldId id="285" r:id="rId13"/>
    <p:sldId id="282" r:id="rId14"/>
    <p:sldId id="277" r:id="rId15"/>
    <p:sldId id="278" r:id="rId16"/>
    <p:sldId id="284" r:id="rId17"/>
    <p:sldId id="269" r:id="rId18"/>
    <p:sldId id="279" r:id="rId19"/>
    <p:sldId id="286" r:id="rId20"/>
    <p:sldId id="287" r:id="rId21"/>
    <p:sldId id="288" r:id="rId22"/>
    <p:sldId id="289" r:id="rId23"/>
    <p:sldId id="280" r:id="rId24"/>
    <p:sldId id="260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05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31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71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75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06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73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09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48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68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84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12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56224-8E04-4D83-9680-02554A2829D4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26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nicearasy.cz/134/Oscillatoriales" TargetMode="External"/><Relationship Id="rId7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hyperlink" Target="http://www.sinicearasy.cz/134/Chroococcal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sinicearasy.cz/134/Stigonematales" TargetMode="External"/><Relationship Id="rId4" Type="http://schemas.openxmlformats.org/officeDocument/2006/relationships/hyperlink" Target="http://www.sinicearasy.cz/134/Nostocale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7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Fylogeneze a diverzita řas a hub:</a:t>
            </a:r>
            <a:b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řasy a sinice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3965476"/>
            <a:ext cx="6400800" cy="1752600"/>
          </a:xfrm>
        </p:spPr>
        <p:txBody>
          <a:bodyPr>
            <a:normAutofit/>
          </a:bodyPr>
          <a:lstStyle/>
          <a:p>
            <a:r>
              <a:rPr lang="cs-CZ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Barbora </a:t>
            </a:r>
            <a:r>
              <a:rPr lang="cs-CZ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Chattová</a:t>
            </a:r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3" descr="desmid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2282" y="1665864"/>
            <a:ext cx="2793894" cy="28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1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rgbClr val="00B050"/>
                </a:solidFill>
              </a:rPr>
              <a:t>Akinety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 smtClean="0"/>
          </a:p>
          <a:p>
            <a:r>
              <a:rPr lang="cs-CZ" altLang="cs-CZ" sz="2400" dirty="0" smtClean="0"/>
              <a:t>Starší název </a:t>
            </a:r>
            <a:r>
              <a:rPr lang="cs-CZ" altLang="cs-CZ" sz="2400" dirty="0" err="1"/>
              <a:t>a</a:t>
            </a:r>
            <a:r>
              <a:rPr lang="cs-CZ" altLang="cs-CZ" sz="2400" dirty="0" err="1" smtClean="0"/>
              <a:t>rthrospory</a:t>
            </a:r>
            <a:endParaRPr lang="cs-CZ" altLang="cs-CZ" sz="2400" dirty="0" smtClean="0"/>
          </a:p>
          <a:p>
            <a:r>
              <a:rPr lang="cs-CZ" altLang="cs-CZ" sz="2400" dirty="0" smtClean="0"/>
              <a:t>Větší než </a:t>
            </a:r>
            <a:r>
              <a:rPr lang="cs-CZ" altLang="cs-CZ" sz="2400" dirty="0" err="1" smtClean="0"/>
              <a:t>heterocyty</a:t>
            </a:r>
            <a:endParaRPr lang="cs-CZ" altLang="cs-CZ" sz="2400" dirty="0" smtClean="0"/>
          </a:p>
          <a:p>
            <a:r>
              <a:rPr lang="cs-CZ" altLang="cs-CZ" sz="2400" dirty="0" smtClean="0"/>
              <a:t>Trvale odpočívající buňky</a:t>
            </a:r>
          </a:p>
          <a:p>
            <a:r>
              <a:rPr lang="cs-CZ" altLang="cs-CZ" sz="2400" dirty="0" smtClean="0"/>
              <a:t>Přežití nepříznivých podmínek</a:t>
            </a:r>
          </a:p>
          <a:p>
            <a:r>
              <a:rPr lang="cs-CZ" altLang="cs-CZ" sz="2400" dirty="0" smtClean="0"/>
              <a:t>Vznik z vegetativních buněk</a:t>
            </a:r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5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Chromatická adaptace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 err="1" smtClean="0"/>
              <a:t>Fykobiliny</a:t>
            </a:r>
            <a:r>
              <a:rPr lang="cs-CZ" sz="2400" dirty="0" smtClean="0"/>
              <a:t>: modré c- </a:t>
            </a:r>
            <a:r>
              <a:rPr lang="cs-CZ" sz="2400" dirty="0" err="1" smtClean="0"/>
              <a:t>fykocyanin</a:t>
            </a:r>
            <a:r>
              <a:rPr lang="cs-CZ" sz="2400" dirty="0" smtClean="0"/>
              <a:t>, </a:t>
            </a:r>
            <a:r>
              <a:rPr lang="cs-CZ" sz="2400" dirty="0" err="1" smtClean="0"/>
              <a:t>allofykocyanin</a:t>
            </a:r>
            <a:r>
              <a:rPr lang="cs-CZ" sz="2400" dirty="0" smtClean="0"/>
              <a:t>, červený c- </a:t>
            </a:r>
            <a:r>
              <a:rPr lang="cs-CZ" sz="2400" dirty="0" err="1" smtClean="0"/>
              <a:t>fykoerythrin</a:t>
            </a:r>
            <a:r>
              <a:rPr lang="cs-CZ" sz="2400" dirty="0" smtClean="0"/>
              <a:t>- </a:t>
            </a:r>
            <a:r>
              <a:rPr lang="cs-CZ" sz="2400" dirty="0" err="1" smtClean="0"/>
              <a:t>fce</a:t>
            </a:r>
            <a:r>
              <a:rPr lang="cs-CZ" sz="2400" dirty="0" smtClean="0"/>
              <a:t> světlo sběrné antény</a:t>
            </a:r>
          </a:p>
          <a:p>
            <a:r>
              <a:rPr lang="cs-CZ" sz="2400" dirty="0"/>
              <a:t>C</a:t>
            </a:r>
            <a:r>
              <a:rPr lang="cs-CZ" sz="2400" dirty="0" smtClean="0"/>
              <a:t>itlivost tohoto typu světlo sběrné antény umožnuje fotosyntézu sinic při velmi nízké hladině osvětlení (hluboko pod hladinou vody, v půdě, uvnitř kamenů, v jeskyních)</a:t>
            </a:r>
            <a:endParaRPr lang="cs-CZ" altLang="cs-CZ" sz="2400" dirty="0" smtClean="0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38903" y="6173195"/>
            <a:ext cx="3350597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cs-CZ" altLang="cs-CZ" sz="1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cs-CZ" altLang="cs-CZ" sz="1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Struktura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fykobilisomu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dle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Pankratz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&amp;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Bowen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1963</a:t>
            </a:r>
          </a:p>
        </p:txBody>
      </p:sp>
      <p:pic>
        <p:nvPicPr>
          <p:cNvPr id="11266" name="Picture 2" descr="Struktura fykobilisomu dle Pankratz &amp; Bowen 19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16622"/>
            <a:ext cx="4004884" cy="265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62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Typy stélek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r>
              <a:rPr lang="cs-CZ" altLang="cs-CZ" sz="2400" dirty="0" smtClean="0">
                <a:solidFill>
                  <a:srgbClr val="00B050"/>
                </a:solidFill>
              </a:rPr>
              <a:t>Jednobuněčné: </a:t>
            </a:r>
            <a:r>
              <a:rPr lang="cs-CZ" altLang="cs-CZ" sz="2400" dirty="0" smtClean="0"/>
              <a:t>často obalené slizem, sdružování do kolonií</a:t>
            </a:r>
          </a:p>
          <a:p>
            <a:pPr marL="0" indent="0">
              <a:buNone/>
            </a:pPr>
            <a:r>
              <a:rPr lang="cs-CZ" altLang="cs-CZ" sz="2400" dirty="0" smtClean="0"/>
              <a:t>     (</a:t>
            </a:r>
            <a:r>
              <a:rPr lang="cs-CZ" altLang="cs-CZ" sz="2400" i="1" dirty="0" err="1" smtClean="0"/>
              <a:t>Chroococcus</a:t>
            </a:r>
            <a:r>
              <a:rPr lang="cs-CZ" altLang="cs-CZ" sz="2400" dirty="0" smtClean="0"/>
              <a:t>, </a:t>
            </a:r>
            <a:r>
              <a:rPr lang="cs-CZ" altLang="cs-CZ" sz="2400" i="1" dirty="0" err="1" smtClean="0"/>
              <a:t>Merismopedia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Microcystis</a:t>
            </a:r>
            <a:r>
              <a:rPr lang="cs-CZ" altLang="cs-CZ" sz="2400" dirty="0" smtClean="0"/>
              <a:t>)</a:t>
            </a:r>
          </a:p>
          <a:p>
            <a:r>
              <a:rPr lang="cs-CZ" altLang="cs-CZ" sz="2400" dirty="0" smtClean="0">
                <a:solidFill>
                  <a:srgbClr val="00B050"/>
                </a:solidFill>
              </a:rPr>
              <a:t>Vláknité:</a:t>
            </a:r>
          </a:p>
          <a:p>
            <a:pPr marL="0" indent="0">
              <a:buNone/>
            </a:pPr>
            <a:r>
              <a:rPr lang="cs-CZ" altLang="cs-CZ" sz="2400" dirty="0" smtClean="0"/>
              <a:t>Vláknité nevětvené (</a:t>
            </a:r>
            <a:r>
              <a:rPr lang="cs-CZ" altLang="cs-CZ" sz="2400" i="1" dirty="0" err="1" smtClean="0"/>
              <a:t>Oscillatoria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Phormidium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Leptolyngbya</a:t>
            </a:r>
            <a:r>
              <a:rPr lang="cs-CZ" altLang="cs-CZ" sz="2400" dirty="0" smtClean="0"/>
              <a:t>)</a:t>
            </a:r>
          </a:p>
          <a:p>
            <a:pPr marL="0" indent="0">
              <a:buNone/>
            </a:pPr>
            <a:r>
              <a:rPr lang="cs-CZ" altLang="cs-CZ" sz="2400" dirty="0" smtClean="0"/>
              <a:t>Vláknité s nepravým větvením (</a:t>
            </a:r>
            <a:r>
              <a:rPr lang="cs-CZ" altLang="cs-CZ" sz="2400" i="1" dirty="0" err="1" smtClean="0"/>
              <a:t>Scytonema</a:t>
            </a:r>
            <a:r>
              <a:rPr lang="cs-CZ" altLang="cs-CZ" sz="2400" dirty="0"/>
              <a:t>)</a:t>
            </a:r>
            <a:endParaRPr lang="cs-CZ" altLang="cs-CZ" sz="2400" dirty="0" smtClean="0"/>
          </a:p>
          <a:p>
            <a:pPr marL="0" indent="0">
              <a:buNone/>
            </a:pPr>
            <a:r>
              <a:rPr lang="cs-CZ" altLang="cs-CZ" sz="2400" dirty="0" smtClean="0"/>
              <a:t>Vláknité s pravým větvením (</a:t>
            </a:r>
            <a:r>
              <a:rPr lang="cs-CZ" altLang="cs-CZ" sz="2400" i="1" dirty="0" err="1" smtClean="0"/>
              <a:t>Stigonema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Mastigocladus</a:t>
            </a:r>
            <a:r>
              <a:rPr lang="cs-CZ" altLang="cs-CZ" sz="2400" dirty="0" smtClean="0"/>
              <a:t>)</a:t>
            </a:r>
          </a:p>
          <a:p>
            <a:endParaRPr lang="cs-CZ" altLang="cs-CZ" sz="2400" dirty="0" smtClean="0"/>
          </a:p>
          <a:p>
            <a:pPr marL="0" indent="0">
              <a:buNone/>
            </a:pPr>
            <a:r>
              <a:rPr lang="cs-CZ" altLang="cs-CZ" sz="2400" dirty="0" smtClean="0"/>
              <a:t>Pravé větvení: vzniká fyziologicky, při nepravém větvení jsou vlákna spojená jen slizovou pochvou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98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inicearasy.cz/sites/default/files/Cyanobacteria_stelk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15888"/>
            <a:ext cx="4392613" cy="656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24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Rozmnožování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Pouze vegetativní (nepohlavní)</a:t>
            </a:r>
          </a:p>
          <a:p>
            <a:r>
              <a:rPr lang="cs-CZ" altLang="cs-CZ" sz="2400" dirty="0" smtClean="0"/>
              <a:t>Pohlavní rozmnožování není známo</a:t>
            </a:r>
          </a:p>
          <a:p>
            <a:r>
              <a:rPr lang="cs-CZ" altLang="cs-CZ" sz="2400" dirty="0" smtClean="0"/>
              <a:t>Rozmnožovací útvary: hormogonie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9144000" cy="194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bara\Desktop\Cyanobacteria_deleni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86" y="2772508"/>
            <a:ext cx="8826227" cy="209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95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Ekologie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 smtClean="0"/>
              <a:t>Téměř všechny biotopy – i extrémní</a:t>
            </a:r>
          </a:p>
          <a:p>
            <a:r>
              <a:rPr lang="cs-CZ" sz="2400" dirty="0" smtClean="0"/>
              <a:t>Pionýrské organismy</a:t>
            </a:r>
          </a:p>
          <a:p>
            <a:r>
              <a:rPr lang="cs-CZ" sz="2400" dirty="0" smtClean="0"/>
              <a:t>Eutrofizace- vodní květ</a:t>
            </a:r>
          </a:p>
          <a:p>
            <a:r>
              <a:rPr lang="cs-CZ" sz="2400" dirty="0" err="1" smtClean="0"/>
              <a:t>Cyanotoxiny</a:t>
            </a:r>
            <a:endParaRPr lang="cs-CZ" sz="2400" dirty="0" smtClean="0"/>
          </a:p>
          <a:p>
            <a:r>
              <a:rPr lang="cs-CZ" sz="2400" dirty="0" smtClean="0"/>
              <a:t>Symbióza</a:t>
            </a:r>
          </a:p>
          <a:p>
            <a:r>
              <a:rPr lang="cs-CZ" sz="2400" dirty="0" smtClean="0"/>
              <a:t>Stromatolity: útvary vzniklé usazováním uhličitanu vápenatého v slizových pochvách sinic</a:t>
            </a:r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095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Symbiotické vztahy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err="1" smtClean="0"/>
              <a:t>Cyanobiont</a:t>
            </a:r>
            <a:r>
              <a:rPr lang="cs-CZ" altLang="cs-CZ" sz="2400" dirty="0" smtClean="0"/>
              <a:t> ve stélkách lišejníků- rody </a:t>
            </a:r>
            <a:r>
              <a:rPr lang="cs-CZ" altLang="cs-CZ" sz="2400" i="1" dirty="0" err="1" smtClean="0"/>
              <a:t>Nostoc</a:t>
            </a:r>
            <a:r>
              <a:rPr lang="cs-CZ" altLang="cs-CZ" sz="2400" dirty="0" smtClean="0"/>
              <a:t>, </a:t>
            </a:r>
            <a:r>
              <a:rPr lang="cs-CZ" sz="2400" i="1" dirty="0" err="1"/>
              <a:t>Gloeocapsa</a:t>
            </a:r>
            <a:r>
              <a:rPr lang="cs-CZ" sz="2400" i="1" dirty="0"/>
              <a:t>, </a:t>
            </a:r>
            <a:r>
              <a:rPr lang="cs-CZ" sz="2400" i="1" dirty="0" err="1" smtClean="0"/>
              <a:t>Chroococcus</a:t>
            </a:r>
            <a:r>
              <a:rPr lang="cs-CZ" sz="2400" i="1" dirty="0" smtClean="0"/>
              <a:t>, </a:t>
            </a:r>
            <a:r>
              <a:rPr lang="cs-CZ" sz="2400" i="1" dirty="0" err="1" smtClean="0"/>
              <a:t>Stigonema</a:t>
            </a:r>
            <a:endParaRPr lang="cs-CZ" sz="2400" i="1" dirty="0" smtClean="0"/>
          </a:p>
          <a:p>
            <a:r>
              <a:rPr lang="cs-CZ" sz="2400" dirty="0" smtClean="0"/>
              <a:t>Další symbióza s: játrovkami (rod </a:t>
            </a:r>
            <a:r>
              <a:rPr lang="cs-CZ" sz="2400" i="1" dirty="0" err="1" smtClean="0"/>
              <a:t>Blasia</a:t>
            </a:r>
            <a:r>
              <a:rPr lang="cs-CZ" sz="2400" dirty="0"/>
              <a:t>), </a:t>
            </a:r>
            <a:r>
              <a:rPr lang="cs-CZ" sz="2400" dirty="0" err="1"/>
              <a:t>hlevíky</a:t>
            </a:r>
            <a:r>
              <a:rPr lang="cs-CZ" sz="2400" dirty="0"/>
              <a:t> (</a:t>
            </a:r>
            <a:r>
              <a:rPr lang="cs-CZ" sz="2400" i="1" dirty="0" err="1"/>
              <a:t>Anthoceros</a:t>
            </a:r>
            <a:r>
              <a:rPr lang="cs-CZ" sz="2400" dirty="0"/>
              <a:t>), kapradinami (</a:t>
            </a:r>
            <a:r>
              <a:rPr lang="cs-CZ" sz="2400" i="1" dirty="0" err="1" smtClean="0"/>
              <a:t>Azolla</a:t>
            </a:r>
            <a:r>
              <a:rPr lang="cs-CZ" sz="2400" dirty="0" smtClean="0"/>
              <a:t>), </a:t>
            </a:r>
            <a:r>
              <a:rPr lang="cs-CZ" sz="2400" dirty="0"/>
              <a:t>nahosemennými </a:t>
            </a:r>
            <a:r>
              <a:rPr lang="cs-CZ" sz="2400" dirty="0" smtClean="0"/>
              <a:t>(</a:t>
            </a:r>
            <a:r>
              <a:rPr lang="cs-CZ" sz="2400" i="1" dirty="0" err="1" smtClean="0"/>
              <a:t>Cycas</a:t>
            </a:r>
            <a:r>
              <a:rPr lang="cs-CZ" sz="2400" dirty="0" smtClean="0"/>
              <a:t>)</a:t>
            </a:r>
          </a:p>
          <a:p>
            <a:r>
              <a:rPr lang="cs-CZ" altLang="cs-CZ" sz="2400" dirty="0" smtClean="0"/>
              <a:t>Sinice </a:t>
            </a:r>
            <a:r>
              <a:rPr lang="cs-CZ" altLang="cs-CZ" sz="2400" i="1" dirty="0" err="1" smtClean="0"/>
              <a:t>Nostoc</a:t>
            </a:r>
            <a:r>
              <a:rPr lang="cs-CZ" altLang="cs-CZ" sz="2400" dirty="0" smtClean="0"/>
              <a:t> v symbióze s houbou</a:t>
            </a:r>
            <a:r>
              <a:rPr lang="cs-CZ" sz="2400" dirty="0" smtClean="0"/>
              <a:t> </a:t>
            </a:r>
            <a:r>
              <a:rPr lang="cs-CZ" sz="2400" i="1" dirty="0" err="1" smtClean="0"/>
              <a:t>Geosiphon</a:t>
            </a:r>
            <a:r>
              <a:rPr lang="cs-CZ" sz="2400" i="1" dirty="0" smtClean="0"/>
              <a:t> </a:t>
            </a:r>
            <a:r>
              <a:rPr lang="cs-CZ" sz="2400" i="1" dirty="0" err="1"/>
              <a:t>pyriforme</a:t>
            </a:r>
            <a:r>
              <a:rPr lang="cs-CZ" sz="2400" i="1" dirty="0"/>
              <a:t> </a:t>
            </a:r>
            <a:endParaRPr lang="cs-CZ" sz="2400" i="1" dirty="0" smtClean="0"/>
          </a:p>
          <a:p>
            <a:r>
              <a:rPr lang="cs-CZ" altLang="cs-CZ" sz="2400" dirty="0" smtClean="0"/>
              <a:t>+ primární </a:t>
            </a:r>
            <a:r>
              <a:rPr lang="cs-CZ" altLang="cs-CZ" sz="2400" dirty="0" err="1" smtClean="0"/>
              <a:t>endosymbióza</a:t>
            </a:r>
            <a:r>
              <a:rPr lang="cs-CZ" altLang="cs-CZ" sz="2400" dirty="0" smtClean="0"/>
              <a:t>: vznik chloroplastů!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41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Systém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Problematická taxonomie</a:t>
            </a:r>
          </a:p>
          <a:p>
            <a:r>
              <a:rPr lang="cs-CZ" altLang="cs-CZ" sz="2400" dirty="0" smtClean="0"/>
              <a:t>Molekulární metody</a:t>
            </a:r>
          </a:p>
          <a:p>
            <a:r>
              <a:rPr lang="cs-CZ" sz="2400" dirty="0" smtClean="0"/>
              <a:t>popsáno víc než 320 rodů s  2700 druhy</a:t>
            </a:r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Systém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/>
              <a:t>Třída : </a:t>
            </a:r>
            <a:r>
              <a:rPr lang="cs-CZ" sz="2400" dirty="0" err="1" smtClean="0"/>
              <a:t>Cyanobacteria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1. řád </a:t>
            </a:r>
            <a:r>
              <a:rPr lang="cs-CZ" sz="2400" dirty="0" err="1">
                <a:solidFill>
                  <a:srgbClr val="00B050"/>
                </a:solidFill>
                <a:hlinkClick r:id="rId2"/>
              </a:rPr>
              <a:t>Chroococcales</a:t>
            </a:r>
            <a:r>
              <a:rPr lang="cs-CZ" sz="2400" dirty="0">
                <a:solidFill>
                  <a:srgbClr val="00B050"/>
                </a:solidFill>
                <a:hlinkClick r:id="rId2"/>
              </a:rPr>
              <a:t> </a:t>
            </a:r>
            <a:r>
              <a:rPr lang="cs-CZ" sz="2400" dirty="0"/>
              <a:t>- jednobuněční zástupci, kteří žijí buď samostatně nebo se sdružují do kolonií</a:t>
            </a:r>
          </a:p>
          <a:p>
            <a:r>
              <a:rPr lang="cs-CZ" sz="2400" dirty="0"/>
              <a:t>2. řád </a:t>
            </a:r>
            <a:r>
              <a:rPr lang="cs-CZ" sz="2400" dirty="0" err="1">
                <a:hlinkClick r:id="rId3"/>
              </a:rPr>
              <a:t>Oscillatoriales</a:t>
            </a:r>
            <a:r>
              <a:rPr lang="cs-CZ" sz="2400" dirty="0"/>
              <a:t> – jednoduché vláknité sinice</a:t>
            </a:r>
          </a:p>
          <a:p>
            <a:r>
              <a:rPr lang="cs-CZ" sz="2400" dirty="0"/>
              <a:t>3. řád </a:t>
            </a:r>
            <a:r>
              <a:rPr lang="cs-CZ" sz="2400" dirty="0" err="1">
                <a:hlinkClick r:id="rId4"/>
              </a:rPr>
              <a:t>Nostocales</a:t>
            </a:r>
            <a:r>
              <a:rPr lang="cs-CZ" sz="2400" dirty="0"/>
              <a:t> – vláknité sinice s </a:t>
            </a:r>
            <a:r>
              <a:rPr lang="cs-CZ" sz="2400" dirty="0" err="1"/>
              <a:t>heterocyty</a:t>
            </a:r>
            <a:r>
              <a:rPr lang="cs-CZ" sz="2400" dirty="0"/>
              <a:t>, občas s nepravým, ale nikdy s pravým větvením</a:t>
            </a:r>
          </a:p>
          <a:p>
            <a:r>
              <a:rPr lang="cs-CZ" sz="2400" dirty="0"/>
              <a:t>4. řád </a:t>
            </a:r>
            <a:r>
              <a:rPr lang="cs-CZ" sz="2400" dirty="0" err="1">
                <a:hlinkClick r:id="rId5"/>
              </a:rPr>
              <a:t>Stigonematales</a:t>
            </a:r>
            <a:r>
              <a:rPr lang="cs-CZ" sz="2400" dirty="0"/>
              <a:t> – vláknité sinice s </a:t>
            </a:r>
            <a:r>
              <a:rPr lang="cs-CZ" sz="2400" dirty="0" err="1"/>
              <a:t>heterocyty</a:t>
            </a:r>
            <a:r>
              <a:rPr lang="cs-CZ" sz="2400" dirty="0"/>
              <a:t> a s pravým větvením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811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Řád </a:t>
            </a:r>
            <a:r>
              <a:rPr lang="cs-CZ" sz="3200" dirty="0" err="1" smtClean="0">
                <a:solidFill>
                  <a:srgbClr val="00B050"/>
                </a:solidFill>
              </a:rPr>
              <a:t>Chroococcales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402" y="8657841"/>
            <a:ext cx="5606900" cy="132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0" name="Picture 2" descr="http://cfb.unh.edu/phycokey/Choices/Cyanobacteria/cyano_colonies/CHROOCOCCUS/Chroococcus_04_500x387_turgidus_keweenawalgae.mtu.ed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9" y="1305928"/>
            <a:ext cx="3383389" cy="26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qu.edu.sa/files2/tiny_mce/plugins/imagemanager/files/4281823/1/Chroococcus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726" y="1305928"/>
            <a:ext cx="3484092" cy="261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fb.unh.edu/phycokey/Choices/Cyanobacteria/cyano_colonies/MERISMOPEDIA/Merismopedia_04_600x443_nostoc.p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077072"/>
            <a:ext cx="3395427" cy="250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cfb.unh.edu/phycokey/Choices/Cyanobacteria/cyano_colonies/GOMPHOSPHAERIA/Gomphosphaeria_05_600x479_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163" y="4066670"/>
            <a:ext cx="3153218" cy="251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121982" y="621246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Gomphosphaeria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92639" y="621246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Merismopedia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125337" y="351369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Chroococcus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093898" y="349145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Chroococcus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141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Řasy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cs-CZ" sz="2400" dirty="0" smtClean="0">
              <a:solidFill>
                <a:srgbClr val="996633"/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</a:rPr>
              <a:t>Euglenophyta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 (krásnoočka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cs-CZ" sz="2400" dirty="0">
              <a:solidFill>
                <a:srgbClr val="996633"/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rgbClr val="FFC000"/>
                </a:solidFill>
              </a:rPr>
              <a:t>Cryptophyta</a:t>
            </a:r>
            <a:r>
              <a:rPr lang="cs-CZ" sz="2400" dirty="0">
                <a:solidFill>
                  <a:srgbClr val="FFC000"/>
                </a:solidFill>
              </a:rPr>
              <a:t> (</a:t>
            </a:r>
            <a:r>
              <a:rPr lang="cs-CZ" sz="2400" dirty="0" err="1">
                <a:solidFill>
                  <a:srgbClr val="FFC000"/>
                </a:solidFill>
              </a:rPr>
              <a:t>skrytěnky</a:t>
            </a:r>
            <a:r>
              <a:rPr lang="cs-CZ" sz="2400" dirty="0">
                <a:solidFill>
                  <a:srgbClr val="FFC000"/>
                </a:solidFill>
              </a:rPr>
              <a:t>)</a:t>
            </a:r>
          </a:p>
          <a:p>
            <a:pPr>
              <a:defRPr/>
            </a:pPr>
            <a:r>
              <a:rPr lang="cs-CZ" sz="2400" dirty="0" err="1"/>
              <a:t>Dinophyta</a:t>
            </a:r>
            <a:r>
              <a:rPr lang="cs-CZ" sz="2400" dirty="0"/>
              <a:t> (obrněnky</a:t>
            </a:r>
            <a:r>
              <a:rPr lang="cs-CZ" sz="2400" dirty="0" smtClean="0"/>
              <a:t>)</a:t>
            </a:r>
          </a:p>
          <a:p>
            <a:pPr>
              <a:defRPr/>
            </a:pPr>
            <a:r>
              <a:rPr lang="cs-CZ" sz="2400" dirty="0" err="1">
                <a:solidFill>
                  <a:srgbClr val="996633"/>
                </a:solidFill>
              </a:rPr>
              <a:t>Chromophyta</a:t>
            </a:r>
            <a:r>
              <a:rPr lang="cs-CZ" sz="2400" dirty="0">
                <a:solidFill>
                  <a:srgbClr val="996633"/>
                </a:solidFill>
              </a:rPr>
              <a:t> (hnědé řasy</a:t>
            </a:r>
            <a:r>
              <a:rPr lang="cs-CZ" sz="2400" dirty="0" smtClean="0">
                <a:solidFill>
                  <a:srgbClr val="996633"/>
                </a:solidFill>
              </a:rPr>
              <a:t>)</a:t>
            </a:r>
            <a:endParaRPr lang="cs-CZ" sz="2400" dirty="0"/>
          </a:p>
          <a:p>
            <a:pPr>
              <a:defRPr/>
            </a:pPr>
            <a:r>
              <a:rPr lang="cs-CZ" sz="2400" dirty="0" err="1">
                <a:solidFill>
                  <a:srgbClr val="FF0000"/>
                </a:solidFill>
              </a:rPr>
              <a:t>Rhodophyta</a:t>
            </a:r>
            <a:r>
              <a:rPr lang="cs-CZ" sz="2400" dirty="0">
                <a:solidFill>
                  <a:srgbClr val="FF0000"/>
                </a:solidFill>
              </a:rPr>
              <a:t> (ruduchy</a:t>
            </a:r>
            <a:r>
              <a:rPr lang="cs-CZ" sz="2400" dirty="0" smtClean="0">
                <a:solidFill>
                  <a:srgbClr val="FF0000"/>
                </a:solidFill>
              </a:rPr>
              <a:t>)</a:t>
            </a: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rgbClr val="00B050"/>
                </a:solidFill>
              </a:rPr>
              <a:t>Chlorophyta</a:t>
            </a:r>
            <a:r>
              <a:rPr lang="cs-CZ" sz="2400" dirty="0">
                <a:solidFill>
                  <a:srgbClr val="00B050"/>
                </a:solidFill>
              </a:rPr>
              <a:t> (zelené řasy</a:t>
            </a:r>
            <a:r>
              <a:rPr lang="cs-CZ" sz="2400" dirty="0" smtClean="0">
                <a:solidFill>
                  <a:srgbClr val="00B050"/>
                </a:solidFill>
              </a:rPr>
              <a:t>)</a:t>
            </a:r>
          </a:p>
          <a:p>
            <a:pPr>
              <a:defRPr/>
            </a:pP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Charophyta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chary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cs-CZ" sz="24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3" descr="2-Mic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88913"/>
            <a:ext cx="248443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6" descr="tripteri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05038"/>
            <a:ext cx="2430462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biolib.cz/IMG/GAL/BIG/4916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487863"/>
            <a:ext cx="252095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5" descr="Fucus_vesiculosus_Wal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97425"/>
            <a:ext cx="259238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4" descr="peridinium_bipes_elektro_547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652963"/>
            <a:ext cx="1954212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Řád </a:t>
            </a:r>
            <a:r>
              <a:rPr lang="cs-CZ" sz="3200" dirty="0" err="1" smtClean="0">
                <a:solidFill>
                  <a:srgbClr val="00B050"/>
                </a:solidFill>
              </a:rPr>
              <a:t>Oscillatoriales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6" name="Picture 4" descr="http://protist.i.hosei.ac.jp/pdb/images/prokaryotes/oscillatoriaceae/Microcoleus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906588"/>
            <a:ext cx="3584424" cy="278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botit.botany.wisc.edu/botany_130/diversity/bacteria/images/Oscillator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97" y="1906587"/>
            <a:ext cx="3932955" cy="278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082142" y="480877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Oscillatoria</a:t>
            </a:r>
            <a:r>
              <a:rPr lang="cs-CZ" i="1" dirty="0" smtClean="0"/>
              <a:t> </a:t>
            </a:r>
            <a:r>
              <a:rPr lang="cs-CZ" i="1" dirty="0" err="1" smtClean="0"/>
              <a:t>limosa</a:t>
            </a:r>
            <a:endParaRPr lang="cs-CZ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99592" y="480877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Microcoleus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850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Řád </a:t>
            </a:r>
            <a:r>
              <a:rPr lang="cs-CZ" sz="3200" dirty="0" err="1" smtClean="0">
                <a:solidFill>
                  <a:srgbClr val="00B050"/>
                </a:solidFill>
              </a:rPr>
              <a:t>Nostocales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8" name="Picture 2" descr="http://protist.i.hosei.ac.jp/pdb/images/prokaryotes/nostocaceae/nostoc/sp_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" y="1628800"/>
            <a:ext cx="3923928" cy="322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1.staticflickr.com/3/2570/3960451232_ccc6212d5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780" y="1620484"/>
            <a:ext cx="4312486" cy="323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971600" y="495886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Nostoc</a:t>
            </a:r>
            <a:r>
              <a:rPr lang="cs-CZ" i="1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436096" y="494480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Scytonema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671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Řád </a:t>
            </a:r>
            <a:r>
              <a:rPr lang="cs-CZ" sz="3200" dirty="0" err="1" smtClean="0">
                <a:solidFill>
                  <a:srgbClr val="00B050"/>
                </a:solidFill>
              </a:rPr>
              <a:t>Stigonematales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945633" y="4405314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2" name="Picture 2" descr="http://protist.i.hosei.ac.jp/pdb/images/Prokaryotes/Stigonemataceae/sp_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3" y="1628800"/>
            <a:ext cx="3980936" cy="321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971600" y="495886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Stigonema</a:t>
            </a:r>
            <a:r>
              <a:rPr lang="cs-CZ" i="1" dirty="0" smtClean="0"/>
              <a:t> </a:t>
            </a:r>
            <a:r>
              <a:rPr lang="cs-CZ" i="1" dirty="0" err="1" smtClean="0"/>
              <a:t>minutum</a:t>
            </a:r>
            <a:endParaRPr lang="cs-CZ" i="1" dirty="0"/>
          </a:p>
        </p:txBody>
      </p:sp>
      <p:pic>
        <p:nvPicPr>
          <p:cNvPr id="5" name="Picture 4" descr="http://cfb.unh.edu/phycokey/Choices/Cyanobacteria/cyano_filaments/cyano_branched_fil/cyano_true_branches/FISCHERELLA/Fischerella-01_400x325_plantphys.info_Key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624013"/>
            <a:ext cx="4028311" cy="322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470030" y="4958860"/>
            <a:ext cx="2990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Mastigocladus</a:t>
            </a:r>
            <a:r>
              <a:rPr lang="cs-CZ" i="1" dirty="0" smtClean="0"/>
              <a:t> </a:t>
            </a:r>
            <a:r>
              <a:rPr lang="cs-CZ" i="1" dirty="0" err="1" smtClean="0"/>
              <a:t>laminosus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6244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http://oidnes.cz/09/043/maxi/KRC2aade2_131215_27453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.ct24.cz/cache/616x411/article/39/3818/381720.jpg?13438289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842" y="3643933"/>
            <a:ext cx="5676158" cy="319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71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Keep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on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smiling</a:t>
            </a: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Zástupný symbol pro obsah 5" descr="algae_smile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3375" y="1754188"/>
            <a:ext cx="3853188" cy="289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9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Systém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http://www.sinicearasy.cz/sites/default/files/pseudostrom3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17" y="1735785"/>
            <a:ext cx="805295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3025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Využití řas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altLang="cs-CZ" sz="2400" dirty="0" smtClean="0"/>
          </a:p>
          <a:p>
            <a:r>
              <a:rPr lang="cs-CZ" altLang="cs-CZ" sz="2400" dirty="0" smtClean="0"/>
              <a:t>Potrava, krmivo, léčiva a potravinové doplňky (</a:t>
            </a:r>
            <a:r>
              <a:rPr lang="cs-CZ" altLang="cs-CZ" sz="2400" i="1" dirty="0" err="1" smtClean="0"/>
              <a:t>Porphyra</a:t>
            </a:r>
            <a:r>
              <a:rPr lang="cs-CZ" altLang="cs-CZ" sz="2400" dirty="0" smtClean="0"/>
              <a:t>, </a:t>
            </a:r>
            <a:r>
              <a:rPr lang="cs-CZ" altLang="cs-CZ" sz="2400" i="1" dirty="0" err="1" smtClean="0"/>
              <a:t>Chlorella</a:t>
            </a:r>
            <a:r>
              <a:rPr lang="cs-CZ" altLang="cs-CZ" sz="2400" dirty="0" smtClean="0"/>
              <a:t>) </a:t>
            </a:r>
          </a:p>
          <a:p>
            <a:r>
              <a:rPr lang="cs-CZ" altLang="cs-CZ" sz="2400" dirty="0" smtClean="0"/>
              <a:t>Kosmetika (mořské chaluhy)</a:t>
            </a:r>
          </a:p>
          <a:p>
            <a:r>
              <a:rPr lang="cs-CZ" altLang="cs-CZ" sz="2400" dirty="0" smtClean="0"/>
              <a:t>Akvaristika (např. </a:t>
            </a:r>
            <a:r>
              <a:rPr lang="cs-CZ" altLang="cs-CZ" sz="2400" i="1" dirty="0" err="1" smtClean="0"/>
              <a:t>Chara</a:t>
            </a:r>
            <a:r>
              <a:rPr lang="cs-CZ" altLang="cs-CZ" sz="2400" dirty="0" smtClean="0"/>
              <a:t>)</a:t>
            </a:r>
          </a:p>
          <a:p>
            <a:r>
              <a:rPr lang="cs-CZ" altLang="cs-CZ" sz="2400" dirty="0" smtClean="0"/>
              <a:t>Výroba agaru (</a:t>
            </a:r>
            <a:r>
              <a:rPr lang="cs-CZ" altLang="cs-CZ" sz="2400" i="1" dirty="0" err="1" smtClean="0"/>
              <a:t>Gelidium</a:t>
            </a:r>
            <a:r>
              <a:rPr lang="cs-CZ" altLang="cs-CZ" sz="2400" dirty="0" smtClean="0"/>
              <a:t>) a karagenu (zahušťovadlo, emulgátor a stabilizátor)</a:t>
            </a:r>
          </a:p>
          <a:p>
            <a:r>
              <a:rPr lang="cs-CZ" altLang="cs-CZ" sz="2400" dirty="0" smtClean="0"/>
              <a:t>Talasoterapie- lázeňství</a:t>
            </a:r>
          </a:p>
          <a:p>
            <a:r>
              <a:rPr lang="cs-CZ" altLang="cs-CZ" sz="2400" dirty="0" smtClean="0"/>
              <a:t>Výroba biopaliv, biotechnologie</a:t>
            </a:r>
          </a:p>
          <a:p>
            <a:r>
              <a:rPr lang="cs-CZ" altLang="cs-CZ" sz="2400" dirty="0" smtClean="0"/>
              <a:t>Modelové organismy (</a:t>
            </a:r>
            <a:r>
              <a:rPr lang="cs-CZ" altLang="cs-CZ" sz="2400" dirty="0" err="1" smtClean="0"/>
              <a:t>nanomateriálové</a:t>
            </a:r>
            <a:r>
              <a:rPr lang="cs-CZ" altLang="cs-CZ" sz="2400" dirty="0" smtClean="0"/>
              <a:t> testy)</a:t>
            </a:r>
          </a:p>
          <a:p>
            <a:r>
              <a:rPr lang="cs-CZ" altLang="cs-CZ" sz="2400" dirty="0" err="1" smtClean="0"/>
              <a:t>Bioindikace</a:t>
            </a:r>
            <a:r>
              <a:rPr lang="cs-CZ" altLang="cs-CZ" sz="2400" dirty="0" smtClean="0"/>
              <a:t>, kriminalistika…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9144000" cy="158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3" descr="26446vareni-a-stolovanisushi-foto-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566" y="73025"/>
            <a:ext cx="1376363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altLang="cs-CZ" sz="2800" dirty="0" err="1">
                <a:solidFill>
                  <a:srgbClr val="00B050"/>
                </a:solidFill>
              </a:rPr>
              <a:t>Cyanobacteria</a:t>
            </a:r>
            <a:r>
              <a:rPr lang="cs-CZ" altLang="cs-CZ" sz="2800" dirty="0">
                <a:solidFill>
                  <a:srgbClr val="00B050"/>
                </a:solidFill>
              </a:rPr>
              <a:t>, </a:t>
            </a:r>
            <a:r>
              <a:rPr lang="cs-CZ" altLang="cs-CZ" sz="2800" dirty="0" err="1">
                <a:solidFill>
                  <a:srgbClr val="00B050"/>
                </a:solidFill>
              </a:rPr>
              <a:t>Cyanophyta</a:t>
            </a:r>
            <a:r>
              <a:rPr lang="cs-CZ" altLang="cs-CZ" sz="2800" dirty="0">
                <a:solidFill>
                  <a:srgbClr val="00B050"/>
                </a:solidFill>
              </a:rPr>
              <a:t> – Sinice</a:t>
            </a:r>
            <a:r>
              <a:rPr lang="cs-CZ" altLang="cs-CZ" sz="3200" dirty="0">
                <a:solidFill>
                  <a:schemeClr val="tx2"/>
                </a:solidFill>
              </a:rPr>
              <a:t/>
            </a:r>
            <a:br>
              <a:rPr lang="cs-CZ" altLang="cs-CZ" sz="3200" dirty="0">
                <a:solidFill>
                  <a:schemeClr val="tx2"/>
                </a:solidFill>
              </a:rPr>
            </a:b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91270"/>
            <a:ext cx="8229600" cy="4525962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sz="2400" dirty="0" err="1" smtClean="0"/>
              <a:t>Prokaryota</a:t>
            </a:r>
            <a:r>
              <a:rPr lang="cs-CZ" altLang="cs-CZ" sz="2400" dirty="0" smtClean="0"/>
              <a:t>/G- bakterie</a:t>
            </a:r>
          </a:p>
          <a:p>
            <a:r>
              <a:rPr lang="cs-CZ" sz="2400" dirty="0" err="1" smtClean="0"/>
              <a:t>Cyanos</a:t>
            </a:r>
            <a:r>
              <a:rPr lang="cs-CZ" sz="2400" dirty="0" smtClean="0"/>
              <a:t> = modrý (</a:t>
            </a:r>
            <a:r>
              <a:rPr lang="cs-CZ" sz="2400" dirty="0" err="1" smtClean="0"/>
              <a:t>sinný</a:t>
            </a:r>
            <a:r>
              <a:rPr lang="cs-CZ" sz="2400" dirty="0" smtClean="0"/>
              <a:t>)</a:t>
            </a:r>
            <a:endParaRPr lang="cs-CZ" altLang="cs-CZ" sz="2400" dirty="0" smtClean="0"/>
          </a:p>
          <a:p>
            <a:r>
              <a:rPr lang="cs-CZ" altLang="cs-CZ" sz="2400" dirty="0" smtClean="0"/>
              <a:t>Evolučně staré (3,5 miliard let)</a:t>
            </a:r>
          </a:p>
          <a:p>
            <a:r>
              <a:rPr lang="cs-CZ" altLang="cs-CZ" sz="2400" dirty="0" smtClean="0"/>
              <a:t>Nemají jádro ani vakuoly</a:t>
            </a:r>
          </a:p>
          <a:p>
            <a:r>
              <a:rPr lang="cs-CZ" altLang="cs-CZ" sz="2400" dirty="0"/>
              <a:t>C</a:t>
            </a:r>
            <a:r>
              <a:rPr lang="cs-CZ" altLang="cs-CZ" sz="2400" dirty="0" smtClean="0"/>
              <a:t>hybí membránové struktury (ER, Golgiho aparát)</a:t>
            </a:r>
          </a:p>
          <a:p>
            <a:r>
              <a:rPr lang="cs-CZ" altLang="cs-CZ" sz="2400" dirty="0" err="1" smtClean="0"/>
              <a:t>Oxygenní</a:t>
            </a:r>
            <a:r>
              <a:rPr lang="cs-CZ" altLang="cs-CZ" sz="2400" dirty="0" smtClean="0"/>
              <a:t> fotosyntéza: vznik před 2,7 miliardami let</a:t>
            </a:r>
          </a:p>
          <a:p>
            <a:r>
              <a:rPr lang="cs-CZ" altLang="cs-CZ" sz="2400" dirty="0" smtClean="0"/>
              <a:t>Rostlinný typ fotosyntézy – chlorofyl a</a:t>
            </a:r>
          </a:p>
          <a:p>
            <a:r>
              <a:rPr lang="cs-CZ" altLang="cs-CZ" sz="2400" dirty="0" err="1" smtClean="0"/>
              <a:t>Heterocyty</a:t>
            </a:r>
            <a:r>
              <a:rPr lang="cs-CZ" altLang="cs-CZ" sz="2400" dirty="0" smtClean="0"/>
              <a:t> (N</a:t>
            </a:r>
            <a:r>
              <a:rPr lang="cs-CZ" altLang="cs-CZ" sz="2400" baseline="-25000" dirty="0" smtClean="0"/>
              <a:t>2</a:t>
            </a:r>
            <a:r>
              <a:rPr lang="cs-CZ" altLang="cs-CZ" sz="2400" dirty="0" smtClean="0"/>
              <a:t>-asimilace)</a:t>
            </a:r>
          </a:p>
          <a:p>
            <a:r>
              <a:rPr lang="cs-CZ" altLang="cs-CZ" sz="2400" dirty="0" err="1" smtClean="0"/>
              <a:t>Akinety</a:t>
            </a:r>
            <a:r>
              <a:rPr lang="cs-CZ" altLang="cs-CZ" sz="2400" dirty="0" smtClean="0"/>
              <a:t>/</a:t>
            </a:r>
            <a:r>
              <a:rPr lang="cs-CZ" altLang="cs-CZ" sz="2400" dirty="0" err="1" smtClean="0"/>
              <a:t>Arthrocyty</a:t>
            </a:r>
            <a:endParaRPr lang="cs-CZ" altLang="cs-CZ" sz="2400" dirty="0" smtClean="0"/>
          </a:p>
          <a:p>
            <a:r>
              <a:rPr lang="cs-CZ" altLang="cs-CZ" sz="2400" dirty="0" err="1" smtClean="0"/>
              <a:t>Aerotopy</a:t>
            </a:r>
            <a:endParaRPr lang="cs-CZ" altLang="cs-CZ" sz="2400" dirty="0" smtClean="0"/>
          </a:p>
          <a:p>
            <a:r>
              <a:rPr lang="cs-CZ" altLang="cs-CZ" sz="2400" dirty="0" smtClean="0"/>
              <a:t>Nepohlavní rozmnožování</a:t>
            </a:r>
          </a:p>
          <a:p>
            <a:r>
              <a:rPr lang="cs-CZ" altLang="cs-CZ" sz="2400" dirty="0" smtClean="0"/>
              <a:t>Hormogonie</a:t>
            </a:r>
          </a:p>
          <a:p>
            <a:r>
              <a:rPr lang="cs-CZ" altLang="cs-CZ" sz="2400" dirty="0" smtClean="0"/>
              <a:t>Téměř všechny biotopy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7232"/>
            <a:ext cx="9144000" cy="136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4" descr="Oscillatori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159" y="1412776"/>
            <a:ext cx="2247329" cy="162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5" descr="algae-poo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002" y="3212976"/>
            <a:ext cx="2278486" cy="156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Stavba buňky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Volně uložená kruhová DNA </a:t>
            </a:r>
          </a:p>
          <a:p>
            <a:r>
              <a:rPr lang="cs-CZ" altLang="cs-CZ" sz="2400" dirty="0" smtClean="0"/>
              <a:t>Sinicový škrob</a:t>
            </a:r>
          </a:p>
          <a:p>
            <a:r>
              <a:rPr lang="cs-CZ" altLang="cs-CZ" sz="2400" dirty="0" err="1" smtClean="0"/>
              <a:t>Thylakoidy</a:t>
            </a:r>
            <a:r>
              <a:rPr lang="cs-CZ" altLang="cs-CZ" sz="2400" dirty="0" smtClean="0"/>
              <a:t>: membránové váčky s fotosyntetickým aparátem- chlorofyl a (+ betakaroten, xantofyly)</a:t>
            </a:r>
          </a:p>
          <a:p>
            <a:r>
              <a:rPr lang="cs-CZ" altLang="cs-CZ" sz="2400" dirty="0" err="1" smtClean="0"/>
              <a:t>Fykobilizómy</a:t>
            </a:r>
            <a:r>
              <a:rPr lang="cs-CZ" altLang="cs-CZ" sz="2400" dirty="0" smtClean="0"/>
              <a:t> s </a:t>
            </a:r>
            <a:r>
              <a:rPr lang="cs-CZ" altLang="cs-CZ" sz="2400" dirty="0" err="1" smtClean="0"/>
              <a:t>fykobiliproteiny</a:t>
            </a:r>
            <a:endParaRPr lang="cs-CZ" altLang="cs-CZ" sz="2400" dirty="0" smtClean="0"/>
          </a:p>
          <a:p>
            <a:r>
              <a:rPr lang="cs-CZ" altLang="cs-CZ" sz="2400" dirty="0" err="1" smtClean="0"/>
              <a:t>Karboxyzomy</a:t>
            </a:r>
            <a:r>
              <a:rPr lang="cs-CZ" altLang="cs-CZ" sz="2400" dirty="0" smtClean="0"/>
              <a:t>: fixace uhlíku (RUBISCO) analogie </a:t>
            </a:r>
            <a:r>
              <a:rPr lang="cs-CZ" altLang="cs-CZ" sz="2400" dirty="0" err="1" smtClean="0"/>
              <a:t>pyrenoidů</a:t>
            </a:r>
            <a:r>
              <a:rPr lang="cs-CZ" altLang="cs-CZ" sz="2400" dirty="0" smtClean="0"/>
              <a:t> u </a:t>
            </a:r>
            <a:r>
              <a:rPr lang="cs-CZ" altLang="cs-CZ" sz="2400" dirty="0" err="1" smtClean="0"/>
              <a:t>eukaryot</a:t>
            </a:r>
            <a:endParaRPr lang="cs-CZ" altLang="cs-CZ" sz="2400" dirty="0" smtClean="0"/>
          </a:p>
          <a:p>
            <a:r>
              <a:rPr lang="cs-CZ" altLang="cs-CZ" sz="2400" dirty="0" smtClean="0"/>
              <a:t>Ribozomy: translace (syntéza polypeptidů z řetězce RNA)   tvorba bílkovin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56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sinicearasy.cz/sites/default/files/Cyanobacteria_vlakn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4495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73759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Stavba buňky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rgbClr val="00B050"/>
                </a:solidFill>
              </a:rPr>
              <a:t>Aerotopy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Starý název </a:t>
            </a:r>
            <a:r>
              <a:rPr lang="cs-CZ" altLang="cs-CZ" sz="2400" dirty="0" err="1" smtClean="0"/>
              <a:t>gasvezikuly</a:t>
            </a:r>
            <a:endParaRPr lang="cs-CZ" altLang="cs-CZ" sz="2400" dirty="0"/>
          </a:p>
          <a:p>
            <a:r>
              <a:rPr lang="cs-CZ" altLang="cs-CZ" sz="2400" dirty="0" smtClean="0"/>
              <a:t>Specializované válcovité struktury</a:t>
            </a:r>
          </a:p>
          <a:p>
            <a:r>
              <a:rPr lang="cs-CZ" altLang="cs-CZ" sz="2400" dirty="0" smtClean="0"/>
              <a:t>Pro plyny propustná glykoproteinová stěna</a:t>
            </a:r>
          </a:p>
          <a:p>
            <a:r>
              <a:rPr lang="cs-CZ" altLang="cs-CZ" sz="2400" dirty="0" smtClean="0"/>
              <a:t>Regulace polohy ve vodním sloupci</a:t>
            </a:r>
          </a:p>
          <a:p>
            <a:r>
              <a:rPr lang="cs-CZ" altLang="cs-CZ" sz="2400" dirty="0" smtClean="0"/>
              <a:t>Jejich počet je pohyblivý, sinice si je tvoří v závislosti na abiotických faktorech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5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rgbClr val="00B050"/>
                </a:solidFill>
              </a:rPr>
              <a:t>Heterocyty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Tlustostěnné buňky</a:t>
            </a:r>
          </a:p>
          <a:p>
            <a:r>
              <a:rPr lang="cs-CZ" altLang="cs-CZ" sz="2400" dirty="0" smtClean="0"/>
              <a:t>Větší než vegetativní buňky</a:t>
            </a:r>
          </a:p>
          <a:p>
            <a:r>
              <a:rPr lang="cs-CZ" altLang="cs-CZ" sz="2400" dirty="0" smtClean="0"/>
              <a:t>Vznikají z vegetativních buněk</a:t>
            </a:r>
          </a:p>
          <a:p>
            <a:r>
              <a:rPr lang="cs-CZ" altLang="cs-CZ" sz="2400" dirty="0" smtClean="0"/>
              <a:t>Fixace vzdušného dusíku (enzym </a:t>
            </a:r>
            <a:r>
              <a:rPr lang="cs-CZ" altLang="cs-CZ" sz="2400" dirty="0" err="1" smtClean="0"/>
              <a:t>nitrogenáza</a:t>
            </a:r>
            <a:r>
              <a:rPr lang="cs-CZ" altLang="cs-CZ" sz="2400" dirty="0" smtClean="0"/>
              <a:t>)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http://fmp.conncoll.edu/Silicasecchidisk/Pics/Other%20Algae/Blue_Green%20jpegs/Nostoc_Key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365" y="3422103"/>
            <a:ext cx="34290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5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523</Words>
  <Application>Microsoft Office PowerPoint</Application>
  <PresentationFormat>Předvádění na obrazovce (4:3)</PresentationFormat>
  <Paragraphs>119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systému Office</vt:lpstr>
      <vt:lpstr>Fylogeneze a diverzita řas a hub: řasy a sinice</vt:lpstr>
      <vt:lpstr>Řasy</vt:lpstr>
      <vt:lpstr>Systém</vt:lpstr>
      <vt:lpstr>Využití řas</vt:lpstr>
      <vt:lpstr>Cyanobacteria, Cyanophyta – Sinice </vt:lpstr>
      <vt:lpstr>Stavba buňky</vt:lpstr>
      <vt:lpstr>Stavba buňky</vt:lpstr>
      <vt:lpstr>Aerotopy</vt:lpstr>
      <vt:lpstr>Heterocyty</vt:lpstr>
      <vt:lpstr>Akinety</vt:lpstr>
      <vt:lpstr>Chromatická adaptace</vt:lpstr>
      <vt:lpstr>Typy stélek</vt:lpstr>
      <vt:lpstr>Prezentace aplikace PowerPoint</vt:lpstr>
      <vt:lpstr>Rozmnožování</vt:lpstr>
      <vt:lpstr>Ekologie</vt:lpstr>
      <vt:lpstr>Symbiotické vztahy</vt:lpstr>
      <vt:lpstr>Systém</vt:lpstr>
      <vt:lpstr>Systém</vt:lpstr>
      <vt:lpstr>Řád Chroococcales</vt:lpstr>
      <vt:lpstr>Řád Oscillatoriales</vt:lpstr>
      <vt:lpstr>Řád Nostocales</vt:lpstr>
      <vt:lpstr>Řád Stigonematales</vt:lpstr>
      <vt:lpstr>Prezentace aplikace PowerPoint</vt:lpstr>
      <vt:lpstr>Keep on smiling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Fylogeneze a diverzita řas a hub: řasy a sinice</dc:title>
  <dc:creator>bara</dc:creator>
  <cp:lastModifiedBy>LF Lektor</cp:lastModifiedBy>
  <cp:revision>28</cp:revision>
  <dcterms:created xsi:type="dcterms:W3CDTF">2014-09-11T14:39:24Z</dcterms:created>
  <dcterms:modified xsi:type="dcterms:W3CDTF">2015-09-21T06:55:24Z</dcterms:modified>
</cp:coreProperties>
</file>