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256" r:id="rId2"/>
    <p:sldId id="285" r:id="rId3"/>
    <p:sldId id="286" r:id="rId4"/>
    <p:sldId id="273" r:id="rId5"/>
    <p:sldId id="277" r:id="rId6"/>
    <p:sldId id="276" r:id="rId7"/>
    <p:sldId id="274" r:id="rId8"/>
    <p:sldId id="284" r:id="rId9"/>
    <p:sldId id="275" r:id="rId10"/>
    <p:sldId id="279" r:id="rId11"/>
    <p:sldId id="278" r:id="rId12"/>
    <p:sldId id="280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31" autoAdjust="0"/>
    <p:restoredTop sz="96178" autoAdjust="0"/>
  </p:normalViewPr>
  <p:slideViewPr>
    <p:cSldViewPr>
      <p:cViewPr varScale="1">
        <p:scale>
          <a:sx n="86" d="100"/>
          <a:sy n="86" d="100"/>
        </p:scale>
        <p:origin x="-15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9A5A022-7716-40A0-AF81-D22552E97426}" type="datetimeFigureOut">
              <a:rPr lang="cs-CZ"/>
              <a:pPr>
                <a:defRPr/>
              </a:pPr>
              <a:t>17.12.2015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3709AEF-33EF-4812-A2F5-9C17E6A66C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 smtClean="0"/>
              <a:t>Cortisol</a:t>
            </a:r>
            <a:r>
              <a:rPr lang="en-US" dirty="0" smtClean="0"/>
              <a:t>, a hormone secreted by the adrenal cortex, is key to</a:t>
            </a:r>
            <a:r>
              <a:rPr lang="cs-CZ" dirty="0" smtClean="0"/>
              <a:t> </a:t>
            </a:r>
            <a:r>
              <a:rPr lang="en-US" dirty="0" smtClean="0"/>
              <a:t>the long-term regulation of stress. </a:t>
            </a:r>
            <a:r>
              <a:rPr lang="en-US" dirty="0" err="1" smtClean="0"/>
              <a:t>Cortisol</a:t>
            </a:r>
            <a:r>
              <a:rPr lang="en-US" dirty="0" smtClean="0"/>
              <a:t> release is stimulated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 smtClean="0"/>
              <a:t>by </a:t>
            </a:r>
            <a:r>
              <a:rPr lang="cs-CZ" dirty="0" err="1" smtClean="0"/>
              <a:t>adrenocorticotropic</a:t>
            </a:r>
            <a:r>
              <a:rPr lang="cs-CZ" dirty="0" smtClean="0"/>
              <a:t> hormone (ACTH), a hormone </a:t>
            </a:r>
            <a:r>
              <a:rPr lang="en-US" dirty="0" smtClean="0"/>
              <a:t>released by the anterior pituitary. ACTH release is stimulated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by a hypothalamic hormone, </a:t>
            </a:r>
            <a:r>
              <a:rPr lang="en-US" dirty="0" err="1" smtClean="0"/>
              <a:t>corticotropin</a:t>
            </a:r>
            <a:r>
              <a:rPr lang="en-US" dirty="0" smtClean="0"/>
              <a:t>-releasing hormone</a:t>
            </a:r>
            <a:r>
              <a:rPr lang="cs-CZ" dirty="0" smtClean="0"/>
              <a:t> </a:t>
            </a:r>
            <a:r>
              <a:rPr lang="en-US" dirty="0" smtClean="0"/>
              <a:t>(CRH). Increased levels of </a:t>
            </a:r>
            <a:r>
              <a:rPr lang="en-US" dirty="0" err="1" smtClean="0"/>
              <a:t>cortisol</a:t>
            </a:r>
            <a:r>
              <a:rPr lang="en-US" dirty="0" smtClean="0"/>
              <a:t> negatively feed back to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inhibit the release of both ACTH and CRH. See Figure 4.5b</a:t>
            </a:r>
            <a:r>
              <a:rPr lang="cs-CZ" dirty="0" smtClean="0"/>
              <a:t> </a:t>
            </a:r>
            <a:r>
              <a:rPr lang="en-US" dirty="0" smtClean="0"/>
              <a:t>for the regulation of </a:t>
            </a:r>
            <a:r>
              <a:rPr lang="en-US" dirty="0" err="1" smtClean="0"/>
              <a:t>cortisol</a:t>
            </a:r>
            <a:r>
              <a:rPr lang="en-US" dirty="0" smtClean="0"/>
              <a:t> secretion.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Increased </a:t>
            </a:r>
            <a:r>
              <a:rPr lang="en-US" dirty="0" err="1" smtClean="0"/>
              <a:t>cortisol</a:t>
            </a:r>
            <a:r>
              <a:rPr lang="en-US" dirty="0" smtClean="0"/>
              <a:t> in the blood, or </a:t>
            </a:r>
            <a:r>
              <a:rPr lang="en-US" dirty="0" err="1" smtClean="0"/>
              <a:t>hypercortisolism</a:t>
            </a:r>
            <a:r>
              <a:rPr lang="en-US" dirty="0" smtClean="0"/>
              <a:t>, is</a:t>
            </a:r>
            <a:r>
              <a:rPr lang="cs-CZ" dirty="0" smtClean="0"/>
              <a:t> </a:t>
            </a:r>
            <a:r>
              <a:rPr lang="en-US" dirty="0" smtClean="0"/>
              <a:t>referred to as Cushing’s syndrome if it is due to an adrenal tumor.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 smtClean="0"/>
              <a:t>Hypercortisolism</a:t>
            </a:r>
            <a:r>
              <a:rPr lang="en-US" dirty="0" smtClean="0"/>
              <a:t> caused by a pituitary tumor also</a:t>
            </a:r>
            <a:r>
              <a:rPr lang="cs-CZ" dirty="0" smtClean="0"/>
              <a:t> </a:t>
            </a:r>
            <a:r>
              <a:rPr lang="en-US" dirty="0" smtClean="0"/>
              <a:t>causes levels of ACTH to increase and is referred to as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Cushing’s disease. Cushing’s syndrome can also be iatrogenic;</a:t>
            </a:r>
            <a:r>
              <a:rPr lang="cs-CZ" dirty="0" smtClean="0"/>
              <a:t> </a:t>
            </a:r>
            <a:r>
              <a:rPr lang="en-US" dirty="0" smtClean="0"/>
              <a:t>that is, physician induced. This occurs when </a:t>
            </a:r>
            <a:r>
              <a:rPr lang="en-US" dirty="0" err="1" smtClean="0"/>
              <a:t>glucocorticoid</a:t>
            </a:r>
            <a:endParaRPr lang="en-US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hormones such as prednisone are administered for the</a:t>
            </a:r>
            <a:r>
              <a:rPr lang="cs-CZ" dirty="0" smtClean="0"/>
              <a:t> </a:t>
            </a:r>
            <a:r>
              <a:rPr lang="en-US" dirty="0" smtClean="0"/>
              <a:t>treatment of rheumatoid arthritis, asthma, or lupus and is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often referred to as “steroid diabetes” because it results in</a:t>
            </a:r>
            <a:r>
              <a:rPr lang="cs-CZ" dirty="0" smtClean="0"/>
              <a:t> </a:t>
            </a:r>
            <a:r>
              <a:rPr lang="cs-CZ" dirty="0" err="1" smtClean="0"/>
              <a:t>hyperglycemia</a:t>
            </a:r>
            <a:r>
              <a:rPr lang="cs-CZ" dirty="0" smtClean="0"/>
              <a:t>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 smtClean="0"/>
              <a:t>Hypocortisolism</a:t>
            </a:r>
            <a:r>
              <a:rPr lang="en-US" dirty="0" smtClean="0"/>
              <a:t> can occur due to adrenal insufficiency.</a:t>
            </a:r>
            <a:r>
              <a:rPr lang="cs-CZ" dirty="0" smtClean="0"/>
              <a:t> </a:t>
            </a:r>
            <a:r>
              <a:rPr lang="en-US" dirty="0" smtClean="0"/>
              <a:t>In primary adrenal insufficiency, also known as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Addison’s disease, the low </a:t>
            </a:r>
            <a:r>
              <a:rPr lang="en-US" dirty="0" err="1" smtClean="0"/>
              <a:t>cortisol</a:t>
            </a:r>
            <a:r>
              <a:rPr lang="en-US" dirty="0" smtClean="0"/>
              <a:t> is directly due to gradual</a:t>
            </a:r>
            <a:r>
              <a:rPr lang="cs-CZ" dirty="0" smtClean="0"/>
              <a:t> </a:t>
            </a:r>
            <a:r>
              <a:rPr lang="en-US" dirty="0" smtClean="0"/>
              <a:t>destruction of the adrenal cortex, and ACTH levels are typically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elevated as a compensatory effect. Secondary adrenal</a:t>
            </a:r>
            <a:r>
              <a:rPr lang="cs-CZ" dirty="0" smtClean="0"/>
              <a:t> </a:t>
            </a:r>
            <a:r>
              <a:rPr lang="en-US" dirty="0" smtClean="0"/>
              <a:t>insufficiency also results in low levels of </a:t>
            </a:r>
            <a:r>
              <a:rPr lang="en-US" dirty="0" err="1" smtClean="0"/>
              <a:t>cortisol</a:t>
            </a:r>
            <a:r>
              <a:rPr lang="en-US" dirty="0" smtClean="0"/>
              <a:t>, usually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due to damage to the pituitary gland. Levels of ACTH are</a:t>
            </a:r>
            <a:r>
              <a:rPr lang="cs-CZ" dirty="0" smtClean="0"/>
              <a:t> </a:t>
            </a:r>
            <a:r>
              <a:rPr lang="en-US" dirty="0" smtClean="0"/>
              <a:t>also low in secondary adrenal insufficiency.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A variety of endocrine disorders are related to both high</a:t>
            </a:r>
            <a:r>
              <a:rPr lang="cs-CZ" dirty="0" smtClean="0"/>
              <a:t> </a:t>
            </a:r>
            <a:r>
              <a:rPr lang="en-US" dirty="0" smtClean="0"/>
              <a:t>and low levels of </a:t>
            </a:r>
            <a:r>
              <a:rPr lang="en-US" dirty="0" err="1" smtClean="0"/>
              <a:t>cortisol</a:t>
            </a:r>
            <a:r>
              <a:rPr lang="en-US" dirty="0" smtClean="0"/>
              <a:t> and </a:t>
            </a:r>
            <a:r>
              <a:rPr lang="en-US" dirty="0" err="1" smtClean="0"/>
              <a:t>adrenocorticotropic</a:t>
            </a:r>
            <a:r>
              <a:rPr lang="en-US" dirty="0" smtClean="0"/>
              <a:t> hormone.</a:t>
            </a:r>
            <a:endParaRPr lang="cs-CZ" dirty="0"/>
          </a:p>
        </p:txBody>
      </p:sp>
      <p:sp>
        <p:nvSpPr>
          <p:cNvPr id="2662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994125D-D15E-46E7-90BA-62FFEDBCABA2}" type="slidenum">
              <a:rPr lang="cs-CZ" smtClean="0"/>
              <a:pPr/>
              <a:t>12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římá spojovací čára 3"/>
          <p:cNvSpPr>
            <a:spLocks noChangeShapeType="1"/>
          </p:cNvSpPr>
          <p:nvPr/>
        </p:nvSpPr>
        <p:spPr bwMode="auto">
          <a:xfrm>
            <a:off x="285720" y="1500174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5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40657-99C5-418E-AE9C-EB74E866622C}" type="datetimeFigureOut">
              <a:rPr lang="cs-CZ"/>
              <a:pPr>
                <a:defRPr/>
              </a:pPr>
              <a:t>17.12.2015</a:t>
            </a:fld>
            <a:endParaRPr lang="cs-CZ"/>
          </a:p>
        </p:txBody>
      </p:sp>
      <p:sp>
        <p:nvSpPr>
          <p:cNvPr id="6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2F10F-46F5-4863-9059-911E4FE849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9D1FA-364E-488B-B474-A5535D934F4B}" type="datetimeFigureOut">
              <a:rPr lang="cs-CZ"/>
              <a:pPr>
                <a:defRPr/>
              </a:pPr>
              <a:t>17.12.2015</a:t>
            </a:fld>
            <a:endParaRPr lang="cs-CZ"/>
          </a:p>
        </p:txBody>
      </p:sp>
      <p:sp>
        <p:nvSpPr>
          <p:cNvPr id="5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60D31-9856-49EB-A9C0-185D1D7D26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55BFB-6D42-4FEF-A396-EA540F59BBA2}" type="datetimeFigureOut">
              <a:rPr lang="cs-CZ"/>
              <a:pPr>
                <a:defRPr/>
              </a:pPr>
              <a:t>17.12.2015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CBFB5-1EA8-4E27-AA3B-0E722F0161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08AD7-5583-486F-8178-3FB1704CD840}" type="datetimeFigureOut">
              <a:rPr lang="cs-CZ"/>
              <a:pPr>
                <a:defRPr/>
              </a:pPr>
              <a:t>17.12.2015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95004-98E4-4E45-8CC5-F70EF2DF08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římá spojovací čára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9B706-4886-4549-832C-92C3890A6BBB}" type="datetimeFigureOut">
              <a:rPr lang="cs-CZ"/>
              <a:pPr>
                <a:defRPr/>
              </a:pPr>
              <a:t>17.12.2015</a:t>
            </a:fld>
            <a:endParaRPr lang="cs-CZ"/>
          </a:p>
        </p:txBody>
      </p:sp>
      <p:sp>
        <p:nvSpPr>
          <p:cNvPr id="7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3FF20-B2FE-442D-8245-FBE886A00F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90CE7-51E1-445E-BF97-D00D891767C3}" type="datetimeFigureOut">
              <a:rPr lang="cs-CZ"/>
              <a:pPr>
                <a:defRPr/>
              </a:pPr>
              <a:t>17.12.2015</a:t>
            </a:fld>
            <a:endParaRPr lang="cs-CZ"/>
          </a:p>
        </p:txBody>
      </p:sp>
      <p:sp>
        <p:nvSpPr>
          <p:cNvPr id="6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9A767-1195-4DCC-80CB-F1D6ED81F9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6F47E-1EDE-4DA8-AB4F-7B80F466D8CC}" type="datetimeFigureOut">
              <a:rPr lang="cs-CZ"/>
              <a:pPr>
                <a:defRPr/>
              </a:pPr>
              <a:t>17.12.2015</a:t>
            </a:fld>
            <a:endParaRPr lang="cs-CZ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8C7CBF-F9AD-4452-B02C-92A682A2DB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617E8-0B86-4D14-9C79-3E28E9E8AA9E}" type="datetimeFigureOut">
              <a:rPr lang="cs-CZ"/>
              <a:pPr>
                <a:defRPr/>
              </a:pPr>
              <a:t>17.12.2015</a:t>
            </a:fld>
            <a:endParaRPr lang="cs-CZ"/>
          </a:p>
        </p:txBody>
      </p:sp>
      <p:sp>
        <p:nvSpPr>
          <p:cNvPr id="4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F1DED-35ED-4A41-B1E3-BE13CEC8CD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7E465-BF08-4566-A724-684661E33320}" type="datetimeFigureOut">
              <a:rPr lang="cs-CZ"/>
              <a:pPr>
                <a:defRPr/>
              </a:pPr>
              <a:t>17.12.2015</a:t>
            </a:fld>
            <a:endParaRPr lang="cs-CZ"/>
          </a:p>
        </p:txBody>
      </p:sp>
      <p:sp>
        <p:nvSpPr>
          <p:cNvPr id="3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50432-3248-42AE-AE78-9F912170ED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E602F-6982-4294-A6C8-975C44756379}" type="datetimeFigureOut">
              <a:rPr lang="cs-CZ"/>
              <a:pPr>
                <a:defRPr/>
              </a:pPr>
              <a:t>17.12.2015</a:t>
            </a:fld>
            <a:endParaRPr lang="cs-CZ"/>
          </a:p>
        </p:txBody>
      </p:sp>
      <p:sp>
        <p:nvSpPr>
          <p:cNvPr id="7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4E8DB-916B-48B4-B71C-C9DB4A6842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CB3AB-3855-4052-913A-30725D39C97D}" type="datetimeFigureOut">
              <a:rPr lang="cs-CZ"/>
              <a:pPr>
                <a:defRPr/>
              </a:pPr>
              <a:t>17.12.2015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26FC9-9151-4386-B8D2-65041D397D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Zástupný symbol pro text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36F9826-49A4-4990-990E-DF38385BACD2}" type="datetimeFigureOut">
              <a:rPr lang="cs-CZ"/>
              <a:pPr>
                <a:defRPr/>
              </a:pPr>
              <a:t>17.12.2015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013EA49-E062-4CB5-9BCB-9089449C5C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19" r:id="rId4"/>
    <p:sldLayoutId id="2147483723" r:id="rId5"/>
    <p:sldLayoutId id="2147483718" r:id="rId6"/>
    <p:sldLayoutId id="2147483724" r:id="rId7"/>
    <p:sldLayoutId id="2147483725" r:id="rId8"/>
    <p:sldLayoutId id="2147483726" r:id="rId9"/>
    <p:sldLayoutId id="2147483717" r:id="rId10"/>
    <p:sldLayoutId id="214748372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en.wikipedia.org/wiki/Image:Insulin_glucose_metabolism.jpg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4282" y="1000108"/>
            <a:ext cx="8458200" cy="122237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/>
              <a:t>Krev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14375" y="3214688"/>
            <a:ext cx="5715000" cy="2951162"/>
          </a:xfrm>
        </p:spPr>
        <p:txBody>
          <a:bodyPr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defRPr/>
            </a:pPr>
            <a:r>
              <a:rPr lang="cs-CZ" dirty="0" smtClean="0"/>
              <a:t>I. </a:t>
            </a:r>
            <a:r>
              <a:rPr lang="cs-CZ" dirty="0"/>
              <a:t>Srážení krve</a:t>
            </a:r>
          </a:p>
          <a:p>
            <a:pPr marL="514350" indent="-514350" eaLnBrk="1" fontAlgn="auto" hangingPunct="1">
              <a:spcAft>
                <a:spcPts val="0"/>
              </a:spcAft>
              <a:defRPr/>
            </a:pPr>
            <a:endParaRPr lang="cs-CZ" dirty="0" smtClean="0"/>
          </a:p>
          <a:p>
            <a:pPr marL="514350" indent="-514350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rgbClr val="00B050"/>
                </a:solidFill>
              </a:rPr>
              <a:t>II. Glykémie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  <a:p>
            <a:pPr marL="514350" indent="-514350" eaLnBrk="1" fontAlgn="auto" hangingPunct="1">
              <a:spcAft>
                <a:spcPts val="0"/>
              </a:spcAft>
              <a:defRPr/>
            </a:pPr>
            <a:r>
              <a:rPr lang="cs-CZ" dirty="0" smtClean="0"/>
              <a:t>III. Stresový hormon kortizol</a:t>
            </a:r>
          </a:p>
          <a:p>
            <a:pPr marL="514350" indent="-514350" eaLnBrk="1" fontAlgn="auto" hangingPunct="1">
              <a:spcAft>
                <a:spcPts val="0"/>
              </a:spcAft>
              <a:defRPr/>
            </a:pPr>
            <a:endParaRPr lang="cs-CZ" dirty="0" smtClean="0"/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2500306"/>
            <a:ext cx="2895600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</p:pic>
      <p:sp>
        <p:nvSpPr>
          <p:cNvPr id="14340" name="TextovéPole 4"/>
          <p:cNvSpPr txBox="1">
            <a:spLocks noChangeArrowheads="1"/>
          </p:cNvSpPr>
          <p:nvPr/>
        </p:nvSpPr>
        <p:spPr bwMode="auto">
          <a:xfrm>
            <a:off x="3571875" y="1928813"/>
            <a:ext cx="18526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Franklin Gothic Book" pitchFamily="34" charset="0"/>
              </a:rPr>
              <a:t>(Haima, Sanquis)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Kortizol (</a:t>
            </a:r>
            <a:r>
              <a:rPr lang="cs-CZ" dirty="0" err="1" smtClean="0"/>
              <a:t>hydrokortizon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23554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3"/>
            <a:ext cx="8982075" cy="5303837"/>
          </a:xfrm>
        </p:spPr>
        <p:txBody>
          <a:bodyPr/>
          <a:lstStyle/>
          <a:p>
            <a:r>
              <a:rPr lang="cs-CZ" smtClean="0"/>
              <a:t>Stresový hormon </a:t>
            </a:r>
            <a:r>
              <a:rPr lang="cs-CZ" sz="2400" smtClean="0"/>
              <a:t>– udržuje organizmus v pohotovosti</a:t>
            </a:r>
          </a:p>
          <a:p>
            <a:r>
              <a:rPr lang="cs-CZ" smtClean="0"/>
              <a:t>V krevním oběhu </a:t>
            </a:r>
            <a:r>
              <a:rPr lang="cs-CZ" sz="2400" smtClean="0"/>
              <a:t>– vazba na kortizol vázající protein (80%) </a:t>
            </a:r>
          </a:p>
          <a:p>
            <a:pPr>
              <a:buFont typeface="Wingdings 2" pitchFamily="18" charset="2"/>
              <a:buNone/>
            </a:pPr>
            <a:r>
              <a:rPr lang="cs-CZ" sz="2400" smtClean="0"/>
              <a:t>				        - volný – biologicky aktivní (10%)</a:t>
            </a:r>
          </a:p>
          <a:p>
            <a:pPr>
              <a:buFont typeface="Wingdings 2" pitchFamily="18" charset="2"/>
              <a:buNone/>
            </a:pPr>
            <a:endParaRPr lang="cs-CZ" sz="1000" smtClean="0"/>
          </a:p>
          <a:p>
            <a:r>
              <a:rPr lang="cs-CZ" smtClean="0"/>
              <a:t>ACTH - </a:t>
            </a:r>
            <a:r>
              <a:rPr lang="cs-CZ" sz="2400" smtClean="0"/>
              <a:t>stimuluje produkci kortizolu</a:t>
            </a:r>
          </a:p>
          <a:p>
            <a:pPr>
              <a:buFont typeface="Wingdings 2" pitchFamily="18" charset="2"/>
              <a:buNone/>
            </a:pPr>
            <a:r>
              <a:rPr lang="cs-CZ" sz="2400" smtClean="0"/>
              <a:t> 		      - má cirkadiánní charakter </a:t>
            </a:r>
            <a:r>
              <a:rPr lang="cs-CZ" sz="1400" smtClean="0"/>
              <a:t>(nejvyšší úroveň produkce ráno do 	                	             9.hodiny, nejnižší před usínáním a do půlnoci)</a:t>
            </a:r>
          </a:p>
          <a:p>
            <a:r>
              <a:rPr lang="cs-CZ" smtClean="0"/>
              <a:t>Efekt:</a:t>
            </a:r>
            <a:r>
              <a:rPr lang="cs-CZ" sz="2400" smtClean="0"/>
              <a:t> </a:t>
            </a:r>
            <a:r>
              <a:rPr lang="cs-CZ" sz="2400" smtClean="0">
                <a:solidFill>
                  <a:srgbClr val="00B050"/>
                </a:solidFill>
              </a:rPr>
              <a:t>zvýšení glykémie</a:t>
            </a:r>
            <a:r>
              <a:rPr lang="cs-CZ" sz="2400" smtClean="0"/>
              <a:t>, proteokatabolický účinek, štěpení lipidů v dolních končetinách + ukládání tuků v obličeji, tlumí projevy zánětu, stimulace CNS</a:t>
            </a:r>
          </a:p>
          <a:p>
            <a:r>
              <a:rPr lang="cs-CZ" smtClean="0"/>
              <a:t>Mechanizmus účinku: </a:t>
            </a:r>
            <a:r>
              <a:rPr lang="cs-CZ" sz="2400" smtClean="0"/>
              <a:t>vazba na receptor v cytoplazmě – transkripční faktor</a:t>
            </a:r>
          </a:p>
        </p:txBody>
      </p:sp>
      <p:pic>
        <p:nvPicPr>
          <p:cNvPr id="2355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62750" y="0"/>
            <a:ext cx="2381250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/>
              <a:t>Dráhy regulující uvolnění kortizolu</a:t>
            </a:r>
            <a:endParaRPr lang="cs-CZ" dirty="0"/>
          </a:p>
        </p:txBody>
      </p:sp>
      <p:pic>
        <p:nvPicPr>
          <p:cNvPr id="24578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643063" y="1285875"/>
            <a:ext cx="5715000" cy="5100638"/>
          </a:xfrm>
        </p:spPr>
      </p:pic>
      <p:sp>
        <p:nvSpPr>
          <p:cNvPr id="24579" name="TextovéPole 6"/>
          <p:cNvSpPr txBox="1">
            <a:spLocks noChangeArrowheads="1"/>
          </p:cNvSpPr>
          <p:nvPr/>
        </p:nvSpPr>
        <p:spPr bwMode="auto">
          <a:xfrm>
            <a:off x="1643063" y="6211888"/>
            <a:ext cx="5715000" cy="6461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CRH – kortikotropin uvolňující hormon</a:t>
            </a:r>
          </a:p>
          <a:p>
            <a:r>
              <a:rPr lang="cs-CZ"/>
              <a:t>ACTH – adrenokortikotropní hormon</a:t>
            </a:r>
          </a:p>
        </p:txBody>
      </p:sp>
      <p:sp>
        <p:nvSpPr>
          <p:cNvPr id="24580" name="TextovéPole 7"/>
          <p:cNvSpPr txBox="1">
            <a:spLocks noChangeArrowheads="1"/>
          </p:cNvSpPr>
          <p:nvPr/>
        </p:nvSpPr>
        <p:spPr bwMode="auto">
          <a:xfrm>
            <a:off x="1643063" y="3571875"/>
            <a:ext cx="1000125" cy="5540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000"/>
              <a:t>Přední lalok</a:t>
            </a:r>
          </a:p>
          <a:p>
            <a:r>
              <a:rPr lang="cs-CZ" sz="1000"/>
              <a:t>podvěsku mozkového</a:t>
            </a:r>
          </a:p>
        </p:txBody>
      </p:sp>
      <p:sp>
        <p:nvSpPr>
          <p:cNvPr id="24581" name="TextovéPole 8"/>
          <p:cNvSpPr txBox="1">
            <a:spLocks noChangeArrowheads="1"/>
          </p:cNvSpPr>
          <p:nvPr/>
        </p:nvSpPr>
        <p:spPr bwMode="auto">
          <a:xfrm>
            <a:off x="6500813" y="4529138"/>
            <a:ext cx="857250" cy="400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000"/>
              <a:t>Kůra </a:t>
            </a:r>
          </a:p>
          <a:p>
            <a:r>
              <a:rPr lang="cs-CZ" sz="1000"/>
              <a:t>nadledvinek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4786313" y="1714500"/>
            <a:ext cx="1000125" cy="51435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Patologické stavy</a:t>
            </a:r>
            <a:endParaRPr lang="cs-CZ" dirty="0"/>
          </a:p>
        </p:txBody>
      </p:sp>
      <p:pic>
        <p:nvPicPr>
          <p:cNvPr id="2560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57738" y="0"/>
            <a:ext cx="4386262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86438" y="1592263"/>
            <a:ext cx="3357562" cy="526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5"/>
          <a:srcRect/>
          <a:stretch>
            <a:fillRect/>
          </a:stretch>
        </p:blipFill>
        <p:spPr>
          <a:xfrm>
            <a:off x="0" y="2571750"/>
            <a:ext cx="6042025" cy="3214688"/>
          </a:xfrm>
        </p:spPr>
      </p:pic>
      <p:sp>
        <p:nvSpPr>
          <p:cNvPr id="25606" name="TextovéPole 7"/>
          <p:cNvSpPr txBox="1">
            <a:spLocks noChangeArrowheads="1"/>
          </p:cNvSpPr>
          <p:nvPr/>
        </p:nvSpPr>
        <p:spPr bwMode="auto">
          <a:xfrm>
            <a:off x="6919913" y="6488113"/>
            <a:ext cx="22240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Cushingův syndrom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1857375" y="3214688"/>
            <a:ext cx="642938" cy="35718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9459" name="Nadpis 1"/>
          <p:cNvSpPr>
            <a:spLocks noGrp="1"/>
          </p:cNvSpPr>
          <p:nvPr>
            <p:ph type="title"/>
          </p:nvPr>
        </p:nvSpPr>
        <p:spPr>
          <a:xfrm>
            <a:off x="643467" y="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b="1" smtClean="0">
                <a:solidFill>
                  <a:srgbClr val="C00000"/>
                </a:solidFill>
              </a:rPr>
              <a:t>Srážení krve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1438" y="1357313"/>
            <a:ext cx="9144000" cy="5500687"/>
          </a:xfrm>
        </p:spPr>
        <p:txBody>
          <a:bodyPr/>
          <a:lstStyle/>
          <a:p>
            <a:pPr eaLnBrk="1" hangingPunct="1"/>
            <a:r>
              <a:rPr lang="cs-CZ" sz="2400" smtClean="0">
                <a:solidFill>
                  <a:srgbClr val="FF0000"/>
                </a:solidFill>
                <a:latin typeface="Arial" charset="0"/>
                <a:cs typeface="Arial" charset="0"/>
              </a:rPr>
              <a:t>Plazma</a:t>
            </a:r>
            <a:r>
              <a:rPr lang="cs-CZ" sz="2400" smtClean="0">
                <a:latin typeface="Arial" charset="0"/>
                <a:cs typeface="Arial" charset="0"/>
              </a:rPr>
              <a:t> (nevysrážený fibrin) vs. </a:t>
            </a:r>
            <a:r>
              <a:rPr lang="cs-CZ" sz="2400" smtClean="0">
                <a:solidFill>
                  <a:srgbClr val="FF0000"/>
                </a:solidFill>
                <a:latin typeface="Arial" charset="0"/>
                <a:cs typeface="Arial" charset="0"/>
              </a:rPr>
              <a:t>sérum</a:t>
            </a:r>
            <a:r>
              <a:rPr lang="cs-CZ" sz="2400" smtClean="0">
                <a:latin typeface="Arial" charset="0"/>
                <a:cs typeface="Arial" charset="0"/>
              </a:rPr>
              <a:t> (vysrážený fibrin)</a:t>
            </a:r>
          </a:p>
          <a:p>
            <a:pPr eaLnBrk="1" hangingPunct="1"/>
            <a:r>
              <a:rPr lang="cs-CZ" sz="2400" smtClean="0">
                <a:latin typeface="Arial" charset="0"/>
                <a:cs typeface="Arial" charset="0"/>
              </a:rPr>
              <a:t>Mělo by trvat 2-6 min  (nesrážlivost – hemofýlie)</a:t>
            </a:r>
          </a:p>
          <a:p>
            <a:pPr eaLnBrk="1" hangingPunct="1"/>
            <a:r>
              <a:rPr lang="cs-CZ" sz="2400" u="sng" smtClean="0">
                <a:latin typeface="Arial" charset="0"/>
                <a:cs typeface="Arial" charset="0"/>
              </a:rPr>
              <a:t>Schillingova metoda </a:t>
            </a:r>
            <a:r>
              <a:rPr lang="cs-CZ" sz="2400" smtClean="0">
                <a:latin typeface="Arial" charset="0"/>
                <a:cs typeface="Arial" charset="0"/>
              </a:rPr>
              <a:t>(skleněná kapilára, ulamování)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smtClean="0">
                <a:latin typeface="Arial" charset="0"/>
                <a:cs typeface="Arial" charset="0"/>
              </a:rPr>
              <a:t>Při kontaktu kolagenu cévy s vnějším prostředím - aktivace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smtClean="0">
                <a:latin typeface="Arial" charset="0"/>
                <a:cs typeface="Arial" charset="0"/>
              </a:rPr>
              <a:t>trombocytů – </a:t>
            </a:r>
            <a:r>
              <a:rPr lang="cs-CZ" sz="2400" smtClean="0">
                <a:solidFill>
                  <a:schemeClr val="bg1"/>
                </a:solidFill>
                <a:latin typeface="Arial" charset="0"/>
                <a:cs typeface="Arial" charset="0"/>
              </a:rPr>
              <a:t>bílý  </a:t>
            </a:r>
            <a:r>
              <a:rPr lang="cs-CZ" sz="2400" smtClean="0">
                <a:latin typeface="Arial" charset="0"/>
                <a:cs typeface="Arial" charset="0"/>
              </a:rPr>
              <a:t>trombus – sekrece serotoninu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smtClean="0">
                <a:latin typeface="Arial" charset="0"/>
                <a:cs typeface="Arial" charset="0"/>
              </a:rPr>
              <a:t>   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smtClean="0">
                <a:latin typeface="Arial" charset="0"/>
                <a:cs typeface="Arial" charset="0"/>
              </a:rPr>
              <a:t>vazokonstrikce        vnitřní  (I – XIII)+ vnější faktory (Ca</a:t>
            </a:r>
            <a:r>
              <a:rPr lang="cs-CZ" sz="2400" baseline="30000" smtClean="0">
                <a:latin typeface="Arial" charset="0"/>
                <a:cs typeface="Arial" charset="0"/>
              </a:rPr>
              <a:t>2+</a:t>
            </a:r>
            <a:r>
              <a:rPr lang="cs-CZ" sz="2400" smtClean="0">
                <a:latin typeface="Arial" charset="0"/>
                <a:cs typeface="Arial" charset="0"/>
              </a:rPr>
              <a:t>)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smtClean="0">
                <a:latin typeface="Arial" charset="0"/>
                <a:cs typeface="Arial" charset="0"/>
              </a:rPr>
              <a:t>					X       X*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smtClean="0">
                <a:latin typeface="Arial" charset="0"/>
                <a:cs typeface="Arial" charset="0"/>
              </a:rPr>
              <a:t>				protrombin         trombin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smtClean="0">
                <a:latin typeface="Arial" charset="0"/>
                <a:cs typeface="Arial" charset="0"/>
              </a:rPr>
              <a:t>					fibrinogen     fibrin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smtClean="0">
                <a:latin typeface="Arial" charset="0"/>
                <a:cs typeface="Arial" charset="0"/>
              </a:rPr>
              <a:t>							síť = </a:t>
            </a:r>
            <a:r>
              <a:rPr lang="cs-CZ" sz="2400" smtClean="0">
                <a:solidFill>
                  <a:srgbClr val="FF0000"/>
                </a:solidFill>
                <a:latin typeface="Arial" charset="0"/>
                <a:cs typeface="Arial" charset="0"/>
              </a:rPr>
              <a:t>červený</a:t>
            </a:r>
            <a:r>
              <a:rPr lang="cs-CZ" sz="2400" smtClean="0">
                <a:latin typeface="Arial" charset="0"/>
                <a:cs typeface="Arial" charset="0"/>
              </a:rPr>
              <a:t> trombus</a:t>
            </a:r>
          </a:p>
        </p:txBody>
      </p:sp>
      <p:cxnSp>
        <p:nvCxnSpPr>
          <p:cNvPr id="5" name="Přímá spojovací šipka 4"/>
          <p:cNvCxnSpPr/>
          <p:nvPr/>
        </p:nvCxnSpPr>
        <p:spPr>
          <a:xfrm rot="10800000" flipV="1">
            <a:off x="1857375" y="3643313"/>
            <a:ext cx="2500313" cy="3571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šipka 6"/>
          <p:cNvCxnSpPr/>
          <p:nvPr/>
        </p:nvCxnSpPr>
        <p:spPr>
          <a:xfrm>
            <a:off x="5143500" y="3643313"/>
            <a:ext cx="444500" cy="3571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/>
          <p:nvPr/>
        </p:nvCxnSpPr>
        <p:spPr>
          <a:xfrm>
            <a:off x="4143375" y="4643438"/>
            <a:ext cx="285750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/>
          <p:nvPr/>
        </p:nvCxnSpPr>
        <p:spPr>
          <a:xfrm>
            <a:off x="4572000" y="5143500"/>
            <a:ext cx="28575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/>
          <p:nvPr/>
        </p:nvCxnSpPr>
        <p:spPr>
          <a:xfrm rot="5400000">
            <a:off x="4592637" y="4964113"/>
            <a:ext cx="21431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>
            <a:off x="5214938" y="5572125"/>
            <a:ext cx="28575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/>
          <p:nvPr/>
        </p:nvCxnSpPr>
        <p:spPr>
          <a:xfrm rot="5400000">
            <a:off x="5234781" y="5393532"/>
            <a:ext cx="21431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/>
          <p:nvPr/>
        </p:nvCxnSpPr>
        <p:spPr>
          <a:xfrm rot="5400000">
            <a:off x="5749925" y="5821363"/>
            <a:ext cx="214313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/>
          <p:nvPr/>
        </p:nvCxnSpPr>
        <p:spPr>
          <a:xfrm rot="10800000" flipV="1">
            <a:off x="4191000" y="3643313"/>
            <a:ext cx="762000" cy="3571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373" name="Skupina 27"/>
          <p:cNvGrpSpPr>
            <a:grpSpLocks/>
          </p:cNvGrpSpPr>
          <p:nvPr/>
        </p:nvGrpSpPr>
        <p:grpSpPr bwMode="auto">
          <a:xfrm>
            <a:off x="6143625" y="4929188"/>
            <a:ext cx="698500" cy="357187"/>
            <a:chOff x="6500822" y="4857760"/>
            <a:chExt cx="785818" cy="357190"/>
          </a:xfrm>
        </p:grpSpPr>
        <p:cxnSp>
          <p:nvCxnSpPr>
            <p:cNvPr id="25" name="Přímá spojovací čára 24"/>
            <p:cNvCxnSpPr/>
            <p:nvPr/>
          </p:nvCxnSpPr>
          <p:spPr>
            <a:xfrm flipV="1">
              <a:off x="6572260" y="4857760"/>
              <a:ext cx="714380" cy="21431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Přímá spojovací čára 26"/>
            <p:cNvCxnSpPr/>
            <p:nvPr/>
          </p:nvCxnSpPr>
          <p:spPr>
            <a:xfrm rot="16200000" flipH="1">
              <a:off x="6429384" y="5000636"/>
              <a:ext cx="285752" cy="1428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374" name="TextovéPole 28"/>
          <p:cNvSpPr txBox="1">
            <a:spLocks noChangeArrowheads="1"/>
          </p:cNvSpPr>
          <p:nvPr/>
        </p:nvSpPr>
        <p:spPr bwMode="auto">
          <a:xfrm>
            <a:off x="6858000" y="4643438"/>
            <a:ext cx="14033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rgbClr val="00CC00"/>
                </a:solidFill>
              </a:rPr>
              <a:t>anti-trombin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667456" y="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b="1" smtClean="0">
                <a:solidFill>
                  <a:srgbClr val="C00000"/>
                </a:solidFill>
              </a:rPr>
              <a:t>Protisrážlivé látky</a:t>
            </a:r>
          </a:p>
        </p:txBody>
      </p:sp>
      <p:sp>
        <p:nvSpPr>
          <p:cNvPr id="3277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89000" y="1785938"/>
            <a:ext cx="7772400" cy="4572000"/>
          </a:xfrm>
        </p:spPr>
        <p:txBody>
          <a:bodyPr>
            <a:normAutofit fontScale="77500" lnSpcReduction="20000"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Heparin – vazba na antitrombin III, inhibice aktivace trombinu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>
                <a:latin typeface="Arial" pitchFamily="34" charset="0"/>
                <a:cs typeface="Arial" pitchFamily="34" charset="0"/>
              </a:rPr>
              <a:t>Hirudin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– taktéž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anti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-trombinový efekt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Soli kyseliny šťavelové a citronové (vážou vápník)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>
                <a:latin typeface="Arial" pitchFamily="34" charset="0"/>
                <a:cs typeface="Arial" pitchFamily="34" charset="0"/>
              </a:rPr>
              <a:t>Ixodin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– inhibitor trombokinázy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Kumarin (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warfarin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) – inhibitor syntézy faktorů závislých na vit. K (VII, IX, X, II)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Obdélník 3"/>
          <p:cNvSpPr>
            <a:spLocks noChangeArrowheads="1"/>
          </p:cNvSpPr>
          <p:nvPr/>
        </p:nvSpPr>
        <p:spPr bwMode="auto">
          <a:xfrm>
            <a:off x="2286000" y="6286500"/>
            <a:ext cx="41973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Franklin Gothic Book" pitchFamily="34" charset="0"/>
              </a:rPr>
              <a:t>http://www.zoologie.upol.cz/hemat2.htm</a:t>
            </a:r>
          </a:p>
        </p:txBody>
      </p:sp>
      <p:pic>
        <p:nvPicPr>
          <p:cNvPr id="1638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47000" y="2133600"/>
            <a:ext cx="995363" cy="1525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0" y="4214813"/>
            <a:ext cx="1282700" cy="1036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10500" y="5715000"/>
            <a:ext cx="923925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/>
              <a:t>Glykémie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2413" y="1579563"/>
            <a:ext cx="9144000" cy="508952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3000" smtClean="0"/>
              <a:t>Hladina glukózy v krvi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3000" b="1" smtClean="0"/>
              <a:t>3,9 – 5,6 mM (70 – 110 mg/1 dl)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3000" smtClean="0"/>
              <a:t>Objev 1921 – Banting a Best (NC)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3000" smtClean="0"/>
              <a:t>Řízení: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3000" smtClean="0"/>
              <a:t>1. Autoregulace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3000" smtClean="0"/>
              <a:t>2. Hormonální regulace  </a:t>
            </a:r>
            <a:r>
              <a:rPr lang="cs-CZ" sz="3000" u="sng" smtClean="0"/>
              <a:t>inzulin</a:t>
            </a:r>
            <a:r>
              <a:rPr lang="cs-CZ" sz="3000" u="sng" smtClean="0">
                <a:latin typeface="Arial" charset="0"/>
              </a:rPr>
              <a:t> </a:t>
            </a:r>
            <a:r>
              <a:rPr lang="cs-CZ" sz="1800" u="sng" smtClean="0">
                <a:latin typeface="Arial" charset="0"/>
              </a:rPr>
              <a:t>(</a:t>
            </a:r>
            <a:r>
              <a:rPr lang="cs-CZ" sz="1800" u="sng" smtClean="0">
                <a:latin typeface="Symbol" pitchFamily="18" charset="2"/>
              </a:rPr>
              <a:t>b</a:t>
            </a:r>
            <a:r>
              <a:rPr lang="cs-CZ" sz="1800" u="sng" smtClean="0">
                <a:latin typeface="Arial" charset="0"/>
              </a:rPr>
              <a:t> buňky pankreatu)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3000" smtClean="0"/>
              <a:t>					   </a:t>
            </a:r>
            <a:r>
              <a:rPr lang="cs-CZ" sz="3000" u="sng" smtClean="0"/>
              <a:t>glukagon </a:t>
            </a:r>
            <a:r>
              <a:rPr lang="cs-CZ" sz="1800" u="sng" smtClean="0">
                <a:latin typeface="Arial" charset="0"/>
              </a:rPr>
              <a:t>(</a:t>
            </a:r>
            <a:r>
              <a:rPr lang="cs-CZ" sz="1800" u="sng" smtClean="0">
                <a:latin typeface="Symbol" pitchFamily="18" charset="2"/>
              </a:rPr>
              <a:t>a</a:t>
            </a:r>
            <a:r>
              <a:rPr lang="cs-CZ" sz="1800" u="sng" smtClean="0">
                <a:latin typeface="Arial" charset="0"/>
              </a:rPr>
              <a:t> buňky pankreatu)</a:t>
            </a:r>
            <a:r>
              <a:rPr lang="cs-CZ" sz="3000" smtClean="0"/>
              <a:t>, 					   růstový hormon (hypofýza)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3000" smtClean="0"/>
              <a:t>					   adrenalin, </a:t>
            </a:r>
            <a:r>
              <a:rPr lang="cs-CZ" sz="3000" smtClean="0">
                <a:solidFill>
                  <a:srgbClr val="0070C0"/>
                </a:solidFill>
              </a:rPr>
              <a:t>kortizol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3000" smtClean="0"/>
              <a:t>3. Nervová regulace</a:t>
            </a:r>
          </a:p>
        </p:txBody>
      </p:sp>
      <p:cxnSp>
        <p:nvCxnSpPr>
          <p:cNvPr id="5" name="Přímá spojovací šipka 4"/>
          <p:cNvCxnSpPr/>
          <p:nvPr/>
        </p:nvCxnSpPr>
        <p:spPr>
          <a:xfrm rot="5400000">
            <a:off x="4072732" y="4356894"/>
            <a:ext cx="285750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šipka 6"/>
          <p:cNvCxnSpPr/>
          <p:nvPr/>
        </p:nvCxnSpPr>
        <p:spPr>
          <a:xfrm rot="5400000" flipH="1" flipV="1">
            <a:off x="4072732" y="4869656"/>
            <a:ext cx="285750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šipka 5"/>
          <p:cNvCxnSpPr/>
          <p:nvPr/>
        </p:nvCxnSpPr>
        <p:spPr>
          <a:xfrm rot="5400000" flipH="1" flipV="1">
            <a:off x="4072732" y="5299869"/>
            <a:ext cx="285750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šipka 7"/>
          <p:cNvCxnSpPr/>
          <p:nvPr/>
        </p:nvCxnSpPr>
        <p:spPr>
          <a:xfrm rot="5400000" flipH="1" flipV="1">
            <a:off x="4072732" y="5733256"/>
            <a:ext cx="285750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/>
              <a:t>Hormonální regulace glykemie</a:t>
            </a:r>
            <a:endParaRPr lang="cs-CZ" dirty="0"/>
          </a:p>
        </p:txBody>
      </p:sp>
      <p:pic>
        <p:nvPicPr>
          <p:cNvPr id="18434" name="Picture 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50" y="1323975"/>
            <a:ext cx="5214938" cy="546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/>
              <a:t>Inzulin</a:t>
            </a:r>
            <a:endParaRPr lang="cs-CZ" dirty="0"/>
          </a:p>
        </p:txBody>
      </p:sp>
      <p:pic>
        <p:nvPicPr>
          <p:cNvPr id="19458" name="Picture 11" descr="Effect of insulin on glucose uptake and metabolism. Insulin binds to its receptor (1) which in turn starts many protein activation cascades (2). These include: translocation of Glut-4 transporter to the plasma membrane and influx of glucose (3), glycogen synthesis (4), glycolysis (5) and fatty acid synthesis (6).">
            <a:hlinkClick r:id="rId2" tooltip="Effect of insulin on glucose uptake and metabolism. Insulin binds to its receptor (1) which in turn starts many protein activation cascades (2). These include: translocation of Glut-4 transporter to the plasma membrane and influx of glucose (3), glycogen synthesis (4), glycolysis (5) and fatty acid synthesis (6).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813" y="1357313"/>
            <a:ext cx="5495925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12" descr="http://en.wikipedia.org/skins-1.5/common/images/magnify-clip.png">
            <a:hlinkClick r:id="rId2" tooltip="Enlarge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5575" y="242888"/>
            <a:ext cx="142875" cy="10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TextovéPole 12"/>
          <p:cNvSpPr txBox="1">
            <a:spLocks noChangeArrowheads="1"/>
          </p:cNvSpPr>
          <p:nvPr/>
        </p:nvSpPr>
        <p:spPr bwMode="auto">
          <a:xfrm>
            <a:off x="1143000" y="4643438"/>
            <a:ext cx="7620000" cy="258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cs-CZ">
                <a:latin typeface="Franklin Gothic Book" pitchFamily="34" charset="0"/>
              </a:rPr>
              <a:t>Vazba inzulinu na jeho receptor </a:t>
            </a:r>
          </a:p>
          <a:p>
            <a:pPr marL="342900" indent="-342900">
              <a:buFontTx/>
              <a:buAutoNum type="arabicPeriod"/>
            </a:pPr>
            <a:r>
              <a:rPr lang="cs-CZ">
                <a:latin typeface="Franklin Gothic Book" pitchFamily="34" charset="0"/>
              </a:rPr>
              <a:t>Aktivace kaskády kináz</a:t>
            </a:r>
          </a:p>
          <a:p>
            <a:pPr marL="342900" indent="-342900">
              <a:buFontTx/>
              <a:buAutoNum type="arabicPeriod"/>
            </a:pPr>
            <a:r>
              <a:rPr lang="cs-CZ">
                <a:latin typeface="Franklin Gothic Book" pitchFamily="34" charset="0"/>
              </a:rPr>
              <a:t>Aktivace glukózového transportéru Glut4 a jeho translokace k membráně + tok glukózy z krve do buňky</a:t>
            </a:r>
          </a:p>
          <a:p>
            <a:pPr marL="342900" indent="-342900">
              <a:buFontTx/>
              <a:buAutoNum type="arabicPeriod"/>
            </a:pPr>
            <a:r>
              <a:rPr lang="cs-CZ">
                <a:latin typeface="Franklin Gothic Book" pitchFamily="34" charset="0"/>
              </a:rPr>
              <a:t>Syntéza glykogenu</a:t>
            </a:r>
          </a:p>
          <a:p>
            <a:pPr marL="342900" indent="-342900">
              <a:buFontTx/>
              <a:buAutoNum type="arabicPeriod"/>
            </a:pPr>
            <a:r>
              <a:rPr lang="cs-CZ">
                <a:latin typeface="Franklin Gothic Book" pitchFamily="34" charset="0"/>
              </a:rPr>
              <a:t>Glykolýza</a:t>
            </a:r>
          </a:p>
          <a:p>
            <a:pPr marL="342900" indent="-342900">
              <a:buFontTx/>
              <a:buAutoNum type="arabicPeriod"/>
            </a:pPr>
            <a:r>
              <a:rPr lang="cs-CZ">
                <a:latin typeface="Franklin Gothic Book" pitchFamily="34" charset="0"/>
              </a:rPr>
              <a:t>Syntéza mastných kyselin (játra, svalovina)</a:t>
            </a:r>
          </a:p>
          <a:p>
            <a:pPr marL="342900" indent="-342900">
              <a:buFontTx/>
              <a:buAutoNum type="arabicPeriod"/>
            </a:pPr>
            <a:endParaRPr lang="cs-CZ">
              <a:latin typeface="Franklin Gothic Book" pitchFamily="34" charset="0"/>
            </a:endParaRPr>
          </a:p>
          <a:p>
            <a:pPr marL="342900" indent="-342900">
              <a:buFontTx/>
              <a:buAutoNum type="arabicPeriod"/>
            </a:pPr>
            <a:endParaRPr lang="cs-CZ"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/>
              <a:t>Diabetes </a:t>
            </a:r>
            <a:r>
              <a:rPr lang="cs-CZ" dirty="0" err="1" smtClean="0"/>
              <a:t>mellitus</a:t>
            </a:r>
            <a:endParaRPr lang="cs-CZ" dirty="0"/>
          </a:p>
        </p:txBody>
      </p:sp>
      <p:sp>
        <p:nvSpPr>
          <p:cNvPr id="20482" name="Zástupný symbol pro obsah 2"/>
          <p:cNvSpPr>
            <a:spLocks noGrp="1"/>
          </p:cNvSpPr>
          <p:nvPr>
            <p:ph idx="1"/>
          </p:nvPr>
        </p:nvSpPr>
        <p:spPr>
          <a:xfrm>
            <a:off x="0" y="1554163"/>
            <a:ext cx="9144000" cy="5303837"/>
          </a:xfrm>
        </p:spPr>
        <p:txBody>
          <a:bodyPr/>
          <a:lstStyle/>
          <a:p>
            <a:pPr eaLnBrk="1" hangingPunct="1"/>
            <a:r>
              <a:rPr lang="cs-CZ" smtClean="0"/>
              <a:t>Hyperglykémie – ketoacidotické kóma (DMI.), 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   -mikro a makroangiopatie (glykovaný Hg - DMII.)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cs-CZ" smtClean="0"/>
              <a:t>x</a:t>
            </a:r>
          </a:p>
          <a:p>
            <a:pPr eaLnBrk="1" hangingPunct="1"/>
            <a:r>
              <a:rPr lang="cs-CZ" smtClean="0"/>
              <a:t>Hypoglykémie – hypoglykemický šok, matení smyslů, kóma</a:t>
            </a:r>
          </a:p>
          <a:p>
            <a:pPr eaLnBrk="1" hangingPunct="1"/>
            <a:r>
              <a:rPr lang="cs-CZ" smtClean="0"/>
              <a:t>D.M. typu I. – juvenilní = inzulin deficientní (7%)</a:t>
            </a:r>
          </a:p>
          <a:p>
            <a:pPr lvl="2" eaLnBrk="1" hangingPunct="1"/>
            <a:r>
              <a:rPr lang="cs-CZ" smtClean="0"/>
              <a:t>Akutní diabetický syndrom </a:t>
            </a:r>
          </a:p>
          <a:p>
            <a:pPr eaLnBrk="1" hangingPunct="1"/>
            <a:r>
              <a:rPr lang="cs-CZ" smtClean="0"/>
              <a:t>D.M. typu II. – seniorský = inzulin rezistentní(92%)</a:t>
            </a:r>
          </a:p>
          <a:p>
            <a:pPr lvl="2" eaLnBrk="1" hangingPunct="1"/>
            <a:r>
              <a:rPr lang="cs-CZ" smtClean="0"/>
              <a:t>Chronický diabetický syndrom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Akutní diabetický syndrom DMI.</a:t>
            </a:r>
            <a:endParaRPr lang="en-US" dirty="0"/>
          </a:p>
        </p:txBody>
      </p:sp>
      <p:sp>
        <p:nvSpPr>
          <p:cNvPr id="21506" name="Obdélník 3"/>
          <p:cNvSpPr>
            <a:spLocks noChangeArrowheads="1"/>
          </p:cNvSpPr>
          <p:nvPr/>
        </p:nvSpPr>
        <p:spPr bwMode="auto">
          <a:xfrm>
            <a:off x="100013" y="1285875"/>
            <a:ext cx="9043987" cy="421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>
                <a:solidFill>
                  <a:srgbClr val="00B050"/>
                </a:solidFill>
              </a:rPr>
              <a:t>ketoacidotické kóma</a:t>
            </a:r>
          </a:p>
          <a:p>
            <a:pPr algn="just">
              <a:lnSpc>
                <a:spcPct val="150000"/>
              </a:lnSpc>
            </a:pPr>
            <a:r>
              <a:rPr lang="cs-CZ" sz="2000"/>
              <a:t> -  nedostatek glukózy v buňkách  závislých na inzulinu – alternativní zdroje energie – nadměrná produkce  KETOlátek (kys. acetooctová, hydroxymáselná, aceton) – zvýšení ACIDITY krve (snaha o snížení jejich koncentrace – Kusmaulovo dýchání, zvýšené močení) – překonání krevně-mozkové bariéry – selhávání mozkových center – KÓMA</a:t>
            </a:r>
          </a:p>
          <a:p>
            <a:pPr>
              <a:lnSpc>
                <a:spcPct val="150000"/>
              </a:lnSpc>
            </a:pPr>
            <a:endParaRPr lang="cs-CZ" sz="2000"/>
          </a:p>
          <a:p>
            <a:pPr>
              <a:lnSpc>
                <a:spcPct val="150000"/>
              </a:lnSpc>
            </a:pPr>
            <a:endParaRPr lang="cs-CZ" sz="2000"/>
          </a:p>
          <a:p>
            <a:pPr>
              <a:lnSpc>
                <a:spcPct val="150000"/>
              </a:lnSpc>
            </a:pPr>
            <a:endParaRPr lang="en-US" sz="200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57200" y="3857628"/>
            <a:ext cx="8686800" cy="841248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eaLnBrk="0" hangingPunct="0">
              <a:defRPr/>
            </a:pPr>
            <a:r>
              <a:rPr lang="cs-CZ" sz="3600" cap="all" dirty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Chronický diabetický syndrom DMII.</a:t>
            </a:r>
            <a:endParaRPr lang="en-US" sz="3600" cap="all" dirty="0"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1508" name="Obdélník 5"/>
          <p:cNvSpPr>
            <a:spLocks noChangeArrowheads="1"/>
          </p:cNvSpPr>
          <p:nvPr/>
        </p:nvSpPr>
        <p:spPr bwMode="auto">
          <a:xfrm>
            <a:off x="0" y="4500563"/>
            <a:ext cx="8916988" cy="375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>
                <a:solidFill>
                  <a:srgbClr val="00B050"/>
                </a:solidFill>
              </a:rPr>
              <a:t>Mikro a makroangiopatie</a:t>
            </a:r>
          </a:p>
          <a:p>
            <a:pPr algn="just">
              <a:lnSpc>
                <a:spcPct val="150000"/>
              </a:lnSpc>
            </a:pPr>
            <a:r>
              <a:rPr lang="cs-CZ" sz="2000"/>
              <a:t> - špatně balancovaná glykémie – častá hyperglykémie – nadměrná vazba glukózy na hemoglobin = glykovaný hemoglobin – zvýšená viskozita krve – tvorba plaků – ucpávání cév (nejprve drobné kapiláry např. sítnice a ledviny, později žíly nohou)</a:t>
            </a:r>
          </a:p>
          <a:p>
            <a:pPr>
              <a:lnSpc>
                <a:spcPct val="150000"/>
              </a:lnSpc>
            </a:pPr>
            <a:endParaRPr lang="cs-CZ" sz="2000"/>
          </a:p>
          <a:p>
            <a:pPr>
              <a:lnSpc>
                <a:spcPct val="150000"/>
              </a:lnSpc>
            </a:pPr>
            <a:endParaRPr lang="cs-CZ" sz="2000"/>
          </a:p>
          <a:p>
            <a:pPr>
              <a:lnSpc>
                <a:spcPct val="150000"/>
              </a:lnSpc>
            </a:pP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8382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/>
              <a:t>Detekce – </a:t>
            </a:r>
            <a:r>
              <a:rPr lang="cs-CZ" dirty="0" err="1" smtClean="0"/>
              <a:t>glukometr</a:t>
            </a:r>
            <a:r>
              <a:rPr lang="cs-CZ" dirty="0" smtClean="0"/>
              <a:t>/Spektrofotometr</a:t>
            </a:r>
            <a:endParaRPr lang="cs-CZ" dirty="0"/>
          </a:p>
        </p:txBody>
      </p:sp>
      <p:sp>
        <p:nvSpPr>
          <p:cNvPr id="2253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Indikátor</a:t>
            </a:r>
          </a:p>
          <a:p>
            <a:pPr eaLnBrk="1" hangingPunct="1"/>
            <a:r>
              <a:rPr lang="cs-CZ" smtClean="0"/>
              <a:t>Při reakci s glukózou v krvi mění barvu</a:t>
            </a:r>
          </a:p>
          <a:p>
            <a:pPr eaLnBrk="1" hangingPunct="1"/>
            <a:r>
              <a:rPr lang="cs-CZ" smtClean="0"/>
              <a:t>Intenzita barvy odpovídá koncentraci glukózy</a:t>
            </a:r>
          </a:p>
        </p:txBody>
      </p:sp>
      <p:pic>
        <p:nvPicPr>
          <p:cNvPr id="2253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813" y="3489325"/>
            <a:ext cx="5064125" cy="336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rchol">
    <a:dk1>
      <a:sysClr val="windowText" lastClr="000000"/>
    </a:dk1>
    <a:lt1>
      <a:sysClr val="window" lastClr="FFFFFF"/>
    </a:lt1>
    <a:dk2>
      <a:srgbClr val="69676D"/>
    </a:dk2>
    <a:lt2>
      <a:srgbClr val="C9C2D1"/>
    </a:lt2>
    <a:accent1>
      <a:srgbClr val="CEB966"/>
    </a:accent1>
    <a:accent2>
      <a:srgbClr val="9CB084"/>
    </a:accent2>
    <a:accent3>
      <a:srgbClr val="6BB1C9"/>
    </a:accent3>
    <a:accent4>
      <a:srgbClr val="6585CF"/>
    </a:accent4>
    <a:accent5>
      <a:srgbClr val="7E6BC9"/>
    </a:accent5>
    <a:accent6>
      <a:srgbClr val="A379BB"/>
    </a:accent6>
    <a:hlink>
      <a:srgbClr val="410082"/>
    </a:hlink>
    <a:folHlink>
      <a:srgbClr val="93296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715</TotalTime>
  <Words>604</Words>
  <Application>Microsoft Office PowerPoint</Application>
  <PresentationFormat>On-screen Show (4:3)</PresentationFormat>
  <Paragraphs>90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Šablona návrhu</vt:lpstr>
      </vt:variant>
      <vt:variant>
        <vt:i4>9</vt:i4>
      </vt:variant>
      <vt:variant>
        <vt:lpstr>Nadpisy snímků</vt:lpstr>
      </vt:variant>
      <vt:variant>
        <vt:i4>12</vt:i4>
      </vt:variant>
    </vt:vector>
  </HeadingPairs>
  <TitlesOfParts>
    <vt:vector size="27" baseType="lpstr">
      <vt:lpstr>Arial</vt:lpstr>
      <vt:lpstr>Franklin Gothic Medium</vt:lpstr>
      <vt:lpstr>Franklin Gothic Book</vt:lpstr>
      <vt:lpstr>Wingdings 2</vt:lpstr>
      <vt:lpstr>Calibri</vt:lpstr>
      <vt:lpstr>Symbol</vt:lpstr>
      <vt:lpstr>Cesta</vt:lpstr>
      <vt:lpstr>Cesta</vt:lpstr>
      <vt:lpstr>Cesta</vt:lpstr>
      <vt:lpstr>Cesta</vt:lpstr>
      <vt:lpstr>Cesta</vt:lpstr>
      <vt:lpstr>Cesta</vt:lpstr>
      <vt:lpstr>Cesta</vt:lpstr>
      <vt:lpstr>Cesta</vt:lpstr>
      <vt:lpstr>Cesta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Krev</dc:title>
  <dc:creator>Jiřina Procházková</dc:creator>
  <cp:lastModifiedBy>Procházková J.</cp:lastModifiedBy>
  <cp:revision>79</cp:revision>
  <dcterms:created xsi:type="dcterms:W3CDTF">2008-05-26T16:32:22Z</dcterms:created>
  <dcterms:modified xsi:type="dcterms:W3CDTF">2015-12-17T10:41:48Z</dcterms:modified>
</cp:coreProperties>
</file>