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02" r:id="rId2"/>
    <p:sldId id="403" r:id="rId3"/>
    <p:sldId id="404" r:id="rId4"/>
    <p:sldId id="405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25" r:id="rId14"/>
    <p:sldId id="414" r:id="rId15"/>
    <p:sldId id="415" r:id="rId16"/>
    <p:sldId id="426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7" r:id="rId27"/>
  </p:sldIdLst>
  <p:sldSz cx="9144000" cy="6858000" type="screen4x3"/>
  <p:notesSz cx="6794500" cy="9906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08" autoAdjust="0"/>
  </p:normalViewPr>
  <p:slideViewPr>
    <p:cSldViewPr>
      <p:cViewPr varScale="1">
        <p:scale>
          <a:sx n="104" d="100"/>
          <a:sy n="104" d="100"/>
        </p:scale>
        <p:origin x="-17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45BD3A-0FC2-476A-8D1E-6A3FFA51DFDE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DCFA70-F4F7-4438-8F85-DC01A4E55F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4316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tenberg.org/files/35842/35842-h/35842-h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ai.com/product_557/Abbe-Camera-Lucida-For-Drawing-Through-Microscope--by-Bausch-and-Lomb.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22._prosinec" TargetMode="External"/><Relationship Id="rId13" Type="http://schemas.openxmlformats.org/officeDocument/2006/relationships/hyperlink" Target="http://cs.wikipedia.org/wiki/Palladium" TargetMode="External"/><Relationship Id="rId18" Type="http://schemas.openxmlformats.org/officeDocument/2006/relationships/hyperlink" Target="http://cs.wikipedia.org/w/index.php?title=Wollaston_(kr%C3%A1ter)&amp;action=edit&amp;redlink=1" TargetMode="External"/><Relationship Id="rId3" Type="http://schemas.openxmlformats.org/officeDocument/2006/relationships/hyperlink" Target="http://cs.wikipedia.org/wiki/Camera_lucida" TargetMode="External"/><Relationship Id="rId21" Type="http://schemas.openxmlformats.org/officeDocument/2006/relationships/hyperlink" Target="http://cs.wikipedia.org/wiki/William_Hyde_Wollaston" TargetMode="External"/><Relationship Id="rId7" Type="http://schemas.openxmlformats.org/officeDocument/2006/relationships/hyperlink" Target="http://cs.wikipedia.org/wiki/Spojen%C3%A9_kr%C3%A1lovstv%C3%AD" TargetMode="External"/><Relationship Id="rId12" Type="http://schemas.openxmlformats.org/officeDocument/2006/relationships/hyperlink" Target="http://cs.wikipedia.org/wiki/Fyzik" TargetMode="External"/><Relationship Id="rId17" Type="http://schemas.openxmlformats.org/officeDocument/2006/relationships/hyperlink" Target="http://cs.wikipedia.org/w/index.php?title=Wollastonit&amp;action=edit&amp;redlink=1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://cs.wikipedia.org/wiki/Fraunhoferovy_%C4%8D%C3%A1ry" TargetMode="External"/><Relationship Id="rId20" Type="http://schemas.openxmlformats.org/officeDocument/2006/relationships/hyperlink" Target="http://cs.wikipedia.org/wiki/Saskatchewa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s.wikipedia.org/w/index.php?title=East_Dereham&amp;action=edit&amp;redlink=1" TargetMode="External"/><Relationship Id="rId11" Type="http://schemas.openxmlformats.org/officeDocument/2006/relationships/hyperlink" Target="http://cs.wikipedia.org/wiki/Chemik" TargetMode="External"/><Relationship Id="rId5" Type="http://schemas.openxmlformats.org/officeDocument/2006/relationships/hyperlink" Target="http://cs.wikipedia.org/wiki/1766" TargetMode="External"/><Relationship Id="rId15" Type="http://schemas.openxmlformats.org/officeDocument/2006/relationships/hyperlink" Target="http://cs.wikipedia.org/wiki/Platina" TargetMode="External"/><Relationship Id="rId10" Type="http://schemas.openxmlformats.org/officeDocument/2006/relationships/hyperlink" Target="http://cs.wikipedia.org/w/index.php?title=Chislehurst&amp;action=edit&amp;redlink=1" TargetMode="External"/><Relationship Id="rId19" Type="http://schemas.openxmlformats.org/officeDocument/2006/relationships/hyperlink" Target="http://cs.wikipedia.org/wiki/Wollaston" TargetMode="External"/><Relationship Id="rId4" Type="http://schemas.openxmlformats.org/officeDocument/2006/relationships/hyperlink" Target="http://cs.wikipedia.org/wiki/6._srpen" TargetMode="External"/><Relationship Id="rId9" Type="http://schemas.openxmlformats.org/officeDocument/2006/relationships/hyperlink" Target="http://cs.wikipedia.org/wiki/1828" TargetMode="External"/><Relationship Id="rId14" Type="http://schemas.openxmlformats.org/officeDocument/2006/relationships/hyperlink" Target="http://cs.wikipedia.org/wiki/Rhodium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hitijinnovation.com/camera-lucida-prism-type-360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kshitijinnovation.com/camera-lucida-mirror-type-361.html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ilai.com/product_557/Abbe-Camera-Lucida-For-Drawing-Through-Microscope--by-Bausch-and-Lomb." TargetMode="External"/><Relationship Id="rId3" Type="http://schemas.openxmlformats.org/officeDocument/2006/relationships/hyperlink" Target="http://images.wellcome.ac.uk/indexplus/image/M0011259.html" TargetMode="External"/><Relationship Id="rId7" Type="http://schemas.openxmlformats.org/officeDocument/2006/relationships/hyperlink" Target="http://images.wellcome.ac.uk/indexplus/page/Prices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catalogue.wellcome.ac.uk/record=b1131385" TargetMode="External"/><Relationship Id="rId5" Type="http://schemas.openxmlformats.org/officeDocument/2006/relationships/hyperlink" Target="http://images.wellcome.ac.uk/indexplus/result.html?wi_library_dept:text=%22General+Collections%22&amp;$=sort=sort+sortexpr+image_sort&amp;*sform=wellcome-images&amp;_IXACTION_=query&amp;_IXFIRST_=1&amp;_IXSPFX_=templates/b&amp;_IXFPFX_=templates/t&amp;$+with+image_sort=." TargetMode="External"/><Relationship Id="rId4" Type="http://schemas.openxmlformats.org/officeDocument/2006/relationships/hyperlink" Target="http://images.wellcome.ac.uk/indexplus/result.html?wi_pub_author:text=%22John+Thomas+Quekett%22&amp;$=sort=sort+sortexpr+image_sort&amp;*sform=wellcome-images&amp;_IXACTION_=query&amp;_IXFIRST_=1&amp;_IXSPFX_=templates/b&amp;_IXFPFX_=templates/t&amp;$+with+image_sort=.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http://www.gutenberg.org/files/35842/35842-h/35842-h.htm</a:t>
            </a:r>
            <a:endParaRPr lang="cs-CZ" altLang="cs-CZ" smtClean="0"/>
          </a:p>
        </p:txBody>
      </p:sp>
      <p:sp>
        <p:nvSpPr>
          <p:cNvPr id="2150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B66955-20F9-43A3-BAFA-D78B7A255ED7}" type="slidenum">
              <a:rPr lang="cs-CZ" altLang="cs-CZ" smtClean="0"/>
              <a:pPr/>
              <a:t>1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683460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Často je kreslený objekt větší než formát papíru a tak se následně obraz na kopírovacím zařízení zmenší na vhodnou velikost a jednotlivé díly obrazu se slepí a opět okopírují. </a:t>
            </a:r>
          </a:p>
          <a:p>
            <a:endParaRPr lang="cs-CZ" altLang="cs-CZ" smtClean="0"/>
          </a:p>
        </p:txBody>
      </p:sp>
      <p:sp>
        <p:nvSpPr>
          <p:cNvPr id="2222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E0F7E4-F3B5-4B94-A66E-2A385AB7A8AC}" type="slidenum">
              <a:rPr lang="cs-CZ" altLang="cs-CZ" smtClean="0"/>
              <a:pPr/>
              <a:t>20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047655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Nejrůznější kreslící zařízení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CFA70-F4F7-4438-8F85-DC01A4E55F25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Zde je vidět, jak se obraz mění v různých hloubkách ostrosti, je lepší proto, když se složí do jedné vrstvy,</a:t>
            </a:r>
            <a:r>
              <a:rPr lang="cs-CZ" baseline="0" dirty="0" smtClean="0"/>
              <a:t> ale na fotografii by to bylo nepřehledné – a proto je dobrá kresba.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CFA70-F4F7-4438-8F85-DC01A4E55F25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Portret</a:t>
            </a:r>
            <a:r>
              <a:rPr lang="cs-CZ" altLang="cs-CZ" smtClean="0"/>
              <a:t>: https://encrypted-tbn3.gstatic.com/images?q=tbn:ANd9GcQAHJVzUgQkWZNfhw3iJYGdMAPeLODeCsFhL3Y2qKSHA_9A3KxZqw</a:t>
            </a:r>
          </a:p>
          <a:p>
            <a:endParaRPr lang="cs-CZ" altLang="cs-CZ" smtClean="0"/>
          </a:p>
          <a:p>
            <a:r>
              <a:rPr lang="cs-CZ" altLang="cs-CZ" smtClean="0"/>
              <a:t>Kresba: </a:t>
            </a:r>
            <a:r>
              <a:rPr lang="cs-CZ" altLang="cs-CZ" smtClean="0">
                <a:hlinkClick r:id="rId3"/>
              </a:rPr>
              <a:t>Jirovec</a:t>
            </a:r>
            <a:r>
              <a:rPr lang="cs-CZ" altLang="cs-CZ" smtClean="0"/>
              <a:t> 1942</a:t>
            </a:r>
          </a:p>
          <a:p>
            <a:endParaRPr lang="cs-CZ" altLang="cs-CZ" smtClean="0"/>
          </a:p>
          <a:p>
            <a:r>
              <a:rPr lang="cs-CZ" altLang="cs-CZ" smtClean="0"/>
              <a:t>Fotka: http://www.</a:t>
            </a:r>
            <a:r>
              <a:rPr lang="cs-CZ" altLang="cs-CZ" smtClean="0">
                <a:hlinkClick r:id="rId3"/>
              </a:rPr>
              <a:t>gilai.com/product_557/Abbe-Camera-Lucida-For-Drawing-Through-Microscope--by-Bausch-and-Lomb.</a:t>
            </a:r>
            <a:endParaRPr lang="cs-CZ" altLang="cs-CZ" smtClean="0"/>
          </a:p>
        </p:txBody>
      </p:sp>
      <p:sp>
        <p:nvSpPr>
          <p:cNvPr id="2160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43C09F-ACB4-4600-9990-AE282788C3F6}" type="slidenum">
              <a:rPr lang="cs-CZ" altLang="cs-CZ" smtClean="0"/>
              <a:pPr/>
              <a:t>9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910637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http://cs.wikipedia.org/wiki/Camera_lucida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b="1" smtClean="0"/>
              <a:t>William Hyde Wollaston</a:t>
            </a:r>
            <a:r>
              <a:rPr lang="cs-CZ" altLang="cs-CZ" smtClean="0"/>
              <a:t> (</a:t>
            </a:r>
            <a:r>
              <a:rPr lang="cs-CZ" altLang="cs-CZ" smtClean="0">
                <a:hlinkClick r:id="rId4" tooltip="6. srpen"/>
              </a:rPr>
              <a:t>6. srpna</a:t>
            </a:r>
            <a:r>
              <a:rPr lang="cs-CZ" altLang="cs-CZ" smtClean="0"/>
              <a:t> </a:t>
            </a:r>
            <a:r>
              <a:rPr lang="cs-CZ" altLang="cs-CZ" smtClean="0">
                <a:hlinkClick r:id="rId5" tooltip="1766"/>
              </a:rPr>
              <a:t>1766</a:t>
            </a:r>
            <a:r>
              <a:rPr lang="cs-CZ" altLang="cs-CZ" smtClean="0"/>
              <a:t>, </a:t>
            </a:r>
            <a:r>
              <a:rPr lang="cs-CZ" altLang="cs-CZ" smtClean="0">
                <a:hlinkClick r:id="rId6" tooltip="East Dereham (stránka neexistuje)"/>
              </a:rPr>
              <a:t>East Dereham</a:t>
            </a:r>
            <a:r>
              <a:rPr lang="cs-CZ" altLang="cs-CZ" smtClean="0"/>
              <a:t>, </a:t>
            </a:r>
            <a:r>
              <a:rPr lang="cs-CZ" altLang="cs-CZ" smtClean="0">
                <a:hlinkClick r:id="rId7" tooltip="Spojené království"/>
              </a:rPr>
              <a:t>Spojené království</a:t>
            </a:r>
            <a:r>
              <a:rPr lang="cs-CZ" altLang="cs-CZ" smtClean="0"/>
              <a:t> – </a:t>
            </a:r>
            <a:r>
              <a:rPr lang="cs-CZ" altLang="cs-CZ" smtClean="0">
                <a:hlinkClick r:id="rId8" tooltip="22. prosinec"/>
              </a:rPr>
              <a:t>22. prosince</a:t>
            </a:r>
            <a:r>
              <a:rPr lang="cs-CZ" altLang="cs-CZ" smtClean="0"/>
              <a:t> </a:t>
            </a:r>
            <a:r>
              <a:rPr lang="cs-CZ" altLang="cs-CZ" smtClean="0">
                <a:hlinkClick r:id="rId9" tooltip="1828"/>
              </a:rPr>
              <a:t>1828</a:t>
            </a:r>
            <a:r>
              <a:rPr lang="cs-CZ" altLang="cs-CZ" smtClean="0"/>
              <a:t> </a:t>
            </a:r>
            <a:r>
              <a:rPr lang="cs-CZ" altLang="cs-CZ" smtClean="0">
                <a:hlinkClick r:id="rId10" tooltip="Chislehurst (stránka neexistuje)"/>
              </a:rPr>
              <a:t>Chislehurst</a:t>
            </a:r>
            <a:r>
              <a:rPr lang="cs-CZ" altLang="cs-CZ" smtClean="0"/>
              <a:t>, </a:t>
            </a:r>
            <a:r>
              <a:rPr lang="cs-CZ" altLang="cs-CZ" smtClean="0">
                <a:hlinkClick r:id="rId7" tooltip="Spojené království"/>
              </a:rPr>
              <a:t>Spojené království</a:t>
            </a:r>
            <a:r>
              <a:rPr lang="cs-CZ" altLang="cs-CZ" smtClean="0"/>
              <a:t>) byl anglický </a:t>
            </a:r>
            <a:r>
              <a:rPr lang="cs-CZ" altLang="cs-CZ" smtClean="0">
                <a:hlinkClick r:id="rId11" tooltip="Chemik"/>
              </a:rPr>
              <a:t>chemik</a:t>
            </a:r>
            <a:r>
              <a:rPr lang="cs-CZ" altLang="cs-CZ" smtClean="0"/>
              <a:t> a </a:t>
            </a:r>
            <a:r>
              <a:rPr lang="cs-CZ" altLang="cs-CZ" smtClean="0">
                <a:hlinkClick r:id="rId12" tooltip="Fyzik"/>
              </a:rPr>
              <a:t>fyzik</a:t>
            </a:r>
            <a:r>
              <a:rPr lang="cs-CZ" altLang="cs-CZ" smtClean="0"/>
              <a:t>, který je znám svým objevem prvků </a:t>
            </a:r>
            <a:r>
              <a:rPr lang="cs-CZ" altLang="cs-CZ" smtClean="0">
                <a:hlinkClick r:id="rId13" tooltip="Palladium"/>
              </a:rPr>
              <a:t>palladia</a:t>
            </a:r>
            <a:r>
              <a:rPr lang="cs-CZ" altLang="cs-CZ" smtClean="0"/>
              <a:t> a </a:t>
            </a:r>
            <a:r>
              <a:rPr lang="cs-CZ" altLang="cs-CZ" smtClean="0">
                <a:hlinkClick r:id="rId14" tooltip="Rhodium"/>
              </a:rPr>
              <a:t>rhodia</a:t>
            </a:r>
            <a:r>
              <a:rPr lang="cs-CZ" altLang="cs-CZ" smtClean="0"/>
              <a:t>. Rozvinul také postup získávání</a:t>
            </a:r>
            <a:r>
              <a:rPr lang="cs-CZ" altLang="cs-CZ" smtClean="0">
                <a:hlinkClick r:id="rId15" tooltip="Platina"/>
              </a:rPr>
              <a:t>platiny</a:t>
            </a:r>
            <a:r>
              <a:rPr lang="cs-CZ" altLang="cs-CZ" smtClean="0"/>
              <a:t> z rudy. Při zkoumání slunečního spektra objevil tmavé </a:t>
            </a:r>
            <a:r>
              <a:rPr lang="cs-CZ" altLang="cs-CZ" smtClean="0">
                <a:hlinkClick r:id="rId16" tooltip="Fraunhoferovy čáry"/>
              </a:rPr>
              <a:t>Fraunhoferovy čáry</a:t>
            </a:r>
            <a:r>
              <a:rPr lang="cs-CZ" altLang="cs-CZ" smtClean="0"/>
              <a:t>. Je autorem zařízení nazvaného </a:t>
            </a:r>
            <a:r>
              <a:rPr lang="cs-CZ" altLang="cs-CZ" smtClean="0">
                <a:hlinkClick r:id="rId3" tooltip="Camera lucida"/>
              </a:rPr>
              <a:t>camera lucida</a:t>
            </a:r>
            <a:r>
              <a:rPr lang="cs-CZ" altLang="cs-CZ" smtClean="0"/>
              <a:t>, které umožňuje přesné kreslení tvarů předmětů.</a:t>
            </a:r>
          </a:p>
          <a:p>
            <a:r>
              <a:rPr lang="cs-CZ" altLang="cs-CZ" smtClean="0"/>
              <a:t>Byl po něm nazván křemičitý minerál </a:t>
            </a:r>
            <a:r>
              <a:rPr lang="cs-CZ" altLang="cs-CZ" smtClean="0">
                <a:hlinkClick r:id="rId17" tooltip="Wollastonit (stránka neexistuje)"/>
              </a:rPr>
              <a:t>Wollastonit</a:t>
            </a:r>
            <a:r>
              <a:rPr lang="cs-CZ" altLang="cs-CZ" smtClean="0"/>
              <a:t>, </a:t>
            </a:r>
            <a:r>
              <a:rPr lang="cs-CZ" altLang="cs-CZ" smtClean="0">
                <a:hlinkClick r:id="rId18" tooltip="Wollaston (kráter) (stránka neexistuje)"/>
              </a:rPr>
              <a:t>kráter na Měsíci</a:t>
            </a:r>
            <a:r>
              <a:rPr lang="cs-CZ" altLang="cs-CZ" smtClean="0"/>
              <a:t> a </a:t>
            </a:r>
            <a:r>
              <a:rPr lang="cs-CZ" altLang="cs-CZ" smtClean="0">
                <a:hlinkClick r:id="rId19" tooltip="Wollaston"/>
              </a:rPr>
              <a:t>jezero</a:t>
            </a:r>
            <a:r>
              <a:rPr lang="cs-CZ" altLang="cs-CZ" smtClean="0"/>
              <a:t> v </a:t>
            </a:r>
            <a:r>
              <a:rPr lang="cs-CZ" altLang="cs-CZ" smtClean="0">
                <a:hlinkClick r:id="rId20" tooltip="Saskatchewan"/>
              </a:rPr>
              <a:t>Saskatchewanu</a:t>
            </a:r>
            <a:r>
              <a:rPr lang="cs-CZ" altLang="cs-CZ" smtClean="0"/>
              <a:t>.</a:t>
            </a:r>
          </a:p>
          <a:p>
            <a:endParaRPr lang="cs-CZ" altLang="cs-CZ" smtClean="0"/>
          </a:p>
          <a:p>
            <a:r>
              <a:rPr lang="cs-CZ" altLang="cs-CZ" smtClean="0">
                <a:hlinkClick r:id="rId21"/>
              </a:rPr>
              <a:t>http://cs.wikipedia.org/wiki/William_Hyde_Wollaston</a:t>
            </a:r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170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2E3987-AE13-4BB8-8E44-CC6140CE9601}" type="slidenum">
              <a:rPr lang="cs-CZ" altLang="cs-CZ" smtClean="0"/>
              <a:pPr/>
              <a:t>12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318433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http://drawingseeing.blogspot.cz/2012/05/camera-lucida.html</a:t>
            </a: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0E421F-3A3E-49C6-AD21-45EE1238FC16}" type="slidenum">
              <a:rPr lang="cs-CZ" altLang="cs-CZ" smtClean="0"/>
              <a:pPr/>
              <a:t>13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786946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http://www.kshitijinnovation.com/camera-lucida-prism-type-360.html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>
                <a:hlinkClick r:id="rId4"/>
              </a:rPr>
              <a:t>http://www.kshitijinnovation.com/camera-lucida-mirror-type-361.html</a:t>
            </a:r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191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5E6986-1C98-4ACF-920E-0FB07326555C}" type="slidenum">
              <a:rPr lang="cs-CZ" altLang="cs-CZ" smtClean="0"/>
              <a:pPr/>
              <a:t>15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199314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/>
              <a:t>http://drawingseeing.blogspot.cz/2012/05/camera-lucida.html</a:t>
            </a: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0C0C7-91DA-44FD-A14F-EA896E3D0B58}" type="slidenum">
              <a:rPr lang="cs-CZ" altLang="cs-CZ" smtClean="0"/>
              <a:pPr/>
              <a:t>16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1741844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mtClean="0">
                <a:hlinkClick r:id="rId3"/>
              </a:rPr>
              <a:t>http://images.wellcome.ac.uk/indexplus/image/M0011259.html</a:t>
            </a:r>
            <a:endParaRPr lang="cs-CZ" altLang="cs-CZ" smtClean="0"/>
          </a:p>
          <a:p>
            <a:endParaRPr lang="cs-CZ" altLang="cs-CZ" smtClean="0"/>
          </a:p>
          <a:p>
            <a:r>
              <a:rPr lang="en-US" altLang="cs-CZ" b="1" smtClean="0"/>
              <a:t>M0011259</a:t>
            </a:r>
            <a:r>
              <a:rPr lang="en-US" altLang="cs-CZ" smtClean="0"/>
              <a:t> </a:t>
            </a:r>
            <a:r>
              <a:rPr lang="en-US" altLang="cs-CZ" b="1" smtClean="0"/>
              <a:t>Credit:</a:t>
            </a:r>
            <a:r>
              <a:rPr lang="en-US" altLang="cs-CZ" smtClean="0"/>
              <a:t> Wellcome Library, London </a:t>
            </a:r>
            <a:br>
              <a:rPr lang="en-US" altLang="cs-CZ" smtClean="0"/>
            </a:br>
            <a:r>
              <a:rPr lang="en-US" altLang="cs-CZ" smtClean="0"/>
              <a:t>The Camera Lucida in use for microscopical drawings. </a:t>
            </a:r>
            <a:br>
              <a:rPr lang="en-US" altLang="cs-CZ" smtClean="0"/>
            </a:br>
            <a:r>
              <a:rPr lang="en-US" altLang="cs-CZ" b="1" smtClean="0"/>
              <a:t>From:</a:t>
            </a:r>
            <a:r>
              <a:rPr lang="en-US" altLang="cs-CZ" smtClean="0"/>
              <a:t> A practical treatise on the use of the microscope; 3rd edition </a:t>
            </a:r>
            <a:br>
              <a:rPr lang="en-US" altLang="cs-CZ" smtClean="0"/>
            </a:br>
            <a:r>
              <a:rPr lang="en-US" altLang="cs-CZ" b="1" smtClean="0"/>
              <a:t>By:</a:t>
            </a:r>
            <a:r>
              <a:rPr lang="en-US" altLang="cs-CZ" smtClean="0"/>
              <a:t> </a:t>
            </a:r>
            <a:r>
              <a:rPr lang="en-US" altLang="cs-CZ" smtClean="0">
                <a:hlinkClick r:id="rId4"/>
              </a:rPr>
              <a:t>John Thomas Quekett</a:t>
            </a:r>
            <a:r>
              <a:rPr lang="en-US" altLang="cs-CZ" smtClean="0"/>
              <a:t> </a:t>
            </a:r>
            <a:br>
              <a:rPr lang="en-US" altLang="cs-CZ" smtClean="0"/>
            </a:br>
            <a:r>
              <a:rPr lang="en-US" altLang="cs-CZ" b="1" smtClean="0"/>
              <a:t>Published:</a:t>
            </a:r>
            <a:r>
              <a:rPr lang="en-US" altLang="cs-CZ" smtClean="0"/>
              <a:t> H. BaillièreLondon</a:t>
            </a:r>
            <a:r>
              <a:rPr lang="en-US" altLang="cs-CZ" b="1" smtClean="0"/>
              <a:t> </a:t>
            </a:r>
            <a:r>
              <a:rPr lang="en-US" altLang="cs-CZ" smtClean="0"/>
              <a:t> 1855 </a:t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Figure 180 </a:t>
            </a:r>
            <a:br>
              <a:rPr lang="en-US" altLang="cs-CZ" smtClean="0"/>
            </a:br>
            <a:r>
              <a:rPr lang="en-US" altLang="cs-CZ" b="1" smtClean="0"/>
              <a:t>Collection:</a:t>
            </a:r>
            <a:r>
              <a:rPr lang="en-US" altLang="cs-CZ" smtClean="0"/>
              <a:t> </a:t>
            </a:r>
            <a:r>
              <a:rPr lang="en-US" altLang="cs-CZ" smtClean="0">
                <a:hlinkClick r:id="rId5"/>
              </a:rPr>
              <a:t>General Collections</a:t>
            </a:r>
            <a:r>
              <a:rPr lang="en-US" altLang="cs-CZ" smtClean="0"/>
              <a:t> </a:t>
            </a:r>
            <a:br>
              <a:rPr lang="en-US" altLang="cs-CZ" smtClean="0"/>
            </a:br>
            <a:r>
              <a:rPr lang="en-US" altLang="cs-CZ" b="1" smtClean="0"/>
              <a:t>Library reference no.:</a:t>
            </a:r>
            <a:r>
              <a:rPr lang="en-US" altLang="cs-CZ" smtClean="0"/>
              <a:t> Slide number 2266 </a:t>
            </a:r>
            <a:br>
              <a:rPr lang="en-US" altLang="cs-CZ" smtClean="0"/>
            </a:br>
            <a:r>
              <a:rPr lang="en-US" altLang="cs-CZ" b="1" smtClean="0"/>
              <a:t>Full Bibliographic Record</a:t>
            </a:r>
            <a:r>
              <a:rPr lang="en-US" altLang="cs-CZ" smtClean="0"/>
              <a:t> </a:t>
            </a:r>
            <a:r>
              <a:rPr lang="en-US" altLang="cs-CZ" smtClean="0">
                <a:hlinkClick r:id="rId6"/>
              </a:rPr>
              <a:t>Link to Wellcome Library Catalogue</a:t>
            </a:r>
            <a:r>
              <a:rPr lang="en-US" altLang="cs-CZ" smtClean="0"/>
              <a:t> </a:t>
            </a:r>
            <a:br>
              <a:rPr lang="en-US" altLang="cs-CZ" smtClean="0"/>
            </a:br>
            <a:r>
              <a:rPr lang="en-US" altLang="cs-CZ" smtClean="0"/>
              <a:t/>
            </a:r>
            <a:br>
              <a:rPr lang="en-US" altLang="cs-CZ" smtClean="0"/>
            </a:br>
            <a:r>
              <a:rPr lang="en-US" altLang="cs-CZ" smtClean="0"/>
              <a:t>Copyrighted work available under Creative Commons by-nc 2.0 UK: England &amp; Wales, see</a:t>
            </a:r>
            <a:r>
              <a:rPr lang="en-US" altLang="cs-CZ" smtClean="0">
                <a:hlinkClick r:id="rId7" tooltip="Prices link"/>
              </a:rPr>
              <a:t>http://images.wellcome.ac.uk/indexplus/page/Prices.html</a:t>
            </a:r>
            <a:r>
              <a:rPr lang="en-US" altLang="cs-CZ" smtClean="0"/>
              <a:t> </a:t>
            </a:r>
            <a:endParaRPr lang="cs-CZ" altLang="cs-CZ" smtClean="0"/>
          </a:p>
          <a:p>
            <a:endParaRPr lang="cs-CZ" altLang="cs-CZ" smtClean="0"/>
          </a:p>
          <a:p>
            <a:r>
              <a:rPr lang="cs-CZ" altLang="cs-CZ" smtClean="0"/>
              <a:t>Druhy obr - </a:t>
            </a:r>
            <a:r>
              <a:rPr lang="cs-CZ" altLang="cs-CZ" smtClean="0">
                <a:hlinkClick r:id="rId8"/>
              </a:rPr>
              <a:t>http://www.gilai.com/product_557/Abbe-Camera-Lucida-For-Drawing-Through-Microscope--by-Bausch-and-Lomb.</a:t>
            </a:r>
            <a:endParaRPr lang="cs-CZ" altLang="cs-CZ" smtClean="0"/>
          </a:p>
          <a:p>
            <a:endParaRPr lang="cs-CZ" altLang="cs-CZ" smtClean="0"/>
          </a:p>
          <a:p>
            <a:endParaRPr lang="cs-CZ" altLang="cs-CZ" smtClean="0"/>
          </a:p>
        </p:txBody>
      </p:sp>
      <p:sp>
        <p:nvSpPr>
          <p:cNvPr id="221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28535-7E57-4D3E-B898-AE94D4DE9B79}" type="slidenum">
              <a:rPr lang="cs-CZ" altLang="cs-CZ" smtClean="0"/>
              <a:pPr/>
              <a:t>17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xmlns="" val="297037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8ABF0-2D94-4AA3-803B-DA2831401B23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3A2EE-496A-4F5E-8E4C-608862BD8A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92550-67E0-46EF-A734-6826269617DF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6AE45-67F4-4C97-8F0C-9FF026DDFA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05FB-177F-40D2-83C9-51979B9A730D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D06F2-1FB8-4C77-85E8-045A30BCDE9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654B-CCAB-42FE-823D-DBFE5A259ABB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75CC-8044-4C99-81C6-1CC7D8451A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2678-70BA-4A41-BD37-AE529F594655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800B1-E974-4414-8C53-0103FCBBE4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4EEBB-4729-468A-9696-087BE152E593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CEA76-E026-4BA2-AECD-506F4C870D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7E1F-A2F4-4505-A666-804D610FA57F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FD8FC-9B43-4D7B-8DBA-922C468DFC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9429-2B3D-4706-A93C-1091560EA8D3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F9D38-6321-45E9-9618-CCBF911C7B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4C1C4-2DD1-409A-ACD0-0BB06417A17E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3A81C-CFA5-4E55-B781-13460294DD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4AEA-6AA4-4BB2-9930-4688040C5680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C908B-FAD4-4279-85F4-B8932C0E21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7EDC7-0C0D-4F9D-BCCB-71ABF2466804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2947-1B7D-4BD6-865B-B77FEDB3D9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20268-3183-4EAC-ACCE-CCD172C07802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2972EA-1828-45C9-9741-3FAD3C5605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uxx8sJBMFi8" TargetMode="Externa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utenberg.org/files/35842/35842-h/images/077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88640"/>
            <a:ext cx="3743325" cy="2495551"/>
          </a:xfrm>
          <a:prstGeom prst="rect">
            <a:avLst/>
          </a:prstGeom>
          <a:noFill/>
        </p:spPr>
      </p:pic>
      <p:pic>
        <p:nvPicPr>
          <p:cNvPr id="3076" name="Picture 4" descr="http://www.gutenberg.org/files/35842/35842-h/images/076a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59832" y="4077072"/>
            <a:ext cx="5715000" cy="2152650"/>
          </a:xfrm>
          <a:prstGeom prst="rect">
            <a:avLst/>
          </a:prstGeom>
          <a:noFill/>
        </p:spPr>
      </p:pic>
      <p:pic>
        <p:nvPicPr>
          <p:cNvPr id="3078" name="Picture 6" descr="http://www.gutenberg.org/files/35842/35842-h/images/075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0" y="0"/>
            <a:ext cx="4572000" cy="386715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492375"/>
            <a:ext cx="4932363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6600" b="1" dirty="0" smtClean="0">
                <a:latin typeface="+mn-lt"/>
              </a:rPr>
              <a:t>5. Kresba</a:t>
            </a:r>
            <a:endParaRPr lang="cs-CZ" sz="6600" b="1" dirty="0">
              <a:latin typeface="+mn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67944" y="476449"/>
            <a:ext cx="13493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3717032"/>
            <a:ext cx="2597150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Podzim </a:t>
            </a:r>
            <a:r>
              <a:rPr lang="cs-CZ" dirty="0" smtClean="0"/>
              <a:t>2015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Abbéův kreslicí přístroj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365625"/>
            <a:ext cx="8229600" cy="176053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dirty="0" smtClean="0"/>
              <a:t>Připevňuje se na horní konec </a:t>
            </a:r>
            <a:r>
              <a:rPr lang="cs-CZ" dirty="0" err="1" smtClean="0"/>
              <a:t>tubusu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Nad okulárem krychlička (ze dvou pravoúhlých skleněných hranolů, oddělených postříbřenou zrcadlící vrstvou, ve které je kulaté okénko bez povlaku) – dá se odklopit stranou</a:t>
            </a:r>
          </a:p>
        </p:txBody>
      </p:sp>
      <p:pic>
        <p:nvPicPr>
          <p:cNvPr id="132100" name="Picture 2"/>
          <p:cNvPicPr>
            <a:picLocks noChangeAspect="1" noChangeArrowheads="1"/>
          </p:cNvPicPr>
          <p:nvPr/>
        </p:nvPicPr>
        <p:blipFill>
          <a:blip r:embed="rId2" cstate="print"/>
          <a:srcRect l="29137" t="57719" r="34052" b="15820"/>
          <a:stretch>
            <a:fillRect/>
          </a:stretch>
        </p:blipFill>
        <p:spPr bwMode="auto">
          <a:xfrm>
            <a:off x="684213" y="1268413"/>
            <a:ext cx="67310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Abbéův kreslicí přístroj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smtClean="0"/>
              <a:t>Na delším rameni je otáčivé zrcátko (kolem vodorovné  osy kolmé k rameni)</a:t>
            </a:r>
          </a:p>
          <a:p>
            <a:pPr>
              <a:defRPr/>
            </a:pPr>
            <a:r>
              <a:rPr lang="cs-CZ" dirty="0" smtClean="0"/>
              <a:t>Náklon zrcátka 45° - zapadne pérko do rýžky</a:t>
            </a:r>
          </a:p>
          <a:p>
            <a:pPr>
              <a:defRPr/>
            </a:pPr>
            <a:r>
              <a:rPr lang="cs-CZ" dirty="0" smtClean="0"/>
              <a:t>Pod zrcátko papír</a:t>
            </a:r>
          </a:p>
          <a:p>
            <a:pPr>
              <a:defRPr/>
            </a:pPr>
            <a:r>
              <a:rPr lang="cs-CZ" dirty="0" smtClean="0"/>
              <a:t>Světlo z papíru – zrcátko - stříbrná zrcadlící plocha v krychličce – oko</a:t>
            </a:r>
          </a:p>
          <a:p>
            <a:pPr>
              <a:defRPr/>
            </a:pPr>
            <a:r>
              <a:rPr lang="cs-CZ" dirty="0" smtClean="0"/>
              <a:t>Lze pozorovat zároveň objekt v mikroskopu, papír a tužku</a:t>
            </a:r>
          </a:p>
          <a:p>
            <a:pPr>
              <a:defRPr/>
            </a:pPr>
            <a:r>
              <a:rPr lang="cs-CZ" dirty="0" smtClean="0"/>
              <a:t>Sklon 45°  - proti zkreslení obrazu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688" y="4791075"/>
            <a:ext cx="21193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5525" cy="1143000"/>
          </a:xfrm>
        </p:spPr>
        <p:txBody>
          <a:bodyPr/>
          <a:lstStyle/>
          <a:p>
            <a:r>
              <a:rPr lang="cs-CZ" altLang="cs-CZ" smtClean="0"/>
              <a:t>Camera lucida</a:t>
            </a:r>
          </a:p>
        </p:txBody>
      </p:sp>
      <p:sp>
        <p:nvSpPr>
          <p:cNvPr id="134147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5761038" cy="452596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altLang="cs-CZ" sz="2600" dirty="0" smtClean="0"/>
              <a:t>optické zařízení používané jako pomůcka ve výtvarném umění</a:t>
            </a:r>
          </a:p>
          <a:p>
            <a:pPr>
              <a:spcBef>
                <a:spcPts val="1200"/>
              </a:spcBef>
            </a:pPr>
            <a:r>
              <a:rPr lang="cs-CZ" altLang="cs-CZ" sz="2600" dirty="0" smtClean="0"/>
              <a:t>patentoval W. H. </a:t>
            </a:r>
            <a:r>
              <a:rPr lang="cs-CZ" altLang="cs-CZ" sz="2600" dirty="0" err="1" smtClean="0"/>
              <a:t>Wollaston</a:t>
            </a:r>
            <a:r>
              <a:rPr lang="cs-CZ" altLang="cs-CZ" sz="2600" dirty="0" smtClean="0"/>
              <a:t> (1807)</a:t>
            </a:r>
          </a:p>
          <a:p>
            <a:pPr>
              <a:spcBef>
                <a:spcPts val="1200"/>
              </a:spcBef>
            </a:pPr>
            <a:r>
              <a:rPr lang="cs-CZ" altLang="cs-CZ" sz="2600" dirty="0" smtClean="0"/>
              <a:t>avšak podobné zařízení i J. </a:t>
            </a:r>
            <a:r>
              <a:rPr lang="cs-CZ" altLang="cs-CZ" sz="2600" dirty="0" err="1" smtClean="0"/>
              <a:t>Kepler</a:t>
            </a:r>
            <a:r>
              <a:rPr lang="cs-CZ" altLang="cs-CZ" sz="2600" dirty="0" smtClean="0"/>
              <a:t> v Dioptrice (1611)</a:t>
            </a:r>
          </a:p>
          <a:p>
            <a:pPr>
              <a:spcBef>
                <a:spcPts val="1200"/>
              </a:spcBef>
            </a:pPr>
            <a:r>
              <a:rPr lang="cs-CZ" altLang="cs-CZ" sz="2600" dirty="0" smtClean="0"/>
              <a:t>název z latiny „světlá komora“ - dal tomuto zařízení </a:t>
            </a:r>
            <a:r>
              <a:rPr lang="cs-CZ" altLang="cs-CZ" sz="2600" dirty="0" err="1" smtClean="0"/>
              <a:t>Wollaston</a:t>
            </a:r>
            <a:r>
              <a:rPr lang="cs-CZ" altLang="cs-CZ" sz="2600" dirty="0" smtClean="0"/>
              <a:t> a měl zdůraznit rozdíl mezi zařízením zvaným </a:t>
            </a:r>
            <a:r>
              <a:rPr lang="cs-CZ" altLang="cs-CZ" sz="2600" dirty="0" err="1" smtClean="0"/>
              <a:t>camera</a:t>
            </a:r>
            <a:r>
              <a:rPr lang="cs-CZ" altLang="cs-CZ" sz="2600" dirty="0" smtClean="0"/>
              <a:t> </a:t>
            </a:r>
            <a:r>
              <a:rPr lang="cs-CZ" altLang="cs-CZ" sz="2600" dirty="0" err="1" smtClean="0"/>
              <a:t>obscura</a:t>
            </a:r>
            <a:r>
              <a:rPr lang="cs-CZ" altLang="cs-CZ" sz="2600" dirty="0" smtClean="0"/>
              <a:t> (z lat. „temná komora“), což je starší optické zařízení používané také jako pomůcka ve výtvarném umění</a:t>
            </a:r>
          </a:p>
        </p:txBody>
      </p:sp>
      <p:pic>
        <p:nvPicPr>
          <p:cNvPr id="134148" name="Picture 2" descr="Soubor:Cameralucidadiagr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3527425"/>
            <a:ext cx="29241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4" descr="Soubor:Cameralucida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052513"/>
            <a:ext cx="2809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apedia.mobi/thumb/25d7510/cs/fixed/202/262/Wollaston_William_Hyde_Jackson_color.jpg?format=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74613"/>
            <a:ext cx="26638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>
          <a:xfrm>
            <a:off x="457200" y="5445125"/>
            <a:ext cx="8229600" cy="681038"/>
          </a:xfrm>
        </p:spPr>
        <p:txBody>
          <a:bodyPr/>
          <a:lstStyle/>
          <a:p>
            <a:r>
              <a:rPr lang="en-US" altLang="cs-CZ" smtClean="0"/>
              <a:t>Wollaston</a:t>
            </a:r>
            <a:r>
              <a:rPr lang="cs-CZ" altLang="cs-CZ" smtClean="0"/>
              <a:t>ova</a:t>
            </a:r>
            <a:r>
              <a:rPr lang="en-US" altLang="cs-CZ" smtClean="0"/>
              <a:t> camera lucida</a:t>
            </a:r>
            <a:r>
              <a:rPr lang="cs-CZ" altLang="cs-CZ" smtClean="0"/>
              <a:t>,</a:t>
            </a:r>
            <a:r>
              <a:rPr lang="en-US" altLang="cs-CZ" smtClean="0"/>
              <a:t> </a:t>
            </a:r>
            <a:r>
              <a:rPr lang="cs-CZ" altLang="cs-CZ" smtClean="0"/>
              <a:t>ilustrace z r. </a:t>
            </a:r>
            <a:r>
              <a:rPr lang="en-US" altLang="cs-CZ" smtClean="0"/>
              <a:t>1857</a:t>
            </a:r>
            <a:r>
              <a:rPr lang="cs-CZ" altLang="cs-CZ" smtClean="0"/>
              <a:t> (k</a:t>
            </a:r>
            <a:r>
              <a:rPr lang="en-US" altLang="cs-CZ" smtClean="0"/>
              <a:t>atal</a:t>
            </a:r>
            <a:r>
              <a:rPr lang="cs-CZ" altLang="cs-CZ" smtClean="0"/>
              <a:t>o</a:t>
            </a:r>
            <a:r>
              <a:rPr lang="en-US" altLang="cs-CZ" smtClean="0"/>
              <a:t>g Messrs Ross</a:t>
            </a:r>
            <a:r>
              <a:rPr lang="cs-CZ" altLang="cs-CZ" smtClean="0"/>
              <a:t>)</a:t>
            </a:r>
          </a:p>
        </p:txBody>
      </p:sp>
      <p:pic>
        <p:nvPicPr>
          <p:cNvPr id="135172" name="Picture 2" descr="http://1.bp.blogspot.com/-8nV-ElRucNQ/T7zunFU8PII/AAAAAAAABIE/Ze1yccHN5nM/s1600/graphic-microscope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908050"/>
            <a:ext cx="58959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antique-microscopes.com/photos/Zeiss_camera_luci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349500"/>
            <a:ext cx="57150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88"/>
            <a:ext cx="3322638" cy="45259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dirty="0" smtClean="0"/>
              <a:t>Zrcátko</a:t>
            </a:r>
          </a:p>
          <a:p>
            <a:pPr>
              <a:defRPr/>
            </a:pPr>
            <a:r>
              <a:rPr lang="cs-CZ" dirty="0" smtClean="0"/>
              <a:t>Kreslící plocha</a:t>
            </a:r>
          </a:p>
          <a:p>
            <a:pPr>
              <a:defRPr/>
            </a:pPr>
            <a:r>
              <a:rPr lang="cs-CZ" dirty="0" smtClean="0"/>
              <a:t>Překrytí </a:t>
            </a:r>
          </a:p>
          <a:p>
            <a:pPr>
              <a:buFont typeface="Arial" charset="0"/>
              <a:buNone/>
              <a:defRPr/>
            </a:pPr>
            <a:r>
              <a:rPr lang="cs-CZ" dirty="0" smtClean="0"/>
              <a:t>(</a:t>
            </a:r>
            <a:r>
              <a:rPr lang="cs-CZ" dirty="0" err="1" smtClean="0"/>
              <a:t>superimposition</a:t>
            </a:r>
            <a:r>
              <a:rPr lang="cs-CZ" dirty="0" smtClean="0"/>
              <a:t>)</a:t>
            </a:r>
          </a:p>
          <a:p>
            <a:pPr>
              <a:buFont typeface="Arial" charset="0"/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Kopírování, zmenšování, zvětšování, zrcadlové kreslení předmětů v správné perspektivě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36197" name="Picture 3"/>
          <p:cNvPicPr>
            <a:picLocks noChangeAspect="1" noChangeArrowheads="1"/>
          </p:cNvPicPr>
          <p:nvPr/>
        </p:nvPicPr>
        <p:blipFill>
          <a:blip r:embed="rId3" cstate="print"/>
          <a:srcRect l="24606" t="32895" r="10033" b="39999"/>
          <a:stretch>
            <a:fillRect/>
          </a:stretch>
        </p:blipFill>
        <p:spPr bwMode="auto">
          <a:xfrm>
            <a:off x="2411413" y="476250"/>
            <a:ext cx="640873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mtClean="0"/>
              <a:t>Camera lucida v mikroskopii</a:t>
            </a:r>
          </a:p>
        </p:txBody>
      </p:sp>
      <p:sp>
        <p:nvSpPr>
          <p:cNvPr id="1372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202363" cy="4525963"/>
          </a:xfrm>
        </p:spPr>
        <p:txBody>
          <a:bodyPr/>
          <a:lstStyle/>
          <a:p>
            <a:pPr lvl="1"/>
            <a:r>
              <a:rPr lang="cs-CZ" altLang="cs-CZ" smtClean="0"/>
              <a:t>Nastavitelné na levou i pravou ruku</a:t>
            </a:r>
          </a:p>
          <a:p>
            <a:pPr lvl="1"/>
            <a:r>
              <a:rPr lang="cs-CZ" altLang="cs-CZ" smtClean="0"/>
              <a:t>Jak objekt tak papír jsou současně viditelné v okulárech</a:t>
            </a:r>
          </a:p>
          <a:p>
            <a:pPr lvl="1"/>
            <a:r>
              <a:rPr lang="cs-CZ" altLang="cs-CZ" smtClean="0"/>
              <a:t>Kresba zaostřeného objektu</a:t>
            </a:r>
          </a:p>
          <a:p>
            <a:endParaRPr lang="cs-CZ" altLang="cs-CZ" smtClean="0"/>
          </a:p>
          <a:p>
            <a:r>
              <a:rPr lang="cs-CZ" altLang="cs-CZ" smtClean="0"/>
              <a:t>Hranol</a:t>
            </a:r>
          </a:p>
          <a:p>
            <a:r>
              <a:rPr lang="cs-CZ" altLang="cs-CZ" smtClean="0"/>
              <a:t>Zrcátko</a:t>
            </a:r>
          </a:p>
        </p:txBody>
      </p:sp>
      <p:pic>
        <p:nvPicPr>
          <p:cNvPr id="137220" name="Picture 2" descr="http://www.kshitijinnovation.com/product/image/camera-lucida-prism-type-manufacturers-suppliers-exporters-in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3789363"/>
            <a:ext cx="19240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1" name="Picture 4" descr="http://www.kshitijinnovation.com/product/image/camera-lucida-mirror-type-manufacturers-suppliers-exporters-in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789363"/>
            <a:ext cx="2381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6588125" y="1557338"/>
            <a:ext cx="2160588" cy="1476375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tx2"/>
                </a:solidFill>
              </a:rPr>
              <a:t>VIDEO:</a:t>
            </a:r>
          </a:p>
          <a:p>
            <a:pPr>
              <a:buFontTx/>
              <a:buChar char="-"/>
              <a:defRPr/>
            </a:pPr>
            <a:r>
              <a:rPr lang="cs-CZ" dirty="0">
                <a:hlinkClick r:id="rId5"/>
              </a:rPr>
              <a:t>http://www.</a:t>
            </a:r>
            <a:r>
              <a:rPr lang="cs-CZ" dirty="0" err="1">
                <a:hlinkClick r:id="rId5"/>
              </a:rPr>
              <a:t>youtube.com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watch</a:t>
            </a:r>
            <a:r>
              <a:rPr lang="cs-CZ" dirty="0">
                <a:hlinkClick r:id="rId5"/>
              </a:rPr>
              <a:t>?v=uxx8sJBMFi8</a:t>
            </a:r>
            <a:r>
              <a:rPr lang="cs-CZ" dirty="0"/>
              <a:t>  </a:t>
            </a:r>
          </a:p>
          <a:p>
            <a:pPr marL="892175">
              <a:defRPr/>
            </a:pPr>
            <a:r>
              <a:rPr lang="cs-CZ" dirty="0"/>
              <a:t>- od 1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>
          <a:xfrm>
            <a:off x="457200" y="5661025"/>
            <a:ext cx="8229600" cy="465138"/>
          </a:xfrm>
        </p:spPr>
        <p:txBody>
          <a:bodyPr/>
          <a:lstStyle/>
          <a:p>
            <a:r>
              <a:rPr lang="en-US" altLang="cs-CZ" smtClean="0"/>
              <a:t>Varley</a:t>
            </a:r>
            <a:r>
              <a:rPr lang="cs-CZ" altLang="cs-CZ" smtClean="0"/>
              <a:t>ho</a:t>
            </a:r>
            <a:r>
              <a:rPr lang="en-US" altLang="cs-CZ" smtClean="0"/>
              <a:t> </a:t>
            </a:r>
            <a:r>
              <a:rPr lang="cs-CZ" altLang="cs-CZ" smtClean="0"/>
              <a:t>g</a:t>
            </a:r>
            <a:r>
              <a:rPr lang="en-US" altLang="cs-CZ" smtClean="0"/>
              <a:t>ra</a:t>
            </a:r>
            <a:r>
              <a:rPr lang="cs-CZ" altLang="cs-CZ" smtClean="0"/>
              <a:t>f</a:t>
            </a:r>
            <a:r>
              <a:rPr lang="en-US" altLang="cs-CZ" smtClean="0"/>
              <a:t>ic</a:t>
            </a:r>
            <a:r>
              <a:rPr lang="cs-CZ" altLang="cs-CZ" smtClean="0"/>
              <a:t>ký</a:t>
            </a:r>
            <a:r>
              <a:rPr lang="en-US" altLang="cs-CZ" smtClean="0"/>
              <a:t> </a:t>
            </a:r>
            <a:r>
              <a:rPr lang="cs-CZ" altLang="cs-CZ" smtClean="0"/>
              <a:t>m</a:t>
            </a:r>
            <a:r>
              <a:rPr lang="en-US" altLang="cs-CZ" smtClean="0"/>
              <a:t>i</a:t>
            </a:r>
            <a:r>
              <a:rPr lang="cs-CZ" altLang="cs-CZ" smtClean="0"/>
              <a:t>k</a:t>
            </a:r>
            <a:r>
              <a:rPr lang="en-US" altLang="cs-CZ" smtClean="0"/>
              <a:t>ros</a:t>
            </a:r>
            <a:r>
              <a:rPr lang="cs-CZ" altLang="cs-CZ" smtClean="0"/>
              <a:t>k</a:t>
            </a:r>
            <a:r>
              <a:rPr lang="en-US" altLang="cs-CZ" smtClean="0"/>
              <a:t>op</a:t>
            </a:r>
            <a:r>
              <a:rPr lang="cs-CZ" altLang="cs-CZ" smtClean="0"/>
              <a:t> (The </a:t>
            </a:r>
            <a:r>
              <a:rPr lang="en-US" altLang="cs-CZ" smtClean="0"/>
              <a:t>Magazine of Science and School of Arts, 1840</a:t>
            </a:r>
            <a:r>
              <a:rPr lang="cs-CZ" altLang="cs-CZ" smtClean="0"/>
              <a:t>)</a:t>
            </a:r>
            <a:r>
              <a:rPr lang="en-US" altLang="cs-CZ" smtClean="0"/>
              <a:t/>
            </a:r>
            <a:br>
              <a:rPr lang="en-US" altLang="cs-CZ" smtClean="0"/>
            </a:br>
            <a:endParaRPr lang="en-US" altLang="cs-CZ" smtClean="0"/>
          </a:p>
          <a:p>
            <a:endParaRPr lang="cs-CZ" altLang="cs-CZ" smtClean="0"/>
          </a:p>
        </p:txBody>
      </p:sp>
      <p:pic>
        <p:nvPicPr>
          <p:cNvPr id="138244" name="Picture 2" descr="http://2.bp.blogspot.com/-dSEP1inMF2U/T7zujryrnEI/AAAAAAAABH8/h0tXxIzqTNg/s1600/graphic-microscope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476250"/>
            <a:ext cx="61245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9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9268" name="Picture 2" descr="The Camera Lucida in use for microscopical draw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39719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4" descr="http://www.gilai.com/images/items/642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703263"/>
            <a:ext cx="3800475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Moderní kreslicí zařízení</a:t>
            </a:r>
          </a:p>
        </p:txBody>
      </p:sp>
      <p:sp>
        <p:nvSpPr>
          <p:cNvPr id="140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Kreslicí rameno (tubus)</a:t>
            </a:r>
          </a:p>
          <a:p>
            <a:r>
              <a:rPr lang="cs-CZ" altLang="cs-CZ" smtClean="0"/>
              <a:t>Obsahuje hranol , který vrhá obraz skrz kreslicí rameno</a:t>
            </a:r>
          </a:p>
          <a:p>
            <a:r>
              <a:rPr lang="cs-CZ" altLang="cs-CZ" smtClean="0"/>
              <a:t>Obraz papíru a tužky je promítán do zorného pole okuláru</a:t>
            </a:r>
          </a:p>
          <a:p>
            <a:r>
              <a:rPr lang="cs-CZ" altLang="cs-CZ" smtClean="0"/>
              <a:t>Opět vidíme zároveň pozorovaný objekt, hrot tužky a papír</a:t>
            </a:r>
          </a:p>
          <a:p>
            <a:r>
              <a:rPr lang="cs-CZ" altLang="cs-CZ" smtClean="0"/>
              <a:t>Lze obtáhnout obraz</a:t>
            </a:r>
          </a:p>
          <a:p>
            <a:endParaRPr lang="cs-CZ" altLang="cs-CZ" smtClean="0"/>
          </a:p>
        </p:txBody>
      </p:sp>
      <p:pic>
        <p:nvPicPr>
          <p:cNvPr id="140292" name="Picture 2"/>
          <p:cNvPicPr>
            <a:picLocks noChangeAspect="1" noChangeArrowheads="1"/>
          </p:cNvPicPr>
          <p:nvPr/>
        </p:nvPicPr>
        <p:blipFill>
          <a:blip r:embed="rId2" cstate="print"/>
          <a:srcRect l="56892" t="60001" r="24207" b="24011"/>
          <a:stretch>
            <a:fillRect/>
          </a:stretch>
        </p:blipFill>
        <p:spPr bwMode="auto">
          <a:xfrm>
            <a:off x="5435600" y="4797425"/>
            <a:ext cx="345757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1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30876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549275"/>
            <a:ext cx="2771775" cy="16144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41319" name="Picture 7" descr="Cam Luci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9144000" cy="2895601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4355976" y="27089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/>
              <a:t>Drawing</a:t>
            </a:r>
            <a:r>
              <a:rPr lang="cs-CZ" b="1" dirty="0"/>
              <a:t> tube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BX-51 </a:t>
            </a:r>
            <a:r>
              <a:rPr lang="cs-CZ" b="1" dirty="0" err="1"/>
              <a:t>Olympus</a:t>
            </a:r>
            <a:r>
              <a:rPr lang="cs-CZ" b="1" dirty="0"/>
              <a:t> </a:t>
            </a:r>
            <a:r>
              <a:rPr lang="cs-CZ" b="1" dirty="0" err="1"/>
              <a:t>Microscope</a:t>
            </a:r>
            <a:r>
              <a:rPr lang="cs-CZ" b="1" dirty="0"/>
              <a:t>; </a:t>
            </a:r>
            <a:r>
              <a:rPr lang="cs-CZ" b="1" dirty="0" err="1"/>
              <a:t>Bausch</a:t>
            </a:r>
            <a:r>
              <a:rPr lang="cs-CZ" b="1" dirty="0"/>
              <a:t> &amp; </a:t>
            </a:r>
            <a:r>
              <a:rPr lang="cs-CZ" b="1" dirty="0" err="1"/>
              <a:t>Lomb</a:t>
            </a:r>
            <a:r>
              <a:rPr lang="cs-CZ" b="1" dirty="0"/>
              <a:t> </a:t>
            </a:r>
            <a:r>
              <a:rPr lang="cs-CZ" b="1" dirty="0" err="1"/>
              <a:t>Optical</a:t>
            </a:r>
            <a:r>
              <a:rPr lang="cs-CZ" b="1" dirty="0"/>
              <a:t> Co. ABBE </a:t>
            </a:r>
            <a:r>
              <a:rPr lang="cs-CZ" b="1" dirty="0" err="1"/>
              <a:t>Camera</a:t>
            </a:r>
            <a:r>
              <a:rPr lang="cs-CZ" b="1" dirty="0"/>
              <a:t> </a:t>
            </a:r>
            <a:r>
              <a:rPr lang="cs-CZ" b="1" dirty="0" err="1"/>
              <a:t>Lucida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60350"/>
            <a:ext cx="4384675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11375"/>
            <a:ext cx="2795588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3588" cy="1143000"/>
          </a:xfrm>
        </p:spPr>
        <p:txBody>
          <a:bodyPr/>
          <a:lstStyle/>
          <a:p>
            <a:endParaRPr lang="cs-CZ" altLang="cs-CZ" smtClean="0"/>
          </a:p>
        </p:txBody>
      </p:sp>
      <p:sp>
        <p:nvSpPr>
          <p:cNvPr id="123909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563" cy="4997450"/>
          </a:xfrm>
        </p:spPr>
        <p:txBody>
          <a:bodyPr/>
          <a:lstStyle/>
          <a:p>
            <a:endParaRPr lang="cs-CZ" altLang="cs-CZ" smtClean="0"/>
          </a:p>
        </p:txBody>
      </p:sp>
      <p:pic>
        <p:nvPicPr>
          <p:cNvPr id="123910" name="Picture 2" descr="http://www.scopeoptic.biz/catalog/$(KGrHqYOKj!E6T(IWG)QBOsvnpqorw~~60_1_280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3013" y="188913"/>
            <a:ext cx="2570162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4" descr="http://i.ebayimg.com/t/OLYMPUS-DRAWING-ATTACHMENT-BH2-DA-1-25x-/00/s/ODY2WDEwMDA=/$(KGrHqRHJDgE+BK88n6cBPytfnU1E!~~60_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1695450"/>
            <a:ext cx="25923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6" descr="http://microscopeinternational.com/image/data/Products/MA765.jpg"/>
          <p:cNvPicPr>
            <a:picLocks noChangeAspect="1" noChangeArrowheads="1"/>
          </p:cNvPicPr>
          <p:nvPr/>
        </p:nvPicPr>
        <p:blipFill>
          <a:blip r:embed="rId7" cstate="print"/>
          <a:srcRect l="10800" t="10800" r="11441" b="11441"/>
          <a:stretch>
            <a:fillRect/>
          </a:stretch>
        </p:blipFill>
        <p:spPr bwMode="auto">
          <a:xfrm>
            <a:off x="6300788" y="4076700"/>
            <a:ext cx="25923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8" descr="https://encrypted-tbn2.gstatic.com/images?q=tbn:ANd9GcQiHhKfLzIZ6YFI1JdFj8rDRU8nRXJuk6Ucu8Lq23QI_IW878yD0Q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9624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Picture 10" descr="http://www.martinmicroscope.com/images/ProductPics/SpecialProducts/MDVDMR%20Drawing%20Device%20for%20Leica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1268413"/>
            <a:ext cx="26177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Picture 12" descr="http://www.buntgrp.com/pics/photo_b_0706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11638" y="4437063"/>
            <a:ext cx="193357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Další zpracování kresby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 smtClean="0"/>
              <a:t>Kresba tužkou, nejlépe tvrdost 2, dobře ořezanou / případně i pentilkou na bílý papír</a:t>
            </a:r>
          </a:p>
          <a:p>
            <a:pPr>
              <a:defRPr/>
            </a:pPr>
            <a:r>
              <a:rPr lang="cs-CZ" dirty="0" smtClean="0"/>
              <a:t>Nezapomenout přikreslit </a:t>
            </a:r>
            <a:r>
              <a:rPr lang="cs-CZ" b="1" dirty="0" smtClean="0">
                <a:solidFill>
                  <a:schemeClr val="tx2"/>
                </a:solidFill>
              </a:rPr>
              <a:t>měřítko!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Klasický způsob zpracování kreseb:</a:t>
            </a:r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1) úprava velikosti kresby (kopírka)</a:t>
            </a:r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2) obtažení kresby technickým perem na průsvitný papír (pauzovací, pergamenový)</a:t>
            </a:r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3) Oskenování </a:t>
            </a:r>
            <a:r>
              <a:rPr lang="cs-CZ" dirty="0" err="1" smtClean="0"/>
              <a:t>perovky</a:t>
            </a:r>
            <a:endParaRPr lang="cs-CZ" dirty="0" smtClean="0"/>
          </a:p>
          <a:p>
            <a:pPr lvl="2">
              <a:buFont typeface="Arial" charset="0"/>
              <a:buNone/>
              <a:defRPr/>
            </a:pPr>
            <a:r>
              <a:rPr lang="cs-CZ" dirty="0" smtClean="0"/>
              <a:t>4) Úprava tahů a chyb v grafickém programu </a:t>
            </a:r>
          </a:p>
          <a:p>
            <a:pPr lvl="2">
              <a:buFont typeface="Arial" charset="0"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Rychlejší způsob úpravy obr.:</a:t>
            </a:r>
          </a:p>
        </p:txBody>
      </p:sp>
      <p:sp>
        <p:nvSpPr>
          <p:cNvPr id="143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altLang="cs-CZ" dirty="0" smtClean="0"/>
              <a:t>1) oskenování </a:t>
            </a:r>
            <a:r>
              <a:rPr lang="cs-CZ" altLang="cs-CZ" dirty="0" err="1" smtClean="0"/>
              <a:t>perovky</a:t>
            </a:r>
            <a:endParaRPr lang="cs-CZ" altLang="cs-CZ" dirty="0" smtClean="0"/>
          </a:p>
          <a:p>
            <a:pPr>
              <a:buFont typeface="Arial" charset="0"/>
              <a:buNone/>
            </a:pPr>
            <a:r>
              <a:rPr lang="cs-CZ" altLang="cs-CZ" dirty="0" smtClean="0"/>
              <a:t>2) obtažení pomocí grafického tabletu (Tablet </a:t>
            </a:r>
            <a:r>
              <a:rPr lang="cs-CZ" altLang="cs-CZ" dirty="0" err="1" smtClean="0"/>
              <a:t>pen</a:t>
            </a:r>
            <a:r>
              <a:rPr lang="cs-CZ" altLang="cs-CZ" dirty="0" smtClean="0"/>
              <a:t>) přímo v určitém softwaru (</a:t>
            </a:r>
            <a:r>
              <a:rPr lang="cs-CZ" altLang="cs-CZ" u="sng" dirty="0" smtClean="0"/>
              <a:t>vektorově</a:t>
            </a:r>
            <a:r>
              <a:rPr lang="cs-CZ" altLang="cs-CZ" dirty="0" smtClean="0"/>
              <a:t>, nebo bitmapově) – v nové vrstvě (podklad se pak odmaže a máme rovnou kvalitní </a:t>
            </a:r>
            <a:r>
              <a:rPr lang="cs-CZ" altLang="cs-CZ" dirty="0" err="1" smtClean="0"/>
              <a:t>perovku</a:t>
            </a:r>
            <a:r>
              <a:rPr lang="cs-CZ" altLang="cs-CZ" dirty="0" smtClean="0"/>
              <a:t>)</a:t>
            </a:r>
          </a:p>
          <a:p>
            <a:pPr>
              <a:buFont typeface="Arial" charset="0"/>
              <a:buNone/>
            </a:pPr>
            <a:endParaRPr lang="cs-CZ" altLang="cs-CZ" dirty="0" smtClean="0"/>
          </a:p>
        </p:txBody>
      </p:sp>
      <p:pic>
        <p:nvPicPr>
          <p:cNvPr id="14336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437063"/>
            <a:ext cx="51593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680" t="2599" r="4930"/>
          <a:stretch>
            <a:fillRect/>
          </a:stretch>
        </p:blipFill>
        <p:spPr bwMode="auto">
          <a:xfrm>
            <a:off x="5003800" y="4159250"/>
            <a:ext cx="39592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44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44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3" y="908050"/>
            <a:ext cx="897413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45411" name="Zástupný symbol pro obsah 2"/>
          <p:cNvSpPr>
            <a:spLocks noGrp="1"/>
          </p:cNvSpPr>
          <p:nvPr>
            <p:ph idx="1"/>
          </p:nvPr>
        </p:nvSpPr>
        <p:spPr>
          <a:xfrm>
            <a:off x="0" y="6165850"/>
            <a:ext cx="8229600" cy="692150"/>
          </a:xfrm>
        </p:spPr>
        <p:txBody>
          <a:bodyPr/>
          <a:lstStyle/>
          <a:p>
            <a:pPr eaLnBrk="1" hangingPunct="1"/>
            <a:r>
              <a:rPr lang="cs-CZ" altLang="cs-CZ" sz="1800" dirty="0" smtClean="0"/>
              <a:t>Kreslení v softwaru bude ke konci semestru v PC učebně</a:t>
            </a:r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557338"/>
            <a:ext cx="3744912" cy="3887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349500"/>
            <a:ext cx="3455987" cy="356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17488"/>
            <a:ext cx="3529013" cy="335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3789363"/>
            <a:ext cx="2736850" cy="291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Základní zásady pro kreslení:</a:t>
            </a:r>
          </a:p>
        </p:txBody>
      </p:sp>
      <p:sp>
        <p:nvSpPr>
          <p:cNvPr id="146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nejdříve se podívat na celkový vzhled vzorku, </a:t>
            </a:r>
            <a:r>
              <a:rPr lang="cs-CZ" altLang="cs-CZ" u="sng" smtClean="0"/>
              <a:t>nezaměřovat se jen na jednu část </a:t>
            </a:r>
            <a:r>
              <a:rPr lang="cs-CZ" altLang="cs-CZ" smtClean="0"/>
              <a:t>nebo detail</a:t>
            </a:r>
          </a:p>
          <a:p>
            <a:pPr eaLnBrk="1" hangingPunct="1"/>
            <a:r>
              <a:rPr lang="cs-CZ" altLang="cs-CZ" smtClean="0"/>
              <a:t>najít si část/i, které nás zajímají</a:t>
            </a:r>
          </a:p>
          <a:p>
            <a:pPr eaLnBrk="1" hangingPunct="1"/>
            <a:r>
              <a:rPr lang="cs-CZ" altLang="cs-CZ" smtClean="0"/>
              <a:t>určit si nejvýznamnější znaky - do kresby zahrnout pouze detaily, který jsou nutné</a:t>
            </a:r>
          </a:p>
          <a:p>
            <a:pPr eaLnBrk="1" hangingPunct="1"/>
            <a:r>
              <a:rPr lang="cs-CZ" altLang="cs-CZ" smtClean="0"/>
              <a:t>používat obyč. tužku střední tvrdosti (HB / </a:t>
            </a:r>
            <a:r>
              <a:rPr lang="en-US" altLang="cs-CZ" smtClean="0"/>
              <a:t>#</a:t>
            </a:r>
            <a:r>
              <a:rPr lang="cs-CZ" altLang="cs-CZ" smtClean="0"/>
              <a:t>2)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146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5084763"/>
            <a:ext cx="75596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aoblený obdélník 4"/>
          <p:cNvSpPr/>
          <p:nvPr/>
        </p:nvSpPr>
        <p:spPr>
          <a:xfrm>
            <a:off x="4356100" y="5084763"/>
            <a:ext cx="1008063" cy="865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4643438" y="5157788"/>
            <a:ext cx="360362" cy="431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7" name="Násobení 6"/>
          <p:cNvSpPr/>
          <p:nvPr/>
        </p:nvSpPr>
        <p:spPr>
          <a:xfrm>
            <a:off x="1547813" y="5445125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Násobení 7"/>
          <p:cNvSpPr/>
          <p:nvPr/>
        </p:nvSpPr>
        <p:spPr>
          <a:xfrm>
            <a:off x="6875463" y="5445125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Základní zásady pro kreslení: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kreslit na bílý, nelinkovaný papír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kreslit co největší obrázky (alespoň na půl A4)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pokud není použito kreslící zařízení: zpětně kontrolovat obraz v mikroskopu, či kreslit jedním okem vně mikroskopu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při prokreslování měnit fokusaci – zisk různých hloubek obrazu v 1 nákresu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pokud se některé orgány překrývají – překryté kreslit čárkovaně nebo odlišit barevně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doplnit název (příp. datum a číslo preparátu) a zvětšení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případně doplnit popisky, je-li to nutné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Nakreslete na papír A4 tužkou základ pro </a:t>
            </a:r>
            <a:r>
              <a:rPr lang="cs-CZ" dirty="0" err="1" smtClean="0"/>
              <a:t>perovku</a:t>
            </a:r>
            <a:endParaRPr lang="cs-CZ" dirty="0" smtClean="0"/>
          </a:p>
          <a:p>
            <a:r>
              <a:rPr lang="cs-CZ" dirty="0" smtClean="0"/>
              <a:t>Přikreslete měřítko</a:t>
            </a:r>
          </a:p>
          <a:p>
            <a:r>
              <a:rPr lang="cs-CZ" dirty="0" smtClean="0"/>
              <a:t>Napište si zvětšení, datum a číslo či název objektu</a:t>
            </a:r>
          </a:p>
          <a:p>
            <a:r>
              <a:rPr lang="cs-CZ" dirty="0" smtClean="0"/>
              <a:t>Podepište se</a:t>
            </a:r>
            <a:r>
              <a:rPr lang="cs-CZ" dirty="0" smtClean="0"/>
              <a:t>!</a:t>
            </a:r>
          </a:p>
          <a:p>
            <a:r>
              <a:rPr lang="cs-CZ" dirty="0" smtClean="0"/>
              <a:t>Obtáhněte obraz na průsvitný papír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Proč v dnešní době kreslit?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Při kresbě věnuje pozorovatel preparátu větší pozornost</a:t>
            </a:r>
          </a:p>
          <a:p>
            <a:pPr>
              <a:defRPr/>
            </a:pPr>
            <a:r>
              <a:rPr lang="cs-CZ" dirty="0" smtClean="0"/>
              <a:t>Oproti fotografii:</a:t>
            </a:r>
          </a:p>
          <a:p>
            <a:pPr lvl="1">
              <a:defRPr/>
            </a:pP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</a:t>
            </a:r>
            <a:r>
              <a:rPr lang="cs-CZ" dirty="0" smtClean="0"/>
              <a:t>: lze zachytit různé hloubky ostrosti preparátu; lze zdůraznit důležité struktury</a:t>
            </a:r>
          </a:p>
          <a:p>
            <a:pPr lvl="1"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Nevýhody</a:t>
            </a:r>
            <a:r>
              <a:rPr lang="cs-CZ" dirty="0" smtClean="0"/>
              <a:t>: vnesení subjektivních dojmů; dokumentární přesnost nemusí odpovídat skutečnosti; potřeba kreslířského talentu a technické zručnosti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/>
              <a:t>Proč kresba ano?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5163" cy="452596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Kreslení je stále velmi důležitá dovednost v biologii.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Velká pomoc při dokumentaci exemplářů.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Kresbami je možné poukázat a zvýraznit důležité morfologické znaky.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Jeden výkres může obsahovat znaky, na jejichž zobrazení by bylo potřeba několika fotografií.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1259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88913"/>
            <a:ext cx="4443412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933825"/>
            <a:ext cx="385127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b="1" smtClean="0"/>
              <a:t>Proč fotografie ne?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6346825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Fotografie mohou být velmi užitečné pro záznam dat, ale …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nejsou příliš selektivní – mohou vykazovat více detailů vzorků, než můžeme chtít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někdy nelze zobrazit celý vzorek v jednom ohnisku najednou, naproti tomu kresba je výsledkem sloučení obrazů z různých hloubek zaostření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degradace fotografie kopírováním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0"/>
            <a:ext cx="1979612" cy="18843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69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1916113"/>
            <a:ext cx="1979612" cy="14906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698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5813" y="3357563"/>
            <a:ext cx="2008187" cy="15113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698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4824413"/>
            <a:ext cx="2051050" cy="2033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6948488" y="0"/>
            <a:ext cx="36036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Násobení 8"/>
          <p:cNvSpPr/>
          <p:nvPr/>
        </p:nvSpPr>
        <p:spPr>
          <a:xfrm>
            <a:off x="7019925" y="1268413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Násobení 9"/>
          <p:cNvSpPr/>
          <p:nvPr/>
        </p:nvSpPr>
        <p:spPr>
          <a:xfrm>
            <a:off x="7019925" y="2708275"/>
            <a:ext cx="720725" cy="649288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Násobení 10"/>
          <p:cNvSpPr/>
          <p:nvPr/>
        </p:nvSpPr>
        <p:spPr>
          <a:xfrm>
            <a:off x="7019925" y="4292600"/>
            <a:ext cx="720725" cy="649288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Násobení 11"/>
          <p:cNvSpPr/>
          <p:nvPr/>
        </p:nvSpPr>
        <p:spPr>
          <a:xfrm>
            <a:off x="7019925" y="6210300"/>
            <a:ext cx="720725" cy="647700"/>
          </a:xfrm>
          <a:prstGeom prst="mathMultiply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Hlavová kapsule hlístice  </a:t>
            </a:r>
            <a:r>
              <a:rPr lang="cs-CZ" altLang="cs-CZ" sz="2400" i="1" smtClean="0"/>
              <a:t>Spirocamallanus </a:t>
            </a:r>
            <a:r>
              <a:rPr lang="cs-CZ" altLang="cs-CZ" sz="2400" smtClean="0"/>
              <a:t>sp. v různých hloubkách ostrosti</a:t>
            </a:r>
          </a:p>
        </p:txBody>
      </p:sp>
      <p:pic>
        <p:nvPicPr>
          <p:cNvPr id="128003" name="Picture 2" descr="P:\sarkA\spiro_k_perovkam256_11_08\hlava_f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052513"/>
            <a:ext cx="37290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 descr="P:\sarkA\spiro_k_perovkam256_11_08\hlava_f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357563"/>
            <a:ext cx="37306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 descr="P:\sarkA\spiro_k_perovkam256_11_08\hlava_f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1268413"/>
            <a:ext cx="37306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6" descr="P:\sarkA\spiro_k_perovkam256_11_08\hlava_f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9700" y="2060575"/>
            <a:ext cx="37306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4" descr="P:\sarkA\spiro_k_perovkam256_11_08\hlava_f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3905250"/>
            <a:ext cx="37306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8" cstate="print"/>
          <a:srcRect l="21037"/>
          <a:stretch>
            <a:fillRect/>
          </a:stretch>
        </p:blipFill>
        <p:spPr bwMode="auto">
          <a:xfrm>
            <a:off x="6443663" y="4292600"/>
            <a:ext cx="25336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Způsoby kresby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dirty="0" smtClean="0">
                <a:solidFill>
                  <a:schemeClr val="tx2"/>
                </a:solidFill>
              </a:rPr>
              <a:t>Jednoduché </a:t>
            </a:r>
            <a:r>
              <a:rPr lang="cs-CZ" dirty="0" err="1" smtClean="0">
                <a:solidFill>
                  <a:schemeClr val="tx2"/>
                </a:solidFill>
              </a:rPr>
              <a:t>skicy</a:t>
            </a:r>
            <a:r>
              <a:rPr lang="cs-CZ" dirty="0" smtClean="0"/>
              <a:t>: levým okem do mikroskopu, pravým na papír a tužku (krátkozrací musí mít brýle)</a:t>
            </a:r>
          </a:p>
          <a:p>
            <a:pPr lvl="2">
              <a:defRPr/>
            </a:pPr>
            <a:r>
              <a:rPr lang="cs-CZ" dirty="0" smtClean="0"/>
              <a:t>Kresby </a:t>
            </a:r>
            <a:r>
              <a:rPr lang="cs-CZ" dirty="0" err="1" smtClean="0"/>
              <a:t>poloschematické</a:t>
            </a:r>
            <a:r>
              <a:rPr lang="cs-CZ" dirty="0" smtClean="0"/>
              <a:t>, obyčejnou ostře </a:t>
            </a:r>
            <a:r>
              <a:rPr lang="cs-CZ" dirty="0" smtClean="0"/>
              <a:t>ořezanou </a:t>
            </a:r>
            <a:r>
              <a:rPr lang="cs-CZ" dirty="0" smtClean="0"/>
              <a:t>tužkou, </a:t>
            </a:r>
            <a:r>
              <a:rPr lang="cs-CZ" dirty="0" err="1" smtClean="0"/>
              <a:t>pentilkou</a:t>
            </a:r>
            <a:r>
              <a:rPr lang="cs-CZ" dirty="0" smtClean="0"/>
              <a:t> </a:t>
            </a:r>
          </a:p>
          <a:p>
            <a:pPr lvl="2">
              <a:defRPr/>
            </a:pPr>
            <a:r>
              <a:rPr lang="cs-CZ" dirty="0" smtClean="0"/>
              <a:t>Nevnášet do kreseb malířské techniky</a:t>
            </a:r>
          </a:p>
          <a:p>
            <a:pPr>
              <a:defRPr/>
            </a:pPr>
            <a:r>
              <a:rPr lang="cs-CZ" dirty="0" smtClean="0">
                <a:solidFill>
                  <a:schemeClr val="tx2"/>
                </a:solidFill>
              </a:rPr>
              <a:t>Přesnější nákresy</a:t>
            </a:r>
            <a:r>
              <a:rPr lang="cs-CZ" dirty="0" smtClean="0"/>
              <a:t>: kreslicí přístroje</a:t>
            </a:r>
          </a:p>
          <a:p>
            <a:pPr lvl="2">
              <a:defRPr/>
            </a:pPr>
            <a:r>
              <a:rPr lang="cs-CZ" dirty="0" smtClean="0"/>
              <a:t>Krycí sklíčko na okuláru (45°)</a:t>
            </a:r>
          </a:p>
          <a:p>
            <a:pPr lvl="2">
              <a:defRPr/>
            </a:pPr>
            <a:r>
              <a:rPr lang="cs-CZ" dirty="0" err="1" smtClean="0"/>
              <a:t>Abbého</a:t>
            </a:r>
            <a:r>
              <a:rPr lang="cs-CZ" dirty="0" smtClean="0"/>
              <a:t> </a:t>
            </a:r>
            <a:r>
              <a:rPr lang="cs-CZ" dirty="0" smtClean="0"/>
              <a:t>kreslicí přístroj / </a:t>
            </a:r>
            <a:r>
              <a:rPr lang="cs-CZ" dirty="0" err="1" smtClean="0"/>
              <a:t>camera</a:t>
            </a:r>
            <a:r>
              <a:rPr lang="cs-CZ" dirty="0" smtClean="0"/>
              <a:t> </a:t>
            </a:r>
            <a:r>
              <a:rPr lang="cs-CZ" dirty="0" err="1" smtClean="0"/>
              <a:t>lucida</a:t>
            </a:r>
            <a:endParaRPr lang="cs-CZ" dirty="0" smtClean="0"/>
          </a:p>
          <a:p>
            <a:pPr lvl="2">
              <a:defRPr/>
            </a:pPr>
            <a:r>
              <a:rPr lang="cs-CZ" dirty="0" smtClean="0"/>
              <a:t> </a:t>
            </a:r>
            <a:r>
              <a:rPr lang="cs-CZ" dirty="0" err="1" smtClean="0"/>
              <a:t>promítutí</a:t>
            </a:r>
            <a:r>
              <a:rPr lang="cs-CZ" dirty="0" smtClean="0"/>
              <a:t> obrazu v mikroskopu na stěnu v zatemnělé místnosti</a:t>
            </a:r>
          </a:p>
          <a:p>
            <a:pPr lvl="2">
              <a:buFont typeface="Arial" charset="0"/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0051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71488"/>
            <a:ext cx="6119813" cy="584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/>
              <a:t>Abbéův kreslicí přístroj</a:t>
            </a:r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323850" y="1844675"/>
            <a:ext cx="3816350" cy="4608513"/>
          </a:xfrm>
        </p:spPr>
        <p:txBody>
          <a:bodyPr/>
          <a:lstStyle/>
          <a:p>
            <a:r>
              <a:rPr lang="cs-CZ" altLang="cs-CZ" smtClean="0"/>
              <a:t>Vynalezl Ernst Abbe (1840-1905)</a:t>
            </a:r>
          </a:p>
          <a:p>
            <a:r>
              <a:rPr lang="cs-CZ" altLang="cs-CZ" smtClean="0"/>
              <a:t>v polovině 70. let 19. stol., před rozvojem mikrofotografie</a:t>
            </a:r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341438"/>
            <a:ext cx="3816350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5" descr="https://encrypted-tbn3.gstatic.com/images?q=tbn:ANd9GcQAHJVzUgQkWZNfhw3iJYGdMAPeLODeCsFhL3Y2qKSHA_9A3KxZq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475" y="177800"/>
            <a:ext cx="14478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4" descr="http://www.gilai.com/images/items/642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295650"/>
            <a:ext cx="2466975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967</Words>
  <Application>Microsoft Office PowerPoint</Application>
  <PresentationFormat>Předvádění na obrazovce (4:3)</PresentationFormat>
  <Paragraphs>136</Paragraphs>
  <Slides>26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5. Kresba</vt:lpstr>
      <vt:lpstr>Snímek 2</vt:lpstr>
      <vt:lpstr>Proč v dnešní době kreslit?</vt:lpstr>
      <vt:lpstr>Proč kresba ano?</vt:lpstr>
      <vt:lpstr>Proč fotografie ne?</vt:lpstr>
      <vt:lpstr>Hlavová kapsule hlístice  Spirocamallanus sp. v různých hloubkách ostrosti</vt:lpstr>
      <vt:lpstr>Způsoby kresby</vt:lpstr>
      <vt:lpstr>Snímek 8</vt:lpstr>
      <vt:lpstr>Abbéův kreslicí přístroj</vt:lpstr>
      <vt:lpstr>Abbéův kreslicí přístroj</vt:lpstr>
      <vt:lpstr>Abbéův kreslicí přístroj</vt:lpstr>
      <vt:lpstr>Camera lucida</vt:lpstr>
      <vt:lpstr>Snímek 13</vt:lpstr>
      <vt:lpstr>Snímek 14</vt:lpstr>
      <vt:lpstr>Camera lucida v mikroskopii</vt:lpstr>
      <vt:lpstr>Snímek 16</vt:lpstr>
      <vt:lpstr>Snímek 17</vt:lpstr>
      <vt:lpstr>Moderní kreslicí zařízení</vt:lpstr>
      <vt:lpstr>Snímek 19</vt:lpstr>
      <vt:lpstr>Další zpracování kresby</vt:lpstr>
      <vt:lpstr>Rychlejší způsob úpravy obr.:</vt:lpstr>
      <vt:lpstr>Snímek 22</vt:lpstr>
      <vt:lpstr>Snímek 23</vt:lpstr>
      <vt:lpstr>Základní zásady pro kreslení:</vt:lpstr>
      <vt:lpstr>Základní zásady pro kreslení:</vt:lpstr>
      <vt:lpstr>úkol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Kontrastní techniky v optické mikroskopii - úvod</dc:title>
  <dc:creator>Sarka Masova</dc:creator>
  <cp:lastModifiedBy>Reviewer</cp:lastModifiedBy>
  <cp:revision>115</cp:revision>
  <dcterms:created xsi:type="dcterms:W3CDTF">2011-06-29T18:52:26Z</dcterms:created>
  <dcterms:modified xsi:type="dcterms:W3CDTF">2015-10-14T18:04:07Z</dcterms:modified>
</cp:coreProperties>
</file>