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6"/>
  </p:notesMasterIdLst>
  <p:handoutMasterIdLst>
    <p:handoutMasterId r:id="rId77"/>
  </p:handoutMasterIdLst>
  <p:sldIdLst>
    <p:sldId id="321" r:id="rId2"/>
    <p:sldId id="531" r:id="rId3"/>
    <p:sldId id="534" r:id="rId4"/>
    <p:sldId id="537" r:id="rId5"/>
    <p:sldId id="568" r:id="rId6"/>
    <p:sldId id="538" r:id="rId7"/>
    <p:sldId id="540" r:id="rId8"/>
    <p:sldId id="575" r:id="rId9"/>
    <p:sldId id="539" r:id="rId10"/>
    <p:sldId id="536" r:id="rId11"/>
    <p:sldId id="535" r:id="rId12"/>
    <p:sldId id="569" r:id="rId13"/>
    <p:sldId id="586" r:id="rId14"/>
    <p:sldId id="587" r:id="rId15"/>
    <p:sldId id="577" r:id="rId16"/>
    <p:sldId id="583" r:id="rId17"/>
    <p:sldId id="541" r:id="rId18"/>
    <p:sldId id="582" r:id="rId19"/>
    <p:sldId id="543" r:id="rId20"/>
    <p:sldId id="545" r:id="rId21"/>
    <p:sldId id="589" r:id="rId22"/>
    <p:sldId id="620" r:id="rId23"/>
    <p:sldId id="590" r:id="rId24"/>
    <p:sldId id="621" r:id="rId25"/>
    <p:sldId id="630" r:id="rId26"/>
    <p:sldId id="634" r:id="rId27"/>
    <p:sldId id="679" r:id="rId28"/>
    <p:sldId id="584" r:id="rId29"/>
    <p:sldId id="635" r:id="rId30"/>
    <p:sldId id="632" r:id="rId31"/>
    <p:sldId id="633" r:id="rId32"/>
    <p:sldId id="636" r:id="rId33"/>
    <p:sldId id="667" r:id="rId34"/>
    <p:sldId id="637" r:id="rId35"/>
    <p:sldId id="629" r:id="rId36"/>
    <p:sldId id="639" r:id="rId37"/>
    <p:sldId id="644" r:id="rId38"/>
    <p:sldId id="656" r:id="rId39"/>
    <p:sldId id="682" r:id="rId40"/>
    <p:sldId id="647" r:id="rId41"/>
    <p:sldId id="680" r:id="rId42"/>
    <p:sldId id="681" r:id="rId43"/>
    <p:sldId id="684" r:id="rId44"/>
    <p:sldId id="683" r:id="rId45"/>
    <p:sldId id="692" r:id="rId46"/>
    <p:sldId id="693" r:id="rId47"/>
    <p:sldId id="670" r:id="rId48"/>
    <p:sldId id="666" r:id="rId49"/>
    <p:sldId id="664" r:id="rId50"/>
    <p:sldId id="660" r:id="rId51"/>
    <p:sldId id="658" r:id="rId52"/>
    <p:sldId id="671" r:id="rId53"/>
    <p:sldId id="612" r:id="rId54"/>
    <p:sldId id="604" r:id="rId55"/>
    <p:sldId id="603" r:id="rId56"/>
    <p:sldId id="607" r:id="rId57"/>
    <p:sldId id="648" r:id="rId58"/>
    <p:sldId id="675" r:id="rId59"/>
    <p:sldId id="676" r:id="rId60"/>
    <p:sldId id="694" r:id="rId61"/>
    <p:sldId id="672" r:id="rId62"/>
    <p:sldId id="673" r:id="rId63"/>
    <p:sldId id="674" r:id="rId64"/>
    <p:sldId id="651" r:id="rId65"/>
    <p:sldId id="591" r:id="rId66"/>
    <p:sldId id="570" r:id="rId67"/>
    <p:sldId id="572" r:id="rId68"/>
    <p:sldId id="571" r:id="rId69"/>
    <p:sldId id="580" r:id="rId70"/>
    <p:sldId id="602" r:id="rId71"/>
    <p:sldId id="595" r:id="rId72"/>
    <p:sldId id="616" r:id="rId73"/>
    <p:sldId id="564" r:id="rId74"/>
    <p:sldId id="695" r:id="rId75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8184"/>
    <a:srgbClr val="6600FF"/>
    <a:srgbClr val="FDFFC3"/>
    <a:srgbClr val="FFFF00"/>
    <a:srgbClr val="B2B2B2"/>
    <a:srgbClr val="CC99FF"/>
    <a:srgbClr val="D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yl Světlá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Styl s motivem 2 – zvýraznění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420" autoAdjust="0"/>
  </p:normalViewPr>
  <p:slideViewPr>
    <p:cSldViewPr showGuides="1">
      <p:cViewPr>
        <p:scale>
          <a:sx n="70" d="100"/>
          <a:sy n="70" d="100"/>
        </p:scale>
        <p:origin x="-2094" y="-294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934" y="-11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27" tIns="47613" rIns="95227" bIns="47613" numCol="1" anchor="t" anchorCtr="0" compatLnSpc="1">
            <a:prstTxWarp prst="textNoShape">
              <a:avLst/>
            </a:prstTxWarp>
          </a:bodyPr>
          <a:lstStyle>
            <a:lvl1pPr defTabSz="9525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27" tIns="47613" rIns="95227" bIns="47613" numCol="1" anchor="t" anchorCtr="0" compatLnSpc="1">
            <a:prstTxWarp prst="textNoShape">
              <a:avLst/>
            </a:prstTxWarp>
          </a:bodyPr>
          <a:lstStyle>
            <a:lvl1pPr algn="r" defTabSz="9525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27" tIns="47613" rIns="95227" bIns="47613" numCol="1" anchor="b" anchorCtr="0" compatLnSpc="1">
            <a:prstTxWarp prst="textNoShape">
              <a:avLst/>
            </a:prstTxWarp>
          </a:bodyPr>
          <a:lstStyle>
            <a:lvl1pPr defTabSz="9525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27" tIns="47613" rIns="95227" bIns="47613" numCol="1" anchor="b" anchorCtr="0" compatLnSpc="1">
            <a:prstTxWarp prst="textNoShape">
              <a:avLst/>
            </a:prstTxWarp>
          </a:bodyPr>
          <a:lstStyle>
            <a:lvl1pPr algn="r" defTabSz="95250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E6D882-2ED8-43C4-A993-63A65A808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54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t" anchorCtr="0" compatLnSpc="1">
            <a:prstTxWarp prst="textNoShape">
              <a:avLst/>
            </a:prstTxWarp>
          </a:bodyPr>
          <a:lstStyle>
            <a:lvl1pPr defTabSz="95885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t" anchorCtr="0" compatLnSpc="1">
            <a:prstTxWarp prst="textNoShape">
              <a:avLst/>
            </a:prstTxWarp>
          </a:bodyPr>
          <a:lstStyle>
            <a:lvl1pPr algn="r" defTabSz="95885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2513"/>
            <a:ext cx="5676900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Click to edit Master text styles</a:t>
            </a:r>
          </a:p>
          <a:p>
            <a:pPr lvl="1"/>
            <a:r>
              <a:rPr lang="cs-CZ" noProof="0" smtClean="0"/>
              <a:t>Second level</a:t>
            </a:r>
          </a:p>
          <a:p>
            <a:pPr lvl="2"/>
            <a:r>
              <a:rPr lang="cs-CZ" noProof="0" smtClean="0"/>
              <a:t>Third level</a:t>
            </a:r>
          </a:p>
          <a:p>
            <a:pPr lvl="3"/>
            <a:r>
              <a:rPr lang="cs-CZ" noProof="0" smtClean="0"/>
              <a:t>Fourth level</a:t>
            </a:r>
          </a:p>
          <a:p>
            <a:pPr lvl="4"/>
            <a:r>
              <a:rPr lang="cs-CZ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b" anchorCtr="0" compatLnSpc="1">
            <a:prstTxWarp prst="textNoShape">
              <a:avLst/>
            </a:prstTxWarp>
          </a:bodyPr>
          <a:lstStyle>
            <a:lvl1pPr defTabSz="95885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b" anchorCtr="0" compatLnSpc="1">
            <a:prstTxWarp prst="textNoShape">
              <a:avLst/>
            </a:prstTxWarp>
          </a:bodyPr>
          <a:lstStyle>
            <a:lvl1pPr algn="r" defTabSz="95885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04863DE8-E2E2-45BC-8F52-6A5F794E3F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6444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cs-CZ" dirty="0" smtClean="0"/>
              <a:t>popsat co je ekotoxikologie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cs-CZ" dirty="0" smtClean="0"/>
              <a:t>EXPOZICE = kontakt chemické látky a organismu …. Má několik rovin / vrstev</a:t>
            </a:r>
          </a:p>
          <a:p>
            <a:pPr>
              <a:buFontTx/>
              <a:buChar char="-"/>
            </a:pPr>
            <a:r>
              <a:rPr lang="cs-CZ" dirty="0" smtClean="0"/>
              <a:t>kde má roli expozice – u toxikologie začíná expozice až „v organismu“, u ekotoxikologie se řeší i část osudu v prostředí, biodostupnost …</a:t>
            </a:r>
          </a:p>
          <a:p>
            <a:pPr>
              <a:buFontTx/>
              <a:buChar char="-"/>
            </a:pPr>
            <a:r>
              <a:rPr lang="cs-CZ" dirty="0" smtClean="0"/>
              <a:t>je klíčová = vstup</a:t>
            </a:r>
            <a:r>
              <a:rPr lang="cs-CZ" baseline="0" dirty="0" smtClean="0"/>
              <a:t> látky do organismu a podmínka účinků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studium expozice je hodně v </a:t>
            </a:r>
            <a:r>
              <a:rPr lang="cs-CZ" dirty="0" err="1" smtClean="0"/>
              <a:t>překryvu</a:t>
            </a:r>
            <a:r>
              <a:rPr lang="cs-CZ" dirty="0" smtClean="0"/>
              <a:t> do </a:t>
            </a:r>
            <a:r>
              <a:rPr lang="cs-CZ" dirty="0" err="1" smtClean="0"/>
              <a:t>env</a:t>
            </a:r>
            <a:r>
              <a:rPr lang="cs-CZ" dirty="0" smtClean="0"/>
              <a:t>. </a:t>
            </a:r>
            <a:r>
              <a:rPr lang="cs-CZ" dirty="0" err="1" smtClean="0"/>
              <a:t>chem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klasický přístup předpokládá,</a:t>
            </a:r>
            <a:r>
              <a:rPr lang="cs-CZ" baseline="0" dirty="0" smtClean="0"/>
              <a:t> že </a:t>
            </a:r>
            <a:r>
              <a:rPr lang="cs-CZ" dirty="0" smtClean="0"/>
              <a:t>celková koncentrace, je ta, která má potenciál pro dané riziko = nadhodnocuje reálné riziko</a:t>
            </a:r>
          </a:p>
          <a:p>
            <a:r>
              <a:rPr lang="cs-CZ" dirty="0" smtClean="0"/>
              <a:t>pokud budeme měřit/modelovat tu správnou koncentraci – měli bychom dostat při stejné koncentraci stejný efekt …. lze</a:t>
            </a:r>
            <a:r>
              <a:rPr lang="cs-CZ" baseline="0" dirty="0" smtClean="0"/>
              <a:t> to ale vůbec nějak jinak než měřit koncentraci v receptoru????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4908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406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pro představu komplikované situace např. v půdě či sedimentu – dynamický stav rovnováhy, kde jsou jednotlivé frakce / koncentrace</a:t>
            </a:r>
          </a:p>
          <a:p>
            <a:r>
              <a:rPr lang="cs-CZ" b="1" dirty="0" smtClean="0"/>
              <a:t>otázka je – která má vztah s příjmem biotou ??? kdy? za jakých podmínek ? platí to pro všechny látky a všechny organismy?</a:t>
            </a: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280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A2495-CBA8-4434-93EC-82D74D1516C8}" type="slidenum">
              <a:rPr lang="cs-CZ"/>
              <a:pPr/>
              <a:t>20</a:t>
            </a:fld>
            <a:endParaRPr lang="cs-CZ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66" y="4860989"/>
            <a:ext cx="5680769" cy="4605493"/>
          </a:xfrm>
          <a:noFill/>
          <a:ln/>
        </p:spPr>
        <p:txBody>
          <a:bodyPr/>
          <a:lstStyle/>
          <a:p>
            <a:pPr eaLnBrk="1" hangingPunct="1"/>
            <a:r>
              <a:rPr lang="cs-CZ" dirty="0" smtClean="0"/>
              <a:t>vysvětlit rozdíl mezi </a:t>
            </a:r>
            <a:r>
              <a:rPr lang="cs-CZ" dirty="0" err="1" smtClean="0"/>
              <a:t>biodosažitelnou</a:t>
            </a:r>
            <a:r>
              <a:rPr lang="cs-CZ" dirty="0" smtClean="0"/>
              <a:t> a </a:t>
            </a:r>
            <a:r>
              <a:rPr lang="cs-CZ" dirty="0" err="1" smtClean="0"/>
              <a:t>biodostupnou</a:t>
            </a:r>
            <a:r>
              <a:rPr lang="cs-CZ" dirty="0" smtClean="0"/>
              <a:t> frakcí ….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en-US" dirty="0" smtClean="0">
                <a:cs typeface="Times New Roman" pitchFamily="18" charset="0"/>
              </a:rPr>
              <a:t>Bioavailability is the fraction of a contaminant actually available at a given moment in time in soil.</a:t>
            </a:r>
            <a:r>
              <a:rPr lang="cs-CZ" dirty="0" smtClean="0">
                <a:cs typeface="Times New Roman" pitchFamily="18" charset="0"/>
              </a:rPr>
              <a:t> NOW</a:t>
            </a:r>
          </a:p>
          <a:p>
            <a:pPr eaLnBrk="1" hangingPunct="1"/>
            <a:r>
              <a:rPr lang="en-US" dirty="0" err="1" smtClean="0">
                <a:cs typeface="Times New Roman" pitchFamily="18" charset="0"/>
              </a:rPr>
              <a:t>Bioaccessibility</a:t>
            </a:r>
            <a:r>
              <a:rPr lang="en-US" dirty="0" smtClean="0">
                <a:cs typeface="Times New Roman" pitchFamily="18" charset="0"/>
              </a:rPr>
              <a:t> encompasses what is actually </a:t>
            </a:r>
            <a:r>
              <a:rPr lang="en-US" dirty="0" err="1" smtClean="0">
                <a:cs typeface="Times New Roman" pitchFamily="18" charset="0"/>
              </a:rPr>
              <a:t>bioavailable</a:t>
            </a:r>
            <a:r>
              <a:rPr lang="en-US" dirty="0" smtClean="0">
                <a:cs typeface="Times New Roman" pitchFamily="18" charset="0"/>
              </a:rPr>
              <a:t> now </a:t>
            </a:r>
            <a:r>
              <a:rPr lang="en-US" b="1" dirty="0" smtClean="0">
                <a:cs typeface="Times New Roman" pitchFamily="18" charset="0"/>
              </a:rPr>
              <a:t>plus</a:t>
            </a:r>
            <a:r>
              <a:rPr lang="en-US" dirty="0" smtClean="0">
                <a:cs typeface="Times New Roman" pitchFamily="18" charset="0"/>
              </a:rPr>
              <a:t> what is ‘</a:t>
            </a:r>
            <a:r>
              <a:rPr lang="en-US" i="1" dirty="0" smtClean="0">
                <a:cs typeface="Times New Roman" pitchFamily="18" charset="0"/>
              </a:rPr>
              <a:t>potentially </a:t>
            </a:r>
            <a:r>
              <a:rPr lang="en-US" dirty="0" err="1" smtClean="0">
                <a:cs typeface="Times New Roman" pitchFamily="18" charset="0"/>
              </a:rPr>
              <a:t>bioavailable</a:t>
            </a:r>
            <a:r>
              <a:rPr lang="en-US" dirty="0" smtClean="0">
                <a:cs typeface="Times New Roman" pitchFamily="18" charset="0"/>
              </a:rPr>
              <a:t>’.</a:t>
            </a:r>
            <a:endParaRPr lang="cs-CZ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406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PUF pasivní vzorkování ovzduší je sice TWA, ale ne </a:t>
            </a:r>
            <a:r>
              <a:rPr lang="cs-CZ" dirty="0" err="1" smtClean="0"/>
              <a:t>proxy</a:t>
            </a:r>
            <a:r>
              <a:rPr lang="cs-CZ" dirty="0" smtClean="0"/>
              <a:t> to biota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 smtClean="0"/>
              <a:t>SAMOSTATNÁ PRÁCE: </a:t>
            </a:r>
          </a:p>
          <a:p>
            <a:pPr marL="171450" indent="-171450">
              <a:buFontTx/>
              <a:buChar char="-"/>
            </a:pPr>
            <a:r>
              <a:rPr lang="cs-CZ" dirty="0" smtClean="0"/>
              <a:t>Proč – odpoví studenti</a:t>
            </a:r>
          </a:p>
          <a:p>
            <a:pPr marL="171450" indent="-171450">
              <a:buFontTx/>
              <a:buChar char="-"/>
            </a:pPr>
            <a:r>
              <a:rPr lang="cs-CZ" dirty="0" smtClean="0"/>
              <a:t>Diskuse obou důvodů</a:t>
            </a: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8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 smtClean="0"/>
              <a:t>ERA, </a:t>
            </a:r>
            <a:r>
              <a:rPr lang="cs-CZ" dirty="0" err="1" smtClean="0"/>
              <a:t>EcoRA</a:t>
            </a:r>
            <a:r>
              <a:rPr lang="cs-CZ" dirty="0" smtClean="0"/>
              <a:t>, CSA – vysvětlit zkratky a schéma</a:t>
            </a:r>
          </a:p>
          <a:p>
            <a:pPr marL="171450" indent="-171450">
              <a:buFontTx/>
              <a:buChar char="-"/>
            </a:pPr>
            <a:r>
              <a:rPr lang="cs-CZ" dirty="0" smtClean="0"/>
              <a:t>druhý</a:t>
            </a:r>
            <a:r>
              <a:rPr lang="cs-CZ" baseline="0" dirty="0" smtClean="0"/>
              <a:t> pilíř – hodnocení expozice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85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SAMOSTATNÁ PRÁCE: </a:t>
            </a:r>
          </a:p>
          <a:p>
            <a:r>
              <a:rPr lang="cs-CZ" dirty="0" smtClean="0"/>
              <a:t>Studenti uvedou konkrétní parametry prostředí a </a:t>
            </a:r>
            <a:r>
              <a:rPr lang="cs-CZ" dirty="0" err="1" smtClean="0"/>
              <a:t>toxikantů</a:t>
            </a:r>
            <a:r>
              <a:rPr lang="cs-CZ" dirty="0" smtClean="0"/>
              <a:t>, které ovlivňují jejich osud</a:t>
            </a:r>
          </a:p>
          <a:p>
            <a:r>
              <a:rPr lang="cs-CZ" dirty="0" smtClean="0"/>
              <a:t>Poté podobně i vlastnosti organismů …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871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Expozice má tedy několik vrstev … stresor</a:t>
            </a:r>
            <a:r>
              <a:rPr lang="cs-CZ" baseline="0" dirty="0" smtClean="0"/>
              <a:t> se musí „probojovat“ od zdroje až k bio-receptoru –“kauzální řetězec od příčiny k následku“</a:t>
            </a:r>
          </a:p>
          <a:p>
            <a:r>
              <a:rPr lang="cs-CZ" b="1" baseline="0" dirty="0" smtClean="0"/>
              <a:t>= Expoziční cesta</a:t>
            </a:r>
          </a:p>
          <a:p>
            <a:r>
              <a:rPr lang="cs-CZ" baseline="0" dirty="0" smtClean="0"/>
              <a:t>(zdroj látky, osud v prostředí, kontakt s organismech, přestup do organismu, transport k receptoru …) – ve vztahu ke konkrétnímu organismu – </a:t>
            </a:r>
            <a:r>
              <a:rPr lang="cs-CZ" b="1" baseline="0" dirty="0" smtClean="0"/>
              <a:t>expoziční profil látky</a:t>
            </a:r>
            <a:r>
              <a:rPr lang="cs-CZ" baseline="0" dirty="0" smtClean="0"/>
              <a:t> – širší pojem</a:t>
            </a:r>
          </a:p>
          <a:p>
            <a:r>
              <a:rPr lang="cs-CZ" baseline="0" dirty="0" smtClean="0"/>
              <a:t>hlavní rozhraní:</a:t>
            </a:r>
          </a:p>
          <a:p>
            <a:r>
              <a:rPr lang="cs-CZ" baseline="0" dirty="0" smtClean="0"/>
              <a:t>okolí organismu – nabídnutá dostupná látka – časté/většinou</a:t>
            </a:r>
          </a:p>
          <a:p>
            <a:r>
              <a:rPr lang="cs-CZ" baseline="0" dirty="0" smtClean="0"/>
              <a:t>organismus – biomonitoring – spíše zřídka  …</a:t>
            </a:r>
          </a:p>
          <a:p>
            <a:pPr marL="0" indent="0">
              <a:buFontTx/>
              <a:buNone/>
            </a:pPr>
            <a:r>
              <a:rPr lang="cs-CZ" baseline="0" dirty="0" smtClean="0"/>
              <a:t>modely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160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SAMOSTATNÁ PRÁCE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43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měření versus modelování – v analýze rizik nových chemikálií MODELOVÁNÍ, ve</a:t>
            </a:r>
            <a:r>
              <a:rPr lang="cs-CZ" baseline="0" dirty="0" smtClean="0"/>
              <a:t> výzkumných studiích a case-</a:t>
            </a:r>
            <a:r>
              <a:rPr lang="cs-CZ" baseline="0" dirty="0" err="1" smtClean="0"/>
              <a:t>studies</a:t>
            </a:r>
            <a:r>
              <a:rPr lang="cs-CZ" baseline="0" dirty="0" smtClean="0"/>
              <a:t> a v retrospektivním výzkumu MĚŘENÍ</a:t>
            </a:r>
            <a:endParaRPr lang="cs-CZ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U PEC/PNEC nevadí totální koncentrace tolik, protože mají stejné jednotky/kontext - protože biodostupnost je zahrnuta v měření, ale problém je, že to je poplatné jen daným podmínkám a neumožní to extrapolaci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071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 smtClean="0"/>
              <a:t>SAMOSTATNÁ PRÁCE</a:t>
            </a:r>
          </a:p>
          <a:p>
            <a:r>
              <a:rPr lang="cs-CZ" dirty="0" smtClean="0"/>
              <a:t>jak byste analyzovali celkovou koncentraci:</a:t>
            </a:r>
          </a:p>
          <a:p>
            <a:r>
              <a:rPr lang="cs-CZ" dirty="0" smtClean="0"/>
              <a:t>organických</a:t>
            </a:r>
            <a:r>
              <a:rPr lang="cs-CZ" baseline="0" dirty="0" smtClean="0"/>
              <a:t> polutantů v půdě, sedimentu, biotě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organických</a:t>
            </a:r>
            <a:r>
              <a:rPr lang="cs-CZ" baseline="0" dirty="0" smtClean="0"/>
              <a:t> polutantů ve vodě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 smtClean="0"/>
              <a:t>kovů v půdě, sedimentu, biotě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 smtClean="0"/>
              <a:t>kovů ve vodě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 smtClean="0"/>
              <a:t>SAMOSTATNÁ PRÁCE</a:t>
            </a:r>
          </a:p>
          <a:p>
            <a:r>
              <a:rPr lang="cs-CZ" dirty="0" smtClean="0"/>
              <a:t>jak byste odebírali:</a:t>
            </a:r>
          </a:p>
          <a:p>
            <a:r>
              <a:rPr lang="cs-CZ" dirty="0" smtClean="0"/>
              <a:t>půdu</a:t>
            </a:r>
          </a:p>
          <a:p>
            <a:r>
              <a:rPr lang="cs-CZ" dirty="0" smtClean="0"/>
              <a:t>sediment</a:t>
            </a:r>
          </a:p>
          <a:p>
            <a:r>
              <a:rPr lang="cs-CZ" dirty="0" smtClean="0"/>
              <a:t>vodu</a:t>
            </a:r>
          </a:p>
          <a:p>
            <a:r>
              <a:rPr lang="cs-CZ" dirty="0" smtClean="0"/>
              <a:t>vzduch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 descr="1212570_284467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7" descr="logo_mu_cern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256584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0734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zi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5" descr="1212570_284467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3" descr="1212569_2182322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5124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250825" y="1052513"/>
            <a:ext cx="864235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pic>
        <p:nvPicPr>
          <p:cNvPr id="5125" name="Obrázek 8" descr="logo_mu_cerne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5613" y="6442075"/>
            <a:ext cx="1308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5" r:id="rId2"/>
    <p:sldLayoutId id="2147483726" r:id="rId3"/>
    <p:sldLayoutId id="2147483727" r:id="rId4"/>
    <p:sldLayoutId id="2147483728" r:id="rId5"/>
    <p:sldLayoutId id="2147483730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–"/>
        <a:defRPr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–"/>
        <a:defRPr sz="14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»"/>
        <a:defRPr sz="14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hofman@recetox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xZnQt0IKlRE%20od%201:3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://youtu.be/4zlQQbnxxR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youtu.be/f7Xzr4FIJm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feature=player_detailpage&amp;v=xZnQt0IKlRE" TargetMode="External"/><Relationship Id="rId7" Type="http://schemas.openxmlformats.org/officeDocument/2006/relationships/image" Target="../media/image99.jpeg"/><Relationship Id="rId2" Type="http://schemas.openxmlformats.org/officeDocument/2006/relationships/hyperlink" Target="http://youtu.be/xZnQt0IKl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gi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youtu.be/w-Cn8LzB21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hyperlink" Target="http://focus.jrc.ec.europa.eu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1772816"/>
            <a:ext cx="8640960" cy="2088231"/>
          </a:xfrm>
        </p:spPr>
        <p:txBody>
          <a:bodyPr anchor="ctr"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800" dirty="0" smtClean="0"/>
              <a:t>Bi5596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 smtClean="0"/>
              <a:t>Moderní metody v </a:t>
            </a:r>
            <a:r>
              <a:rPr lang="cs-CZ" sz="2800" dirty="0" err="1" smtClean="0"/>
              <a:t>ekotoxikologii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4293096"/>
            <a:ext cx="6400800" cy="1774825"/>
          </a:xfrm>
        </p:spPr>
        <p:txBody>
          <a:bodyPr/>
          <a:lstStyle/>
          <a:p>
            <a:pPr eaLnBrk="1" hangingPunct="1"/>
            <a:r>
              <a:rPr lang="cs-CZ" dirty="0" smtClean="0"/>
              <a:t>Doc. RNDr. Jakub Hofman, Ph.D.</a:t>
            </a:r>
          </a:p>
          <a:p>
            <a:pPr eaLnBrk="1" hangingPunct="1"/>
            <a:r>
              <a:rPr lang="cs-CZ" dirty="0" smtClean="0">
                <a:hlinkClick r:id="rId2"/>
              </a:rPr>
              <a:t>hofman</a:t>
            </a:r>
            <a:r>
              <a:rPr lang="en-US" dirty="0" smtClean="0">
                <a:hlinkClick r:id="rId2"/>
              </a:rPr>
              <a:t>@</a:t>
            </a:r>
            <a:r>
              <a:rPr lang="cs-CZ" dirty="0" err="1" smtClean="0">
                <a:hlinkClick r:id="rId2"/>
              </a:rPr>
              <a:t>recetox.muni.cz</a:t>
            </a:r>
            <a:endParaRPr lang="cs-CZ" dirty="0" smtClean="0"/>
          </a:p>
          <a:p>
            <a:pPr eaLnBrk="1" hangingPunct="1"/>
            <a:r>
              <a:rPr lang="cs-CZ" smtClean="0"/>
              <a:t>podzim </a:t>
            </a:r>
            <a:r>
              <a:rPr lang="cs-CZ" smtClean="0"/>
              <a:t>2015</a:t>
            </a:r>
            <a:endParaRPr lang="cs-CZ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1520" y="2924944"/>
            <a:ext cx="8640960" cy="6463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Moderní metody hodnocení expozice</a:t>
            </a: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Hodnocení expozice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 expozice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805264"/>
          </a:xfrm>
        </p:spPr>
        <p:txBody>
          <a:bodyPr/>
          <a:lstStyle/>
          <a:p>
            <a:pPr marL="174625" lvl="1" indent="-165100">
              <a:buFont typeface="Arial" pitchFamily="34" charset="0"/>
              <a:buChar char="•"/>
            </a:pPr>
            <a:r>
              <a:rPr lang="cs-CZ" dirty="0" smtClean="0"/>
              <a:t>analýza intenzity, kvantifikace stresoru = chemické látky, toxikantu</a:t>
            </a:r>
          </a:p>
          <a:p>
            <a:pPr marL="174625" lvl="1" indent="-165100">
              <a:buFont typeface="Arial" pitchFamily="34" charset="0"/>
              <a:buChar char="•"/>
            </a:pPr>
            <a:r>
              <a:rPr lang="cs-CZ" dirty="0" smtClean="0"/>
              <a:t>cíl = přesná a pravdivá koncentrace/dávka, které jsou biosystémy exponovány + případně četnost a doba trvání expozice a prostorové definování</a:t>
            </a:r>
          </a:p>
          <a:p>
            <a:pPr marL="174625" lvl="1" indent="-165100">
              <a:buFont typeface="Arial" pitchFamily="34" charset="0"/>
              <a:buChar char="•"/>
            </a:pPr>
            <a:endParaRPr lang="cs-CZ" b="1" dirty="0" smtClean="0"/>
          </a:p>
          <a:p>
            <a:pPr marL="174625" lvl="1" indent="-165100">
              <a:buFont typeface="Arial" pitchFamily="34" charset="0"/>
              <a:buChar char="•"/>
            </a:pPr>
            <a:r>
              <a:rPr lang="cs-CZ" b="1" dirty="0" smtClean="0"/>
              <a:t>měření versus modelování</a:t>
            </a:r>
          </a:p>
          <a:p>
            <a:pPr marL="174625" lvl="1" indent="-165100">
              <a:buFont typeface="Arial" pitchFamily="34" charset="0"/>
              <a:buChar char="•"/>
            </a:pPr>
            <a:endParaRPr lang="cs-CZ" dirty="0" smtClean="0"/>
          </a:p>
          <a:p>
            <a:pPr marL="174625" lvl="1" indent="-165100">
              <a:buFont typeface="Arial" pitchFamily="34" charset="0"/>
              <a:buChar char="•"/>
            </a:pPr>
            <a:r>
              <a:rPr lang="cs-CZ" dirty="0" smtClean="0"/>
              <a:t>nutno jasně definovat </a:t>
            </a:r>
            <a:r>
              <a:rPr lang="cs-CZ" b="1" dirty="0" smtClean="0"/>
              <a:t>KDE</a:t>
            </a:r>
            <a:r>
              <a:rPr lang="cs-CZ" dirty="0" smtClean="0"/>
              <a:t> (na jaké „vrstvě“) je </a:t>
            </a:r>
            <a:r>
              <a:rPr lang="cs-CZ" dirty="0" err="1" smtClean="0"/>
              <a:t>stresor</a:t>
            </a:r>
            <a:r>
              <a:rPr lang="cs-CZ" dirty="0" smtClean="0"/>
              <a:t> kvantifikován:</a:t>
            </a:r>
          </a:p>
          <a:p>
            <a:pPr marL="174625" lvl="1" indent="-165100">
              <a:buNone/>
            </a:pPr>
            <a:r>
              <a:rPr lang="cs-CZ" b="1" dirty="0" smtClean="0"/>
              <a:t>		koncentrace v prostředí   X   koncentrace v organismu (dávka)</a:t>
            </a:r>
            <a:endParaRPr lang="cs-CZ" b="1" dirty="0"/>
          </a:p>
          <a:p>
            <a:pPr marL="174625" lvl="1" indent="-165100">
              <a:buNone/>
            </a:pPr>
            <a:r>
              <a:rPr lang="cs-CZ" dirty="0" smtClean="0"/>
              <a:t>	a </a:t>
            </a:r>
            <a:r>
              <a:rPr lang="cs-CZ" b="1" dirty="0" smtClean="0"/>
              <a:t>CO</a:t>
            </a:r>
            <a:r>
              <a:rPr lang="cs-CZ" dirty="0" smtClean="0"/>
              <a:t> vlastně vyjadřuje</a:t>
            </a:r>
          </a:p>
          <a:p>
            <a:pPr marL="174625" lvl="1" indent="-165100">
              <a:buFont typeface="Arial" pitchFamily="34" charset="0"/>
              <a:buChar char="•"/>
            </a:pPr>
            <a:r>
              <a:rPr lang="cs-CZ" sz="1600" dirty="0" smtClean="0"/>
              <a:t>pro hodnocení rizika (HI </a:t>
            </a:r>
            <a:r>
              <a:rPr lang="cs-CZ" sz="1600" dirty="0"/>
              <a:t>= PEC / </a:t>
            </a:r>
            <a:r>
              <a:rPr lang="cs-CZ" sz="1600" dirty="0" smtClean="0"/>
              <a:t>PNEC) je nutné, aby PEC </a:t>
            </a:r>
            <a:r>
              <a:rPr lang="cs-CZ" sz="1600" dirty="0"/>
              <a:t>a PNEC </a:t>
            </a:r>
            <a:r>
              <a:rPr lang="cs-CZ" sz="1600" dirty="0" smtClean="0"/>
              <a:t>měly stejný kontext: musí </a:t>
            </a:r>
            <a:r>
              <a:rPr lang="cs-CZ" sz="1600" dirty="0"/>
              <a:t>být ve stejných jednotkách (např. celková koncentrace ve vodě / účinky při konkrétní celkové koncentraci ve vodě)</a:t>
            </a:r>
          </a:p>
          <a:p>
            <a:pPr marL="174625" lvl="1" indent="-165100">
              <a:buFont typeface="Arial" pitchFamily="34" charset="0"/>
              <a:buChar char="•"/>
            </a:pPr>
            <a:r>
              <a:rPr lang="cs-CZ" sz="1600" dirty="0" smtClean="0"/>
              <a:t>u kauzality to nutné není (</a:t>
            </a:r>
            <a:r>
              <a:rPr lang="cs-CZ" sz="1600" dirty="0"/>
              <a:t>např. koncentrace ve vodě / počet buněk řas v ml</a:t>
            </a:r>
            <a:r>
              <a:rPr lang="cs-CZ" sz="1600" dirty="0" smtClean="0"/>
              <a:t>) – ALE kvantifikace stresoru musí být co nejvíce relevantní k následným efektům (biodostupná koncentrace)</a:t>
            </a:r>
            <a:endParaRPr lang="cs-CZ" sz="1600" dirty="0"/>
          </a:p>
          <a:p>
            <a:pPr marL="342900" lvl="1" indent="-342900">
              <a:buFont typeface="Arial" pitchFamily="34" charset="0"/>
              <a:buChar char="•"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expozice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805264"/>
          </a:xfrm>
        </p:spPr>
        <p:txBody>
          <a:bodyPr/>
          <a:lstStyle/>
          <a:p>
            <a:r>
              <a:rPr lang="cs-CZ" b="1" dirty="0" smtClean="0"/>
              <a:t>„klasické“</a:t>
            </a:r>
          </a:p>
          <a:p>
            <a:pPr lvl="1"/>
            <a:r>
              <a:rPr lang="cs-CZ" dirty="0" smtClean="0"/>
              <a:t>stanovení </a:t>
            </a:r>
            <a:r>
              <a:rPr lang="cs-CZ" b="1" dirty="0" smtClean="0"/>
              <a:t>totální koncentrace v prostředí </a:t>
            </a:r>
            <a:r>
              <a:rPr lang="cs-CZ" dirty="0" smtClean="0"/>
              <a:t>(externí)</a:t>
            </a:r>
          </a:p>
          <a:p>
            <a:pPr lvl="1"/>
            <a:r>
              <a:rPr lang="cs-CZ" dirty="0" smtClean="0"/>
              <a:t>stanovení koncentrace </a:t>
            </a:r>
            <a:r>
              <a:rPr lang="cs-CZ" b="1" dirty="0" smtClean="0"/>
              <a:t>v organismu </a:t>
            </a:r>
            <a:r>
              <a:rPr lang="cs-CZ" dirty="0" smtClean="0"/>
              <a:t>(interní - body </a:t>
            </a:r>
            <a:r>
              <a:rPr lang="cs-CZ" dirty="0" err="1" smtClean="0"/>
              <a:t>burden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většinou </a:t>
            </a:r>
            <a:r>
              <a:rPr lang="cs-CZ" b="1" dirty="0" smtClean="0"/>
              <a:t>jednorázové stanovení aktuální koncentrace</a:t>
            </a:r>
          </a:p>
          <a:p>
            <a:r>
              <a:rPr lang="cs-CZ" b="1" dirty="0" smtClean="0"/>
              <a:t>„moderní“</a:t>
            </a:r>
          </a:p>
          <a:p>
            <a:pPr lvl="1"/>
            <a:r>
              <a:rPr lang="cs-CZ" dirty="0" smtClean="0"/>
              <a:t>stanovení </a:t>
            </a:r>
            <a:r>
              <a:rPr lang="cs-CZ" b="1" dirty="0" smtClean="0"/>
              <a:t>„</a:t>
            </a:r>
            <a:r>
              <a:rPr lang="cs-CZ" b="1" dirty="0" err="1" smtClean="0"/>
              <a:t>biodostupných</a:t>
            </a:r>
            <a:r>
              <a:rPr lang="cs-CZ" b="1" dirty="0" smtClean="0"/>
              <a:t>“ </a:t>
            </a:r>
            <a:r>
              <a:rPr lang="cs-CZ" dirty="0" smtClean="0"/>
              <a:t>koncentrací v prostředí – důraz na reálnou frakci – efektivní frakci </a:t>
            </a:r>
            <a:r>
              <a:rPr lang="cs-CZ" dirty="0" err="1" smtClean="0"/>
              <a:t>toxikantu</a:t>
            </a:r>
            <a:endParaRPr lang="cs-CZ" dirty="0" smtClean="0"/>
          </a:p>
          <a:p>
            <a:pPr lvl="1"/>
            <a:r>
              <a:rPr lang="cs-CZ" dirty="0" smtClean="0"/>
              <a:t>stanovení reálné expozice z hlediska času – </a:t>
            </a:r>
            <a:r>
              <a:rPr lang="cs-CZ" b="1" dirty="0" smtClean="0"/>
              <a:t>dlouhodobé</a:t>
            </a:r>
            <a:r>
              <a:rPr lang="cs-CZ" dirty="0" smtClean="0"/>
              <a:t> zprůměrování koncentrace –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weighted</a:t>
            </a:r>
            <a:r>
              <a:rPr lang="cs-CZ" dirty="0" smtClean="0"/>
              <a:t> </a:t>
            </a:r>
            <a:r>
              <a:rPr lang="cs-CZ" dirty="0" err="1" smtClean="0"/>
              <a:t>average</a:t>
            </a:r>
            <a:r>
              <a:rPr lang="cs-CZ" dirty="0" smtClean="0"/>
              <a:t> (TWA) – </a:t>
            </a:r>
            <a:r>
              <a:rPr lang="cs-CZ" b="1" dirty="0" smtClean="0"/>
              <a:t>pasivní vzorkování</a:t>
            </a:r>
          </a:p>
          <a:p>
            <a:pPr lvl="1"/>
            <a:r>
              <a:rPr lang="cs-CZ" dirty="0" smtClean="0"/>
              <a:t>měření a modelování přestupu do organismu – </a:t>
            </a:r>
            <a:r>
              <a:rPr lang="cs-CZ" b="1" dirty="0" smtClean="0"/>
              <a:t>toxokinetika</a:t>
            </a:r>
          </a:p>
          <a:p>
            <a:pPr lvl="1"/>
            <a:r>
              <a:rPr lang="cs-CZ" dirty="0" smtClean="0"/>
              <a:t>efektivní koncentrace </a:t>
            </a:r>
            <a:r>
              <a:rPr lang="cs-CZ" b="1" dirty="0" smtClean="0"/>
              <a:t>v organismu </a:t>
            </a:r>
            <a:r>
              <a:rPr lang="cs-CZ" dirty="0" smtClean="0"/>
              <a:t>(</a:t>
            </a:r>
            <a:r>
              <a:rPr lang="cs-CZ" dirty="0" err="1" smtClean="0"/>
              <a:t>lethal</a:t>
            </a:r>
            <a:r>
              <a:rPr lang="cs-CZ" dirty="0" smtClean="0"/>
              <a:t> body </a:t>
            </a:r>
            <a:r>
              <a:rPr lang="cs-CZ" dirty="0" err="1" smtClean="0"/>
              <a:t>burden</a:t>
            </a:r>
            <a:r>
              <a:rPr lang="cs-CZ" dirty="0" smtClean="0"/>
              <a:t>, </a:t>
            </a:r>
            <a:r>
              <a:rPr lang="cs-CZ" dirty="0" err="1" smtClean="0"/>
              <a:t>incipient</a:t>
            </a:r>
            <a:r>
              <a:rPr lang="cs-CZ" dirty="0" smtClean="0"/>
              <a:t> </a:t>
            </a:r>
            <a:r>
              <a:rPr lang="cs-CZ" dirty="0" err="1" smtClean="0"/>
              <a:t>lethal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r>
              <a:rPr lang="cs-CZ" dirty="0" smtClean="0"/>
              <a:t>..) + </a:t>
            </a:r>
            <a:r>
              <a:rPr lang="cs-CZ" b="1" dirty="0" err="1" smtClean="0"/>
              <a:t>biomarkery</a:t>
            </a:r>
            <a:r>
              <a:rPr lang="cs-CZ" b="1" dirty="0" smtClean="0"/>
              <a:t> expozice</a:t>
            </a:r>
          </a:p>
          <a:p>
            <a:pPr lvl="1"/>
            <a:r>
              <a:rPr lang="cs-CZ" b="1" dirty="0" smtClean="0"/>
              <a:t>modelování expozice </a:t>
            </a:r>
            <a:r>
              <a:rPr lang="cs-CZ" dirty="0" err="1" smtClean="0"/>
              <a:t>multisložkovými</a:t>
            </a:r>
            <a:r>
              <a:rPr lang="cs-CZ" dirty="0" smtClean="0"/>
              <a:t> environmentálními modely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820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Celkové – totální – koncentrace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87824" y="1147125"/>
            <a:ext cx="4320480" cy="1885414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 smtClean="0"/>
              <a:t>totální celkové koncentrace</a:t>
            </a:r>
          </a:p>
          <a:p>
            <a:pPr marL="0" indent="0" algn="ctr">
              <a:buNone/>
            </a:pPr>
            <a:r>
              <a:rPr lang="cs-CZ" b="1" dirty="0" smtClean="0"/>
              <a:t>silné, agresivní („</a:t>
            </a:r>
            <a:r>
              <a:rPr lang="cs-CZ" b="1" dirty="0" err="1" smtClean="0"/>
              <a:t>harsh</a:t>
            </a:r>
            <a:r>
              <a:rPr lang="cs-CZ" b="1" dirty="0" smtClean="0"/>
              <a:t>“) extrakce</a:t>
            </a:r>
          </a:p>
          <a:p>
            <a:pPr marL="0" indent="0" algn="ctr">
              <a:buNone/>
            </a:pPr>
            <a:r>
              <a:rPr lang="cs-CZ" dirty="0" smtClean="0"/>
              <a:t>půda</a:t>
            </a:r>
          </a:p>
          <a:p>
            <a:pPr marL="0" indent="0" algn="ctr">
              <a:buNone/>
            </a:pPr>
            <a:r>
              <a:rPr lang="cs-CZ" dirty="0" smtClean="0"/>
              <a:t>sediment</a:t>
            </a:r>
          </a:p>
          <a:p>
            <a:pPr marL="0" indent="0" algn="ctr">
              <a:buNone/>
            </a:pPr>
            <a:r>
              <a:rPr lang="cs-CZ" dirty="0" smtClean="0"/>
              <a:t>voda</a:t>
            </a:r>
          </a:p>
          <a:p>
            <a:pPr marL="0" indent="0" algn="ctr">
              <a:buNone/>
            </a:pPr>
            <a:r>
              <a:rPr lang="cs-CZ" dirty="0" smtClean="0"/>
              <a:t>vzduch (filtry)</a:t>
            </a:r>
          </a:p>
          <a:p>
            <a:pPr marL="0" indent="0" algn="ctr">
              <a:buNone/>
            </a:pPr>
            <a:r>
              <a:rPr lang="cs-CZ" dirty="0" smtClean="0"/>
              <a:t>biota</a:t>
            </a:r>
            <a:endParaRPr lang="cs-CZ" dirty="0"/>
          </a:p>
        </p:txBody>
      </p:sp>
      <p:pic>
        <p:nvPicPr>
          <p:cNvPr id="15364" name="Picture 4" descr="http://upload.wikimedia.org/wikipedia/commons/thumb/e/e0/Soxhlet_extractor.svg/420px-Soxhlet_extractor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9" t="9651"/>
          <a:stretch/>
        </p:blipFill>
        <p:spPr bwMode="auto">
          <a:xfrm>
            <a:off x="323529" y="1147125"/>
            <a:ext cx="1296144" cy="41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Extraction: The Randall method - Immersi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1216675" cy="391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www.rosesci.com/products_images/image412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r="14166"/>
          <a:stretch/>
        </p:blipFill>
        <p:spPr bwMode="auto">
          <a:xfrm>
            <a:off x="6372200" y="1898675"/>
            <a:ext cx="2884714" cy="49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www.fluorous.com/images/02funne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32184"/>
            <a:ext cx="2376264" cy="232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96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Aktuální koncentrace v médiu</a:t>
            </a:r>
            <a:endParaRPr lang="cs-CZ" dirty="0"/>
          </a:p>
        </p:txBody>
      </p:sp>
      <p:pic>
        <p:nvPicPr>
          <p:cNvPr id="20482" name="Picture 2" descr="http://www.sportsproductsworld.com/FCKEeditor/attached/image/201041418612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38085"/>
            <a:ext cx="1800000" cy="206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hoskin.ca/catalog/images/auge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38085"/>
            <a:ext cx="1800000" cy="1829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://www.equipcoservices.com/images/products/rentals/models/wildco_hand_corer_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53" y="2828186"/>
            <a:ext cx="1800000" cy="180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static.coleparmer.com/large_images/0548810op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01" y="5000914"/>
            <a:ext cx="336448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://www.hydrobios.de/uploads/pics/ws_limnos_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48" y="3097058"/>
            <a:ext cx="24552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http://www.npl.co.uk/upload/img/air-sampl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1800000" cy="234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pubs.ext.vt.edu/452/452-129/L_IMG_Sampling_equipment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7" r="4777"/>
          <a:stretch/>
        </p:blipFill>
        <p:spPr bwMode="auto">
          <a:xfrm>
            <a:off x="6008914" y="1052736"/>
            <a:ext cx="192677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://www.hi-q.net/images/Products/Hvp-3500X%28ge2cx2%2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33412"/>
            <a:ext cx="1800000" cy="276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www.rickly.com/devwww/as/images/EKMAN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64"/>
          <a:stretch/>
        </p:blipFill>
        <p:spPr bwMode="auto">
          <a:xfrm>
            <a:off x="7135553" y="4642156"/>
            <a:ext cx="1800000" cy="2158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90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Celkové – totální – koncentrace 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7"/>
          <a:stretch/>
        </p:blipFill>
        <p:spPr bwMode="auto">
          <a:xfrm>
            <a:off x="0" y="1026773"/>
            <a:ext cx="7733542" cy="582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 txBox="1">
            <a:spLocks/>
          </p:cNvSpPr>
          <p:nvPr/>
        </p:nvSpPr>
        <p:spPr bwMode="auto">
          <a:xfrm>
            <a:off x="7733543" y="5933083"/>
            <a:ext cx="141045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0" dirty="0" smtClean="0"/>
              <a:t>Government of Canada (2012) Federal Contaminated Sites Action Plan. Ecological Risk Assessment Guidance</a:t>
            </a:r>
            <a:r>
              <a:rPr lang="cs-CZ" sz="900" b="0" dirty="0" smtClean="0"/>
              <a:t>.</a:t>
            </a:r>
            <a:endParaRPr lang="en-US" sz="900" b="0" dirty="0"/>
          </a:p>
        </p:txBody>
      </p:sp>
    </p:spTree>
    <p:extLst>
      <p:ext uri="{BB962C8B-B14F-4D97-AF65-F5344CB8AC3E}">
        <p14:creationId xmlns:p14="http://schemas.microsoft.com/office/powerpoint/2010/main" val="241077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Měření </a:t>
            </a:r>
            <a:r>
              <a:rPr lang="cs-CZ" dirty="0" err="1" smtClean="0"/>
              <a:t>biodostupnosti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952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</a:t>
            </a:r>
            <a:r>
              <a:rPr lang="cs-CZ" dirty="0" err="1" smtClean="0"/>
              <a:t>biodostupnosti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51520" y="1844824"/>
            <a:ext cx="8640960" cy="4464496"/>
          </a:xfrm>
        </p:spPr>
        <p:txBody>
          <a:bodyPr/>
          <a:lstStyle/>
          <a:p>
            <a:r>
              <a:rPr lang="cs-CZ" sz="1800" dirty="0" smtClean="0"/>
              <a:t>je potřeba zejména při analýze </a:t>
            </a:r>
            <a:r>
              <a:rPr lang="cs-CZ" sz="1800" b="1" dirty="0" smtClean="0"/>
              <a:t>kauzality mezi expozicí a účinkem</a:t>
            </a:r>
          </a:p>
          <a:p>
            <a:r>
              <a:rPr lang="cs-CZ" sz="1800" dirty="0" smtClean="0"/>
              <a:t>je potřeba pro větší </a:t>
            </a:r>
            <a:r>
              <a:rPr lang="cs-CZ" sz="1800" b="1" dirty="0" smtClean="0"/>
              <a:t>mechanistické poznání </a:t>
            </a:r>
            <a:r>
              <a:rPr lang="cs-CZ" sz="1800" dirty="0" smtClean="0"/>
              <a:t>tohoto vztahu</a:t>
            </a:r>
          </a:p>
          <a:p>
            <a:r>
              <a:rPr lang="cs-CZ" sz="1800" dirty="0" smtClean="0"/>
              <a:t>je potřeba pro možné </a:t>
            </a:r>
            <a:r>
              <a:rPr lang="cs-CZ" sz="1800" b="1" dirty="0" smtClean="0"/>
              <a:t>extrapolace</a:t>
            </a:r>
            <a:r>
              <a:rPr lang="cs-CZ" sz="1800" dirty="0" smtClean="0"/>
              <a:t> účinků mezi vzorky a kontaminanty</a:t>
            </a:r>
            <a:endParaRPr lang="cs-CZ" sz="1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65"/>
          <a:stretch>
            <a:fillRect/>
          </a:stretch>
        </p:blipFill>
        <p:spPr bwMode="auto">
          <a:xfrm>
            <a:off x="2123728" y="3717032"/>
            <a:ext cx="4824536" cy="3031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23728" y="3212975"/>
            <a:ext cx="4824536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i="1" dirty="0" err="1">
                <a:solidFill>
                  <a:srgbClr val="000000"/>
                </a:solidFill>
                <a:effectLst/>
              </a:rPr>
              <a:t>Eisenia</a:t>
            </a:r>
            <a:r>
              <a:rPr lang="cs-CZ" b="1" i="1" dirty="0">
                <a:solidFill>
                  <a:srgbClr val="000000"/>
                </a:solidFill>
                <a:effectLst/>
              </a:rPr>
              <a:t> </a:t>
            </a:r>
            <a:r>
              <a:rPr lang="cs-CZ" b="1" i="1" dirty="0" err="1">
                <a:solidFill>
                  <a:srgbClr val="000000"/>
                </a:solidFill>
                <a:effectLst/>
              </a:rPr>
              <a:t>andrei</a:t>
            </a:r>
            <a:r>
              <a:rPr lang="cs-CZ" b="1" dirty="0">
                <a:solidFill>
                  <a:srgbClr val="000000"/>
                </a:solidFill>
                <a:effectLst/>
              </a:rPr>
              <a:t> exponována olovu 2 g/kg</a:t>
            </a:r>
            <a:br>
              <a:rPr lang="cs-CZ" b="1" dirty="0">
                <a:solidFill>
                  <a:srgbClr val="000000"/>
                </a:solidFill>
                <a:effectLst/>
              </a:rPr>
            </a:br>
            <a:r>
              <a:rPr lang="cs-CZ" b="1" dirty="0">
                <a:solidFill>
                  <a:srgbClr val="000000"/>
                </a:solidFill>
                <a:effectLst/>
              </a:rPr>
              <a:t>(</a:t>
            </a:r>
            <a:r>
              <a:rPr lang="cs-CZ" b="1" dirty="0" err="1">
                <a:solidFill>
                  <a:srgbClr val="000000"/>
                </a:solidFill>
                <a:effectLst/>
              </a:rPr>
              <a:t>totalní</a:t>
            </a:r>
            <a:r>
              <a:rPr lang="cs-CZ" b="1" dirty="0">
                <a:solidFill>
                  <a:srgbClr val="000000"/>
                </a:solidFill>
                <a:effectLst/>
              </a:rPr>
              <a:t> koncentrace)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9144000" cy="74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7092280" y="6349970"/>
            <a:ext cx="2051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b="0" dirty="0" err="1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Lanno</a:t>
            </a:r>
            <a:r>
              <a:rPr lang="cs-CZ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 et al. (2004) </a:t>
            </a:r>
            <a:r>
              <a:rPr lang="en-US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Ecotoxicology and Environmental</a:t>
            </a:r>
            <a:r>
              <a:rPr lang="cs-CZ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en-US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Safety 57</a:t>
            </a:r>
            <a:r>
              <a:rPr lang="cs-CZ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,</a:t>
            </a:r>
            <a:r>
              <a:rPr lang="en-US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 39</a:t>
            </a:r>
            <a:r>
              <a:rPr lang="cs-CZ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-</a:t>
            </a:r>
            <a:r>
              <a:rPr lang="en-US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47</a:t>
            </a:r>
            <a:endParaRPr lang="cs-CZ" sz="900" b="0" dirty="0">
              <a:solidFill>
                <a:srgbClr val="818184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452320" y="1429990"/>
            <a:ext cx="1700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ISO </a:t>
            </a:r>
            <a:r>
              <a:rPr lang="en-US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17402</a:t>
            </a:r>
            <a:r>
              <a:rPr lang="cs-CZ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 (2006) </a:t>
            </a:r>
            <a:br>
              <a:rPr lang="cs-CZ" sz="11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změřit biodostupnost 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328592"/>
          </a:xfrm>
        </p:spPr>
        <p:txBody>
          <a:bodyPr/>
          <a:lstStyle/>
          <a:p>
            <a:r>
              <a:rPr lang="cs-CZ" sz="1800" dirty="0" smtClean="0"/>
              <a:t>pravdivě </a:t>
            </a:r>
            <a:r>
              <a:rPr lang="cs-CZ" sz="1800" b="1" dirty="0" err="1" smtClean="0"/>
              <a:t>biodostupnou</a:t>
            </a:r>
            <a:r>
              <a:rPr lang="cs-CZ" sz="1800" dirty="0" smtClean="0"/>
              <a:t> koncentraci lze stanovit pouze analýzou organismu po jeho expozici případně analýzou efektů</a:t>
            </a:r>
          </a:p>
          <a:p>
            <a:r>
              <a:rPr lang="cs-CZ" sz="1800" dirty="0" smtClean="0"/>
              <a:t>snaha vyvinout jednoduché chemické nástroje pro odhad </a:t>
            </a:r>
            <a:r>
              <a:rPr lang="cs-CZ" sz="1800" dirty="0" err="1" smtClean="0"/>
              <a:t>biodostupné</a:t>
            </a:r>
            <a:r>
              <a:rPr lang="cs-CZ" sz="1800" dirty="0" smtClean="0"/>
              <a:t> koncentrace / frakce kontaminantu</a:t>
            </a:r>
          </a:p>
          <a:p>
            <a:r>
              <a:rPr lang="cs-CZ" sz="1800" dirty="0" smtClean="0"/>
              <a:t>pouze taková chemická metoda, která koreluje s biologickým příjmem či efekty je validní (</a:t>
            </a:r>
            <a:r>
              <a:rPr lang="cs-CZ" sz="1800" b="1" dirty="0" err="1" smtClean="0"/>
              <a:t>biomimetické</a:t>
            </a:r>
            <a:r>
              <a:rPr lang="cs-CZ" sz="1800" b="1" dirty="0" smtClean="0"/>
              <a:t> metody / </a:t>
            </a:r>
            <a:r>
              <a:rPr lang="cs-CZ" sz="1800" b="1" dirty="0" err="1" smtClean="0"/>
              <a:t>proxy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for</a:t>
            </a:r>
            <a:r>
              <a:rPr lang="cs-CZ" sz="1800" b="1" dirty="0" smtClean="0"/>
              <a:t> biota)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83656"/>
            <a:ext cx="3826975" cy="3374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82069"/>
            <a:ext cx="3442284" cy="3374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" name="Obousměrná vodorovná šipka 14335"/>
          <p:cNvSpPr/>
          <p:nvPr/>
        </p:nvSpPr>
        <p:spPr>
          <a:xfrm>
            <a:off x="3779913" y="4653136"/>
            <a:ext cx="1656184" cy="936103"/>
          </a:xfrm>
          <a:prstGeom prst="leftRightArrow">
            <a:avLst>
              <a:gd name="adj1" fmla="val 63954"/>
              <a:gd name="adj2" fmla="val 6279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cs-CZ" sz="4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49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lg.naturalstrategies.com.au/media/news_images/worm_happy_cartoon.jp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4420" y="3378200"/>
            <a:ext cx="1524694" cy="114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14" name="Rectangle 54"/>
          <p:cNvSpPr>
            <a:spLocks noChangeArrowheads="1"/>
          </p:cNvSpPr>
          <p:nvPr/>
        </p:nvSpPr>
        <p:spPr bwMode="auto">
          <a:xfrm>
            <a:off x="228600" y="1268760"/>
            <a:ext cx="5105400" cy="544636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08966" name="Text Box 6"/>
          <p:cNvSpPr txBox="1">
            <a:spLocks noChangeArrowheads="1"/>
          </p:cNvSpPr>
          <p:nvPr/>
        </p:nvSpPr>
        <p:spPr bwMode="auto">
          <a:xfrm>
            <a:off x="5488416" y="1241623"/>
            <a:ext cx="152400" cy="314325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GB" sz="1400" b="1">
              <a:latin typeface="Comic Sans MS" pitchFamily="66" charset="0"/>
            </a:endParaRPr>
          </a:p>
        </p:txBody>
      </p:sp>
      <p:sp>
        <p:nvSpPr>
          <p:cNvPr id="808967" name="Text Box 7"/>
          <p:cNvSpPr txBox="1">
            <a:spLocks noChangeArrowheads="1"/>
          </p:cNvSpPr>
          <p:nvPr/>
        </p:nvSpPr>
        <p:spPr bwMode="auto">
          <a:xfrm>
            <a:off x="5488416" y="1622623"/>
            <a:ext cx="177800" cy="314325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GB" sz="1400" b="1">
              <a:latin typeface="Comic Sans MS" pitchFamily="66" charset="0"/>
            </a:endParaRPr>
          </a:p>
        </p:txBody>
      </p:sp>
      <p:sp>
        <p:nvSpPr>
          <p:cNvPr id="808968" name="Text Box 8"/>
          <p:cNvSpPr txBox="1">
            <a:spLocks noChangeArrowheads="1"/>
          </p:cNvSpPr>
          <p:nvPr/>
        </p:nvSpPr>
        <p:spPr bwMode="auto">
          <a:xfrm>
            <a:off x="5505588" y="2032198"/>
            <a:ext cx="184730" cy="307777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en-GB" sz="1400" b="1">
              <a:latin typeface="Comic Sans MS" pitchFamily="66" charset="0"/>
            </a:endParaRPr>
          </a:p>
        </p:txBody>
      </p:sp>
      <p:sp>
        <p:nvSpPr>
          <p:cNvPr id="808969" name="Text Box 9"/>
          <p:cNvSpPr txBox="1">
            <a:spLocks noChangeArrowheads="1"/>
          </p:cNvSpPr>
          <p:nvPr/>
        </p:nvSpPr>
        <p:spPr bwMode="auto">
          <a:xfrm>
            <a:off x="5777341" y="1255911"/>
            <a:ext cx="23695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dirty="0">
                <a:latin typeface="Comic Sans MS" pitchFamily="66" charset="0"/>
              </a:rPr>
              <a:t>Neextrahovatelná frakce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808970" name="Text Box 10"/>
          <p:cNvSpPr txBox="1">
            <a:spLocks noChangeArrowheads="1"/>
          </p:cNvSpPr>
          <p:nvPr/>
        </p:nvSpPr>
        <p:spPr bwMode="auto">
          <a:xfrm>
            <a:off x="5777341" y="1636911"/>
            <a:ext cx="18133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latin typeface="Comic Sans MS" pitchFamily="66" charset="0"/>
              </a:rPr>
              <a:t>Agresivní extrakce</a:t>
            </a:r>
            <a:endParaRPr lang="en-US" sz="1400">
              <a:latin typeface="Comic Sans MS" pitchFamily="66" charset="0"/>
            </a:endParaRPr>
          </a:p>
        </p:txBody>
      </p:sp>
      <p:sp>
        <p:nvSpPr>
          <p:cNvPr id="808971" name="Text Box 11"/>
          <p:cNvSpPr txBox="1">
            <a:spLocks noChangeArrowheads="1"/>
          </p:cNvSpPr>
          <p:nvPr/>
        </p:nvSpPr>
        <p:spPr bwMode="auto">
          <a:xfrm>
            <a:off x="5793216" y="2003623"/>
            <a:ext cx="15199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dirty="0">
                <a:latin typeface="Comic Sans MS" pitchFamily="66" charset="0"/>
              </a:rPr>
              <a:t>Mírná extrakce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808974" name="Text Box 14"/>
          <p:cNvSpPr txBox="1">
            <a:spLocks noChangeArrowheads="1"/>
          </p:cNvSpPr>
          <p:nvPr/>
        </p:nvSpPr>
        <p:spPr bwMode="auto">
          <a:xfrm>
            <a:off x="685800" y="5562600"/>
            <a:ext cx="1454150" cy="527050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 dirty="0">
                <a:solidFill>
                  <a:srgbClr val="000000"/>
                </a:solidFill>
                <a:latin typeface="Comic Sans MS" pitchFamily="66" charset="0"/>
              </a:rPr>
              <a:t>Frakce vázaná na DOC</a:t>
            </a:r>
            <a:endParaRPr lang="en-US" sz="1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08975" name="Line 15"/>
          <p:cNvSpPr>
            <a:spLocks noChangeShapeType="1"/>
          </p:cNvSpPr>
          <p:nvPr/>
        </p:nvSpPr>
        <p:spPr bwMode="auto">
          <a:xfrm>
            <a:off x="2200275" y="5664200"/>
            <a:ext cx="6858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76" name="Line 16"/>
          <p:cNvSpPr>
            <a:spLocks noChangeShapeType="1"/>
          </p:cNvSpPr>
          <p:nvPr/>
        </p:nvSpPr>
        <p:spPr bwMode="auto">
          <a:xfrm flipH="1">
            <a:off x="2416175" y="5969000"/>
            <a:ext cx="6731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78" name="Line 18"/>
          <p:cNvSpPr>
            <a:spLocks noChangeShapeType="1"/>
          </p:cNvSpPr>
          <p:nvPr/>
        </p:nvSpPr>
        <p:spPr bwMode="auto">
          <a:xfrm flipV="1">
            <a:off x="3521075" y="45212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79" name="Line 19"/>
          <p:cNvSpPr>
            <a:spLocks noChangeShapeType="1"/>
          </p:cNvSpPr>
          <p:nvPr/>
        </p:nvSpPr>
        <p:spPr bwMode="auto">
          <a:xfrm>
            <a:off x="4359275" y="41529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82" name="Text Box 22"/>
          <p:cNvSpPr txBox="1">
            <a:spLocks noChangeArrowheads="1"/>
          </p:cNvSpPr>
          <p:nvPr/>
        </p:nvSpPr>
        <p:spPr bwMode="auto">
          <a:xfrm>
            <a:off x="3352800" y="5638800"/>
            <a:ext cx="1741488" cy="527050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>
                <a:solidFill>
                  <a:srgbClr val="000000"/>
                </a:solidFill>
                <a:latin typeface="Comic Sans MS" pitchFamily="66" charset="0"/>
              </a:rPr>
              <a:t>Volně rozpuštěná frakce</a:t>
            </a:r>
            <a:endParaRPr lang="en-US" sz="1400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08983" name="Rectangle 23"/>
          <p:cNvSpPr>
            <a:spLocks noChangeArrowheads="1"/>
          </p:cNvSpPr>
          <p:nvPr/>
        </p:nvSpPr>
        <p:spPr bwMode="auto">
          <a:xfrm>
            <a:off x="623888" y="5207000"/>
            <a:ext cx="4497387" cy="1371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08984" name="Text Box 24"/>
          <p:cNvSpPr txBox="1">
            <a:spLocks noChangeArrowheads="1"/>
          </p:cNvSpPr>
          <p:nvPr/>
        </p:nvSpPr>
        <p:spPr bwMode="auto">
          <a:xfrm>
            <a:off x="2074863" y="6211888"/>
            <a:ext cx="1157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>
                <a:latin typeface="Comic Sans MS" pitchFamily="66" charset="0"/>
              </a:rPr>
              <a:t>Vodná fáze</a:t>
            </a:r>
            <a:endParaRPr lang="en-US" sz="1400" b="1">
              <a:latin typeface="Comic Sans MS" pitchFamily="66" charset="0"/>
            </a:endParaRPr>
          </a:p>
        </p:txBody>
      </p:sp>
      <p:sp>
        <p:nvSpPr>
          <p:cNvPr id="808986" name="Line 26"/>
          <p:cNvSpPr>
            <a:spLocks noChangeShapeType="1"/>
          </p:cNvSpPr>
          <p:nvPr/>
        </p:nvSpPr>
        <p:spPr bwMode="auto">
          <a:xfrm flipV="1">
            <a:off x="5349875" y="4978400"/>
            <a:ext cx="10668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87" name="Line 27"/>
          <p:cNvSpPr>
            <a:spLocks noChangeShapeType="1"/>
          </p:cNvSpPr>
          <p:nvPr/>
        </p:nvSpPr>
        <p:spPr bwMode="auto">
          <a:xfrm flipH="1">
            <a:off x="5197475" y="4826000"/>
            <a:ext cx="10668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88" name="Line 28"/>
          <p:cNvSpPr>
            <a:spLocks noChangeShapeType="1"/>
          </p:cNvSpPr>
          <p:nvPr/>
        </p:nvSpPr>
        <p:spPr bwMode="auto">
          <a:xfrm>
            <a:off x="7010400" y="4648200"/>
            <a:ext cx="0" cy="1295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89" name="Text Box 29"/>
          <p:cNvSpPr txBox="1">
            <a:spLocks noChangeArrowheads="1"/>
          </p:cNvSpPr>
          <p:nvPr/>
        </p:nvSpPr>
        <p:spPr bwMode="auto">
          <a:xfrm>
            <a:off x="5554663" y="5449888"/>
            <a:ext cx="998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>
                <a:latin typeface="Comic Sans MS" pitchFamily="66" charset="0"/>
              </a:rPr>
              <a:t>Příjem dermální</a:t>
            </a:r>
            <a:endParaRPr lang="en-US" sz="1400" b="1">
              <a:latin typeface="Comic Sans MS" pitchFamily="66" charset="0"/>
            </a:endParaRPr>
          </a:p>
        </p:txBody>
      </p:sp>
      <p:sp>
        <p:nvSpPr>
          <p:cNvPr id="808990" name="Text Box 30"/>
          <p:cNvSpPr txBox="1">
            <a:spLocks noChangeArrowheads="1"/>
          </p:cNvSpPr>
          <p:nvPr/>
        </p:nvSpPr>
        <p:spPr bwMode="auto">
          <a:xfrm>
            <a:off x="6553200" y="6019800"/>
            <a:ext cx="873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>
                <a:latin typeface="Comic Sans MS" pitchFamily="66" charset="0"/>
              </a:rPr>
              <a:t>Exkrece</a:t>
            </a:r>
            <a:endParaRPr lang="en-US" sz="1400" b="1">
              <a:latin typeface="Comic Sans MS" pitchFamily="66" charset="0"/>
            </a:endParaRPr>
          </a:p>
        </p:txBody>
      </p:sp>
      <p:sp>
        <p:nvSpPr>
          <p:cNvPr id="808994" name="Text Box 34"/>
          <p:cNvSpPr txBox="1">
            <a:spLocks noChangeArrowheads="1"/>
          </p:cNvSpPr>
          <p:nvPr/>
        </p:nvSpPr>
        <p:spPr bwMode="auto">
          <a:xfrm>
            <a:off x="3124200" y="3124200"/>
            <a:ext cx="1922463" cy="527050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 dirty="0">
                <a:solidFill>
                  <a:srgbClr val="000000"/>
                </a:solidFill>
                <a:latin typeface="Comic Sans MS" pitchFamily="66" charset="0"/>
              </a:rPr>
              <a:t>Rychle reverzibilně vázaná frakce</a:t>
            </a:r>
            <a:endParaRPr lang="en-US" sz="1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08995" name="Rectangle 35"/>
          <p:cNvSpPr>
            <a:spLocks noChangeArrowheads="1"/>
          </p:cNvSpPr>
          <p:nvPr/>
        </p:nvSpPr>
        <p:spPr bwMode="auto">
          <a:xfrm>
            <a:off x="396875" y="1455738"/>
            <a:ext cx="4800600" cy="2684462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08996" name="Text Box 36"/>
          <p:cNvSpPr txBox="1">
            <a:spLocks noChangeArrowheads="1"/>
          </p:cNvSpPr>
          <p:nvPr/>
        </p:nvSpPr>
        <p:spPr bwMode="auto">
          <a:xfrm>
            <a:off x="701675" y="3057525"/>
            <a:ext cx="1119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>
                <a:latin typeface="Comic Sans MS" pitchFamily="66" charset="0"/>
              </a:rPr>
              <a:t>Pevná fáze</a:t>
            </a:r>
            <a:endParaRPr lang="en-US" sz="1400" b="1">
              <a:latin typeface="Comic Sans MS" pitchFamily="66" charset="0"/>
            </a:endParaRPr>
          </a:p>
        </p:txBody>
      </p:sp>
      <p:sp>
        <p:nvSpPr>
          <p:cNvPr id="808998" name="Line 38"/>
          <p:cNvSpPr>
            <a:spLocks noChangeShapeType="1"/>
          </p:cNvSpPr>
          <p:nvPr/>
        </p:nvSpPr>
        <p:spPr bwMode="auto">
          <a:xfrm>
            <a:off x="5181600" y="3352800"/>
            <a:ext cx="2149475" cy="25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99" name="Line 39"/>
          <p:cNvSpPr>
            <a:spLocks noChangeShapeType="1"/>
          </p:cNvSpPr>
          <p:nvPr/>
        </p:nvSpPr>
        <p:spPr bwMode="auto">
          <a:xfrm>
            <a:off x="7331075" y="3378200"/>
            <a:ext cx="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00" name="Text Box 40"/>
          <p:cNvSpPr txBox="1">
            <a:spLocks noChangeArrowheads="1"/>
          </p:cNvSpPr>
          <p:nvPr/>
        </p:nvSpPr>
        <p:spPr bwMode="auto">
          <a:xfrm>
            <a:off x="5773738" y="3011488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latin typeface="Comic Sans MS" pitchFamily="66" charset="0"/>
              </a:rPr>
              <a:t>Ingesce</a:t>
            </a:r>
            <a:endParaRPr lang="en-US" sz="1400" b="1" dirty="0">
              <a:latin typeface="Comic Sans MS" pitchFamily="66" charset="0"/>
            </a:endParaRPr>
          </a:p>
        </p:txBody>
      </p:sp>
      <p:sp>
        <p:nvSpPr>
          <p:cNvPr id="809005" name="Text Box 45"/>
          <p:cNvSpPr txBox="1">
            <a:spLocks noChangeArrowheads="1"/>
          </p:cNvSpPr>
          <p:nvPr/>
        </p:nvSpPr>
        <p:spPr bwMode="auto">
          <a:xfrm>
            <a:off x="609600" y="1981200"/>
            <a:ext cx="1882775" cy="527050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b="1">
                <a:solidFill>
                  <a:srgbClr val="000000"/>
                </a:solidFill>
                <a:latin typeface="Comic Sans MS" pitchFamily="66" charset="0"/>
              </a:rPr>
              <a:t>Nereverzibilně vázaná frakce</a:t>
            </a:r>
            <a:endParaRPr lang="en-US" sz="1400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09006" name="Text Box 46"/>
          <p:cNvSpPr txBox="1">
            <a:spLocks noChangeArrowheads="1"/>
          </p:cNvSpPr>
          <p:nvPr/>
        </p:nvSpPr>
        <p:spPr bwMode="auto">
          <a:xfrm>
            <a:off x="3200400" y="1905000"/>
            <a:ext cx="1905000" cy="527050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 dirty="0">
                <a:solidFill>
                  <a:srgbClr val="000000"/>
                </a:solidFill>
                <a:latin typeface="Comic Sans MS" pitchFamily="66" charset="0"/>
              </a:rPr>
              <a:t>Pomalu reverzibilně vázaná frakce</a:t>
            </a:r>
            <a:endParaRPr lang="en-US" sz="1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09007" name="Line 47"/>
          <p:cNvSpPr>
            <a:spLocks noChangeShapeType="1"/>
          </p:cNvSpPr>
          <p:nvPr/>
        </p:nvSpPr>
        <p:spPr bwMode="auto">
          <a:xfrm flipH="1">
            <a:off x="2568575" y="2311400"/>
            <a:ext cx="533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08" name="Line 48"/>
          <p:cNvSpPr>
            <a:spLocks noChangeShapeType="1"/>
          </p:cNvSpPr>
          <p:nvPr/>
        </p:nvSpPr>
        <p:spPr bwMode="auto">
          <a:xfrm flipV="1">
            <a:off x="3733800" y="2514600"/>
            <a:ext cx="0" cy="457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09" name="Line 49"/>
          <p:cNvSpPr>
            <a:spLocks noChangeShapeType="1"/>
          </p:cNvSpPr>
          <p:nvPr/>
        </p:nvSpPr>
        <p:spPr bwMode="auto">
          <a:xfrm>
            <a:off x="4343400" y="2514600"/>
            <a:ext cx="0" cy="431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10" name="Line 50"/>
          <p:cNvSpPr>
            <a:spLocks noChangeShapeType="1"/>
          </p:cNvSpPr>
          <p:nvPr/>
        </p:nvSpPr>
        <p:spPr bwMode="auto">
          <a:xfrm>
            <a:off x="1997075" y="2616200"/>
            <a:ext cx="990600" cy="68580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11" name="Text Box 51"/>
          <p:cNvSpPr txBox="1">
            <a:spLocks noChangeArrowheads="1"/>
          </p:cNvSpPr>
          <p:nvPr/>
        </p:nvSpPr>
        <p:spPr bwMode="auto">
          <a:xfrm>
            <a:off x="1997075" y="2813050"/>
            <a:ext cx="412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>
                <a:latin typeface="Comic Sans MS" pitchFamily="66" charset="0"/>
              </a:rPr>
              <a:t>??</a:t>
            </a:r>
          </a:p>
        </p:txBody>
      </p:sp>
      <p:sp>
        <p:nvSpPr>
          <p:cNvPr id="809012" name="Line 52"/>
          <p:cNvSpPr>
            <a:spLocks noChangeShapeType="1"/>
          </p:cNvSpPr>
          <p:nvPr/>
        </p:nvSpPr>
        <p:spPr bwMode="auto">
          <a:xfrm>
            <a:off x="2606675" y="2159000"/>
            <a:ext cx="457200" cy="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13" name="Text Box 53"/>
          <p:cNvSpPr txBox="1">
            <a:spLocks noChangeArrowheads="1"/>
          </p:cNvSpPr>
          <p:nvPr/>
        </p:nvSpPr>
        <p:spPr bwMode="auto">
          <a:xfrm>
            <a:off x="2590800" y="1766888"/>
            <a:ext cx="412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>
                <a:latin typeface="Comic Sans MS" pitchFamily="66" charset="0"/>
              </a:rPr>
              <a:t>??</a:t>
            </a:r>
          </a:p>
        </p:txBody>
      </p:sp>
      <p:sp>
        <p:nvSpPr>
          <p:cNvPr id="809015" name="Text Box 55"/>
          <p:cNvSpPr txBox="1">
            <a:spLocks noChangeArrowheads="1"/>
          </p:cNvSpPr>
          <p:nvPr/>
        </p:nvSpPr>
        <p:spPr bwMode="auto">
          <a:xfrm>
            <a:off x="228600" y="918149"/>
            <a:ext cx="1722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993300"/>
                </a:solidFill>
                <a:latin typeface="Comic Sans MS" pitchFamily="66" charset="0"/>
              </a:rPr>
              <a:t>Celkový obsah</a:t>
            </a:r>
          </a:p>
        </p:txBody>
      </p:sp>
      <p:sp>
        <p:nvSpPr>
          <p:cNvPr id="809017" name="Text Box 57"/>
          <p:cNvSpPr txBox="1">
            <a:spLocks noChangeArrowheads="1"/>
          </p:cNvSpPr>
          <p:nvPr/>
        </p:nvSpPr>
        <p:spPr bwMode="auto">
          <a:xfrm>
            <a:off x="5334000" y="4724400"/>
            <a:ext cx="563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400" b="1">
                <a:latin typeface="Comic Sans MS" pitchFamily="66" charset="0"/>
              </a:rPr>
              <a:t>Hlen</a:t>
            </a:r>
            <a:endParaRPr lang="en-US" sz="1400" b="1">
              <a:latin typeface="Comic Sans MS" pitchFamily="66" charset="0"/>
            </a:endParaRPr>
          </a:p>
        </p:txBody>
      </p:sp>
      <p:sp>
        <p:nvSpPr>
          <p:cNvPr id="79914" name="AutoShape 59"/>
          <p:cNvSpPr>
            <a:spLocks noChangeArrowheads="1"/>
          </p:cNvSpPr>
          <p:nvPr/>
        </p:nvSpPr>
        <p:spPr bwMode="auto">
          <a:xfrm>
            <a:off x="7426325" y="2285246"/>
            <a:ext cx="1676400" cy="1055608"/>
          </a:xfrm>
          <a:prstGeom prst="wedgeRoundRectCallout">
            <a:avLst>
              <a:gd name="adj1" fmla="val -41175"/>
              <a:gd name="adj2" fmla="val 63877"/>
              <a:gd name="adj3" fmla="val 16667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>
                <a:solidFill>
                  <a:schemeClr val="bg2"/>
                </a:solidFill>
                <a:latin typeface="Comic Sans MS" pitchFamily="66" charset="0"/>
              </a:rPr>
              <a:t>Asimilace</a:t>
            </a:r>
          </a:p>
          <a:p>
            <a:r>
              <a:rPr lang="cs-CZ" sz="1400" b="1">
                <a:solidFill>
                  <a:schemeClr val="bg2"/>
                </a:solidFill>
                <a:latin typeface="Comic Sans MS" pitchFamily="66" charset="0"/>
              </a:rPr>
              <a:t>Distribuce</a:t>
            </a:r>
          </a:p>
          <a:p>
            <a:r>
              <a:rPr lang="cs-CZ" sz="1400" b="1">
                <a:solidFill>
                  <a:schemeClr val="bg2"/>
                </a:solidFill>
                <a:latin typeface="Comic Sans MS" pitchFamily="66" charset="0"/>
              </a:rPr>
              <a:t>Metabolismus</a:t>
            </a:r>
          </a:p>
          <a:p>
            <a:r>
              <a:rPr lang="cs-CZ" sz="1400" b="1">
                <a:solidFill>
                  <a:schemeClr val="bg2"/>
                </a:solidFill>
                <a:latin typeface="Comic Sans MS" pitchFamily="66" charset="0"/>
              </a:rPr>
              <a:t>Eliminace</a:t>
            </a:r>
          </a:p>
        </p:txBody>
      </p:sp>
      <p:sp>
        <p:nvSpPr>
          <p:cNvPr id="79915" name="AutoShape 60"/>
          <p:cNvSpPr>
            <a:spLocks noChangeArrowheads="1"/>
          </p:cNvSpPr>
          <p:nvPr/>
        </p:nvSpPr>
        <p:spPr bwMode="auto">
          <a:xfrm>
            <a:off x="7161213" y="4465955"/>
            <a:ext cx="1982787" cy="817245"/>
          </a:xfrm>
          <a:prstGeom prst="wedgeRoundRectCallout">
            <a:avLst>
              <a:gd name="adj1" fmla="val -38212"/>
              <a:gd name="adj2" fmla="val -69645"/>
              <a:gd name="adj3" fmla="val 16667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  <a:latin typeface="Comic Sans MS" pitchFamily="66" charset="0"/>
              </a:rPr>
              <a:t>Bioakumulace</a:t>
            </a:r>
          </a:p>
          <a:p>
            <a:r>
              <a:rPr lang="cs-CZ" sz="1400" b="1" dirty="0">
                <a:solidFill>
                  <a:schemeClr val="bg2"/>
                </a:solidFill>
                <a:latin typeface="Comic Sans MS" pitchFamily="66" charset="0"/>
              </a:rPr>
              <a:t>Dosažení receptoru</a:t>
            </a:r>
          </a:p>
          <a:p>
            <a:r>
              <a:rPr lang="cs-CZ" sz="1400" b="1" dirty="0">
                <a:solidFill>
                  <a:schemeClr val="bg2"/>
                </a:solidFill>
                <a:latin typeface="Comic Sans MS" pitchFamily="66" charset="0"/>
              </a:rPr>
              <a:t>Toxicita ?</a:t>
            </a:r>
          </a:p>
        </p:txBody>
      </p:sp>
      <p:sp>
        <p:nvSpPr>
          <p:cNvPr id="809021" name="Text Box 61"/>
          <p:cNvSpPr txBox="1">
            <a:spLocks noChangeArrowheads="1"/>
          </p:cNvSpPr>
          <p:nvPr/>
        </p:nvSpPr>
        <p:spPr bwMode="auto">
          <a:xfrm>
            <a:off x="1981200" y="1455738"/>
            <a:ext cx="18004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dirty="0" err="1">
                <a:latin typeface="Comic Sans MS" pitchFamily="66" charset="0"/>
              </a:rPr>
              <a:t>aging</a:t>
            </a:r>
            <a:r>
              <a:rPr lang="cs-CZ" sz="1400" dirty="0">
                <a:latin typeface="Comic Sans MS" pitchFamily="66" charset="0"/>
              </a:rPr>
              <a:t>, sekvestrace</a:t>
            </a:r>
          </a:p>
        </p:txBody>
      </p:sp>
      <p:sp>
        <p:nvSpPr>
          <p:cNvPr id="809022" name="Text Box 62"/>
          <p:cNvSpPr txBox="1">
            <a:spLocks noChangeArrowheads="1"/>
          </p:cNvSpPr>
          <p:nvPr/>
        </p:nvSpPr>
        <p:spPr bwMode="auto">
          <a:xfrm>
            <a:off x="1143000" y="4427538"/>
            <a:ext cx="17347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latin typeface="Comic Sans MS" pitchFamily="66" charset="0"/>
              </a:rPr>
              <a:t>Sorpce</a:t>
            </a:r>
          </a:p>
          <a:p>
            <a:pPr>
              <a:defRPr/>
            </a:pPr>
            <a:r>
              <a:rPr lang="cs-CZ" sz="1400">
                <a:latin typeface="Comic Sans MS" pitchFamily="66" charset="0"/>
              </a:rPr>
              <a:t>Kd, Koc, pH, CEC</a:t>
            </a:r>
          </a:p>
        </p:txBody>
      </p:sp>
      <p:sp>
        <p:nvSpPr>
          <p:cNvPr id="809023" name="Text Box 63"/>
          <p:cNvSpPr txBox="1">
            <a:spLocks noChangeArrowheads="1"/>
          </p:cNvSpPr>
          <p:nvPr/>
        </p:nvSpPr>
        <p:spPr bwMode="auto">
          <a:xfrm>
            <a:off x="5638800" y="3943350"/>
            <a:ext cx="10021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latin typeface="Comic Sans MS" pitchFamily="66" charset="0"/>
              </a:rPr>
              <a:t>Kow, BCF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změřit biodostupnost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8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8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8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8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8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8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08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08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8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8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9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9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9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9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09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09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9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9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0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0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09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09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09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9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09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9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08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08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09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09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09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09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08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08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08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08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08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08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08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08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08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08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08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08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09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09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08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08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08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08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08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08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0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0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09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09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08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08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08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08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9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9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9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9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808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808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808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08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08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08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08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08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808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808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08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08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66" grpId="0" animBg="1"/>
      <p:bldP spid="808967" grpId="0" animBg="1"/>
      <p:bldP spid="808968" grpId="0" animBg="1"/>
      <p:bldP spid="808969" grpId="0"/>
      <p:bldP spid="808970" grpId="0"/>
      <p:bldP spid="808971" grpId="0"/>
      <p:bldP spid="808974" grpId="0" animBg="1"/>
      <p:bldP spid="808975" grpId="0" animBg="1"/>
      <p:bldP spid="808976" grpId="0" animBg="1"/>
      <p:bldP spid="808978" grpId="0" animBg="1"/>
      <p:bldP spid="808979" grpId="0" animBg="1"/>
      <p:bldP spid="808982" grpId="0" animBg="1"/>
      <p:bldP spid="808983" grpId="0" animBg="1"/>
      <p:bldP spid="808984" grpId="0"/>
      <p:bldP spid="808986" grpId="0" animBg="1"/>
      <p:bldP spid="808987" grpId="0" animBg="1"/>
      <p:bldP spid="808988" grpId="0" animBg="1"/>
      <p:bldP spid="808989" grpId="0"/>
      <p:bldP spid="808990" grpId="0"/>
      <p:bldP spid="808994" grpId="0" animBg="1"/>
      <p:bldP spid="808995" grpId="0" animBg="1"/>
      <p:bldP spid="808996" grpId="0"/>
      <p:bldP spid="808998" grpId="0" animBg="1"/>
      <p:bldP spid="808999" grpId="0" animBg="1"/>
      <p:bldP spid="809000" grpId="0"/>
      <p:bldP spid="809005" grpId="0" animBg="1"/>
      <p:bldP spid="809006" grpId="0" animBg="1"/>
      <p:bldP spid="809007" grpId="0" animBg="1"/>
      <p:bldP spid="809008" grpId="0" animBg="1"/>
      <p:bldP spid="809009" grpId="0" animBg="1"/>
      <p:bldP spid="809010" grpId="0" animBg="1"/>
      <p:bldP spid="809011" grpId="0"/>
      <p:bldP spid="809012" grpId="0" animBg="1"/>
      <p:bldP spid="809013" grpId="0"/>
      <p:bldP spid="809017" grpId="0"/>
      <p:bldP spid="79914" grpId="0" animBg="1"/>
      <p:bldP spid="79915" grpId="0" animBg="1"/>
      <p:bldP spid="809021" grpId="0"/>
      <p:bldP spid="809022" grpId="0"/>
      <p:bldP spid="8090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Expozice v ekotoxikologii a v hodnocení ekologických rizik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Jak změřit biodostupnost ?</a:t>
            </a:r>
            <a:endParaRPr lang="cs-CZ" dirty="0" smtClean="0"/>
          </a:p>
        </p:txBody>
      </p:sp>
      <p:pic>
        <p:nvPicPr>
          <p:cNvPr id="829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1052736"/>
            <a:ext cx="5549967" cy="509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2036" name="Rectangle 4"/>
          <p:cNvSpPr>
            <a:spLocks noChangeArrowheads="1"/>
          </p:cNvSpPr>
          <p:nvPr/>
        </p:nvSpPr>
        <p:spPr bwMode="auto">
          <a:xfrm>
            <a:off x="3015370" y="6303918"/>
            <a:ext cx="26989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cs-CZ" sz="1000" b="0" dirty="0" err="1">
                <a:solidFill>
                  <a:srgbClr val="818184"/>
                </a:solidFill>
              </a:rPr>
              <a:t>Semple</a:t>
            </a:r>
            <a:r>
              <a:rPr lang="cs-CZ" sz="1000" b="0" dirty="0">
                <a:solidFill>
                  <a:srgbClr val="818184"/>
                </a:solidFill>
              </a:rPr>
              <a:t> et al</a:t>
            </a:r>
            <a:r>
              <a:rPr lang="cs-CZ" sz="1000" b="0" dirty="0" smtClean="0">
                <a:solidFill>
                  <a:srgbClr val="818184"/>
                </a:solidFill>
              </a:rPr>
              <a:t>. (2004) EST </a:t>
            </a:r>
            <a:r>
              <a:rPr lang="cs-CZ" sz="1000" b="0" dirty="0">
                <a:solidFill>
                  <a:srgbClr val="818184"/>
                </a:solidFill>
              </a:rPr>
              <a:t>15: 229A </a:t>
            </a:r>
          </a:p>
        </p:txBody>
      </p:sp>
      <p:sp>
        <p:nvSpPr>
          <p:cNvPr id="812038" name="Oval 6"/>
          <p:cNvSpPr>
            <a:spLocks noChangeArrowheads="1"/>
          </p:cNvSpPr>
          <p:nvPr/>
        </p:nvSpPr>
        <p:spPr bwMode="auto">
          <a:xfrm>
            <a:off x="3851920" y="4941168"/>
            <a:ext cx="1862427" cy="1022889"/>
          </a:xfrm>
          <a:prstGeom prst="ellips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2039" name="Oval 7"/>
          <p:cNvSpPr>
            <a:spLocks noChangeArrowheads="1"/>
          </p:cNvSpPr>
          <p:nvPr/>
        </p:nvSpPr>
        <p:spPr bwMode="auto">
          <a:xfrm>
            <a:off x="3707904" y="1124745"/>
            <a:ext cx="1944216" cy="1296144"/>
          </a:xfrm>
          <a:prstGeom prst="ellips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2040" name="Oval 8"/>
          <p:cNvSpPr>
            <a:spLocks noChangeArrowheads="1"/>
          </p:cNvSpPr>
          <p:nvPr/>
        </p:nvSpPr>
        <p:spPr bwMode="auto">
          <a:xfrm>
            <a:off x="179512" y="980729"/>
            <a:ext cx="2160240" cy="1080120"/>
          </a:xfrm>
          <a:prstGeom prst="ellips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2041" name="Oval 9"/>
          <p:cNvSpPr>
            <a:spLocks noChangeArrowheads="1"/>
          </p:cNvSpPr>
          <p:nvPr/>
        </p:nvSpPr>
        <p:spPr bwMode="auto">
          <a:xfrm>
            <a:off x="0" y="3717033"/>
            <a:ext cx="1584325" cy="64807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2042" name="Oval 10"/>
          <p:cNvSpPr>
            <a:spLocks noChangeArrowheads="1"/>
          </p:cNvSpPr>
          <p:nvPr/>
        </p:nvSpPr>
        <p:spPr bwMode="auto">
          <a:xfrm>
            <a:off x="1187624" y="5373216"/>
            <a:ext cx="1871662" cy="792609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2043" name="Text Box 11"/>
          <p:cNvSpPr txBox="1">
            <a:spLocks noChangeArrowheads="1"/>
          </p:cNvSpPr>
          <p:nvPr/>
        </p:nvSpPr>
        <p:spPr bwMode="auto">
          <a:xfrm>
            <a:off x="179512" y="3284984"/>
            <a:ext cx="686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</a:p>
        </p:txBody>
      </p:sp>
      <p:sp>
        <p:nvSpPr>
          <p:cNvPr id="812044" name="Text Box 12"/>
          <p:cNvSpPr txBox="1">
            <a:spLocks noChangeArrowheads="1"/>
          </p:cNvSpPr>
          <p:nvPr/>
        </p:nvSpPr>
        <p:spPr bwMode="auto">
          <a:xfrm>
            <a:off x="2699792" y="1124744"/>
            <a:ext cx="11636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MAYBE AFTER</a:t>
            </a:r>
          </a:p>
        </p:txBody>
      </p:sp>
      <p:sp>
        <p:nvSpPr>
          <p:cNvPr id="812045" name="Text Box 13"/>
          <p:cNvSpPr txBox="1">
            <a:spLocks noChangeArrowheads="1"/>
          </p:cNvSpPr>
          <p:nvPr/>
        </p:nvSpPr>
        <p:spPr bwMode="auto">
          <a:xfrm>
            <a:off x="323528" y="5733256"/>
            <a:ext cx="8883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</a:t>
            </a:r>
          </a:p>
        </p:txBody>
      </p:sp>
      <p:sp>
        <p:nvSpPr>
          <p:cNvPr id="812046" name="Text Box 14"/>
          <p:cNvSpPr txBox="1">
            <a:spLocks noChangeArrowheads="1"/>
          </p:cNvSpPr>
          <p:nvPr/>
        </p:nvSpPr>
        <p:spPr bwMode="auto">
          <a:xfrm>
            <a:off x="5868144" y="1017709"/>
            <a:ext cx="310611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800" dirty="0" err="1" smtClean="0">
                <a:solidFill>
                  <a:srgbClr val="FF0000"/>
                </a:solidFill>
              </a:rPr>
              <a:t>Biodosažitelná</a:t>
            </a:r>
            <a:r>
              <a:rPr lang="cs-CZ" sz="1800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cs-CZ" sz="1800" dirty="0" smtClean="0">
                <a:solidFill>
                  <a:srgbClr val="FF0000"/>
                </a:solidFill>
              </a:rPr>
              <a:t>=</a:t>
            </a:r>
            <a:endParaRPr lang="cs-CZ" sz="18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cs-CZ" sz="1800" dirty="0" err="1" smtClean="0">
                <a:solidFill>
                  <a:srgbClr val="FF0000"/>
                </a:solidFill>
              </a:rPr>
              <a:t>Biodostupná</a:t>
            </a:r>
            <a:endParaRPr lang="cs-CZ" sz="18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cs-CZ" sz="1800" dirty="0">
                <a:solidFill>
                  <a:srgbClr val="FF0000"/>
                </a:solidFill>
              </a:rPr>
              <a:t>+</a:t>
            </a:r>
          </a:p>
          <a:p>
            <a:pPr algn="ctr">
              <a:defRPr/>
            </a:pPr>
            <a:r>
              <a:rPr lang="cs-CZ" sz="1800" dirty="0">
                <a:solidFill>
                  <a:srgbClr val="FF0000"/>
                </a:solidFill>
              </a:rPr>
              <a:t>Potenciálně biodostupná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228184" y="5301208"/>
            <a:ext cx="245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biodostupnost začíná až přestupem přes biomembránu</a:t>
            </a:r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9349" r="2053"/>
          <a:stretch/>
        </p:blipFill>
        <p:spPr bwMode="auto">
          <a:xfrm>
            <a:off x="5220072" y="2564904"/>
            <a:ext cx="3744416" cy="252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2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2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2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2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2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2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2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2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2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2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2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2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2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2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2038" grpId="0" animBg="1"/>
      <p:bldP spid="812039" grpId="0" animBg="1"/>
      <p:bldP spid="812040" grpId="0" animBg="1"/>
      <p:bldP spid="812041" grpId="0" animBg="1"/>
      <p:bldP spid="812042" grpId="0" animBg="1"/>
      <p:bldP spid="812043" grpId="0"/>
      <p:bldP spid="812044" grpId="0"/>
      <p:bldP spid="81204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změřit biodostupnost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648072"/>
          </a:xfrm>
        </p:spPr>
        <p:txBody>
          <a:bodyPr/>
          <a:lstStyle/>
          <a:p>
            <a:r>
              <a:rPr lang="cs-CZ" b="1" dirty="0" smtClean="0"/>
              <a:t>je to koncentrace/frakce či tendence/potenciál ?</a:t>
            </a:r>
            <a:endParaRPr lang="cs-CZ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7813947" cy="238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ástupný symbol pro obsah 4"/>
          <p:cNvSpPr txBox="1">
            <a:spLocks/>
          </p:cNvSpPr>
          <p:nvPr/>
        </p:nvSpPr>
        <p:spPr bwMode="auto">
          <a:xfrm>
            <a:off x="-2" y="3953961"/>
            <a:ext cx="37816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0" dirty="0" err="1"/>
              <a:t>Reichenberg</a:t>
            </a:r>
            <a:r>
              <a:rPr lang="en-US" sz="1000" b="0" dirty="0"/>
              <a:t> and </a:t>
            </a:r>
            <a:r>
              <a:rPr lang="en-US" sz="1000" b="0" dirty="0" smtClean="0"/>
              <a:t>Mayer</a:t>
            </a:r>
            <a:r>
              <a:rPr lang="cs-CZ" sz="1000" b="0" dirty="0" smtClean="0"/>
              <a:t> (</a:t>
            </a:r>
            <a:r>
              <a:rPr lang="en-US" sz="1000" b="0" dirty="0" smtClean="0"/>
              <a:t>2006</a:t>
            </a:r>
            <a:r>
              <a:rPr lang="cs-CZ" sz="1000" b="0" dirty="0" smtClean="0"/>
              <a:t>)</a:t>
            </a:r>
            <a:r>
              <a:rPr lang="en-US" sz="1000" b="0" dirty="0" smtClean="0"/>
              <a:t> </a:t>
            </a:r>
            <a:r>
              <a:rPr lang="en-US" sz="1000" b="0" dirty="0"/>
              <a:t>Environ </a:t>
            </a:r>
            <a:r>
              <a:rPr lang="en-US" sz="1000" b="0" dirty="0" err="1"/>
              <a:t>Toxicol</a:t>
            </a:r>
            <a:r>
              <a:rPr lang="en-US" sz="1000" b="0" dirty="0"/>
              <a:t> </a:t>
            </a:r>
            <a:r>
              <a:rPr lang="en-US" sz="1000" b="0" dirty="0" err="1"/>
              <a:t>Chem</a:t>
            </a:r>
            <a:r>
              <a:rPr lang="en-US" sz="1000" b="0" dirty="0"/>
              <a:t> </a:t>
            </a:r>
            <a:r>
              <a:rPr lang="en-US" sz="1000" b="0" dirty="0" smtClean="0"/>
              <a:t>25</a:t>
            </a:r>
            <a:r>
              <a:rPr lang="cs-CZ" sz="1000" b="0" dirty="0" smtClean="0"/>
              <a:t>,</a:t>
            </a:r>
            <a:r>
              <a:rPr lang="en-US" sz="1000" b="0" dirty="0" smtClean="0"/>
              <a:t> </a:t>
            </a:r>
            <a:r>
              <a:rPr lang="en-US" sz="1000" b="0" dirty="0"/>
              <a:t>1239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07704" y="4365104"/>
            <a:ext cx="30963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Kolik se může uvolnit PRO ..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436096" y="4365104"/>
            <a:ext cx="37079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Jaká 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tendence pro 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vstup 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7236296" y="3789040"/>
            <a:ext cx="576064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>
            <a:off x="3995936" y="3789040"/>
            <a:ext cx="648072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907704" y="5811560"/>
            <a:ext cx="324036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 bude odstranění / extrakce dostupné frakce</a:t>
            </a:r>
          </a:p>
          <a:p>
            <a:pPr>
              <a:defRPr/>
            </a:pPr>
            <a:endParaRPr lang="cs-CZ" sz="14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436096" y="5811560"/>
            <a:ext cx="37079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 bude rovnovážné vzorkování (pasivní vzorkovače)</a:t>
            </a:r>
          </a:p>
        </p:txBody>
      </p:sp>
      <p:pic>
        <p:nvPicPr>
          <p:cNvPr id="17" name="Picture 2" descr="http://upload.wikimedia.org/wikipedia/commons/thumb/0/06/Pac_Man.svg/876px-Pac_Man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059832" y="4869160"/>
            <a:ext cx="721843" cy="648072"/>
          </a:xfrm>
          <a:prstGeom prst="rect">
            <a:avLst/>
          </a:prstGeom>
          <a:noFill/>
        </p:spPr>
      </p:pic>
      <p:pic>
        <p:nvPicPr>
          <p:cNvPr id="18" name="Picture 6" descr="http://www.sigmaaldrich.com/content/dam/sigma-aldrich/structure6/100/mfcd00004136.eps/_jcr_content/renditions/medium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5013176"/>
            <a:ext cx="576064" cy="415931"/>
          </a:xfrm>
          <a:prstGeom prst="rect">
            <a:avLst/>
          </a:prstGeom>
          <a:noFill/>
        </p:spPr>
      </p:pic>
      <p:pic>
        <p:nvPicPr>
          <p:cNvPr id="19" name="Picture 2" descr="http://www.scienceinthebox.com/en-UK/Assets/images/safety/other/SA_1.2_Acc_4_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4647258"/>
            <a:ext cx="2088232" cy="1164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2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změřit biodostupnost 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328592"/>
          </a:xfrm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Řešení:</a:t>
            </a:r>
          </a:p>
          <a:p>
            <a:r>
              <a:rPr lang="cs-CZ" sz="1800" b="1" dirty="0" smtClean="0"/>
              <a:t>nemůže existovat jedna univerzální metoda</a:t>
            </a:r>
            <a:r>
              <a:rPr lang="cs-CZ" sz="1800" dirty="0" smtClean="0"/>
              <a:t> </a:t>
            </a:r>
          </a:p>
          <a:p>
            <a:r>
              <a:rPr lang="cs-CZ" sz="1800" dirty="0" smtClean="0"/>
              <a:t>různé organismy, látky, situace:</a:t>
            </a:r>
          </a:p>
          <a:p>
            <a:pPr lvl="1"/>
            <a:r>
              <a:rPr lang="cs-CZ" sz="1600" dirty="0" smtClean="0"/>
              <a:t>toxicita pro organismy žijící v médiu </a:t>
            </a:r>
            <a:r>
              <a:rPr lang="cs-CZ" sz="1600" dirty="0" smtClean="0">
                <a:sym typeface="Wingdings" pitchFamily="2" charset="2"/>
              </a:rPr>
              <a:t></a:t>
            </a:r>
          </a:p>
          <a:p>
            <a:pPr lvl="1"/>
            <a:r>
              <a:rPr lang="cs-CZ" sz="1600" dirty="0" smtClean="0"/>
              <a:t>biodegradace kontaminantu </a:t>
            </a:r>
            <a:r>
              <a:rPr lang="cs-CZ" sz="1600" dirty="0" smtClean="0">
                <a:sym typeface="Wingdings" pitchFamily="2" charset="2"/>
              </a:rPr>
              <a:t></a:t>
            </a:r>
          </a:p>
          <a:p>
            <a:pPr lvl="1"/>
            <a:r>
              <a:rPr lang="cs-CZ" sz="1600" dirty="0" smtClean="0"/>
              <a:t>přestup kontaminantu do potravních řetězců </a:t>
            </a:r>
            <a:r>
              <a:rPr lang="cs-CZ" sz="1600" dirty="0" smtClean="0">
                <a:sym typeface="Wingdings" pitchFamily="2" charset="2"/>
              </a:rPr>
              <a:t></a:t>
            </a:r>
            <a:endParaRPr lang="cs-CZ" sz="1600" dirty="0" smtClean="0"/>
          </a:p>
          <a:p>
            <a:r>
              <a:rPr lang="cs-CZ" sz="1800" b="1" dirty="0" smtClean="0"/>
              <a:t>nutné se ptát: biodostupnost </a:t>
            </a:r>
            <a:r>
              <a:rPr lang="cs-CZ" sz="1800" b="1" dirty="0" smtClean="0">
                <a:solidFill>
                  <a:srgbClr val="FF0000"/>
                </a:solidFill>
              </a:rPr>
              <a:t>PRO</a:t>
            </a:r>
            <a:r>
              <a:rPr lang="cs-CZ" sz="1800" b="1" dirty="0" smtClean="0"/>
              <a:t>  </a:t>
            </a:r>
            <a:r>
              <a:rPr lang="cs-CZ" sz="1600" dirty="0" smtClean="0"/>
              <a:t>jakou látku ?</a:t>
            </a:r>
          </a:p>
          <a:p>
            <a:pPr marL="4487863" lvl="1">
              <a:buNone/>
            </a:pPr>
            <a:r>
              <a:rPr lang="cs-CZ" sz="1600" dirty="0" smtClean="0"/>
              <a:t>jaký organismus ?</a:t>
            </a:r>
          </a:p>
          <a:p>
            <a:pPr marL="4487863" lvl="1">
              <a:buNone/>
            </a:pPr>
            <a:r>
              <a:rPr lang="cs-CZ" sz="1600" dirty="0" smtClean="0"/>
              <a:t>jakou situaci ?</a:t>
            </a:r>
          </a:p>
          <a:p>
            <a:pPr marL="4487863" lvl="1">
              <a:buNone/>
            </a:pPr>
            <a:r>
              <a:rPr lang="cs-CZ" sz="1600" dirty="0" smtClean="0"/>
              <a:t>jaký cíl ochrany ?</a:t>
            </a:r>
          </a:p>
          <a:p>
            <a:pPr marL="4487863" lvl="1">
              <a:buNone/>
            </a:pPr>
            <a:r>
              <a:rPr lang="cs-CZ" sz="1600" dirty="0" smtClean="0"/>
              <a:t>… ?</a:t>
            </a:r>
          </a:p>
          <a:p>
            <a:r>
              <a:rPr lang="cs-CZ" sz="1800" b="1" dirty="0" smtClean="0"/>
              <a:t>specifické okolnosti definovat a pro danou situaci hledat vhodnou metodu</a:t>
            </a:r>
          </a:p>
        </p:txBody>
      </p:sp>
      <p:sp>
        <p:nvSpPr>
          <p:cNvPr id="105476" name="AutoShape 4" descr="data:image/png;base64,iVBORw0KGgoAAAANSUhEUgAAAN0AAACgCAMAAAC/ppk3AAAAgVBMVEX///8AAAD39/fW1tbQ0NB9fX1jY2MjIyMvLy/u7u5XV1fy8vLm5uaCgoLGxsZpaWkTExObm5vd3d2kpKQpKSlFRUWwsLDa2tq/v7+pqanp6elycnJ5eXk1NTU7Ozu3t7eRkZEbGxtlZWVKSkqJiYmVlZVTU1MMDAweHh4XFxdGRkZmbPGbAAAJXklEQVR4nO2daZeivBKAOwFlFRFBEBvcuhXv//+Bl1cS7LEVqipR6XN8vsycOSyRJLVX5uPjzZs3b968eUPFXE2BmK8eKgGXhTDYgb96rGjWbBXAWLHFqweLxdnH0AVn2Inz0LHo55vNwNfO2dcDR/IAjNL2wBd7ZfGnBAufsCXi8jUb/SXBYjK3mbpo0U16vsobs+CVw0WSbMVoZ6yb7+Yy0yr/zuQt2EQM1ph1I/Yb/0Kt5JfiJ7aBvCUtS/8hY9HPjG0I93xrH8dDMGObsIlK609oBf5Jsqxqyw2uIV9HxnaUYfIpy7SPRT/7kDbK4JRoHskDqI1GouraIEzTFxGVRUq/NdI6Fv2oTAB92p+EUWzpA+SxPWit4KkJvoxNh6wV1myqsrb4iq21jUU7vLTUPBkzHrCvsFT1QmtfYa5pLNpJ7VJVpPtJjHUvnoSWD79sXcOBQfMNrlDeug+C64m6Zmpi91Es2ErHsGoHaoBBCG6Dg8/dmEU8PJWuzUjkA/QVojKm+ga/HlWQ3YwHwUcad8uCfQ5LsARaw63JdlBBiNo30Gn+Zmz8jJzXbAxi5+oNaNVawd3BXq0QBQ3YMbYgVJrF3JxtQe+1Qro/6UzZwjAhZKWtU8zVUjMDvddYH8lruLY+oJfO2SfxJbcYwZcCLTRckx8Y2KHxXaZv8iJ2AKdMouOell7ZYByaLHR1yRU+PiIEMDHpjvmC2jyE/8AFZ4irRq5o4JtS5urJwOVj1rjnznLeyaIZGUI6XAjEUvNWPXMSrJpv96kpJLKUozWr7qz0ttkKlKR77rLGoZmxUfeVc2EV5mWlQ7BEViHWgLfonru1zF7jV81SiPg0sXoEp+eKb7ekLJFfjPBLYIK9xd9X5x8Fcbay8HD+s94w6v4rYSI+fCvBxeK+RRrbqIpeW8CTEWTFSPQZkuhFJuprAZif/+JC7DijEFtlpezkLdiUcJcjxSyMy2yAbH850zgVeQOqybMOd/BVkx2bXIy3j0HC1rGK5ttNFH2FeZ+AvgPGv3R2QjyAXzYXEWTftlUmz7djYqjeZOMceKn8UUYRA2/hO7E/aftGorBvv6CrJirj8wRg8gJB1RQs5DsFrWDAJ+AXPjSQJj+Dud2DzX4+EpK83rJUraCWm6w3B+SyVvCNMS8z4qS5ix4/yo5jBXUJE7e1d9VsIWTB60z4WT7b0ySDj3CWb5Gd3P7xSoPDSXAFCNwW14P39xXApXV/AAAzpzUWZ1ifdyHm2k9IYt1XTtwCTFRp6EfJCSm/Wj9rSYogoQ393/S6F1Fsn38Un+CtWdOyz386U0INt8l2yuFnp8/DlD8/OOKDQG1xc3YaY2/m06OG1EHPqmmXrkt5WVoIrYAPMq7pavIHPR7mVOpk9kmJ381aX8HFbdp6WFrCoWvWoTJl6jsvClrVSCGKmzFdQP9BqRO/SUfSvdanqXgZMbWyFp/H3/dFY/4hkoaOMtHxri0xE/rUKG2i/PJWra+A0QoaE7d3bQnftqRvQH6Z9BVQsYAUu007uOsiSpESMIQbf41MPgQnsErh41BjedGC7W79s3Rv+WGr8LKoFAZV7RJxGIujjjio5LYt4Y1PjesSqNWhLcXC94/laAIikb6Bmp3JhWDKqhurJpVFyd5SSfV4MzHIuKc57ULVfM0lujfqH9ZlI9CMorrxnG+aBr9H7WPkDogN25zvyE4qrdnRnjUycXTTuXFinVUiEdyhiWTF6UglBSh1dFBZN9XZkqGN37twjA8r44Uqwd7IajLMfHfHDXJcfW3tpm3BV1lbHqhQnCtNsDU73NGdgXXUVOLj7VB1JIGoLfL2IVGwBCIl4FXVPXVWu6wb2sOvQWaD2pAINdjrSINgxkZ3d5cRE32DK9DFzWZcnAdVq2JSsFeatWlnB+ZGT0X5HPuYVghlISWmKYOF9WO6Ql280NHAmMbo8JafVDKLRBAsm/bbdFfVL5h6UQ2njFC2ofj3HbS7pMdGk3jjHqHvTdVdrSAu8Kur3arfeM/5IpP64mpBhThc4ybEqiMpZvOyQk6e1Ce8OPVuq+6NCYDalyD1ccZc1H35IWzk5AYw8qhQa2DkBSwb/QvTbvoQnBUu2HvJpUJqROcdChH0MmJfQlsaE2xdhMkU/S9sDExYzp7bJyXfnFxlGxWiZxnVK7MRUsisYC0oGYPnXK/hhEKolqWoOHNYCf5CBmsm2gNV1nyo9Rkp9SXwpJLWInh1y0rVBbiq3rTJ8Uy1vgTZs5zvT0DJJu/wSrgs+6LGooknWEi4/DgLNgbd4Mj6whnCss1LWrcZrxS71Az71EzFJ2wNyOi5aRcIr35J0wqI/XIbLiVgYN1zsX9SOzxSG2BkGScdI5LST7CQtIdggMY7aTVkgvqqtTmEnwVqtcNPpGuYs/6K0pTtCZU1HzQvJtgW2FtukIhVM+8vlzmEMuGEbeI3yrYCzo+6EU/W1KUmu9OcQ5+5KVWcU+CPAWz9LO4mnbgiFLPWc8BG60Ctjz3r/CuUlTUb9Ft8W0SQ+N6Ku0iEJClUUkc/CKz4vBo8s+djOc2PS0VJIg7kEVjaUt/1qsE8iRPj86iqjrRQPsFCEqEOygtCgnT/OFfkgO/TenQI5iQLPiZG8TDVVGZcaexZjuHB3jU5LxclWx+WHHaoX/A2AXNz2IvzGO4KXjNj7mQEYaXnBAtJ7WFOQe+djBXMo1qjQtF7PmTfkakX9gq1IL4BI7AwHkgveVllKezNTzlTVE93mkRXo6IufFdDd5pEW5OpNnR0pwk0NgjrgmN9rPtobO7WRkTtQ7imraMcFKrdaRK9hyroIipsHZPn63mMdvR8dF1LQDeOSneaBNEm+GSyULkUi08xJ1g8FQ2KSk9fwmNQNjJyXGv1k9ko+groxrGn4ieWiiaO4mH/PwJqvoJK4vYZKG0cygkWzwXRh3CN5xLPr38i9K4XTceLPhRycbPWQ7sexqt6lp+Dsz9SBEsUJgM1MP+FVtw8vHDDbYg9y0P1Da7JurpPb8P1Hi/6UC5Jd8/vRupGWgf+a7gUNy+r7lNFxVfwD2zgVspP2qR71nMwq1iO+hK3zyBPTs3kca+bZn/61bB9g2syYBlbwx8SKWc8THFzwKZ/7D8NDbbg43K9nc6e5ecAL7QgHe/5YrxteHAhHE7hH7FSfjIvbCDDDD53w4FZacMYXD7rzZs3b968eTMg/g9OSqUtOnWT3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052736"/>
            <a:ext cx="3279005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49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609034"/>
              </p:ext>
            </p:extLst>
          </p:nvPr>
        </p:nvGraphicFramePr>
        <p:xfrm>
          <a:off x="179512" y="1052736"/>
          <a:ext cx="8784976" cy="40617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222656"/>
                <a:gridCol w="1187440"/>
                <a:gridCol w="1187440"/>
                <a:gridCol w="118744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/>
                        <a:t> půda / sediment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 smtClean="0"/>
                        <a:t>hydrofóbní</a:t>
                      </a:r>
                      <a:r>
                        <a:rPr lang="cs-CZ" sz="1200" dirty="0" smtClean="0"/>
                        <a:t> polutanty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polární polutanty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kovy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koncentrace v pórové vodě</a:t>
                      </a:r>
                      <a:endParaRPr lang="cs-CZ" sz="1200" b="1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dirty="0" smtClean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 smtClean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extrakce vodnými roztoky</a:t>
                      </a:r>
                      <a:endParaRPr lang="cs-CZ" sz="1200" b="1" baseline="0" dirty="0" smtClean="0"/>
                    </a:p>
                    <a:p>
                      <a:pPr algn="l"/>
                      <a:r>
                        <a:rPr lang="cs-CZ" sz="1200" dirty="0" smtClean="0"/>
                        <a:t>H</a:t>
                      </a:r>
                      <a:r>
                        <a:rPr lang="cs-CZ" sz="1200" baseline="-25000" dirty="0" smtClean="0"/>
                        <a:t>2</a:t>
                      </a:r>
                      <a:r>
                        <a:rPr lang="cs-CZ" sz="1200" dirty="0" smtClean="0"/>
                        <a:t>O, CaCl</a:t>
                      </a:r>
                      <a:r>
                        <a:rPr lang="cs-CZ" sz="1200" baseline="-25000" dirty="0" smtClean="0"/>
                        <a:t>2</a:t>
                      </a:r>
                      <a:r>
                        <a:rPr lang="cs-CZ" sz="1200" dirty="0" smtClean="0"/>
                        <a:t>, NH</a:t>
                      </a:r>
                      <a:r>
                        <a:rPr lang="cs-CZ" sz="1200" baseline="-25000" dirty="0" smtClean="0"/>
                        <a:t>4</a:t>
                      </a:r>
                      <a:r>
                        <a:rPr lang="cs-CZ" sz="1200" dirty="0" smtClean="0"/>
                        <a:t>NO</a:t>
                      </a:r>
                      <a:r>
                        <a:rPr lang="cs-CZ" sz="1200" baseline="-25000" dirty="0" smtClean="0"/>
                        <a:t>3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 smtClean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vzorkování volných</a:t>
                      </a:r>
                      <a:r>
                        <a:rPr lang="cs-CZ" sz="1200" b="1" baseline="0" dirty="0" smtClean="0"/>
                        <a:t> kovů</a:t>
                      </a:r>
                      <a:endParaRPr lang="cs-CZ" sz="1200" b="1" dirty="0" smtClean="0"/>
                    </a:p>
                    <a:p>
                      <a:pPr algn="l"/>
                      <a:r>
                        <a:rPr lang="cs-CZ" sz="1200" dirty="0" err="1" smtClean="0"/>
                        <a:t>diffusive</a:t>
                      </a:r>
                      <a:r>
                        <a:rPr lang="cs-CZ" sz="1200" dirty="0" smtClean="0"/>
                        <a:t> gradient in </a:t>
                      </a:r>
                      <a:r>
                        <a:rPr lang="cs-CZ" sz="1200" dirty="0" err="1" smtClean="0"/>
                        <a:t>thin</a:t>
                      </a:r>
                      <a:r>
                        <a:rPr lang="cs-CZ" sz="1200" dirty="0" smtClean="0"/>
                        <a:t> film (DGT), </a:t>
                      </a:r>
                      <a:r>
                        <a:rPr lang="cs-CZ" sz="1200" dirty="0" err="1" smtClean="0"/>
                        <a:t>Donnan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membrane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technique</a:t>
                      </a:r>
                      <a:r>
                        <a:rPr lang="cs-CZ" sz="1200" baseline="0" dirty="0" smtClean="0"/>
                        <a:t> (DMT)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slabé kyseliny či </a:t>
                      </a:r>
                      <a:r>
                        <a:rPr lang="cs-CZ" sz="1200" b="1" dirty="0" err="1" smtClean="0"/>
                        <a:t>komplexující</a:t>
                      </a:r>
                      <a:r>
                        <a:rPr lang="cs-CZ" sz="1200" b="1" dirty="0" smtClean="0"/>
                        <a:t> činidla</a:t>
                      </a:r>
                    </a:p>
                    <a:p>
                      <a:pPr algn="l"/>
                      <a:r>
                        <a:rPr lang="cs-CZ" sz="1200" dirty="0" smtClean="0"/>
                        <a:t>CH</a:t>
                      </a:r>
                      <a:r>
                        <a:rPr lang="cs-CZ" sz="1200" baseline="-25000" dirty="0" smtClean="0"/>
                        <a:t>3</a:t>
                      </a:r>
                      <a:r>
                        <a:rPr lang="cs-CZ" sz="1200" dirty="0" smtClean="0"/>
                        <a:t>COOH, EDTA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roztok v kombinaci se sorbenty</a:t>
                      </a:r>
                    </a:p>
                    <a:p>
                      <a:pPr algn="l"/>
                      <a:r>
                        <a:rPr lang="cs-CZ" sz="1200" dirty="0" smtClean="0"/>
                        <a:t>Tenax, XAD či </a:t>
                      </a:r>
                      <a:r>
                        <a:rPr lang="cs-CZ" sz="1200" dirty="0" err="1" smtClean="0"/>
                        <a:t>hydroxypropyl</a:t>
                      </a:r>
                      <a:r>
                        <a:rPr lang="cs-CZ" sz="1200" dirty="0" smtClean="0"/>
                        <a:t>-</a:t>
                      </a:r>
                      <a:r>
                        <a:rPr lang="el-GR" sz="1200" dirty="0" smtClean="0"/>
                        <a:t>β-</a:t>
                      </a:r>
                      <a:r>
                        <a:rPr lang="cs-CZ" sz="1200" dirty="0" err="1" smtClean="0"/>
                        <a:t>cyclodextrin</a:t>
                      </a:r>
                      <a:r>
                        <a:rPr lang="cs-CZ" sz="1200" dirty="0" smtClean="0"/>
                        <a:t> (HPCD)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slabá organická rozpouštědla</a:t>
                      </a:r>
                    </a:p>
                    <a:p>
                      <a:pPr algn="l"/>
                      <a:r>
                        <a:rPr lang="cs-CZ" sz="1200" dirty="0" smtClean="0"/>
                        <a:t>butanol, metanol, etanol, směsi s vodou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superkritická fluidní extrakce (SFE)</a:t>
                      </a:r>
                    </a:p>
                    <a:p>
                      <a:pPr algn="l"/>
                      <a:r>
                        <a:rPr lang="cs-CZ" sz="1200" dirty="0" smtClean="0"/>
                        <a:t>nastavitelná síla / polarita extrakce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err="1" smtClean="0"/>
                        <a:t>biomimetické</a:t>
                      </a:r>
                      <a:r>
                        <a:rPr lang="cs-CZ" sz="1200" b="1" dirty="0" smtClean="0"/>
                        <a:t> sorbenty / pasivní vzorkovače</a:t>
                      </a:r>
                    </a:p>
                    <a:p>
                      <a:pPr algn="l"/>
                      <a:r>
                        <a:rPr lang="cs-CZ" sz="1200" dirty="0" err="1" smtClean="0"/>
                        <a:t>polyoxymethylene</a:t>
                      </a:r>
                      <a:r>
                        <a:rPr lang="cs-CZ" sz="1200" dirty="0" smtClean="0"/>
                        <a:t> (POM), </a:t>
                      </a:r>
                      <a:r>
                        <a:rPr lang="cs-CZ" sz="1200" dirty="0" err="1" smtClean="0"/>
                        <a:t>polydimethylsiloxane</a:t>
                      </a:r>
                      <a:r>
                        <a:rPr lang="cs-CZ" sz="1200" dirty="0" smtClean="0"/>
                        <a:t> (PDMS), solid </a:t>
                      </a:r>
                      <a:r>
                        <a:rPr lang="cs-CZ" sz="1200" dirty="0" err="1" smtClean="0"/>
                        <a:t>phase</a:t>
                      </a:r>
                      <a:r>
                        <a:rPr lang="cs-CZ" sz="1200" dirty="0" smtClean="0"/>
                        <a:t> </a:t>
                      </a:r>
                      <a:r>
                        <a:rPr lang="cs-CZ" sz="1200" dirty="0" err="1" smtClean="0"/>
                        <a:t>microextraction</a:t>
                      </a:r>
                      <a:r>
                        <a:rPr lang="cs-CZ" sz="1200" dirty="0" smtClean="0"/>
                        <a:t> (SPME), </a:t>
                      </a:r>
                      <a:r>
                        <a:rPr lang="cs-CZ" sz="1200" dirty="0" err="1" smtClean="0"/>
                        <a:t>semi</a:t>
                      </a:r>
                      <a:r>
                        <a:rPr lang="cs-CZ" sz="1200" dirty="0" smtClean="0"/>
                        <a:t>-</a:t>
                      </a:r>
                      <a:r>
                        <a:rPr lang="cs-CZ" sz="1200" dirty="0" err="1" smtClean="0"/>
                        <a:t>permeable</a:t>
                      </a:r>
                      <a:r>
                        <a:rPr lang="cs-CZ" sz="1200" dirty="0" smtClean="0"/>
                        <a:t> </a:t>
                      </a:r>
                      <a:r>
                        <a:rPr lang="cs-CZ" sz="1200" dirty="0" err="1" smtClean="0"/>
                        <a:t>membrane</a:t>
                      </a:r>
                      <a:r>
                        <a:rPr lang="cs-CZ" sz="1200" dirty="0" smtClean="0"/>
                        <a:t> </a:t>
                      </a:r>
                      <a:r>
                        <a:rPr lang="cs-CZ" sz="1200" dirty="0" err="1" smtClean="0"/>
                        <a:t>devices</a:t>
                      </a:r>
                      <a:r>
                        <a:rPr lang="cs-CZ" sz="1200" dirty="0" smtClean="0"/>
                        <a:t> (SPMD)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426424"/>
              </p:ext>
            </p:extLst>
          </p:nvPr>
        </p:nvGraphicFramePr>
        <p:xfrm>
          <a:off x="179512" y="5229200"/>
          <a:ext cx="8784976" cy="14961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222656"/>
                <a:gridCol w="1187440"/>
                <a:gridCol w="1187440"/>
                <a:gridCol w="118744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/>
                        <a:t> voda / vzduch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 smtClean="0"/>
                        <a:t>hydrofóbní</a:t>
                      </a:r>
                      <a:r>
                        <a:rPr lang="cs-CZ" sz="1200" dirty="0" smtClean="0"/>
                        <a:t> polutanty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polární polutanty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kovy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err="1" smtClean="0"/>
                        <a:t>biomimetické</a:t>
                      </a:r>
                      <a:r>
                        <a:rPr lang="cs-CZ" sz="1200" b="1" dirty="0" smtClean="0"/>
                        <a:t> sorbenty / pasivní vzorkovače</a:t>
                      </a:r>
                    </a:p>
                    <a:p>
                      <a:pPr algn="l"/>
                      <a:r>
                        <a:rPr lang="cs-CZ" sz="1200" dirty="0" smtClean="0"/>
                        <a:t>POM, PDMS, SPME, SPMD,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Polar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organic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compounds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integrative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sampler</a:t>
                      </a:r>
                      <a:r>
                        <a:rPr lang="cs-CZ" sz="1200" baseline="0" dirty="0" smtClean="0"/>
                        <a:t> (POCIS), </a:t>
                      </a:r>
                      <a:r>
                        <a:rPr lang="cs-CZ" sz="1200" baseline="0" dirty="0" err="1" smtClean="0"/>
                        <a:t>Chemcatcher</a:t>
                      </a:r>
                      <a:r>
                        <a:rPr lang="cs-CZ" sz="1200" baseline="0" dirty="0" smtClean="0"/>
                        <a:t>, 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vzorkování volných</a:t>
                      </a:r>
                      <a:r>
                        <a:rPr lang="cs-CZ" sz="1200" b="1" baseline="0" dirty="0" smtClean="0"/>
                        <a:t> iontů kovů</a:t>
                      </a:r>
                      <a:endParaRPr lang="cs-CZ" sz="1200" b="1" dirty="0" smtClean="0"/>
                    </a:p>
                    <a:p>
                      <a:pPr algn="l"/>
                      <a:r>
                        <a:rPr lang="cs-CZ" sz="1200" dirty="0" err="1" smtClean="0"/>
                        <a:t>diffusive</a:t>
                      </a:r>
                      <a:r>
                        <a:rPr lang="cs-CZ" sz="1200" dirty="0" smtClean="0"/>
                        <a:t> gradient in </a:t>
                      </a:r>
                      <a:r>
                        <a:rPr lang="cs-CZ" sz="1200" dirty="0" err="1" smtClean="0"/>
                        <a:t>thin</a:t>
                      </a:r>
                      <a:r>
                        <a:rPr lang="cs-CZ" sz="1200" dirty="0" smtClean="0"/>
                        <a:t> film (DGT), </a:t>
                      </a:r>
                      <a:r>
                        <a:rPr lang="cs-CZ" sz="1200" dirty="0" err="1" smtClean="0"/>
                        <a:t>Donnan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membrane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technique</a:t>
                      </a:r>
                      <a:r>
                        <a:rPr lang="cs-CZ" sz="1200" baseline="0" dirty="0" smtClean="0"/>
                        <a:t> (DMT)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12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3131840" cy="1268760"/>
          </a:xfrm>
        </p:spPr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28800"/>
            <a:ext cx="3096344" cy="4680520"/>
          </a:xfrm>
        </p:spPr>
        <p:txBody>
          <a:bodyPr/>
          <a:lstStyle/>
          <a:p>
            <a:pPr marL="163513" indent="-163513"/>
            <a: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ISO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17402</a:t>
            </a:r>
            <a: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(2006) </a:t>
            </a:r>
            <a:b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</a:t>
            </a:r>
            <a:r>
              <a:rPr lang="en-US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uidance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for the selection and application of methods </a:t>
            </a:r>
            <a:b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for the assessment  of bioavailability in soil and soil materials</a:t>
            </a:r>
          </a:p>
          <a:p>
            <a:pPr marL="163513" indent="-163513"/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výběr metod dle mnoha kritérií – nejen prostá korelace s biologií (empirické metody), ale důraz na </a:t>
            </a:r>
            <a: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mechanistický / fyziologický princip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= logicky souvisí s biologickými efekty / příjmem</a:t>
            </a:r>
          </a:p>
          <a:p>
            <a:pPr marL="163513" indent="-163513"/>
            <a: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validace na více látkách, více půdách/sedimentech</a:t>
            </a:r>
          </a:p>
          <a:p>
            <a:pPr marL="163513" indent="-163513"/>
            <a:endParaRPr lang="cs-CZ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1" y="47625"/>
            <a:ext cx="6012160" cy="681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délník 8"/>
          <p:cNvSpPr/>
          <p:nvPr/>
        </p:nvSpPr>
        <p:spPr>
          <a:xfrm>
            <a:off x="5486400" y="0"/>
            <a:ext cx="914400" cy="67791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organické polutanty: </a:t>
            </a:r>
          </a:p>
          <a:p>
            <a:pPr marL="0" indent="14288">
              <a:buNone/>
            </a:pPr>
            <a:r>
              <a:rPr lang="cs-CZ" b="1" dirty="0" smtClean="0">
                <a:solidFill>
                  <a:srgbClr val="FF0000"/>
                </a:solidFill>
              </a:rPr>
              <a:t>A. stanovení </a:t>
            </a:r>
            <a:r>
              <a:rPr lang="cs-CZ" b="1" dirty="0" err="1" smtClean="0">
                <a:solidFill>
                  <a:srgbClr val="FF0000"/>
                </a:solidFill>
              </a:rPr>
              <a:t>biodosažitelné</a:t>
            </a:r>
            <a:r>
              <a:rPr lang="cs-CZ" b="1" dirty="0" smtClean="0">
                <a:solidFill>
                  <a:srgbClr val="FF0000"/>
                </a:solidFill>
              </a:rPr>
              <a:t> frakce pomocí extrakce rozpouštědly či pomocí vodných roztoků s přidanými sorbenty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916698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79512" y="544522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slabá rozpouštědla </a:t>
            </a:r>
          </a:p>
          <a:p>
            <a:r>
              <a:rPr lang="cs-CZ" sz="1600" dirty="0" smtClean="0"/>
              <a:t>polárnější organická rozpouštědla (</a:t>
            </a:r>
            <a:r>
              <a:rPr lang="cs-CZ" sz="1600" dirty="0" err="1" smtClean="0"/>
              <a:t>BuOH</a:t>
            </a:r>
            <a:r>
              <a:rPr lang="cs-CZ" sz="1600" dirty="0" smtClean="0"/>
              <a:t>, </a:t>
            </a:r>
            <a:r>
              <a:rPr lang="cs-CZ" sz="1600" dirty="0" err="1" smtClean="0"/>
              <a:t>MeOH</a:t>
            </a:r>
            <a:r>
              <a:rPr lang="cs-CZ" sz="1600" dirty="0" smtClean="0"/>
              <a:t>, </a:t>
            </a:r>
            <a:r>
              <a:rPr lang="cs-CZ" sz="1600" dirty="0" err="1" smtClean="0"/>
              <a:t>EtOH</a:t>
            </a:r>
            <a:r>
              <a:rPr lang="cs-CZ" sz="1600" dirty="0" smtClean="0"/>
              <a:t>) / směsi rozpouštědel a vody / případně sekvenční extrakce – zvyšující se síla extrakce</a:t>
            </a:r>
          </a:p>
          <a:p>
            <a:r>
              <a:rPr lang="cs-CZ" sz="1600" b="1" dirty="0" smtClean="0"/>
              <a:t>nízká mechanistická / fyziologická obhajitelnost</a:t>
            </a:r>
          </a:p>
          <a:p>
            <a:r>
              <a:rPr lang="cs-CZ" sz="1600" dirty="0" smtClean="0"/>
              <a:t>nutnost korelace s biologickými </a:t>
            </a:r>
            <a:r>
              <a:rPr lang="cs-CZ" sz="1600" dirty="0" err="1" smtClean="0"/>
              <a:t>endpointy</a:t>
            </a:r>
            <a:r>
              <a:rPr lang="cs-CZ" sz="1600" dirty="0" smtClean="0"/>
              <a:t> je klíčová</a:t>
            </a:r>
            <a:endParaRPr lang="cs-CZ" sz="1600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3432" y="3140967"/>
            <a:ext cx="5209245" cy="288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4424686" y="616530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0259"/>
            <a:ext cx="3168352" cy="269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 rot="16200000">
            <a:off x="-1133359" y="5288800"/>
            <a:ext cx="2697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smtClean="0">
                <a:solidFill>
                  <a:srgbClr val="818184"/>
                </a:solidFill>
              </a:rPr>
              <a:t>Sun and </a:t>
            </a:r>
            <a:r>
              <a:rPr lang="cs-CZ" sz="1000" b="0" dirty="0" err="1" smtClean="0">
                <a:solidFill>
                  <a:srgbClr val="818184"/>
                </a:solidFill>
              </a:rPr>
              <a:t>Li</a:t>
            </a:r>
            <a:r>
              <a:rPr lang="cs-CZ" sz="1000" b="0" dirty="0" smtClean="0">
                <a:solidFill>
                  <a:srgbClr val="818184"/>
                </a:solidFill>
              </a:rPr>
              <a:t> (2005) </a:t>
            </a:r>
            <a:r>
              <a:rPr lang="en-US" sz="1000" b="0" dirty="0" smtClean="0">
                <a:solidFill>
                  <a:srgbClr val="818184"/>
                </a:solidFill>
              </a:rPr>
              <a:t>Water</a:t>
            </a:r>
            <a:r>
              <a:rPr lang="en-US" sz="1000" b="0" dirty="0">
                <a:solidFill>
                  <a:srgbClr val="818184"/>
                </a:solidFill>
              </a:rPr>
              <a:t>, Air, and Soil </a:t>
            </a:r>
            <a:r>
              <a:rPr lang="en-US" sz="1000" b="0" dirty="0" smtClean="0">
                <a:solidFill>
                  <a:srgbClr val="818184"/>
                </a:solidFill>
              </a:rPr>
              <a:t>Pollution 166</a:t>
            </a:r>
            <a:r>
              <a:rPr lang="cs-CZ" sz="1000" b="0" dirty="0" smtClean="0">
                <a:solidFill>
                  <a:srgbClr val="818184"/>
                </a:solidFill>
              </a:rPr>
              <a:t>,</a:t>
            </a:r>
            <a:r>
              <a:rPr lang="en-US" sz="1000" b="0" dirty="0" smtClean="0">
                <a:solidFill>
                  <a:srgbClr val="818184"/>
                </a:solidFill>
              </a:rPr>
              <a:t> </a:t>
            </a:r>
            <a:r>
              <a:rPr lang="en-US" sz="1000" b="0" dirty="0">
                <a:solidFill>
                  <a:srgbClr val="818184"/>
                </a:solidFill>
              </a:rPr>
              <a:t>353–365</a:t>
            </a:r>
            <a:endParaRPr lang="cs-CZ" sz="1000" dirty="0">
              <a:solidFill>
                <a:srgbClr val="8181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19" y="1052736"/>
            <a:ext cx="8890893" cy="5256584"/>
          </a:xfrm>
        </p:spPr>
        <p:txBody>
          <a:bodyPr/>
          <a:lstStyle/>
          <a:p>
            <a:pPr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superkritická fluidní extrakce (SFE)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CO</a:t>
            </a:r>
            <a:r>
              <a:rPr lang="cs-CZ" sz="1800" baseline="-25000" dirty="0" smtClean="0"/>
              <a:t>2</a:t>
            </a:r>
            <a:r>
              <a:rPr lang="cs-CZ" sz="1800" dirty="0" smtClean="0"/>
              <a:t> v superkritickém stavu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možnost měnit tlak a teplotu a tím sílu / polaritu extrakce, např.: </a:t>
            </a:r>
          </a:p>
          <a:p>
            <a:pPr marL="542925" lvl="1" indent="-180975">
              <a:spcAft>
                <a:spcPts val="600"/>
              </a:spcAft>
            </a:pPr>
            <a:r>
              <a:rPr lang="en-US" sz="1400" b="1" dirty="0" smtClean="0"/>
              <a:t>mild extraction</a:t>
            </a:r>
            <a:r>
              <a:rPr lang="cs-CZ" sz="1400" b="1" dirty="0" smtClean="0"/>
              <a:t>: </a:t>
            </a:r>
            <a:r>
              <a:rPr lang="en-US" sz="1400" dirty="0" smtClean="0"/>
              <a:t>12 M</a:t>
            </a:r>
            <a:r>
              <a:rPr lang="cs-CZ" sz="1400" dirty="0" smtClean="0"/>
              <a:t>P</a:t>
            </a:r>
            <a:r>
              <a:rPr lang="en-US" sz="1400" dirty="0" smtClean="0"/>
              <a:t>a</a:t>
            </a:r>
            <a:r>
              <a:rPr lang="cs-CZ" sz="1400" dirty="0" smtClean="0"/>
              <a:t> + extrakční teplota </a:t>
            </a:r>
            <a:r>
              <a:rPr lang="en-US" sz="1400" dirty="0" smtClean="0"/>
              <a:t>50</a:t>
            </a:r>
            <a:r>
              <a:rPr lang="cs-CZ" sz="1400" dirty="0" smtClean="0"/>
              <a:t>°C + teplota </a:t>
            </a:r>
            <a:r>
              <a:rPr lang="cs-CZ" sz="1400" dirty="0" err="1" smtClean="0"/>
              <a:t>restriktoru</a:t>
            </a:r>
            <a:r>
              <a:rPr lang="cs-CZ" sz="1400" dirty="0" smtClean="0"/>
              <a:t> 120°C + extrakční čas 30 min</a:t>
            </a:r>
          </a:p>
          <a:p>
            <a:pPr marL="542925" lvl="1" indent="-180975">
              <a:spcAft>
                <a:spcPts val="600"/>
              </a:spcAft>
            </a:pPr>
            <a:r>
              <a:rPr lang="en-US" sz="1400" b="1" dirty="0" smtClean="0"/>
              <a:t>harsh</a:t>
            </a:r>
            <a:r>
              <a:rPr lang="cs-CZ" sz="1400" b="1" dirty="0" smtClean="0"/>
              <a:t> </a:t>
            </a:r>
            <a:r>
              <a:rPr lang="en-US" sz="1400" b="1" dirty="0" smtClean="0"/>
              <a:t>extraction</a:t>
            </a:r>
            <a:r>
              <a:rPr lang="cs-CZ" sz="1400" b="1" dirty="0" smtClean="0"/>
              <a:t>: </a:t>
            </a:r>
            <a:r>
              <a:rPr lang="cs-CZ" sz="1400" dirty="0" smtClean="0"/>
              <a:t>40</a:t>
            </a:r>
            <a:r>
              <a:rPr lang="en-US" sz="1400" dirty="0" smtClean="0"/>
              <a:t> </a:t>
            </a:r>
            <a:r>
              <a:rPr lang="en-US" sz="1400" dirty="0"/>
              <a:t>M</a:t>
            </a:r>
            <a:r>
              <a:rPr lang="cs-CZ" sz="1400" dirty="0"/>
              <a:t>P</a:t>
            </a:r>
            <a:r>
              <a:rPr lang="en-US" sz="1400" dirty="0"/>
              <a:t>a</a:t>
            </a:r>
            <a:r>
              <a:rPr lang="cs-CZ" sz="1400" dirty="0"/>
              <a:t> + extrakční teplota </a:t>
            </a:r>
            <a:r>
              <a:rPr lang="cs-CZ" sz="1400" dirty="0" smtClean="0"/>
              <a:t>1</a:t>
            </a:r>
            <a:r>
              <a:rPr lang="en-US" sz="1400" dirty="0" smtClean="0"/>
              <a:t>50</a:t>
            </a:r>
            <a:r>
              <a:rPr lang="cs-CZ" sz="1400" dirty="0"/>
              <a:t>°C + teplota </a:t>
            </a:r>
            <a:r>
              <a:rPr lang="cs-CZ" sz="1400" dirty="0" err="1"/>
              <a:t>restriktoru</a:t>
            </a:r>
            <a:r>
              <a:rPr lang="cs-CZ" sz="1400" dirty="0"/>
              <a:t> 120°C + extrakční čas </a:t>
            </a:r>
            <a:r>
              <a:rPr lang="cs-CZ" sz="1400" dirty="0" smtClean="0"/>
              <a:t>45 min</a:t>
            </a:r>
          </a:p>
          <a:p>
            <a:pPr marL="142875" indent="-180975">
              <a:spcAft>
                <a:spcPts val="600"/>
              </a:spcAft>
            </a:pPr>
            <a:r>
              <a:rPr lang="cs-CZ" sz="1800" dirty="0"/>
              <a:t>nutnost korelace s biologickými </a:t>
            </a:r>
            <a:r>
              <a:rPr lang="cs-CZ" sz="1800" dirty="0" err="1"/>
              <a:t>endpointy</a:t>
            </a:r>
            <a:r>
              <a:rPr lang="cs-CZ" sz="1800" dirty="0"/>
              <a:t> je klíčová</a:t>
            </a:r>
          </a:p>
          <a:p>
            <a:pPr marL="142875" indent="-180975">
              <a:spcAft>
                <a:spcPts val="600"/>
              </a:spcAft>
            </a:pPr>
            <a:endParaRPr lang="cs-CZ" sz="1800" dirty="0"/>
          </a:p>
        </p:txBody>
      </p:sp>
      <p:pic>
        <p:nvPicPr>
          <p:cNvPr id="7172" name="Picture 4" descr="http://www.waters.com/webassets/cms/category/media/overview_images/Supercritical%20Fluid%20Extraction_Schematic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84047"/>
            <a:ext cx="42672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771800" y="6339517"/>
            <a:ext cx="1220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rgbClr val="818184"/>
                </a:solidFill>
              </a:rPr>
              <a:t>www.waters.com</a:t>
            </a:r>
            <a:endParaRPr lang="cs-CZ" sz="1000" dirty="0">
              <a:solidFill>
                <a:srgbClr val="818184"/>
              </a:solidFill>
            </a:endParaRPr>
          </a:p>
        </p:txBody>
      </p:sp>
      <p:pic>
        <p:nvPicPr>
          <p:cNvPr id="7174" name="Picture 6" descr="http://www.waters.com/webassets/cms/category/media/content_blocks/MV-10_ASFE_angle_500p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93" y="3140968"/>
            <a:ext cx="2936348" cy="143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672144"/>
            <a:ext cx="3557280" cy="1899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5397581" y="6571336"/>
            <a:ext cx="37783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smtClean="0">
                <a:solidFill>
                  <a:srgbClr val="818184"/>
                </a:solidFill>
              </a:rPr>
              <a:t>Sun and </a:t>
            </a:r>
            <a:r>
              <a:rPr lang="cs-CZ" sz="1000" b="0" dirty="0" err="1" smtClean="0">
                <a:solidFill>
                  <a:srgbClr val="818184"/>
                </a:solidFill>
              </a:rPr>
              <a:t>Li</a:t>
            </a:r>
            <a:r>
              <a:rPr lang="cs-CZ" sz="1000" b="0" dirty="0" smtClean="0">
                <a:solidFill>
                  <a:srgbClr val="818184"/>
                </a:solidFill>
              </a:rPr>
              <a:t> (2005) </a:t>
            </a:r>
            <a:r>
              <a:rPr lang="en-US" sz="1000" b="0" dirty="0" smtClean="0">
                <a:solidFill>
                  <a:srgbClr val="818184"/>
                </a:solidFill>
              </a:rPr>
              <a:t>Water</a:t>
            </a:r>
            <a:r>
              <a:rPr lang="en-US" sz="1000" b="0" dirty="0">
                <a:solidFill>
                  <a:srgbClr val="818184"/>
                </a:solidFill>
              </a:rPr>
              <a:t>, Air, and Soil </a:t>
            </a:r>
            <a:r>
              <a:rPr lang="en-US" sz="1000" b="0" dirty="0" smtClean="0">
                <a:solidFill>
                  <a:srgbClr val="818184"/>
                </a:solidFill>
              </a:rPr>
              <a:t>Pollution 166</a:t>
            </a:r>
            <a:r>
              <a:rPr lang="cs-CZ" sz="1000" b="0" dirty="0" smtClean="0">
                <a:solidFill>
                  <a:srgbClr val="818184"/>
                </a:solidFill>
              </a:rPr>
              <a:t>,</a:t>
            </a:r>
            <a:r>
              <a:rPr lang="en-US" sz="1000" b="0" dirty="0" smtClean="0">
                <a:solidFill>
                  <a:srgbClr val="818184"/>
                </a:solidFill>
              </a:rPr>
              <a:t> </a:t>
            </a:r>
            <a:r>
              <a:rPr lang="en-US" sz="1000" b="0" dirty="0">
                <a:solidFill>
                  <a:srgbClr val="818184"/>
                </a:solidFill>
              </a:rPr>
              <a:t>353–365</a:t>
            </a:r>
            <a:endParaRPr lang="cs-CZ" sz="1000" dirty="0">
              <a:solidFill>
                <a:srgbClr val="8181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6912768" cy="5256584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hydroxypropyl</a:t>
            </a:r>
            <a:r>
              <a:rPr lang="cs-CZ" b="1" dirty="0" smtClean="0">
                <a:solidFill>
                  <a:srgbClr val="FF0000"/>
                </a:solidFill>
              </a:rPr>
              <a:t>-</a:t>
            </a:r>
            <a:r>
              <a:rPr lang="el-GR" b="1" dirty="0" smtClean="0">
                <a:solidFill>
                  <a:srgbClr val="FF0000"/>
                </a:solidFill>
              </a:rPr>
              <a:t>β</a:t>
            </a:r>
            <a:r>
              <a:rPr lang="cs-CZ" b="1" dirty="0" smtClean="0">
                <a:solidFill>
                  <a:srgbClr val="FF0000"/>
                </a:solidFill>
              </a:rPr>
              <a:t>-</a:t>
            </a:r>
            <a:r>
              <a:rPr lang="cs-CZ" b="1" dirty="0" err="1" smtClean="0">
                <a:solidFill>
                  <a:srgbClr val="FF0000"/>
                </a:solidFill>
              </a:rPr>
              <a:t>cyclodextrin</a:t>
            </a:r>
            <a:r>
              <a:rPr lang="cs-CZ" b="1" dirty="0" smtClean="0">
                <a:solidFill>
                  <a:srgbClr val="FF0000"/>
                </a:solidFill>
              </a:rPr>
              <a:t> (HPCD)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oligosacharidový cyklus s </a:t>
            </a:r>
            <a:r>
              <a:rPr lang="cs-CZ" sz="1600" dirty="0" err="1" smtClean="0"/>
              <a:t>hydrofóbní</a:t>
            </a:r>
            <a:r>
              <a:rPr lang="cs-CZ" sz="1600" dirty="0" smtClean="0"/>
              <a:t> kavitou a hydrofilním exteriérem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obrovská kapacita roztoku HPCD </a:t>
            </a:r>
            <a:r>
              <a:rPr lang="cs-CZ" sz="1600" b="1" dirty="0" smtClean="0"/>
              <a:t>připomíná degradaci </a:t>
            </a:r>
            <a:r>
              <a:rPr lang="cs-CZ" sz="1600" dirty="0" smtClean="0"/>
              <a:t>(úbytek) látky díky biodegradaci – měří vlastně </a:t>
            </a:r>
            <a:r>
              <a:rPr lang="cs-CZ" sz="1600" b="1" dirty="0" err="1" smtClean="0"/>
              <a:t>mass</a:t>
            </a:r>
            <a:r>
              <a:rPr lang="cs-CZ" sz="1600" b="1" dirty="0" smtClean="0"/>
              <a:t> transfer</a:t>
            </a:r>
            <a:r>
              <a:rPr lang="cs-CZ" sz="1600" dirty="0" smtClean="0"/>
              <a:t>, který je limitujícím faktorem biodegradace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perfektní korelace s </a:t>
            </a:r>
            <a:r>
              <a:rPr lang="cs-CZ" sz="1600" b="1" dirty="0" smtClean="0"/>
              <a:t>biodegradací</a:t>
            </a:r>
            <a:r>
              <a:rPr lang="cs-CZ" sz="1600" dirty="0" smtClean="0"/>
              <a:t> pro </a:t>
            </a:r>
            <a:r>
              <a:rPr lang="cs-CZ" sz="1600" dirty="0" err="1" smtClean="0"/>
              <a:t>PAHs</a:t>
            </a:r>
            <a:r>
              <a:rPr lang="cs-CZ" sz="1600" dirty="0" smtClean="0"/>
              <a:t>, </a:t>
            </a:r>
            <a:r>
              <a:rPr lang="cs-CZ" sz="1600" dirty="0" err="1" smtClean="0"/>
              <a:t>PCBs</a:t>
            </a:r>
            <a:r>
              <a:rPr lang="cs-CZ" sz="1600" dirty="0" smtClean="0"/>
              <a:t>, </a:t>
            </a:r>
            <a:r>
              <a:rPr lang="cs-CZ" sz="1600" dirty="0" err="1" smtClean="0"/>
              <a:t>OCPs</a:t>
            </a:r>
            <a:r>
              <a:rPr lang="cs-CZ" sz="1600" dirty="0" smtClean="0"/>
              <a:t>, </a:t>
            </a:r>
            <a:r>
              <a:rPr lang="cs-CZ" sz="1600" dirty="0" err="1" smtClean="0"/>
              <a:t>alkany</a:t>
            </a:r>
            <a:r>
              <a:rPr lang="cs-CZ" sz="1600" dirty="0" smtClean="0"/>
              <a:t> napříč různými půdami a látkami !! (pro jiné organismy nevhodný !!)</a:t>
            </a:r>
            <a:endParaRPr lang="cs-CZ" sz="1600" dirty="0"/>
          </a:p>
        </p:txBody>
      </p:sp>
      <p:pic>
        <p:nvPicPr>
          <p:cNvPr id="4" name="Picture 69" descr="beta_cd"/>
          <p:cNvPicPr>
            <a:picLocks noChangeAspect="1" noChangeArrowheads="1"/>
          </p:cNvPicPr>
          <p:nvPr/>
        </p:nvPicPr>
        <p:blipFill>
          <a:blip r:embed="rId2" cstate="print"/>
          <a:srcRect b="46164"/>
          <a:stretch>
            <a:fillRect/>
          </a:stretch>
        </p:blipFill>
        <p:spPr bwMode="auto">
          <a:xfrm>
            <a:off x="7000265" y="1052736"/>
            <a:ext cx="214373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429000"/>
            <a:ext cx="5612497" cy="294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309460"/>
            <a:ext cx="3202628" cy="237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16" y="3140968"/>
            <a:ext cx="1584176" cy="169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upload.wikimedia.org/wikipedia/commons/thumb/0/06/Pac_Man.svg/876px-Pac_Man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483768" y="3717032"/>
            <a:ext cx="721843" cy="648072"/>
          </a:xfrm>
          <a:prstGeom prst="rect">
            <a:avLst/>
          </a:prstGeom>
          <a:noFill/>
        </p:spPr>
      </p:pic>
      <p:pic>
        <p:nvPicPr>
          <p:cNvPr id="7" name="Picture 6" descr="http://www.sigmaaldrich.com/content/dam/sigma-aldrich/structure6/100/mfcd00004136.eps/_jcr_content/renditions/medium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3861048"/>
            <a:ext cx="576064" cy="415931"/>
          </a:xfrm>
          <a:prstGeom prst="rect">
            <a:avLst/>
          </a:prstGeom>
          <a:noFill/>
        </p:spPr>
      </p:pic>
      <p:pic>
        <p:nvPicPr>
          <p:cNvPr id="8" name="Picture 6" descr="http://www.sigmaaldrich.com/content/dam/sigma-aldrich/structure6/100/mfcd00004136.eps/_jcr_content/renditions/medium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3861048"/>
            <a:ext cx="576064" cy="415931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1691680" y="386104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Tahoma"/>
                <a:ea typeface="Tahoma"/>
                <a:cs typeface="Tahoma"/>
              </a:rPr>
              <a:t>≈</a:t>
            </a:r>
            <a:endParaRPr lang="cs-CZ" sz="2800" dirty="0"/>
          </a:p>
        </p:txBody>
      </p:sp>
      <p:sp>
        <p:nvSpPr>
          <p:cNvPr id="13" name="Obdélník 12"/>
          <p:cNvSpPr/>
          <p:nvPr/>
        </p:nvSpPr>
        <p:spPr>
          <a:xfrm>
            <a:off x="5436096" y="6453337"/>
            <a:ext cx="37079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2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6912768" cy="5256584"/>
          </a:xfrm>
        </p:spPr>
        <p:txBody>
          <a:bodyPr/>
          <a:lstStyle/>
          <a:p>
            <a:pPr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hydroxypropyl</a:t>
            </a:r>
            <a:r>
              <a:rPr lang="cs-CZ" b="1" dirty="0" smtClean="0">
                <a:solidFill>
                  <a:srgbClr val="FF0000"/>
                </a:solidFill>
              </a:rPr>
              <a:t>-</a:t>
            </a:r>
            <a:r>
              <a:rPr lang="el-GR" b="1" dirty="0" smtClean="0">
                <a:solidFill>
                  <a:srgbClr val="FF0000"/>
                </a:solidFill>
              </a:rPr>
              <a:t>β</a:t>
            </a:r>
            <a:r>
              <a:rPr lang="cs-CZ" b="1" dirty="0" smtClean="0">
                <a:solidFill>
                  <a:srgbClr val="FF0000"/>
                </a:solidFill>
              </a:rPr>
              <a:t>-</a:t>
            </a:r>
            <a:r>
              <a:rPr lang="cs-CZ" b="1" dirty="0" err="1" smtClean="0">
                <a:solidFill>
                  <a:srgbClr val="FF0000"/>
                </a:solidFill>
              </a:rPr>
              <a:t>cyclodextrin</a:t>
            </a:r>
            <a:r>
              <a:rPr lang="cs-CZ" b="1" dirty="0" smtClean="0">
                <a:solidFill>
                  <a:srgbClr val="FF0000"/>
                </a:solidFill>
              </a:rPr>
              <a:t> (HPCD)</a:t>
            </a:r>
          </a:p>
          <a:p>
            <a:r>
              <a:rPr lang="cs-CZ" sz="1600" dirty="0" smtClean="0"/>
              <a:t>omezená kapacita HPCD vyřešená pomocí PDMS „</a:t>
            </a:r>
            <a:r>
              <a:rPr lang="cs-CZ" sz="1600" dirty="0" err="1" smtClean="0"/>
              <a:t>infinite</a:t>
            </a:r>
            <a:r>
              <a:rPr lang="cs-CZ" sz="1600" dirty="0" smtClean="0"/>
              <a:t> </a:t>
            </a:r>
            <a:r>
              <a:rPr lang="cs-CZ" sz="1600" dirty="0" err="1" smtClean="0"/>
              <a:t>sink</a:t>
            </a:r>
            <a:r>
              <a:rPr lang="cs-CZ" sz="1600" dirty="0" smtClean="0"/>
              <a:t>“</a:t>
            </a:r>
            <a:endParaRPr lang="cs-CZ" sz="16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348880"/>
            <a:ext cx="4350277" cy="288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délník 12"/>
          <p:cNvSpPr/>
          <p:nvPr/>
        </p:nvSpPr>
        <p:spPr>
          <a:xfrm>
            <a:off x="2411760" y="5373216"/>
            <a:ext cx="43559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Gouliarmou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Mayer (2012)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Environ Sci Technol 46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10682−10689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221088"/>
            <a:ext cx="1584176" cy="169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Přímá spojovací šipka 15"/>
          <p:cNvCxnSpPr/>
          <p:nvPr/>
        </p:nvCxnSpPr>
        <p:spPr>
          <a:xfrm flipH="1" flipV="1">
            <a:off x="5508104" y="4221088"/>
            <a:ext cx="1368152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1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052736"/>
            <a:ext cx="7056784" cy="558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ýbuch 1 1"/>
          <p:cNvSpPr/>
          <p:nvPr/>
        </p:nvSpPr>
        <p:spPr>
          <a:xfrm>
            <a:off x="3059832" y="4233789"/>
            <a:ext cx="792088" cy="504056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3848711">
            <a:off x="1266492" y="2779983"/>
            <a:ext cx="3079479" cy="576064"/>
          </a:xfrm>
          <a:prstGeom prst="rightArrow">
            <a:avLst>
              <a:gd name="adj1" fmla="val 50000"/>
              <a:gd name="adj2" fmla="val 99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obsah 4"/>
          <p:cNvSpPr>
            <a:spLocks noGrp="1"/>
          </p:cNvSpPr>
          <p:nvPr>
            <p:ph idx="1"/>
          </p:nvPr>
        </p:nvSpPr>
        <p:spPr>
          <a:xfrm>
            <a:off x="0" y="2835971"/>
            <a:ext cx="2880320" cy="1397818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 smtClean="0"/>
              <a:t>expozice v HHRA:</a:t>
            </a:r>
          </a:p>
          <a:p>
            <a:pPr marL="0" indent="0">
              <a:buNone/>
            </a:pPr>
            <a:r>
              <a:rPr lang="cs-CZ" sz="1600" dirty="0" smtClean="0"/>
              <a:t>C8580 Analýza rizik</a:t>
            </a:r>
          </a:p>
          <a:p>
            <a:pPr marL="0" indent="0">
              <a:buNone/>
            </a:pPr>
            <a:r>
              <a:rPr lang="cs-CZ" sz="1600" dirty="0" smtClean="0"/>
              <a:t>Dr. Pavel Čupr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52936"/>
            <a:ext cx="2452489" cy="213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328592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</a:rPr>
              <a:t>Tenax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vysoce porézní polymer (2,6-</a:t>
            </a:r>
            <a:r>
              <a:rPr lang="cs-CZ" sz="1600" dirty="0" err="1" smtClean="0"/>
              <a:t>diphenyl</a:t>
            </a:r>
            <a:r>
              <a:rPr lang="cs-CZ" sz="1600" dirty="0" smtClean="0"/>
              <a:t>-p-</a:t>
            </a:r>
            <a:r>
              <a:rPr lang="cs-CZ" sz="1600" dirty="0" err="1" smtClean="0"/>
              <a:t>phenyleneoxide</a:t>
            </a:r>
            <a:r>
              <a:rPr lang="cs-CZ" sz="1600" dirty="0" smtClean="0"/>
              <a:t>), lehčí než voda - lze odfiltrovat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většinou jako sekvenční extrakce v několika opakovaných extrakcích stejného vzorku – </a:t>
            </a:r>
            <a:r>
              <a:rPr lang="cs-CZ" sz="1600" dirty="0" err="1" smtClean="0"/>
              <a:t>desorpční</a:t>
            </a:r>
            <a:r>
              <a:rPr lang="cs-CZ" sz="1600" dirty="0" smtClean="0"/>
              <a:t> kinetika s rychlou (</a:t>
            </a:r>
            <a:r>
              <a:rPr lang="cs-CZ" sz="1600" dirty="0" err="1" smtClean="0"/>
              <a:t>F</a:t>
            </a:r>
            <a:r>
              <a:rPr lang="cs-CZ" sz="1600" baseline="-25000" dirty="0" err="1" smtClean="0"/>
              <a:t>rapid</a:t>
            </a:r>
            <a:r>
              <a:rPr lang="cs-CZ" sz="1600" dirty="0" smtClean="0"/>
              <a:t>), pomalou a velmi pomalou desorpcí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dlouhá metoda – existuje 6h varianta</a:t>
            </a:r>
          </a:p>
          <a:p>
            <a:pPr>
              <a:spcAft>
                <a:spcPts val="600"/>
              </a:spcAft>
            </a:pPr>
            <a:endParaRPr lang="cs-CZ" sz="1600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102345"/>
            <a:ext cx="5689355" cy="296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3096"/>
            <a:ext cx="3096344" cy="239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220072" y="6126681"/>
            <a:ext cx="37079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 smtClean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5373216"/>
            <a:ext cx="140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Cornelissen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et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(2001) E</a:t>
            </a:r>
            <a:r>
              <a:rPr lang="en-US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</a:t>
            </a:r>
            <a:r>
              <a:rPr lang="en-US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Toxicology and Chemistry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706–711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 descr="http://mits.nims.go.jp/polymer/U0700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090165"/>
            <a:ext cx="826494" cy="92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1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</a:rPr>
              <a:t>XAD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XAD-2, </a:t>
            </a:r>
            <a:r>
              <a:rPr lang="cs-CZ" sz="1600" dirty="0"/>
              <a:t>XAD-4 (</a:t>
            </a:r>
            <a:r>
              <a:rPr lang="cs-CZ" sz="1600" dirty="0" err="1" smtClean="0"/>
              <a:t>amberlite</a:t>
            </a:r>
            <a:r>
              <a:rPr lang="cs-CZ" sz="1600" dirty="0" smtClean="0"/>
              <a:t>) kopolymer polystyrenu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výhoda – stabilita do 200°C – lze použít termální desorpci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postup podobný jako u Tenax</a:t>
            </a:r>
            <a:endParaRPr lang="cs-CZ" sz="1600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56992"/>
            <a:ext cx="5112568" cy="174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28" y="2775536"/>
            <a:ext cx="2389948" cy="583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775536"/>
            <a:ext cx="2736304" cy="58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7768" y="3789040"/>
            <a:ext cx="3528392" cy="256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délník 8"/>
          <p:cNvSpPr/>
          <p:nvPr/>
        </p:nvSpPr>
        <p:spPr>
          <a:xfrm>
            <a:off x="5655303" y="6453804"/>
            <a:ext cx="30796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Lei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et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(2004)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Environ Sci Technol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1786-1793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 descr="http://upload.wikimedia.org/wikipedia/commons/thumb/2/2a/Amberlite.jpg/1280px-Amberli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7" y="5229200"/>
            <a:ext cx="1716771" cy="1347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1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biodostupnosti – půda / sediment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14288">
              <a:spcAft>
                <a:spcPts val="600"/>
              </a:spcAft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organické polutanty</a:t>
            </a:r>
          </a:p>
          <a:p>
            <a:pPr marL="0" indent="14288"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</a:rPr>
              <a:t>B. stanovení volně rozpuštěné koncentrace s využitím sorbentů – pasivních vzorkovačů</a:t>
            </a:r>
          </a:p>
          <a:p>
            <a:pPr marL="0" indent="14288">
              <a:spcAft>
                <a:spcPts val="600"/>
              </a:spcAft>
              <a:buNone/>
            </a:pPr>
            <a:r>
              <a:rPr lang="cs-CZ" b="1" dirty="0" smtClean="0"/>
              <a:t>(vlastně velice podobné postupy jako pasivní vzorkování vody)</a:t>
            </a:r>
          </a:p>
        </p:txBody>
      </p:sp>
      <p:sp>
        <p:nvSpPr>
          <p:cNvPr id="5" name="Obdélník 4"/>
          <p:cNvSpPr/>
          <p:nvPr/>
        </p:nvSpPr>
        <p:spPr>
          <a:xfrm>
            <a:off x="4572001" y="622808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771703"/>
            <a:ext cx="914400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it-IT" dirty="0" smtClean="0"/>
              <a:t>sampling</a:t>
            </a:r>
            <a:r>
              <a:rPr lang="cs-CZ" dirty="0" smtClean="0"/>
              <a:t> </a:t>
            </a:r>
            <a:r>
              <a:rPr lang="it-IT" dirty="0" smtClean="0"/>
              <a:t>- teorie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několik zásadních výhod oproti klasickému vzorkování:</a:t>
            </a:r>
          </a:p>
          <a:p>
            <a:pPr lvl="1"/>
            <a:r>
              <a:rPr lang="cs-CZ" sz="1600" dirty="0" smtClean="0"/>
              <a:t>vzorkovač – sorbent je vystaven v mediu většinou delší dobu podobně jako organismus – </a:t>
            </a:r>
            <a:r>
              <a:rPr lang="cs-CZ" sz="1600" dirty="0" err="1" smtClean="0"/>
              <a:t>time</a:t>
            </a:r>
            <a:r>
              <a:rPr lang="cs-CZ" sz="1600" dirty="0" smtClean="0"/>
              <a:t> </a:t>
            </a:r>
            <a:r>
              <a:rPr lang="cs-CZ" sz="1600" dirty="0" err="1" smtClean="0"/>
              <a:t>weighted</a:t>
            </a:r>
            <a:r>
              <a:rPr lang="cs-CZ" sz="1600" dirty="0" smtClean="0"/>
              <a:t> </a:t>
            </a:r>
            <a:r>
              <a:rPr lang="cs-CZ" sz="1600" dirty="0" err="1" smtClean="0"/>
              <a:t>average</a:t>
            </a:r>
            <a:r>
              <a:rPr lang="cs-CZ" sz="1600" dirty="0" smtClean="0"/>
              <a:t> (TWA) </a:t>
            </a:r>
            <a:r>
              <a:rPr lang="cs-CZ" sz="1600" dirty="0" err="1" smtClean="0"/>
              <a:t>concentration</a:t>
            </a:r>
            <a:endParaRPr lang="cs-CZ" sz="1600" dirty="0" smtClean="0"/>
          </a:p>
          <a:p>
            <a:pPr lvl="1"/>
            <a:r>
              <a:rPr lang="cs-CZ" sz="1600" dirty="0" smtClean="0"/>
              <a:t>je snaha, aby rozdělovací koeficienty mezi médiem a vzorkovačem připomínaly přestup do bioty – „</a:t>
            </a:r>
            <a:r>
              <a:rPr lang="cs-CZ" sz="1600" dirty="0" err="1" smtClean="0"/>
              <a:t>biomimetic</a:t>
            </a:r>
            <a:r>
              <a:rPr lang="cs-CZ" sz="1600" dirty="0" smtClean="0"/>
              <a:t>“, „</a:t>
            </a:r>
            <a:r>
              <a:rPr lang="cs-CZ" sz="1600" dirty="0" err="1" smtClean="0"/>
              <a:t>proxy</a:t>
            </a:r>
            <a:r>
              <a:rPr lang="cs-CZ" sz="1600" dirty="0" smtClean="0"/>
              <a:t> to biota“</a:t>
            </a:r>
          </a:p>
          <a:p>
            <a:pPr lvl="1"/>
            <a:r>
              <a:rPr lang="cs-CZ" sz="1600" dirty="0" smtClean="0"/>
              <a:t>vzorkuje relevantní koncentraci – </a:t>
            </a:r>
            <a:r>
              <a:rPr lang="cs-CZ" sz="1600" b="1" dirty="0" smtClean="0"/>
              <a:t>„free </a:t>
            </a:r>
            <a:r>
              <a:rPr lang="cs-CZ" sz="1600" b="1" dirty="0" err="1" smtClean="0"/>
              <a:t>dissolved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concentration</a:t>
            </a:r>
            <a:r>
              <a:rPr lang="cs-CZ" sz="1600" b="1" dirty="0" smtClean="0"/>
              <a:t>“ (</a:t>
            </a:r>
            <a:r>
              <a:rPr lang="cs-CZ" sz="1600" b="1" dirty="0" err="1" smtClean="0"/>
              <a:t>C</a:t>
            </a:r>
            <a:r>
              <a:rPr lang="cs-CZ" sz="1600" b="1" baseline="-25000" dirty="0" err="1" smtClean="0"/>
              <a:t>free</a:t>
            </a:r>
            <a:r>
              <a:rPr lang="cs-CZ" sz="1600" b="1" dirty="0" smtClean="0"/>
              <a:t>)</a:t>
            </a:r>
          </a:p>
          <a:p>
            <a:r>
              <a:rPr lang="cs-CZ" sz="1800" dirty="0" smtClean="0">
                <a:hlinkClick r:id="rId3"/>
              </a:rPr>
              <a:t>http://youtu.be/xZnQt0IKlRE od 1:38</a:t>
            </a:r>
            <a:endParaRPr lang="cs-CZ" sz="1800" dirty="0" smtClean="0"/>
          </a:p>
          <a:p>
            <a:r>
              <a:rPr lang="cs-CZ" sz="1800" dirty="0">
                <a:hlinkClick r:id="rId4"/>
              </a:rPr>
              <a:t>http://youtu.be/4zlQQbnxxR0</a:t>
            </a:r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</p:txBody>
      </p:sp>
      <p:sp>
        <p:nvSpPr>
          <p:cNvPr id="11" name="Zástupný symbol pro obsah 4"/>
          <p:cNvSpPr txBox="1">
            <a:spLocks/>
          </p:cNvSpPr>
          <p:nvPr/>
        </p:nvSpPr>
        <p:spPr bwMode="auto">
          <a:xfrm>
            <a:off x="-2" y="6277759"/>
            <a:ext cx="3752101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smtClean="0"/>
              <a:t>SETAC (2012) </a:t>
            </a:r>
            <a:r>
              <a:rPr lang="en-US" sz="1000" b="0" dirty="0"/>
              <a:t>Guidance on Passive Sampling Methods to Improve Management of Contaminated </a:t>
            </a:r>
            <a:r>
              <a:rPr lang="en-US" sz="1000" b="0" dirty="0" smtClean="0"/>
              <a:t>Sediments</a:t>
            </a:r>
            <a:r>
              <a:rPr lang="cs-CZ" sz="1000" b="0" dirty="0" smtClean="0"/>
              <a:t>. </a:t>
            </a:r>
            <a:r>
              <a:rPr lang="en-US" sz="1000" b="0" dirty="0" smtClean="0"/>
              <a:t>Summary </a:t>
            </a:r>
            <a:r>
              <a:rPr lang="en-US" sz="1000" b="0" dirty="0"/>
              <a:t>of a SETAC Technical Workshop</a:t>
            </a:r>
            <a:endParaRPr lang="cs-CZ" sz="1000" b="0" dirty="0"/>
          </a:p>
        </p:txBody>
      </p:sp>
      <p:sp>
        <p:nvSpPr>
          <p:cNvPr id="12" name="Obdélník 11"/>
          <p:cNvSpPr/>
          <p:nvPr/>
        </p:nvSpPr>
        <p:spPr>
          <a:xfrm rot="16200000">
            <a:off x="2597860" y="4977933"/>
            <a:ext cx="32061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smtClean="0"/>
              <a:t>US EPA (2012) </a:t>
            </a:r>
            <a:r>
              <a:rPr lang="en-US" sz="1000" b="0" dirty="0" smtClean="0"/>
              <a:t>Guidelines for Using Passive Samplers to Monitor Organic Contaminants at Superfund Sediment Sites </a:t>
            </a:r>
            <a:endParaRPr lang="cs-CZ" sz="1000" b="0" dirty="0"/>
          </a:p>
        </p:txBody>
      </p:sp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5220" y="3212976"/>
            <a:ext cx="4474764" cy="344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4077072"/>
            <a:ext cx="3752101" cy="200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it-IT" dirty="0" smtClean="0"/>
              <a:t>sampling</a:t>
            </a:r>
            <a:r>
              <a:rPr lang="cs-CZ" dirty="0" smtClean="0"/>
              <a:t> </a:t>
            </a:r>
            <a:r>
              <a:rPr lang="it-IT" dirty="0" smtClean="0"/>
              <a:t>- teorie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 l="1787" t="7575" r="3491" b="4554"/>
          <a:stretch>
            <a:fillRect/>
          </a:stretch>
        </p:blipFill>
        <p:spPr bwMode="auto">
          <a:xfrm>
            <a:off x="179512" y="1030625"/>
            <a:ext cx="3290021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121670" y="4717460"/>
            <a:ext cx="3347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Mayer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et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al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(2003) 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Environ Sci Technol 37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184A–191A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310" y="3268592"/>
            <a:ext cx="2736304" cy="47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315" y="5142873"/>
            <a:ext cx="2034895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ástupný symbol pro obsah 5"/>
          <p:cNvSpPr txBox="1">
            <a:spLocks/>
          </p:cNvSpPr>
          <p:nvPr/>
        </p:nvSpPr>
        <p:spPr bwMode="auto">
          <a:xfrm>
            <a:off x="3577669" y="1030625"/>
            <a:ext cx="5544616" cy="500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63513">
              <a:spcAft>
                <a:spcPts val="600"/>
              </a:spcAft>
            </a:pPr>
            <a:r>
              <a:rPr lang="cs-CZ" sz="1800" b="0" dirty="0" smtClean="0"/>
              <a:t>kinetika 1. řádu, jednosložkový model – vstupní proměnné k</a:t>
            </a:r>
            <a:r>
              <a:rPr lang="cs-CZ" sz="1800" b="0" baseline="-25000" dirty="0" smtClean="0"/>
              <a:t>1</a:t>
            </a:r>
            <a:r>
              <a:rPr lang="cs-CZ" sz="1800" b="0" dirty="0" smtClean="0"/>
              <a:t> a k</a:t>
            </a:r>
            <a:r>
              <a:rPr lang="cs-CZ" sz="1800" b="0" baseline="-25000" dirty="0" smtClean="0"/>
              <a:t>2</a:t>
            </a:r>
            <a:r>
              <a:rPr lang="cs-CZ" sz="1800" b="0" dirty="0" smtClean="0"/>
              <a:t> (rychlost příjmu a výdeje)</a:t>
            </a:r>
          </a:p>
          <a:p>
            <a:pPr marL="176213" indent="-163513">
              <a:spcAft>
                <a:spcPts val="600"/>
              </a:spcAft>
            </a:pPr>
            <a:endParaRPr lang="cs-CZ" sz="1800" b="0" dirty="0" smtClean="0"/>
          </a:p>
          <a:p>
            <a:pPr marL="176213" indent="-163513">
              <a:spcAft>
                <a:spcPts val="600"/>
              </a:spcAft>
            </a:pPr>
            <a:r>
              <a:rPr lang="cs-CZ" sz="1800" b="0" dirty="0"/>
              <a:t>v monitoringu ŽP je upřednostněno </a:t>
            </a:r>
            <a:r>
              <a:rPr lang="cs-CZ" sz="1800" dirty="0"/>
              <a:t>nerovnovážné vzorkování</a:t>
            </a:r>
            <a:r>
              <a:rPr lang="cs-CZ" sz="1800" b="0" dirty="0"/>
              <a:t> – lineární příjem látky vzorkovačem – pro dosažení TWA, zatímco při stanovení biodostupnosti je častější </a:t>
            </a:r>
            <a:r>
              <a:rPr lang="cs-CZ" sz="1800" dirty="0"/>
              <a:t>rovnovážné vzorkování</a:t>
            </a:r>
          </a:p>
          <a:p>
            <a:pPr marL="176213" indent="-163513">
              <a:spcAft>
                <a:spcPts val="600"/>
              </a:spcAft>
            </a:pPr>
            <a:endParaRPr lang="cs-CZ" sz="1800" b="0" dirty="0" smtClean="0"/>
          </a:p>
          <a:p>
            <a:pPr marL="176213" indent="-163513">
              <a:spcAft>
                <a:spcPts val="600"/>
              </a:spcAft>
            </a:pPr>
            <a:r>
              <a:rPr lang="cs-CZ" sz="1800" b="0" dirty="0" smtClean="0"/>
              <a:t>v rovnováze nejsou k</a:t>
            </a:r>
            <a:r>
              <a:rPr lang="cs-CZ" sz="1800" b="0" baseline="-25000" dirty="0" smtClean="0"/>
              <a:t>1,2</a:t>
            </a:r>
            <a:r>
              <a:rPr lang="cs-CZ" sz="1800" b="0" dirty="0" smtClean="0"/>
              <a:t> potřeba a </a:t>
            </a:r>
            <a:r>
              <a:rPr lang="cs-CZ" sz="1800" b="0" dirty="0" err="1" smtClean="0"/>
              <a:t>C</a:t>
            </a:r>
            <a:r>
              <a:rPr lang="cs-CZ" sz="1800" b="0" baseline="-25000" dirty="0" err="1" smtClean="0"/>
              <a:t>free</a:t>
            </a:r>
            <a:r>
              <a:rPr lang="cs-CZ" sz="1800" b="0" dirty="0" smtClean="0"/>
              <a:t> a fugacita </a:t>
            </a:r>
            <a:br>
              <a:rPr lang="cs-CZ" sz="1800" b="0" dirty="0" smtClean="0"/>
            </a:br>
            <a:r>
              <a:rPr lang="cs-CZ" sz="1800" b="0" dirty="0" smtClean="0"/>
              <a:t>mohou být spočítány ze vztahu</a:t>
            </a:r>
          </a:p>
          <a:p>
            <a:pPr marL="176213" indent="-163513">
              <a:spcAft>
                <a:spcPts val="600"/>
              </a:spcAft>
              <a:buFont typeface="Arial" pitchFamily="34" charset="0"/>
              <a:buNone/>
            </a:pPr>
            <a:r>
              <a:rPr lang="cs-CZ" sz="1800" b="0" dirty="0" smtClean="0"/>
              <a:t>		</a:t>
            </a:r>
            <a:r>
              <a:rPr lang="cs-CZ" sz="1800" b="1" dirty="0" err="1" smtClean="0"/>
              <a:t>C</a:t>
            </a:r>
            <a:r>
              <a:rPr lang="cs-CZ" sz="1800" b="1" baseline="-25000" dirty="0" err="1" smtClean="0"/>
              <a:t>free</a:t>
            </a:r>
            <a:r>
              <a:rPr lang="cs-CZ" sz="1800" b="1" dirty="0" smtClean="0"/>
              <a:t> = </a:t>
            </a:r>
            <a:r>
              <a:rPr lang="cs-CZ" sz="1800" b="1" dirty="0" err="1" smtClean="0"/>
              <a:t>C</a:t>
            </a:r>
            <a:r>
              <a:rPr lang="cs-CZ" sz="1800" b="1" baseline="-25000" dirty="0" err="1" smtClean="0"/>
              <a:t>sampler</a:t>
            </a:r>
            <a:r>
              <a:rPr lang="cs-CZ" sz="1800" b="1" dirty="0" smtClean="0"/>
              <a:t> / K</a:t>
            </a:r>
            <a:r>
              <a:rPr lang="cs-CZ" sz="1800" b="1" baseline="-25000" dirty="0" smtClean="0"/>
              <a:t>s</a:t>
            </a:r>
            <a:r>
              <a:rPr lang="cs-CZ" sz="1800" b="0" dirty="0" smtClean="0"/>
              <a:t> </a:t>
            </a:r>
            <a:br>
              <a:rPr lang="cs-CZ" sz="1800" b="0" dirty="0" smtClean="0"/>
            </a:br>
            <a:r>
              <a:rPr lang="cs-CZ" sz="1800" b="0" dirty="0" smtClean="0"/>
              <a:t>kde Ks je rozdělovací koeficient vzorkovač-vzorek</a:t>
            </a:r>
          </a:p>
          <a:p>
            <a:pPr marL="176213" indent="-163513">
              <a:spcAft>
                <a:spcPts val="600"/>
              </a:spcAft>
            </a:pPr>
            <a:endParaRPr lang="cs-CZ" sz="1800" b="0" dirty="0" smtClean="0"/>
          </a:p>
          <a:p>
            <a:pPr marL="176213" indent="-163513">
              <a:spcAft>
                <a:spcPts val="600"/>
              </a:spcAft>
            </a:pPr>
            <a:r>
              <a:rPr lang="cs-CZ" sz="1800" b="0" dirty="0" smtClean="0"/>
              <a:t>čím vyšší je poměr povrch / objem, tím rychleji je dosaženo rovnováhy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sampling</a:t>
            </a:r>
            <a:r>
              <a:rPr lang="cs-CZ" dirty="0" smtClean="0"/>
              <a:t> </a:t>
            </a:r>
            <a:r>
              <a:rPr lang="it-IT" dirty="0" smtClean="0"/>
              <a:t>- teorie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19" y="1052736"/>
            <a:ext cx="8890893" cy="525658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800" b="1" dirty="0" smtClean="0"/>
              <a:t>základní předpoklad </a:t>
            </a:r>
            <a:r>
              <a:rPr lang="cs-CZ" sz="1800" dirty="0" smtClean="0"/>
              <a:t>= volně rozpuštěná koncentrace (</a:t>
            </a:r>
            <a:r>
              <a:rPr lang="cs-CZ" sz="1800" dirty="0" err="1" smtClean="0"/>
              <a:t>C</a:t>
            </a:r>
            <a:r>
              <a:rPr lang="cs-CZ" sz="1800" baseline="-25000" dirty="0" err="1" smtClean="0"/>
              <a:t>free</a:t>
            </a:r>
            <a:r>
              <a:rPr lang="cs-CZ" sz="1800" dirty="0" smtClean="0"/>
              <a:t>) je hlavní determinant příjmu látky biotou a následných efektů a rizik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platí zejména u malých organismů přijímajících látky pasivní difúzí</a:t>
            </a:r>
          </a:p>
          <a:p>
            <a:pPr>
              <a:spcAft>
                <a:spcPts val="600"/>
              </a:spcAft>
            </a:pPr>
            <a:r>
              <a:rPr lang="cs-CZ" sz="1800" b="1" dirty="0" smtClean="0"/>
              <a:t>jakmile hraje významnou roli potrava, nemusí být již tento přístup validní !!</a:t>
            </a:r>
          </a:p>
          <a:p>
            <a:pPr>
              <a:spcAft>
                <a:spcPts val="600"/>
              </a:spcAft>
            </a:pPr>
            <a:endParaRPr lang="cs-CZ" sz="1800" dirty="0" smtClean="0"/>
          </a:p>
          <a:p>
            <a:pPr>
              <a:spcAft>
                <a:spcPts val="600"/>
              </a:spcAft>
            </a:pPr>
            <a:r>
              <a:rPr lang="cs-CZ" sz="1800" dirty="0" smtClean="0"/>
              <a:t>vzorkování by nemělo ovlivňovat vzorkovaný systém:</a:t>
            </a:r>
          </a:p>
          <a:p>
            <a:pPr>
              <a:spcAft>
                <a:spcPts val="600"/>
              </a:spcAft>
              <a:buNone/>
            </a:pPr>
            <a:r>
              <a:rPr lang="cs-CZ" sz="1800" dirty="0" smtClean="0"/>
              <a:t>	tzv. </a:t>
            </a:r>
            <a:r>
              <a:rPr lang="cs-CZ" sz="1800" b="1" dirty="0" err="1" smtClean="0"/>
              <a:t>negligible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depletion</a:t>
            </a:r>
            <a:endParaRPr lang="cs-CZ" sz="1800" b="1" dirty="0" smtClean="0"/>
          </a:p>
          <a:p>
            <a:pPr>
              <a:spcAft>
                <a:spcPts val="600"/>
              </a:spcAft>
              <a:buNone/>
            </a:pPr>
            <a:endParaRPr lang="cs-CZ" sz="1800" dirty="0" smtClean="0"/>
          </a:p>
          <a:p>
            <a:pPr>
              <a:spcAft>
                <a:spcPts val="600"/>
              </a:spcAft>
            </a:pPr>
            <a:r>
              <a:rPr lang="cs-CZ" sz="1800" dirty="0" smtClean="0"/>
              <a:t>depleci lze využít pro stanovení</a:t>
            </a:r>
            <a:br>
              <a:rPr lang="cs-CZ" sz="1800" dirty="0" smtClean="0"/>
            </a:br>
            <a:r>
              <a:rPr lang="cs-CZ" sz="1800" dirty="0" smtClean="0"/>
              <a:t>dosažitelné frakce</a:t>
            </a:r>
          </a:p>
          <a:p>
            <a:pPr>
              <a:spcAft>
                <a:spcPts val="600"/>
              </a:spcAft>
            </a:pPr>
            <a:endParaRPr lang="cs-CZ" sz="1800" dirty="0" smtClean="0"/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852936"/>
            <a:ext cx="2876550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70686"/>
            <a:ext cx="3888432" cy="228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4427984" y="6611779"/>
            <a:ext cx="30780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err="1" smtClean="0"/>
              <a:t>Smedes</a:t>
            </a:r>
            <a:r>
              <a:rPr lang="cs-CZ" sz="1000" b="0" dirty="0" smtClean="0"/>
              <a:t> (2013) </a:t>
            </a:r>
            <a:r>
              <a:rPr lang="fr-FR" sz="1000" b="0" dirty="0" smtClean="0"/>
              <a:t>Environ. Sci. Technol. 47, 510−517</a:t>
            </a:r>
            <a:endParaRPr lang="cs-CZ" sz="1000" b="0" dirty="0"/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89040"/>
            <a:ext cx="3531165" cy="2664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SPMD – </a:t>
            </a:r>
            <a:r>
              <a:rPr lang="cs-CZ" sz="1800" b="1" dirty="0" err="1" smtClean="0">
                <a:solidFill>
                  <a:srgbClr val="FF0000"/>
                </a:solidFill>
              </a:rPr>
              <a:t>semipermeable</a:t>
            </a:r>
            <a:r>
              <a:rPr lang="cs-CZ" sz="1800" b="1" dirty="0" smtClean="0">
                <a:solidFill>
                  <a:srgbClr val="FF0000"/>
                </a:solidFill>
              </a:rPr>
              <a:t> – </a:t>
            </a:r>
            <a:r>
              <a:rPr lang="cs-CZ" sz="1800" b="1" dirty="0" err="1" smtClean="0">
                <a:solidFill>
                  <a:srgbClr val="FF0000"/>
                </a:solidFill>
              </a:rPr>
              <a:t>membrane</a:t>
            </a:r>
            <a:r>
              <a:rPr lang="cs-CZ" sz="1800" b="1" dirty="0" smtClean="0">
                <a:solidFill>
                  <a:srgbClr val="FF0000"/>
                </a:solidFill>
              </a:rPr>
              <a:t> </a:t>
            </a:r>
            <a:r>
              <a:rPr lang="cs-CZ" sz="1800" b="1" dirty="0" err="1" smtClean="0">
                <a:solidFill>
                  <a:srgbClr val="FF0000"/>
                </a:solidFill>
              </a:rPr>
              <a:t>devices</a:t>
            </a:r>
            <a:endParaRPr lang="cs-CZ" sz="1800" b="1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1600" dirty="0" smtClean="0"/>
              <a:t>membrána („obal“) - LDPE (</a:t>
            </a:r>
            <a:r>
              <a:rPr lang="cs-CZ" sz="1600" dirty="0" err="1" smtClean="0"/>
              <a:t>low-density</a:t>
            </a:r>
            <a:r>
              <a:rPr lang="cs-CZ" sz="1600" dirty="0" smtClean="0"/>
              <a:t> </a:t>
            </a:r>
            <a:r>
              <a:rPr lang="cs-CZ" sz="1600" dirty="0" err="1" smtClean="0"/>
              <a:t>polyethylene</a:t>
            </a:r>
            <a:r>
              <a:rPr lang="cs-CZ" sz="1600" dirty="0" smtClean="0"/>
              <a:t>) či acetát celulózy (TECAM)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náplň dle sledovaných látek - pro </a:t>
            </a:r>
            <a:r>
              <a:rPr lang="cs-CZ" sz="1600" dirty="0" err="1" smtClean="0"/>
              <a:t>HOCs</a:t>
            </a:r>
            <a:r>
              <a:rPr lang="cs-CZ" sz="1600" dirty="0" smtClean="0"/>
              <a:t> nejčastěji lipid </a:t>
            </a:r>
            <a:r>
              <a:rPr lang="cs-CZ" sz="1600" dirty="0" err="1" smtClean="0"/>
              <a:t>triolein</a:t>
            </a:r>
            <a:endParaRPr lang="cs-CZ" sz="1600" dirty="0" smtClean="0"/>
          </a:p>
          <a:p>
            <a:pPr>
              <a:spcAft>
                <a:spcPts val="600"/>
              </a:spcAft>
            </a:pPr>
            <a:r>
              <a:rPr lang="cs-CZ" sz="1600" dirty="0" smtClean="0"/>
              <a:t>rozpuštěné molekuly se difúzí dostávají do pórů LDPE (</a:t>
            </a:r>
            <a:r>
              <a:rPr lang="cs-CZ" sz="1600" dirty="0" err="1" smtClean="0"/>
              <a:t>max</a:t>
            </a:r>
            <a:r>
              <a:rPr lang="cs-CZ" sz="1600" dirty="0" smtClean="0"/>
              <a:t> 10 </a:t>
            </a:r>
            <a:r>
              <a:rPr lang="cs-CZ" sz="1600" dirty="0" smtClean="0">
                <a:latin typeface="Tahoma"/>
                <a:ea typeface="Tahoma"/>
                <a:cs typeface="Tahoma"/>
              </a:rPr>
              <a:t>Ǻ)</a:t>
            </a:r>
            <a:br>
              <a:rPr lang="cs-CZ" sz="1600" dirty="0" smtClean="0">
                <a:latin typeface="Tahoma"/>
                <a:ea typeface="Tahoma"/>
                <a:cs typeface="Tahoma"/>
              </a:rPr>
            </a:br>
            <a:r>
              <a:rPr lang="cs-CZ" sz="1600" dirty="0" smtClean="0">
                <a:latin typeface="Tahoma"/>
                <a:ea typeface="Tahoma"/>
                <a:cs typeface="Tahoma"/>
              </a:rPr>
              <a:t>a kumulují se v </a:t>
            </a:r>
            <a:r>
              <a:rPr lang="cs-CZ" sz="1600" dirty="0" err="1" smtClean="0">
                <a:latin typeface="Tahoma"/>
                <a:ea typeface="Tahoma"/>
                <a:cs typeface="Tahoma"/>
              </a:rPr>
              <a:t>trioleinu</a:t>
            </a:r>
            <a:endParaRPr lang="cs-CZ" sz="1600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852936"/>
            <a:ext cx="5675733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365104"/>
            <a:ext cx="2903265" cy="2326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5292080" y="6309320"/>
            <a:ext cx="2232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Tao et al.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(2009) 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Environmental Pollution 157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545–551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292080" y="5877272"/>
            <a:ext cx="37079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5717" name="Picture 5" descr="http://wwwaux.cerc.cr.usgs.gov/SPMD/new_images/spmd_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780928"/>
            <a:ext cx="1190734" cy="341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http://www.sigmaaldrich.com/content/dam/sigma-aldrich/structure9/098/mfcd00137563.eps/_jcr_content/renditions/medium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117" y="1772816"/>
            <a:ext cx="1765587" cy="88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328592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SPME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tzv. </a:t>
            </a:r>
            <a:r>
              <a:rPr lang="cs-CZ" sz="1800" b="1" dirty="0" smtClean="0"/>
              <a:t>matrix SPME </a:t>
            </a:r>
            <a:r>
              <a:rPr lang="cs-CZ" sz="1800" dirty="0" smtClean="0"/>
              <a:t>nebo </a:t>
            </a:r>
            <a:r>
              <a:rPr lang="cs-CZ" sz="1800" b="1" dirty="0" err="1" smtClean="0"/>
              <a:t>disposable</a:t>
            </a:r>
            <a:r>
              <a:rPr lang="cs-CZ" sz="1800" b="1" dirty="0" smtClean="0"/>
              <a:t> SPME </a:t>
            </a:r>
            <a:r>
              <a:rPr lang="cs-CZ" sz="1800" dirty="0" smtClean="0"/>
              <a:t>- odvozeno od injekční SPME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vlákno s tenkou vrstvou PDMS či jiných sorbentů (</a:t>
            </a:r>
            <a:r>
              <a:rPr lang="cs-CZ" sz="1800" dirty="0" err="1" smtClean="0"/>
              <a:t>divinylbenzen</a:t>
            </a:r>
            <a:r>
              <a:rPr lang="cs-CZ" sz="1800" dirty="0" smtClean="0"/>
              <a:t> - DVB, polyakrylát – PA, </a:t>
            </a:r>
            <a:r>
              <a:rPr lang="cs-CZ" sz="1800" dirty="0" err="1" smtClean="0"/>
              <a:t>carboxen</a:t>
            </a:r>
            <a:r>
              <a:rPr lang="cs-CZ" sz="1800" dirty="0" smtClean="0"/>
              <a:t>. </a:t>
            </a:r>
            <a:r>
              <a:rPr lang="cs-CZ" sz="1800" dirty="0" err="1" smtClean="0"/>
              <a:t>carbowax</a:t>
            </a:r>
            <a:r>
              <a:rPr lang="cs-CZ" sz="1800" dirty="0" smtClean="0"/>
              <a:t> …)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velká praktičnost, rychlost, prostorová nenáročnost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pro použití je nutné předem determinovat K</a:t>
            </a:r>
            <a:r>
              <a:rPr lang="cs-CZ" sz="1800" baseline="-25000" dirty="0" smtClean="0"/>
              <a:t>PDMS</a:t>
            </a:r>
            <a:endParaRPr lang="cs-CZ" sz="1800" baseline="-25000" dirty="0"/>
          </a:p>
        </p:txBody>
      </p:sp>
      <p:pic>
        <p:nvPicPr>
          <p:cNvPr id="5" name="Picture 3" descr="Glas"/>
          <p:cNvPicPr>
            <a:picLocks noChangeAspect="1" noChangeArrowheads="1"/>
          </p:cNvPicPr>
          <p:nvPr/>
        </p:nvPicPr>
        <p:blipFill>
          <a:blip r:embed="rId2" cstate="print"/>
          <a:srcRect l="1459" b="7376"/>
          <a:stretch>
            <a:fillRect/>
          </a:stretch>
        </p:blipFill>
        <p:spPr bwMode="auto">
          <a:xfrm>
            <a:off x="539552" y="3356992"/>
            <a:ext cx="1882725" cy="2808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Pincet"/>
          <p:cNvPicPr>
            <a:picLocks noChangeAspect="1" noChangeArrowheads="1"/>
          </p:cNvPicPr>
          <p:nvPr/>
        </p:nvPicPr>
        <p:blipFill>
          <a:blip r:embed="rId3" cstate="print"/>
          <a:srcRect t="2988" r="4356" b="4388"/>
          <a:stretch>
            <a:fillRect/>
          </a:stretch>
        </p:blipFill>
        <p:spPr bwMode="auto">
          <a:xfrm>
            <a:off x="2555776" y="3356992"/>
            <a:ext cx="1800200" cy="281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http://www.sigmaaldrich.com/content/dam/sigma-aldrich/articles/reporter-eu/figure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23281"/>
            <a:ext cx="3598540" cy="1915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12160" y="5653014"/>
            <a:ext cx="16754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0" dirty="0" smtClean="0"/>
              <a:t>www.sigma-aldrich.com</a:t>
            </a:r>
            <a:endParaRPr lang="cs-CZ" sz="105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3707904" cy="1138138"/>
          </a:xfrm>
        </p:spPr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0381" y="0"/>
            <a:ext cx="539361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51520" y="1628800"/>
            <a:ext cx="3498861" cy="4680520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rgbClr val="FF0000"/>
                </a:solidFill>
              </a:rPr>
              <a:t>SPME</a:t>
            </a:r>
          </a:p>
          <a:p>
            <a:r>
              <a:rPr lang="cs-CZ" b="1" dirty="0" smtClean="0"/>
              <a:t>použití pro vodu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328592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SPME</a:t>
            </a:r>
          </a:p>
          <a:p>
            <a:pPr>
              <a:spcAft>
                <a:spcPts val="600"/>
              </a:spcAft>
            </a:pPr>
            <a:r>
              <a:rPr lang="cs-CZ" sz="1800" b="1" dirty="0" smtClean="0"/>
              <a:t>použití pro půdy / sedimenty</a:t>
            </a:r>
          </a:p>
          <a:p>
            <a:pPr>
              <a:spcAft>
                <a:spcPts val="600"/>
              </a:spcAft>
            </a:pPr>
            <a:r>
              <a:rPr lang="cs-CZ" sz="1800" b="1" dirty="0" smtClean="0"/>
              <a:t>varianta se suspensí </a:t>
            </a:r>
            <a:r>
              <a:rPr lang="cs-CZ" sz="1800" dirty="0" smtClean="0"/>
              <a:t>– třepání do dosažení rovnováhy (nutno stanovit předem dostatečný čas – řešit kinetiku a poměr vlákno / vzorek – </a:t>
            </a:r>
            <a:r>
              <a:rPr lang="cs-CZ" sz="1800" b="1" dirty="0" err="1" smtClean="0"/>
              <a:t>nedepletivní</a:t>
            </a:r>
            <a:r>
              <a:rPr lang="cs-CZ" sz="1800" b="1" dirty="0" smtClean="0"/>
              <a:t> !!</a:t>
            </a:r>
            <a:r>
              <a:rPr lang="cs-CZ" sz="18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cs-CZ" sz="1800" b="1" dirty="0" smtClean="0"/>
              <a:t>varianta vláken přímo exponovaných ve vzorku</a:t>
            </a:r>
          </a:p>
        </p:txBody>
      </p:sp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89040"/>
            <a:ext cx="4838551" cy="2974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179512" y="3355585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</a:rPr>
              <a:t>Ter</a:t>
            </a:r>
            <a:r>
              <a:rPr lang="cs-CZ" sz="1000" b="0" dirty="0" smtClean="0">
                <a:solidFill>
                  <a:srgbClr val="818184"/>
                </a:solidFill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</a:rPr>
              <a:t>Laak</a:t>
            </a:r>
            <a:r>
              <a:rPr lang="cs-CZ" sz="1000" b="0" dirty="0" smtClean="0">
                <a:solidFill>
                  <a:srgbClr val="818184"/>
                </a:solidFill>
              </a:rPr>
              <a:t> (2005)</a:t>
            </a:r>
            <a:r>
              <a:rPr lang="en-US" sz="1000" b="0" dirty="0" smtClean="0">
                <a:solidFill>
                  <a:srgbClr val="818184"/>
                </a:solidFill>
              </a:rPr>
              <a:t> Sorption to soil of hydrophobic and ionic organic compounds: measurement and modeling </a:t>
            </a:r>
            <a:endParaRPr lang="cs-CZ" sz="1000" b="0" dirty="0">
              <a:solidFill>
                <a:srgbClr val="818184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8349" y="2841137"/>
            <a:ext cx="4675903" cy="2589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délník 9"/>
          <p:cNvSpPr/>
          <p:nvPr/>
        </p:nvSpPr>
        <p:spPr>
          <a:xfrm>
            <a:off x="5294440" y="5570845"/>
            <a:ext cx="37079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 smtClean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64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654050"/>
          </a:xfrm>
        </p:spPr>
        <p:txBody>
          <a:bodyPr/>
          <a:lstStyle/>
          <a:p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hodnocení efektů bez znalosti expozice je téměř zbytečné</a:t>
            </a:r>
          </a:p>
          <a:p>
            <a:pPr>
              <a:buNone/>
            </a:pPr>
            <a:r>
              <a:rPr lang="cs-CZ" i="1" dirty="0" smtClean="0"/>
              <a:t>					</a:t>
            </a:r>
            <a:r>
              <a:rPr lang="cs-CZ" b="1" i="1" dirty="0" smtClean="0"/>
              <a:t>proč?</a:t>
            </a:r>
          </a:p>
          <a:p>
            <a:endParaRPr lang="cs-CZ" b="1" dirty="0" smtClean="0"/>
          </a:p>
          <a:p>
            <a:r>
              <a:rPr lang="cs-CZ" b="1" dirty="0" smtClean="0"/>
              <a:t>bez expozice není účinek, bez expozice je riziko = 0</a:t>
            </a:r>
          </a:p>
          <a:p>
            <a:r>
              <a:rPr lang="cs-CZ" dirty="0" smtClean="0"/>
              <a:t>z hlediska </a:t>
            </a:r>
            <a:r>
              <a:rPr lang="cs-CZ" b="1" dirty="0" smtClean="0"/>
              <a:t>poslání / cíle celé ekotoxikologie</a:t>
            </a:r>
            <a:r>
              <a:rPr lang="cs-CZ" dirty="0" smtClean="0"/>
              <a:t>: nejen řešit efekty, ale popsat celý problém, popsat riziko, odvodit opatření, chránit ŽP:</a:t>
            </a:r>
          </a:p>
          <a:p>
            <a:pPr lvl="1"/>
            <a:r>
              <a:rPr lang="cs-CZ" b="1" dirty="0" smtClean="0"/>
              <a:t>predikce</a:t>
            </a:r>
            <a:r>
              <a:rPr lang="cs-CZ" dirty="0" smtClean="0"/>
              <a:t> – </a:t>
            </a:r>
            <a:r>
              <a:rPr lang="cs-CZ" b="1" dirty="0" smtClean="0"/>
              <a:t>hodnocení rizik </a:t>
            </a:r>
            <a:r>
              <a:rPr lang="cs-CZ" dirty="0" smtClean="0"/>
              <a:t>– pravděpodobnosti, že při dané koncentraci dojde k definovaným efektům</a:t>
            </a:r>
            <a:endParaRPr lang="cs-CZ" b="1" dirty="0" smtClean="0"/>
          </a:p>
          <a:p>
            <a:pPr lvl="1"/>
            <a:r>
              <a:rPr lang="cs-CZ" b="1" dirty="0" smtClean="0"/>
              <a:t>kauzalita</a:t>
            </a:r>
            <a:r>
              <a:rPr lang="cs-CZ" dirty="0" smtClean="0"/>
              <a:t> – korelace intenzity stresoru (koncentrace chemické látky) a míry poškození biologického systému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4824536" cy="5328592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SPME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velice dobré korelace s příjmem biotou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mechanistické / fyziologické opodstatnění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aplikovatelnost pro fugacitní modelování</a:t>
            </a:r>
            <a:endParaRPr lang="cs-CZ" sz="1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6468"/>
            <a:ext cx="3672408" cy="3037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délník 9"/>
          <p:cNvSpPr/>
          <p:nvPr/>
        </p:nvSpPr>
        <p:spPr>
          <a:xfrm>
            <a:off x="179512" y="3358743"/>
            <a:ext cx="33121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van der </a:t>
            </a:r>
            <a:r>
              <a:rPr lang="cs-CZ" sz="1000" b="0" dirty="0" err="1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Wal</a:t>
            </a:r>
            <a:r>
              <a:rPr lang="cs-CZ" sz="10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 (2004) </a:t>
            </a:r>
            <a:r>
              <a:rPr lang="fr-FR" sz="10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Environ Sci Technol 38</a:t>
            </a:r>
            <a:r>
              <a:rPr lang="cs-CZ" sz="10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4842-4848</a:t>
            </a:r>
            <a:endParaRPr lang="cs-CZ" sz="1000" b="0" dirty="0">
              <a:solidFill>
                <a:srgbClr val="818184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9090" y="1218979"/>
            <a:ext cx="3871185" cy="213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bdélník 11"/>
          <p:cNvSpPr/>
          <p:nvPr/>
        </p:nvSpPr>
        <p:spPr>
          <a:xfrm>
            <a:off x="5745475" y="995903"/>
            <a:ext cx="32447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  <a:latin typeface="+mn-lt"/>
              </a:rPr>
              <a:t>DiFilippo</a:t>
            </a:r>
            <a:r>
              <a:rPr lang="cs-CZ" sz="1000" b="0" dirty="0" smtClean="0">
                <a:solidFill>
                  <a:srgbClr val="818184"/>
                </a:solidFill>
                <a:latin typeface="+mn-lt"/>
              </a:rPr>
              <a:t> (2010) </a:t>
            </a:r>
            <a:r>
              <a:rPr lang="fr-FR" sz="1000" b="0" dirty="0" smtClean="0">
                <a:solidFill>
                  <a:srgbClr val="818184"/>
                </a:solidFill>
                <a:latin typeface="+mn-lt"/>
              </a:rPr>
              <a:t>Environ Sci Technol 44, 6917–6925</a:t>
            </a:r>
            <a:endParaRPr lang="cs-CZ" sz="1000" b="0" dirty="0">
              <a:solidFill>
                <a:srgbClr val="818184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99" y="3481854"/>
            <a:ext cx="3780845" cy="317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„</a:t>
            </a:r>
            <a:r>
              <a:rPr lang="cs-CZ" sz="1800" b="1" dirty="0" err="1" smtClean="0">
                <a:solidFill>
                  <a:srgbClr val="FF0000"/>
                </a:solidFill>
              </a:rPr>
              <a:t>coated</a:t>
            </a:r>
            <a:r>
              <a:rPr lang="cs-CZ" sz="1800" b="1" dirty="0" smtClean="0">
                <a:solidFill>
                  <a:srgbClr val="FF0000"/>
                </a:solidFill>
              </a:rPr>
              <a:t> </a:t>
            </a:r>
            <a:r>
              <a:rPr lang="cs-CZ" sz="1800" b="1" dirty="0" err="1" smtClean="0">
                <a:solidFill>
                  <a:srgbClr val="FF0000"/>
                </a:solidFill>
              </a:rPr>
              <a:t>vials</a:t>
            </a:r>
            <a:r>
              <a:rPr lang="cs-CZ" sz="1800" b="1" dirty="0" smtClean="0">
                <a:solidFill>
                  <a:srgbClr val="FF0000"/>
                </a:solidFill>
              </a:rPr>
              <a:t>“</a:t>
            </a:r>
          </a:p>
          <a:p>
            <a:pPr>
              <a:spcAft>
                <a:spcPts val="600"/>
              </a:spcAft>
            </a:pPr>
            <a:r>
              <a:rPr lang="cs-CZ" sz="1800" dirty="0" err="1" smtClean="0"/>
              <a:t>vialky</a:t>
            </a:r>
            <a:r>
              <a:rPr lang="cs-CZ" sz="1800" dirty="0" smtClean="0"/>
              <a:t> s tenkou (µm) vrstvou sorbentu:</a:t>
            </a:r>
          </a:p>
          <a:p>
            <a:pPr lvl="1">
              <a:spcAft>
                <a:spcPts val="600"/>
              </a:spcAft>
            </a:pPr>
            <a:r>
              <a:rPr lang="cs-CZ" sz="1600" dirty="0" err="1" smtClean="0"/>
              <a:t>ethylene</a:t>
            </a:r>
            <a:r>
              <a:rPr lang="cs-CZ" sz="1600" dirty="0" smtClean="0"/>
              <a:t> vinyl </a:t>
            </a:r>
            <a:r>
              <a:rPr lang="cs-CZ" sz="1600" dirty="0" err="1" smtClean="0"/>
              <a:t>acetate</a:t>
            </a:r>
            <a:r>
              <a:rPr lang="cs-CZ" sz="1600" dirty="0" smtClean="0"/>
              <a:t> (EVA)</a:t>
            </a:r>
          </a:p>
          <a:p>
            <a:pPr lvl="1">
              <a:spcAft>
                <a:spcPts val="600"/>
              </a:spcAft>
            </a:pPr>
            <a:r>
              <a:rPr lang="cs-CZ" sz="1600" dirty="0" err="1" smtClean="0"/>
              <a:t>polydimethylsiloxane</a:t>
            </a:r>
            <a:r>
              <a:rPr lang="cs-CZ" sz="1600" dirty="0" smtClean="0"/>
              <a:t> (PDMS)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čím tenčí (vyšší poměr povrch / objem), tím rychlejší dosažení rovnováhy</a:t>
            </a:r>
            <a:endParaRPr lang="cs-CZ" sz="1800" dirty="0"/>
          </a:p>
        </p:txBody>
      </p:sp>
      <p:pic>
        <p:nvPicPr>
          <p:cNvPr id="9" name="Picture 2" descr="http://journal.chemistrycentral.com/content/figures/1752-153X-2-8-graphical-abstract.gif"/>
          <p:cNvPicPr>
            <a:picLocks noChangeAspect="1" noChangeArrowheads="1"/>
          </p:cNvPicPr>
          <p:nvPr/>
        </p:nvPicPr>
        <p:blipFill>
          <a:blip r:embed="rId2" cstate="print"/>
          <a:srcRect r="38158"/>
          <a:stretch>
            <a:fillRect/>
          </a:stretch>
        </p:blipFill>
        <p:spPr bwMode="auto">
          <a:xfrm>
            <a:off x="4170250" y="3027671"/>
            <a:ext cx="4400107" cy="236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://t1.gstatic.com/images?q=tbn:ANd9GcS-aNSTWzLIcdnBOz0CRj-0qYJk5lVBv2zx4frf8JGUGbmXnvk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1340768"/>
            <a:ext cx="1740024" cy="10440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027672"/>
            <a:ext cx="299910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bdélník 11"/>
          <p:cNvSpPr/>
          <p:nvPr/>
        </p:nvSpPr>
        <p:spPr>
          <a:xfrm>
            <a:off x="683568" y="5557302"/>
            <a:ext cx="2952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Wilcockson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Gobas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(2001)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Environ Sci Technol 35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1425-1431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266" name="Picture 2" descr="http://upload.wikimedia.org/wikipedia/commons/thumb/1/10/Ethylenvinylacetat.svg/150px-Ethylenvinylacetat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0834"/>
            <a:ext cx="14287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170250" y="553766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</a:rPr>
              <a:t>Reichenberg</a:t>
            </a:r>
            <a:r>
              <a:rPr lang="cs-CZ" sz="1000" b="0" dirty="0" smtClean="0">
                <a:solidFill>
                  <a:srgbClr val="818184"/>
                </a:solidFill>
              </a:rPr>
              <a:t> et al. (2008) </a:t>
            </a:r>
            <a:r>
              <a:rPr lang="cs-CZ" sz="1000" b="0" dirty="0" err="1" smtClean="0">
                <a:solidFill>
                  <a:srgbClr val="818184"/>
                </a:solidFill>
              </a:rPr>
              <a:t>Chemistry</a:t>
            </a:r>
            <a:r>
              <a:rPr lang="cs-CZ" sz="1000" b="0" dirty="0" smtClean="0">
                <a:solidFill>
                  <a:srgbClr val="818184"/>
                </a:solidFill>
              </a:rPr>
              <a:t> </a:t>
            </a:r>
            <a:r>
              <a:rPr lang="cs-CZ" sz="1000" b="0" dirty="0" err="1">
                <a:solidFill>
                  <a:srgbClr val="818184"/>
                </a:solidFill>
              </a:rPr>
              <a:t>Central</a:t>
            </a:r>
            <a:r>
              <a:rPr lang="cs-CZ" sz="1000" b="0" dirty="0">
                <a:solidFill>
                  <a:srgbClr val="818184"/>
                </a:solidFill>
              </a:rPr>
              <a:t> Journal </a:t>
            </a:r>
            <a:r>
              <a:rPr lang="cs-CZ" sz="1000" b="0" dirty="0" smtClean="0">
                <a:solidFill>
                  <a:srgbClr val="818184"/>
                </a:solidFill>
              </a:rPr>
              <a:t>2</a:t>
            </a:r>
            <a:endParaRPr lang="cs-CZ" sz="1000" b="0" dirty="0">
              <a:solidFill>
                <a:srgbClr val="8181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9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stir</a:t>
            </a:r>
            <a:r>
              <a:rPr lang="cs-CZ" b="1" dirty="0" smtClean="0">
                <a:solidFill>
                  <a:srgbClr val="FF0000"/>
                </a:solidFill>
              </a:rPr>
              <a:t> bar </a:t>
            </a:r>
            <a:r>
              <a:rPr lang="cs-CZ" b="1" dirty="0" err="1" smtClean="0">
                <a:solidFill>
                  <a:srgbClr val="FF0000"/>
                </a:solidFill>
              </a:rPr>
              <a:t>sorptive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extraction</a:t>
            </a:r>
            <a:r>
              <a:rPr lang="cs-CZ" b="1" dirty="0" smtClean="0">
                <a:solidFill>
                  <a:srgbClr val="FF0000"/>
                </a:solidFill>
              </a:rPr>
              <a:t> (SBSE)</a:t>
            </a:r>
          </a:p>
          <a:p>
            <a:r>
              <a:rPr lang="cs-CZ" dirty="0" err="1" smtClean="0"/>
              <a:t>míchadélko</a:t>
            </a:r>
            <a:r>
              <a:rPr lang="cs-CZ" dirty="0" smtClean="0"/>
              <a:t> potažené PDMS</a:t>
            </a:r>
            <a:endParaRPr lang="cs-CZ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02488"/>
            <a:ext cx="2825502" cy="2062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971599" y="4365104"/>
            <a:ext cx="3058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Prieto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(2010)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Journal of Chromatography A, 1217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2642–2666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0" name="Picture 2" descr="http://www.gerstelus.com/blog/wp-content/uploads/2012/10/GERSTEL_Oct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604"/>
            <a:ext cx="32575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0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hodnocení biodostupnosti – půda / sediment / voda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256584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proužky PDMS či POM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malé proužky silikonové gumy či </a:t>
            </a:r>
            <a:r>
              <a:rPr lang="cs-CZ" sz="1800" dirty="0" err="1" smtClean="0"/>
              <a:t>polyoxymethylenu</a:t>
            </a:r>
            <a:r>
              <a:rPr lang="cs-CZ" sz="1800" dirty="0" smtClean="0"/>
              <a:t> (POM) přímo v půdní suspensi – exponované do dosažení rovnováhy, extrakce</a:t>
            </a:r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pic>
        <p:nvPicPr>
          <p:cNvPr id="16386" name="Picture 2" descr="http://upload.wikimedia.org/wikipedia/commons/thumb/3/35/Polyoxymethylene.svg/120px-Polyoxymethylen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70951"/>
            <a:ext cx="11430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74136"/>
            <a:ext cx="3384376" cy="432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" y="2868389"/>
            <a:ext cx="3406422" cy="2248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854"/>
            <a:ext cx="3416776" cy="278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0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 cstate="print"/>
          <a:srcRect b="14023"/>
          <a:stretch>
            <a:fillRect/>
          </a:stretch>
        </p:blipFill>
        <p:spPr bwMode="auto">
          <a:xfrm>
            <a:off x="611560" y="2348880"/>
            <a:ext cx="7890319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t="85763"/>
          <a:stretch>
            <a:fillRect/>
          </a:stretch>
        </p:blipFill>
        <p:spPr bwMode="auto">
          <a:xfrm>
            <a:off x="611560" y="1700808"/>
            <a:ext cx="7884367" cy="67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627420"/>
            <a:ext cx="2987824" cy="2230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1979712" y="6611779"/>
            <a:ext cx="35830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err="1" smtClean="0"/>
              <a:t>Gomez</a:t>
            </a:r>
            <a:r>
              <a:rPr lang="cs-CZ" sz="1000" b="0" dirty="0" smtClean="0"/>
              <a:t>-</a:t>
            </a:r>
            <a:r>
              <a:rPr lang="cs-CZ" sz="1000" b="0" dirty="0" err="1" smtClean="0"/>
              <a:t>Eylez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et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al</a:t>
            </a:r>
            <a:r>
              <a:rPr lang="cs-CZ" sz="1000" b="0" dirty="0" smtClean="0"/>
              <a:t>. (2012) </a:t>
            </a:r>
            <a:r>
              <a:rPr lang="fr-FR" sz="1000" b="0" dirty="0" smtClean="0"/>
              <a:t>Environ Sci</a:t>
            </a:r>
            <a:r>
              <a:rPr lang="cs-CZ" sz="1000" b="0" dirty="0" smtClean="0"/>
              <a:t> </a:t>
            </a:r>
            <a:r>
              <a:rPr lang="fr-FR" sz="1000" b="0" dirty="0" smtClean="0"/>
              <a:t>Technol 46</a:t>
            </a:r>
            <a:r>
              <a:rPr lang="cs-CZ" sz="1000" b="0" dirty="0" smtClean="0"/>
              <a:t>:</a:t>
            </a:r>
            <a:r>
              <a:rPr lang="fr-FR" sz="1000" b="0" dirty="0" smtClean="0"/>
              <a:t> 962−969</a:t>
            </a:r>
            <a:endParaRPr lang="cs-CZ" sz="1000" b="0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1080120"/>
          </a:xfrm>
        </p:spPr>
        <p:txBody>
          <a:bodyPr/>
          <a:lstStyle/>
          <a:p>
            <a:pPr marL="1588" indent="-1588" algn="ctr"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</a:rPr>
              <a:t>PDMS a POM - </a:t>
            </a:r>
            <a:r>
              <a:rPr lang="cs-CZ" b="1" dirty="0" smtClean="0"/>
              <a:t>pro bezobratlé a rostliny mnohem lepší predikce biodostupnosti než u rozpouštědel a HPCD !!!</a:t>
            </a:r>
            <a:endParaRPr lang="cs-CZ" b="1" baseline="-25000" dirty="0"/>
          </a:p>
        </p:txBody>
      </p:sp>
      <p:sp>
        <p:nvSpPr>
          <p:cNvPr id="3" name="Obdélník 2"/>
          <p:cNvSpPr/>
          <p:nvPr/>
        </p:nvSpPr>
        <p:spPr>
          <a:xfrm>
            <a:off x="395536" y="4401108"/>
            <a:ext cx="5616624" cy="2052228"/>
          </a:xfrm>
          <a:prstGeom prst="rect">
            <a:avLst/>
          </a:prstGeom>
          <a:noFill/>
          <a:ln w="7620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9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biodostupnosti –voda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POCIS</a:t>
            </a:r>
          </a:p>
          <a:p>
            <a:pPr>
              <a:spcAft>
                <a:spcPts val="600"/>
              </a:spcAft>
            </a:pPr>
            <a:r>
              <a:rPr lang="cs-CZ" sz="1600" dirty="0" err="1" smtClean="0"/>
              <a:t>polar</a:t>
            </a:r>
            <a:r>
              <a:rPr lang="cs-CZ" sz="1600" dirty="0" smtClean="0"/>
              <a:t> </a:t>
            </a:r>
            <a:r>
              <a:rPr lang="cs-CZ" sz="1600" dirty="0" err="1" smtClean="0"/>
              <a:t>organic</a:t>
            </a:r>
            <a:r>
              <a:rPr lang="cs-CZ" sz="1600" dirty="0" smtClean="0"/>
              <a:t> </a:t>
            </a:r>
            <a:r>
              <a:rPr lang="cs-CZ" sz="1600" dirty="0" err="1" smtClean="0"/>
              <a:t>compounds</a:t>
            </a:r>
            <a:r>
              <a:rPr lang="cs-CZ" sz="1600" dirty="0" smtClean="0"/>
              <a:t> </a:t>
            </a:r>
            <a:r>
              <a:rPr lang="cs-CZ" sz="1600" dirty="0" err="1" smtClean="0"/>
              <a:t>integrative</a:t>
            </a:r>
            <a:r>
              <a:rPr lang="cs-CZ" sz="1600" dirty="0" smtClean="0"/>
              <a:t> </a:t>
            </a:r>
            <a:r>
              <a:rPr lang="cs-CZ" sz="1600" dirty="0" err="1" smtClean="0"/>
              <a:t>sampler</a:t>
            </a:r>
            <a:endParaRPr lang="cs-CZ" sz="1600" dirty="0" smtClean="0"/>
          </a:p>
          <a:p>
            <a:pPr>
              <a:buNone/>
            </a:pPr>
            <a:endParaRPr lang="cs-CZ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sz="1800" b="1" dirty="0" err="1" smtClean="0">
                <a:solidFill>
                  <a:srgbClr val="FF0000"/>
                </a:solidFill>
              </a:rPr>
              <a:t>Chemcatcher</a:t>
            </a:r>
            <a:endParaRPr lang="cs-CZ" sz="18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 err="1"/>
              <a:t>Empore</a:t>
            </a:r>
            <a:r>
              <a:rPr lang="cs-CZ" sz="1600" dirty="0"/>
              <a:t> </a:t>
            </a:r>
            <a:r>
              <a:rPr lang="en-US" sz="1600" dirty="0"/>
              <a:t>disks</a:t>
            </a:r>
            <a:endParaRPr lang="cs-CZ" sz="1600" dirty="0"/>
          </a:p>
          <a:p>
            <a:pPr>
              <a:spcAft>
                <a:spcPts val="600"/>
              </a:spcAft>
            </a:pPr>
            <a:r>
              <a:rPr lang="en-US" sz="1600" dirty="0" err="1"/>
              <a:t>styrenedivinylbenzene</a:t>
            </a:r>
            <a:r>
              <a:rPr lang="cs-CZ" sz="1600" dirty="0"/>
              <a:t> </a:t>
            </a:r>
            <a:r>
              <a:rPr lang="en-US" sz="1600" dirty="0"/>
              <a:t>(SDB)</a:t>
            </a:r>
            <a:endParaRPr lang="cs-CZ" sz="1600" dirty="0"/>
          </a:p>
          <a:p>
            <a:pPr>
              <a:spcAft>
                <a:spcPts val="600"/>
              </a:spcAft>
            </a:pPr>
            <a:r>
              <a:rPr lang="cs-CZ" sz="1600" dirty="0">
                <a:hlinkClick r:id="rId2"/>
              </a:rPr>
              <a:t>http://youtu.be/f7Xzr4FIJmg</a:t>
            </a:r>
            <a:endParaRPr lang="cs-CZ" sz="1600" dirty="0"/>
          </a:p>
          <a:p>
            <a:pPr>
              <a:spcAft>
                <a:spcPts val="600"/>
              </a:spcAft>
            </a:pPr>
            <a:endParaRPr lang="cs-CZ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1538" y="980728"/>
            <a:ext cx="3577359" cy="57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délník 10"/>
          <p:cNvSpPr/>
          <p:nvPr/>
        </p:nvSpPr>
        <p:spPr>
          <a:xfrm rot="16200000">
            <a:off x="6136925" y="3709645"/>
            <a:ext cx="5704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</a:rPr>
              <a:t>Harman</a:t>
            </a:r>
            <a:r>
              <a:rPr lang="cs-CZ" sz="1000" b="0" dirty="0" smtClean="0">
                <a:solidFill>
                  <a:srgbClr val="818184"/>
                </a:solidFill>
              </a:rPr>
              <a:t> (2012) </a:t>
            </a:r>
            <a:r>
              <a:rPr lang="en-US" sz="1000" b="0" dirty="0" smtClean="0">
                <a:solidFill>
                  <a:srgbClr val="818184"/>
                </a:solidFill>
              </a:rPr>
              <a:t>Environmental Toxicology and Chemistry</a:t>
            </a:r>
            <a:r>
              <a:rPr lang="cs-CZ" sz="1000" b="0" dirty="0" smtClean="0">
                <a:solidFill>
                  <a:srgbClr val="818184"/>
                </a:solidFill>
              </a:rPr>
              <a:t> </a:t>
            </a:r>
            <a:r>
              <a:rPr lang="en-US" sz="1000" b="0" dirty="0" smtClean="0">
                <a:solidFill>
                  <a:srgbClr val="818184"/>
                </a:solidFill>
              </a:rPr>
              <a:t>31, 2724–2738</a:t>
            </a:r>
            <a:endParaRPr lang="cs-CZ" sz="1000" b="0" dirty="0">
              <a:solidFill>
                <a:srgbClr val="818184"/>
              </a:solidFill>
            </a:endParaRPr>
          </a:p>
        </p:txBody>
      </p:sp>
      <p:pic>
        <p:nvPicPr>
          <p:cNvPr id="12" name="Picture 2" descr="http://www.port.ac.uk/media/Media,145916,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5023486"/>
            <a:ext cx="2292909" cy="1543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5714"/>
            <a:ext cx="2292909" cy="1353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2029" y="3680918"/>
            <a:ext cx="2497893" cy="2349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délník 15"/>
          <p:cNvSpPr/>
          <p:nvPr/>
        </p:nvSpPr>
        <p:spPr>
          <a:xfrm>
            <a:off x="2622029" y="6163892"/>
            <a:ext cx="24978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</a:rPr>
              <a:t>Vermeirssen</a:t>
            </a:r>
            <a:r>
              <a:rPr lang="cs-CZ" sz="1000" b="0" dirty="0" smtClean="0">
                <a:solidFill>
                  <a:srgbClr val="818184"/>
                </a:solidFill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</a:rPr>
              <a:t>et</a:t>
            </a:r>
            <a:r>
              <a:rPr lang="cs-CZ" sz="1000" b="0" dirty="0" smtClean="0">
                <a:solidFill>
                  <a:srgbClr val="818184"/>
                </a:solidFill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</a:rPr>
              <a:t>al</a:t>
            </a:r>
            <a:r>
              <a:rPr lang="cs-CZ" sz="1000" b="0" dirty="0" smtClean="0">
                <a:solidFill>
                  <a:srgbClr val="818184"/>
                </a:solidFill>
              </a:rPr>
              <a:t> (2009) W</a:t>
            </a:r>
            <a:r>
              <a:rPr lang="pt-BR" sz="1000" b="0" dirty="0" smtClean="0">
                <a:solidFill>
                  <a:srgbClr val="818184"/>
                </a:solidFill>
              </a:rPr>
              <a:t>ater </a:t>
            </a:r>
            <a:r>
              <a:rPr lang="cs-CZ" sz="1000" b="0" dirty="0" smtClean="0">
                <a:solidFill>
                  <a:srgbClr val="818184"/>
                </a:solidFill>
              </a:rPr>
              <a:t>R</a:t>
            </a:r>
            <a:r>
              <a:rPr lang="pt-BR" sz="1000" b="0" dirty="0" smtClean="0">
                <a:solidFill>
                  <a:srgbClr val="818184"/>
                </a:solidFill>
              </a:rPr>
              <a:t>esearch 43</a:t>
            </a:r>
            <a:r>
              <a:rPr lang="cs-CZ" sz="1000" b="0" dirty="0" smtClean="0">
                <a:solidFill>
                  <a:srgbClr val="818184"/>
                </a:solidFill>
              </a:rPr>
              <a:t>, 903-914</a:t>
            </a:r>
            <a:endParaRPr lang="cs-CZ" sz="1000" b="0" dirty="0">
              <a:solidFill>
                <a:srgbClr val="8181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hodnocení biodostupnosti –voda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různé sorbenty (PDMS, PE, POM …)</a:t>
            </a:r>
          </a:p>
          <a:p>
            <a:pPr>
              <a:buNone/>
            </a:pPr>
            <a:r>
              <a:rPr lang="cs-CZ" sz="1600" dirty="0" smtClean="0">
                <a:hlinkClick r:id="rId2"/>
              </a:rPr>
              <a:t>http://youtu.be/xZnQt0IKlRE</a:t>
            </a:r>
            <a:endParaRPr lang="cs-CZ" sz="1600" dirty="0" smtClean="0"/>
          </a:p>
          <a:p>
            <a:pPr>
              <a:buNone/>
            </a:pPr>
            <a:r>
              <a:rPr lang="cs-CZ" sz="1600" dirty="0">
                <a:hlinkClick r:id="rId3"/>
              </a:rPr>
              <a:t>https://www.youtube.com/watch?feature=player_detailpage&amp;v=xZnQt0IKlRE#t=256</a:t>
            </a:r>
            <a:endParaRPr lang="cs-CZ" sz="1600" dirty="0"/>
          </a:p>
          <a:p>
            <a:pPr>
              <a:buNone/>
            </a:pPr>
            <a:r>
              <a:rPr lang="cs-CZ" sz="1800" dirty="0" smtClean="0"/>
              <a:t>výhoda je zejména cena a jednoduchost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492896"/>
            <a:ext cx="2061413" cy="436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2195736" y="6060834"/>
            <a:ext cx="32061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smtClean="0"/>
              <a:t>US EPA (2012) </a:t>
            </a:r>
            <a:r>
              <a:rPr lang="en-US" sz="1000" b="0" dirty="0" smtClean="0"/>
              <a:t>Guidelines for Using Passive Samplers to Monitor Organic Contaminants at Superfund Sediment Sites </a:t>
            </a:r>
            <a:endParaRPr lang="cs-CZ" sz="1000" b="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487316"/>
            <a:ext cx="3258177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web.uri.edu/lohmannlab/files/es-2010-040865_0004-300x225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243845"/>
            <a:ext cx="3003926" cy="225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s://encrypted-tbn1.gstatic.com/images?q=tbn:ANd9GcRf8r146TFU6_M0kLeE9SiF0Q_7t9ENXrQZureNJzphG8SKziQjV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1052736"/>
            <a:ext cx="3003926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26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kovy: </a:t>
            </a:r>
          </a:p>
          <a:p>
            <a:pPr marL="0" indent="14288">
              <a:buNone/>
            </a:pPr>
            <a:r>
              <a:rPr lang="cs-CZ" b="1" dirty="0" smtClean="0">
                <a:solidFill>
                  <a:srgbClr val="FF0000"/>
                </a:solidFill>
              </a:rPr>
              <a:t>A. stanovení pomocí extrakce včetně sekvenční extrakce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3284" y="3645024"/>
            <a:ext cx="5761346" cy="3082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3347864" cy="2379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0" y="4513674"/>
            <a:ext cx="3347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Peijnenburg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Jager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(2003)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Ecotoxicology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Environmental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Safety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56 : 63–77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0648"/>
            <a:ext cx="4572000" cy="1124744"/>
          </a:xfrm>
        </p:spPr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5044" y="1"/>
            <a:ext cx="45589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 rot="16200000">
            <a:off x="1360430" y="3688241"/>
            <a:ext cx="6093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Dean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(2007)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Bioavailability, </a:t>
            </a:r>
            <a:r>
              <a:rPr lang="en-US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Bioaccessibility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and Mobility of Environmental Contaminants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79512" y="1556792"/>
            <a:ext cx="4068960" cy="4032448"/>
          </a:xfrm>
        </p:spPr>
        <p:txBody>
          <a:bodyPr/>
          <a:lstStyle/>
          <a:p>
            <a:pPr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extrakce kovů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810" t="2190" r="2856" b="49678"/>
          <a:stretch>
            <a:fillRect/>
          </a:stretch>
        </p:blipFill>
        <p:spPr bwMode="auto">
          <a:xfrm>
            <a:off x="0" y="2159732"/>
            <a:ext cx="4067944" cy="26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3810" t="51495" r="2856" b="6560"/>
          <a:stretch>
            <a:fillRect/>
          </a:stretch>
        </p:blipFill>
        <p:spPr bwMode="auto">
          <a:xfrm>
            <a:off x="0" y="4824028"/>
            <a:ext cx="4067944" cy="203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extrakce (nejen) kovů napodobující pórovou vodu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 l="11222" t="17719" r="8454" b="15099"/>
          <a:stretch>
            <a:fillRect/>
          </a:stretch>
        </p:blipFill>
        <p:spPr bwMode="auto">
          <a:xfrm>
            <a:off x="899592" y="1412776"/>
            <a:ext cx="7560840" cy="5059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1691680" y="6611779"/>
            <a:ext cx="74523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ECETOC (2013)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Understanding the relationship between extraction technique and bioavailability 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 117 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ISSN-0773-8072-117 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1052736"/>
            <a:ext cx="4392488" cy="5256584"/>
          </a:xfrm>
        </p:spPr>
        <p:txBody>
          <a:bodyPr/>
          <a:lstStyle/>
          <a:p>
            <a:pPr marL="174625" indent="-165100"/>
            <a:r>
              <a:rPr lang="cs-CZ" sz="1800" b="1" dirty="0" err="1" smtClean="0"/>
              <a:t>EcoRA</a:t>
            </a:r>
            <a:r>
              <a:rPr lang="cs-CZ" sz="1800" dirty="0" smtClean="0"/>
              <a:t> – </a:t>
            </a:r>
            <a:r>
              <a:rPr lang="cs-CZ" sz="1800" dirty="0" err="1" smtClean="0"/>
              <a:t>ecological</a:t>
            </a:r>
            <a:r>
              <a:rPr lang="cs-CZ" sz="1800" dirty="0" smtClean="0"/>
              <a:t> risk </a:t>
            </a:r>
            <a:r>
              <a:rPr lang="cs-CZ" sz="1800" dirty="0" err="1" smtClean="0"/>
              <a:t>assessment</a:t>
            </a:r>
            <a:endParaRPr lang="cs-CZ" sz="1800" dirty="0" smtClean="0"/>
          </a:p>
          <a:p>
            <a:pPr marL="174625" indent="-165100"/>
            <a:r>
              <a:rPr lang="cs-CZ" sz="1800" b="1" dirty="0" smtClean="0"/>
              <a:t>CSA</a:t>
            </a:r>
            <a:r>
              <a:rPr lang="cs-CZ" sz="1800" dirty="0" smtClean="0"/>
              <a:t> - </a:t>
            </a:r>
            <a:r>
              <a:rPr lang="cs-CZ" sz="1800" dirty="0" err="1" smtClean="0"/>
              <a:t>chemical</a:t>
            </a:r>
            <a:r>
              <a:rPr lang="cs-CZ" sz="1800" dirty="0" smtClean="0"/>
              <a:t> </a:t>
            </a:r>
            <a:r>
              <a:rPr lang="cs-CZ" sz="1800" dirty="0" err="1" smtClean="0"/>
              <a:t>safety</a:t>
            </a:r>
            <a:r>
              <a:rPr lang="cs-CZ" sz="1800" dirty="0" smtClean="0"/>
              <a:t> </a:t>
            </a:r>
            <a:r>
              <a:rPr lang="cs-CZ" sz="1800" dirty="0" err="1" smtClean="0"/>
              <a:t>assessment</a:t>
            </a:r>
            <a:r>
              <a:rPr lang="cs-CZ" sz="1800" dirty="0" smtClean="0"/>
              <a:t> (REACH)</a:t>
            </a:r>
            <a:r>
              <a:rPr lang="cs-CZ" sz="1800" b="1" dirty="0" smtClean="0"/>
              <a:t> </a:t>
            </a:r>
          </a:p>
          <a:p>
            <a:pPr marL="174625" indent="-165100"/>
            <a:r>
              <a:rPr lang="cs-CZ" sz="1800" b="1" dirty="0" smtClean="0"/>
              <a:t>ERA</a:t>
            </a:r>
            <a:r>
              <a:rPr lang="cs-CZ" sz="1800" dirty="0" smtClean="0"/>
              <a:t> – </a:t>
            </a:r>
            <a:r>
              <a:rPr lang="cs-CZ" sz="1800" dirty="0" err="1" smtClean="0"/>
              <a:t>environmental</a:t>
            </a:r>
            <a:r>
              <a:rPr lang="cs-CZ" sz="1800" dirty="0" smtClean="0"/>
              <a:t> risk </a:t>
            </a:r>
            <a:r>
              <a:rPr lang="cs-CZ" sz="1800" dirty="0" err="1" smtClean="0"/>
              <a:t>assessment</a:t>
            </a:r>
            <a:endParaRPr lang="cs-CZ" sz="1800" dirty="0" smtClean="0"/>
          </a:p>
          <a:p>
            <a:pPr marL="174625" indent="-165100"/>
            <a:r>
              <a:rPr lang="cs-CZ" sz="1800" b="1" dirty="0" smtClean="0">
                <a:solidFill>
                  <a:schemeClr val="bg1">
                    <a:lumMod val="85000"/>
                  </a:schemeClr>
                </a:solidFill>
              </a:rPr>
              <a:t>HHRA </a:t>
            </a:r>
            <a:r>
              <a:rPr lang="cs-CZ" sz="1800" dirty="0" smtClean="0">
                <a:solidFill>
                  <a:schemeClr val="bg1">
                    <a:lumMod val="85000"/>
                  </a:schemeClr>
                </a:solidFill>
              </a:rPr>
              <a:t>– </a:t>
            </a:r>
            <a:r>
              <a:rPr lang="cs-CZ" sz="1800" dirty="0" err="1" smtClean="0">
                <a:solidFill>
                  <a:schemeClr val="bg1">
                    <a:lumMod val="85000"/>
                  </a:schemeClr>
                </a:solidFill>
              </a:rPr>
              <a:t>human</a:t>
            </a:r>
            <a:r>
              <a:rPr lang="cs-CZ" sz="1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800" dirty="0" err="1" smtClean="0">
                <a:solidFill>
                  <a:schemeClr val="bg1">
                    <a:lumMod val="85000"/>
                  </a:schemeClr>
                </a:solidFill>
              </a:rPr>
              <a:t>health</a:t>
            </a:r>
            <a:r>
              <a:rPr lang="cs-CZ" sz="1800" dirty="0" smtClean="0">
                <a:solidFill>
                  <a:schemeClr val="bg1">
                    <a:lumMod val="85000"/>
                  </a:schemeClr>
                </a:solidFill>
              </a:rPr>
              <a:t> risk </a:t>
            </a:r>
            <a:r>
              <a:rPr lang="cs-CZ" sz="1800" dirty="0" err="1" smtClean="0">
                <a:solidFill>
                  <a:schemeClr val="bg1">
                    <a:lumMod val="85000"/>
                  </a:schemeClr>
                </a:solidFill>
              </a:rPr>
              <a:t>assessment</a:t>
            </a:r>
            <a:endParaRPr lang="cs-CZ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174625" indent="-165100"/>
            <a:endParaRPr lang="cs-CZ" sz="18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23" y="1052736"/>
            <a:ext cx="4359701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prava 5"/>
          <p:cNvSpPr/>
          <p:nvPr/>
        </p:nvSpPr>
        <p:spPr>
          <a:xfrm rot="20359126">
            <a:off x="5134509" y="2999509"/>
            <a:ext cx="1342939" cy="576064"/>
          </a:xfrm>
          <a:prstGeom prst="rightArrow">
            <a:avLst>
              <a:gd name="adj1" fmla="val 50000"/>
              <a:gd name="adj2" fmla="val 166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4"/>
          <p:cNvSpPr txBox="1">
            <a:spLocks/>
          </p:cNvSpPr>
          <p:nvPr/>
        </p:nvSpPr>
        <p:spPr bwMode="auto">
          <a:xfrm>
            <a:off x="4587923" y="6148527"/>
            <a:ext cx="45494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smtClean="0"/>
              <a:t>US EPA (1999) </a:t>
            </a:r>
            <a:r>
              <a:rPr lang="en-US" sz="1000" b="0" dirty="0"/>
              <a:t>Ecological Risk Assessment Guidance for Superfund: Process for Designing and Conducting Ecological Risk </a:t>
            </a:r>
            <a:r>
              <a:rPr lang="en-US" sz="1000" b="0" dirty="0" smtClean="0"/>
              <a:t>Assessments</a:t>
            </a:r>
            <a:endParaRPr lang="cs-CZ" sz="1000" b="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0483"/>
            <a:ext cx="4283968" cy="3199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Šipka doprava 13"/>
          <p:cNvSpPr/>
          <p:nvPr/>
        </p:nvSpPr>
        <p:spPr>
          <a:xfrm rot="11708864">
            <a:off x="3612496" y="4746581"/>
            <a:ext cx="1342939" cy="576064"/>
          </a:xfrm>
          <a:prstGeom prst="rightArrow">
            <a:avLst>
              <a:gd name="adj1" fmla="val 50000"/>
              <a:gd name="adj2" fmla="val 166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symbol pro obsah 4"/>
          <p:cNvSpPr txBox="1">
            <a:spLocks/>
          </p:cNvSpPr>
          <p:nvPr/>
        </p:nvSpPr>
        <p:spPr bwMode="auto">
          <a:xfrm>
            <a:off x="2411760" y="6080740"/>
            <a:ext cx="187220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 smtClean="0">
                <a:solidFill>
                  <a:schemeClr val="tx1">
                    <a:lumMod val="50000"/>
                  </a:schemeClr>
                </a:solidFill>
              </a:rPr>
              <a:t>REACH – CSA</a:t>
            </a:r>
            <a:endParaRPr lang="cs-CZ" sz="18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rgbClr val="FF0000"/>
                </a:solidFill>
              </a:rPr>
              <a:t>extrakce kovů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12976"/>
            <a:ext cx="4783174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5436096" y="645789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Dean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(2007)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Bioavailability, </a:t>
            </a:r>
            <a:r>
              <a:rPr lang="en-US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Bioaccessibility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and Mobility of Environmental Contaminants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ISBN: 978-0-470-02577-2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2708" y="1052736"/>
            <a:ext cx="509129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rgbClr val="FF0000"/>
                </a:solidFill>
              </a:rPr>
              <a:t>extrakce kovů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429001"/>
            <a:ext cx="485526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683" y="980728"/>
            <a:ext cx="5153317" cy="386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kovy: </a:t>
            </a:r>
          </a:p>
          <a:p>
            <a:pPr marL="0" indent="14288">
              <a:buNone/>
            </a:pPr>
            <a:r>
              <a:rPr lang="cs-CZ" b="1" dirty="0" smtClean="0">
                <a:solidFill>
                  <a:srgbClr val="FF0000"/>
                </a:solidFill>
              </a:rPr>
              <a:t>B. Separační techniky založené na iontové výměně (IE), sorbentech, či </a:t>
            </a:r>
            <a:r>
              <a:rPr lang="cs-CZ" b="1" dirty="0" err="1" smtClean="0">
                <a:solidFill>
                  <a:srgbClr val="FF0000"/>
                </a:solidFill>
              </a:rPr>
              <a:t>mikroseparačních</a:t>
            </a:r>
            <a:r>
              <a:rPr lang="cs-CZ" b="1" dirty="0" smtClean="0">
                <a:solidFill>
                  <a:srgbClr val="FF0000"/>
                </a:solidFill>
              </a:rPr>
              <a:t> metodách jako </a:t>
            </a:r>
            <a:r>
              <a:rPr lang="cs-CZ" b="1" dirty="0" err="1" smtClean="0">
                <a:solidFill>
                  <a:srgbClr val="FF0000"/>
                </a:solidFill>
              </a:rPr>
              <a:t>Donnan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membrane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technique</a:t>
            </a:r>
            <a:r>
              <a:rPr lang="cs-CZ" b="1" dirty="0" smtClean="0">
                <a:solidFill>
                  <a:srgbClr val="FF0000"/>
                </a:solidFill>
              </a:rPr>
              <a:t> (DMT) či </a:t>
            </a:r>
            <a:r>
              <a:rPr lang="cs-CZ" b="1" dirty="0" err="1" smtClean="0">
                <a:solidFill>
                  <a:srgbClr val="FF0000"/>
                </a:solidFill>
              </a:rPr>
              <a:t>diffusive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gradients</a:t>
            </a:r>
            <a:r>
              <a:rPr lang="cs-CZ" b="1" dirty="0" smtClean="0">
                <a:solidFill>
                  <a:srgbClr val="FF0000"/>
                </a:solidFill>
              </a:rPr>
              <a:t> in </a:t>
            </a:r>
            <a:r>
              <a:rPr lang="cs-CZ" b="1" dirty="0" err="1" smtClean="0">
                <a:solidFill>
                  <a:srgbClr val="FF0000"/>
                </a:solidFill>
              </a:rPr>
              <a:t>thin</a:t>
            </a:r>
            <a:r>
              <a:rPr lang="cs-CZ" b="1" dirty="0" smtClean="0">
                <a:solidFill>
                  <a:srgbClr val="FF0000"/>
                </a:solidFill>
              </a:rPr>
              <a:t>-film </a:t>
            </a:r>
            <a:r>
              <a:rPr lang="cs-CZ" b="1" dirty="0" err="1" smtClean="0">
                <a:solidFill>
                  <a:srgbClr val="FF0000"/>
                </a:solidFill>
              </a:rPr>
              <a:t>gels</a:t>
            </a:r>
            <a:r>
              <a:rPr lang="cs-CZ" b="1" dirty="0" smtClean="0">
                <a:solidFill>
                  <a:srgbClr val="FF0000"/>
                </a:solidFill>
              </a:rPr>
              <a:t> (DGT)</a:t>
            </a:r>
          </a:p>
        </p:txBody>
      </p:sp>
      <p:pic>
        <p:nvPicPr>
          <p:cNvPr id="9" name="Picture 2" descr="DGT"/>
          <p:cNvPicPr>
            <a:picLocks noChangeAspect="1" noChangeArrowheads="1"/>
          </p:cNvPicPr>
          <p:nvPr/>
        </p:nvPicPr>
        <p:blipFill rotWithShape="1">
          <a:blip r:embed="rId2" cstate="print"/>
          <a:srcRect t="31958"/>
          <a:stretch/>
        </p:blipFill>
        <p:spPr bwMode="auto">
          <a:xfrm>
            <a:off x="0" y="3823839"/>
            <a:ext cx="3707904" cy="303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924943"/>
            <a:ext cx="3771539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délník 10"/>
          <p:cNvSpPr/>
          <p:nvPr/>
        </p:nvSpPr>
        <p:spPr>
          <a:xfrm rot="16200000">
            <a:off x="3237551" y="4793745"/>
            <a:ext cx="35942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</a:rPr>
              <a:t>Wang</a:t>
            </a:r>
            <a:r>
              <a:rPr lang="cs-CZ" sz="1000" b="0" dirty="0" smtClean="0">
                <a:solidFill>
                  <a:srgbClr val="818184"/>
                </a:solidFill>
              </a:rPr>
              <a:t> (2014) </a:t>
            </a:r>
            <a:r>
              <a:rPr lang="fr-FR" sz="1000" b="0" dirty="0" smtClean="0">
                <a:solidFill>
                  <a:srgbClr val="818184"/>
                </a:solidFill>
              </a:rPr>
              <a:t>Environ Sci Pollut Res (2014) 21:4502–4515</a:t>
            </a:r>
            <a:endParaRPr lang="cs-CZ" sz="1000" b="0" dirty="0">
              <a:solidFill>
                <a:srgbClr val="818184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0"/>
            <a:ext cx="2199500" cy="172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79512" y="2924943"/>
            <a:ext cx="22322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</a:rPr>
              <a:t>Knutsson</a:t>
            </a:r>
            <a:r>
              <a:rPr lang="cs-CZ" sz="1000" b="0" dirty="0" smtClean="0">
                <a:solidFill>
                  <a:srgbClr val="818184"/>
                </a:solidFill>
              </a:rPr>
              <a:t> (2013) </a:t>
            </a:r>
            <a:r>
              <a:rPr lang="en-US" sz="1000" b="0" dirty="0" smtClean="0">
                <a:solidFill>
                  <a:srgbClr val="818184"/>
                </a:solidFill>
              </a:rPr>
              <a:t>Passive </a:t>
            </a:r>
            <a:r>
              <a:rPr lang="en-US" sz="1000" b="0" dirty="0">
                <a:solidFill>
                  <a:srgbClr val="818184"/>
                </a:solidFill>
              </a:rPr>
              <a:t>sampling for monitoring of inorganic pollutants in </a:t>
            </a:r>
            <a:r>
              <a:rPr lang="en-US" sz="1000" b="0" dirty="0" smtClean="0">
                <a:solidFill>
                  <a:srgbClr val="818184"/>
                </a:solidFill>
              </a:rPr>
              <a:t>water</a:t>
            </a:r>
            <a:r>
              <a:rPr lang="cs-CZ" sz="1000" b="0" dirty="0" smtClean="0">
                <a:solidFill>
                  <a:srgbClr val="818184"/>
                </a:solidFill>
              </a:rPr>
              <a:t>. ISBN </a:t>
            </a:r>
            <a:r>
              <a:rPr lang="cs-CZ" sz="1000" b="0" dirty="0">
                <a:solidFill>
                  <a:srgbClr val="818184"/>
                </a:solidFill>
              </a:rPr>
              <a:t>978-91-7385-854-0</a:t>
            </a:r>
            <a:endParaRPr lang="cs-CZ" sz="1000" dirty="0">
              <a:solidFill>
                <a:srgbClr val="81818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sampling</a:t>
            </a:r>
            <a:r>
              <a:rPr lang="cs-CZ" dirty="0" smtClean="0"/>
              <a:t> - ovzduší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často je kladen více důraz na TWA, </a:t>
            </a:r>
            <a:r>
              <a:rPr lang="cs-CZ" sz="1800" dirty="0" err="1" smtClean="0"/>
              <a:t>biomimetické</a:t>
            </a:r>
            <a:r>
              <a:rPr lang="cs-CZ" sz="1800" dirty="0" smtClean="0"/>
              <a:t> schopnosti jsou v pozadí</a:t>
            </a:r>
          </a:p>
          <a:p>
            <a:r>
              <a:rPr lang="cs-CZ" sz="1800" dirty="0" smtClean="0">
                <a:hlinkClick r:id="rId2"/>
              </a:rPr>
              <a:t>http://youtu.be/w-Cn8LzB21c</a:t>
            </a:r>
            <a:endParaRPr lang="cs-CZ" sz="1800" dirty="0" smtClean="0"/>
          </a:p>
          <a:p>
            <a:endParaRPr lang="cs-CZ" sz="1800" dirty="0" smtClean="0"/>
          </a:p>
          <a:p>
            <a:r>
              <a:rPr lang="en-US" sz="1800" dirty="0" smtClean="0"/>
              <a:t>Global Atmospheric Passive Sampling (GAPS) Network</a:t>
            </a:r>
            <a:endParaRPr lang="cs-CZ" sz="1800" dirty="0"/>
          </a:p>
        </p:txBody>
      </p:sp>
      <p:pic>
        <p:nvPicPr>
          <p:cNvPr id="4" name="Picture 2" descr="http://www.ec.gc.ca/rs-mn/6AA18234-2631-4244-BAD2-79903633A372/BukitKototabang_Indonesia%20-%2072p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24944"/>
            <a:ext cx="2879999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http://www.ec.gc.ca/rs-mn/6AA18234-2631-4244-BAD2-79903633A372/PUF%20sampler%20diagram%20-%2072%20ppi%20-%20580%20-%20cropp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924944"/>
            <a:ext cx="48864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4572000" y="524362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b="0" dirty="0" smtClean="0"/>
              <a:t>http://www.</a:t>
            </a:r>
            <a:r>
              <a:rPr lang="cs-CZ" sz="1000" b="0" dirty="0" err="1" smtClean="0"/>
              <a:t>ec.gc.ca</a:t>
            </a:r>
            <a:r>
              <a:rPr lang="cs-CZ" sz="1000" b="0" dirty="0" smtClean="0"/>
              <a:t>/</a:t>
            </a:r>
            <a:r>
              <a:rPr lang="cs-CZ" sz="1000" b="0" dirty="0" err="1" smtClean="0"/>
              <a:t>rs</a:t>
            </a:r>
            <a:r>
              <a:rPr lang="cs-CZ" sz="1000" b="0" dirty="0" smtClean="0"/>
              <a:t>-</a:t>
            </a:r>
            <a:r>
              <a:rPr lang="cs-CZ" sz="1000" b="0" dirty="0" err="1" smtClean="0"/>
              <a:t>mn</a:t>
            </a:r>
            <a:r>
              <a:rPr lang="cs-CZ" sz="1000" b="0" dirty="0" smtClean="0"/>
              <a:t>/default.</a:t>
            </a:r>
            <a:r>
              <a:rPr lang="cs-CZ" sz="1000" b="0" dirty="0" err="1" smtClean="0"/>
              <a:t>asp</a:t>
            </a:r>
            <a:r>
              <a:rPr lang="cs-CZ" sz="1000" b="0" dirty="0" smtClean="0"/>
              <a:t>?</a:t>
            </a:r>
            <a:r>
              <a:rPr lang="cs-CZ" sz="1000" b="0" dirty="0" err="1" smtClean="0"/>
              <a:t>lang</a:t>
            </a:r>
            <a:r>
              <a:rPr lang="cs-CZ" sz="1000" b="0" dirty="0" smtClean="0"/>
              <a:t>=</a:t>
            </a:r>
            <a:r>
              <a:rPr lang="cs-CZ" sz="1000" b="0" dirty="0" err="1" smtClean="0"/>
              <a:t>En</a:t>
            </a:r>
            <a:r>
              <a:rPr lang="cs-CZ" sz="1000" b="0" dirty="0" smtClean="0"/>
              <a:t>&amp;n=6AA18234-1</a:t>
            </a:r>
            <a:endParaRPr lang="cs-CZ" sz="1000" b="0" dirty="0"/>
          </a:p>
        </p:txBody>
      </p:sp>
      <p:pic>
        <p:nvPicPr>
          <p:cNvPr id="7" name="Picture 4" descr="http://maxxam.ca/wp-content/uploads/2013/06/Passhan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484784"/>
            <a:ext cx="1922537" cy="1247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dosing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01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dosing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PDMS potažené nádoby či O-kroužky</a:t>
            </a:r>
            <a:endParaRPr lang="cs-CZ" dirty="0"/>
          </a:p>
        </p:txBody>
      </p:sp>
      <p:pic>
        <p:nvPicPr>
          <p:cNvPr id="75781" name="Picture 5" descr="Schematic representation of the passive dosing system for C. elegans bioassay.PDMS: polydimethylsiloxan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0928"/>
            <a:ext cx="400902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ástupný symbol pro obsah 4"/>
          <p:cNvSpPr txBox="1">
            <a:spLocks/>
          </p:cNvSpPr>
          <p:nvPr/>
        </p:nvSpPr>
        <p:spPr bwMode="auto">
          <a:xfrm>
            <a:off x="179512" y="5085184"/>
            <a:ext cx="36451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err="1" smtClean="0"/>
              <a:t>Kwon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et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al</a:t>
            </a:r>
            <a:r>
              <a:rPr lang="cs-CZ" sz="1000" b="0" dirty="0" smtClean="0"/>
              <a:t>. (2011) </a:t>
            </a:r>
            <a:r>
              <a:rPr lang="cs-CZ" sz="1000" b="0" dirty="0" err="1" smtClean="0"/>
              <a:t>Environ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Health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Toxicol</a:t>
            </a:r>
            <a:endParaRPr lang="cs-CZ" sz="1000" b="0" dirty="0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939" y="1268760"/>
            <a:ext cx="4013061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délník 9"/>
          <p:cNvSpPr/>
          <p:nvPr/>
        </p:nvSpPr>
        <p:spPr>
          <a:xfrm>
            <a:off x="6101179" y="980728"/>
            <a:ext cx="30428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err="1" smtClean="0"/>
              <a:t>Smith</a:t>
            </a:r>
            <a:r>
              <a:rPr lang="cs-CZ" sz="1000" b="0" dirty="0" smtClean="0"/>
              <a:t> (2012) E</a:t>
            </a:r>
            <a:r>
              <a:rPr lang="fr-FR" sz="1000" b="0" dirty="0" smtClean="0"/>
              <a:t>nviron Sci Technol 46</a:t>
            </a:r>
            <a:r>
              <a:rPr lang="cs-CZ" sz="1000" b="0" dirty="0" smtClean="0"/>
              <a:t>: </a:t>
            </a:r>
            <a:r>
              <a:rPr lang="fr-FR" sz="1000" b="0" dirty="0" smtClean="0"/>
              <a:t>4852−4860</a:t>
            </a:r>
            <a:endParaRPr lang="cs-CZ" sz="1000" b="0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831744"/>
            <a:ext cx="3995935" cy="302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Passive</a:t>
            </a:r>
            <a:r>
              <a:rPr lang="cs-CZ" dirty="0"/>
              <a:t> </a:t>
            </a:r>
            <a:r>
              <a:rPr lang="cs-CZ" dirty="0" err="1"/>
              <a:t>dosing</a:t>
            </a:r>
            <a:endParaRPr lang="cs-CZ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700808"/>
            <a:ext cx="4960713" cy="366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ástupný symbol pro obsah 4"/>
          <p:cNvSpPr txBox="1">
            <a:spLocks/>
          </p:cNvSpPr>
          <p:nvPr/>
        </p:nvSpPr>
        <p:spPr bwMode="auto">
          <a:xfrm>
            <a:off x="4788024" y="5517232"/>
            <a:ext cx="36451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err="1" smtClean="0"/>
              <a:t>Adolfsson</a:t>
            </a:r>
            <a:r>
              <a:rPr lang="cs-CZ" sz="1000" b="0" dirty="0" smtClean="0"/>
              <a:t>-</a:t>
            </a:r>
            <a:r>
              <a:rPr lang="cs-CZ" sz="1000" b="0" dirty="0" err="1" smtClean="0"/>
              <a:t>Erici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et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al</a:t>
            </a:r>
            <a:r>
              <a:rPr lang="cs-CZ" sz="1000" b="0" dirty="0" smtClean="0"/>
              <a:t>. (2012) </a:t>
            </a:r>
            <a:r>
              <a:rPr lang="cs-CZ" sz="1000" b="0" dirty="0" err="1" smtClean="0"/>
              <a:t>Chemosphere</a:t>
            </a:r>
            <a:r>
              <a:rPr lang="cs-CZ" sz="1000" b="0" dirty="0" smtClean="0"/>
              <a:t> 86: 593–599</a:t>
            </a:r>
            <a:endParaRPr lang="cs-CZ" sz="1000" b="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3580851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obsah 4"/>
          <p:cNvSpPr txBox="1">
            <a:spLocks/>
          </p:cNvSpPr>
          <p:nvPr/>
        </p:nvSpPr>
        <p:spPr bwMode="auto">
          <a:xfrm>
            <a:off x="179512" y="3212976"/>
            <a:ext cx="32403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err="1" smtClean="0"/>
              <a:t>Butler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et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al</a:t>
            </a:r>
            <a:r>
              <a:rPr lang="cs-CZ" sz="1000" b="0" dirty="0" smtClean="0"/>
              <a:t>. (2013) </a:t>
            </a:r>
            <a:r>
              <a:rPr lang="cs-CZ" sz="1000" b="0" dirty="0" err="1" smtClean="0"/>
              <a:t>Sci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Total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Environ</a:t>
            </a:r>
            <a:r>
              <a:rPr lang="cs-CZ" sz="1000" b="0" dirty="0" smtClean="0"/>
              <a:t> 463-464: 952-8</a:t>
            </a:r>
            <a:endParaRPr lang="cs-CZ" sz="1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Měření a modelování příjmu kontaminantů organismy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222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a modelování </a:t>
            </a:r>
            <a:r>
              <a:rPr lang="cs-CZ" dirty="0" err="1"/>
              <a:t>toxikokinetiky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b="21860"/>
          <a:stretch>
            <a:fillRect/>
          </a:stretch>
        </p:blipFill>
        <p:spPr bwMode="auto">
          <a:xfrm>
            <a:off x="1691680" y="1196752"/>
            <a:ext cx="6180872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3491880" y="60258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Schwarzenbach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et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al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(2006)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challenge of </a:t>
            </a:r>
            <a:r>
              <a:rPr lang="en-US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micropollutants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 aquatic</a:t>
            </a:r>
          </a:p>
          <a:p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systems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Science 313, 1072-1077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508104" y="3212976"/>
            <a:ext cx="2160240" cy="27363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5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a modelování </a:t>
            </a:r>
            <a:r>
              <a:rPr lang="cs-CZ" dirty="0" err="1"/>
              <a:t>toxikokinetiky</a:t>
            </a:r>
            <a:endParaRPr lang="cs-CZ" dirty="0"/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17232"/>
            <a:ext cx="9144000" cy="519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6478" y="1052737"/>
            <a:ext cx="3908741" cy="208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4695825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45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256584"/>
          </a:xfrm>
        </p:spPr>
        <p:txBody>
          <a:bodyPr/>
          <a:lstStyle/>
          <a:p>
            <a:r>
              <a:rPr lang="cs-CZ" dirty="0" smtClean="0"/>
              <a:t>překryv s environmentální chemií</a:t>
            </a:r>
          </a:p>
          <a:p>
            <a:r>
              <a:rPr lang="cs-CZ" dirty="0" smtClean="0"/>
              <a:t>expozici předchází </a:t>
            </a:r>
            <a:r>
              <a:rPr lang="cs-CZ" b="1" dirty="0" smtClean="0"/>
              <a:t>osud kontaminantu v prostředí</a:t>
            </a:r>
            <a:r>
              <a:rPr lang="cs-CZ" dirty="0" smtClean="0"/>
              <a:t>, který nemůže ekotoxikologie přehlížet, protože expozici klíčově ovlivňuje:</a:t>
            </a:r>
          </a:p>
          <a:p>
            <a:pPr lvl="1"/>
            <a:r>
              <a:rPr lang="cs-CZ" dirty="0" smtClean="0"/>
              <a:t>změna </a:t>
            </a:r>
            <a:r>
              <a:rPr lang="cs-CZ" b="1" dirty="0" smtClean="0"/>
              <a:t>environmentální dostupnosti</a:t>
            </a:r>
            <a:r>
              <a:rPr lang="cs-CZ" dirty="0" smtClean="0"/>
              <a:t>:</a:t>
            </a:r>
          </a:p>
          <a:p>
            <a:pPr lvl="2"/>
            <a:r>
              <a:rPr lang="cs-CZ" dirty="0" smtClean="0"/>
              <a:t>změna celkové koncentrace v prostředí</a:t>
            </a:r>
          </a:p>
          <a:p>
            <a:pPr lvl="2"/>
            <a:r>
              <a:rPr lang="cs-CZ" dirty="0" smtClean="0"/>
              <a:t>změna distribuce v různých částech prostředí</a:t>
            </a:r>
          </a:p>
          <a:p>
            <a:pPr lvl="2"/>
            <a:r>
              <a:rPr lang="cs-CZ" dirty="0" smtClean="0"/>
              <a:t>změna forem výskytu látky (např. kovy – </a:t>
            </a:r>
            <a:r>
              <a:rPr lang="cs-CZ" dirty="0" err="1" smtClean="0"/>
              <a:t>speciace</a:t>
            </a:r>
            <a:r>
              <a:rPr lang="cs-CZ" dirty="0" smtClean="0"/>
              <a:t>) a transformace</a:t>
            </a:r>
          </a:p>
          <a:p>
            <a:pPr lvl="2"/>
            <a:r>
              <a:rPr lang="cs-CZ" dirty="0" smtClean="0"/>
              <a:t>závisí zejména na vlastnostech látky a prostředí (uveďte konkrétní příklady)</a:t>
            </a:r>
          </a:p>
          <a:p>
            <a:pPr lvl="1"/>
            <a:r>
              <a:rPr lang="cs-CZ" dirty="0" smtClean="0"/>
              <a:t>změna </a:t>
            </a:r>
            <a:r>
              <a:rPr lang="cs-CZ" b="1" dirty="0" smtClean="0"/>
              <a:t>biodosažitelnosti a biodostupnosti</a:t>
            </a:r>
          </a:p>
          <a:p>
            <a:pPr lvl="2"/>
            <a:r>
              <a:rPr lang="cs-CZ" dirty="0" smtClean="0"/>
              <a:t>vazba na složky prostředí</a:t>
            </a:r>
          </a:p>
          <a:p>
            <a:pPr lvl="2"/>
            <a:r>
              <a:rPr lang="cs-CZ" dirty="0" smtClean="0"/>
              <a:t>omezení příjmu organismy</a:t>
            </a:r>
          </a:p>
          <a:p>
            <a:pPr lvl="2"/>
            <a:r>
              <a:rPr lang="cs-CZ" dirty="0" smtClean="0"/>
              <a:t>závisí na vlastnostech látky, prostředí ale i organismů (uveďte konkrétní příklady)</a:t>
            </a:r>
          </a:p>
          <a:p>
            <a:pPr lvl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Equilibrium</a:t>
            </a:r>
            <a:r>
              <a:rPr lang="cs-CZ" dirty="0" smtClean="0"/>
              <a:t> </a:t>
            </a:r>
            <a:r>
              <a:rPr lang="cs-CZ" dirty="0" err="1" smtClean="0"/>
              <a:t>sampling</a:t>
            </a:r>
            <a:r>
              <a:rPr lang="cs-CZ" dirty="0" smtClean="0"/>
              <a:t> of biota</a:t>
            </a:r>
            <a:endParaRPr lang="cs-CZ" dirty="0"/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 bwMode="auto">
          <a:xfrm>
            <a:off x="3095328" y="6611779"/>
            <a:ext cx="60486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err="1" smtClean="0"/>
              <a:t>Jahnke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et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al</a:t>
            </a:r>
            <a:r>
              <a:rPr lang="cs-CZ" sz="1000" b="0" dirty="0" smtClean="0"/>
              <a:t>. (2011) </a:t>
            </a:r>
            <a:r>
              <a:rPr lang="en-US" sz="1000" b="0" dirty="0" smtClean="0"/>
              <a:t>Environmental Toxicology and Chemistry</a:t>
            </a:r>
            <a:r>
              <a:rPr lang="cs-CZ" sz="1000" b="0" dirty="0" smtClean="0"/>
              <a:t> </a:t>
            </a:r>
            <a:r>
              <a:rPr lang="en-US" sz="1000" b="0" dirty="0" smtClean="0"/>
              <a:t>30</a:t>
            </a:r>
            <a:r>
              <a:rPr lang="cs-CZ" sz="1000" b="0" dirty="0" smtClean="0"/>
              <a:t>: </a:t>
            </a:r>
            <a:r>
              <a:rPr lang="en-US" sz="1000" b="0" dirty="0" smtClean="0"/>
              <a:t>1515-1521</a:t>
            </a:r>
            <a:endParaRPr lang="cs-CZ" sz="1000" b="0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980728"/>
            <a:ext cx="6375984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343733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obsah 4"/>
          <p:cNvSpPr txBox="1">
            <a:spLocks/>
          </p:cNvSpPr>
          <p:nvPr/>
        </p:nvSpPr>
        <p:spPr bwMode="auto">
          <a:xfrm>
            <a:off x="0" y="4365104"/>
            <a:ext cx="2483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err="1" smtClean="0"/>
              <a:t>Jahnke</a:t>
            </a:r>
            <a:r>
              <a:rPr lang="cs-CZ" sz="1000" b="0" dirty="0" smtClean="0"/>
              <a:t> (2009) </a:t>
            </a:r>
            <a:r>
              <a:rPr lang="cs-CZ" sz="1000" b="0" dirty="0" err="1" smtClean="0"/>
              <a:t>Chemosphere</a:t>
            </a:r>
            <a:r>
              <a:rPr lang="cs-CZ" sz="1000" b="0" dirty="0" smtClean="0"/>
              <a:t> 77: 764–770</a:t>
            </a:r>
            <a:endParaRPr lang="cs-CZ" sz="1000" b="0" dirty="0"/>
          </a:p>
        </p:txBody>
      </p:sp>
    </p:spTree>
    <p:extLst>
      <p:ext uri="{BB962C8B-B14F-4D97-AF65-F5344CB8AC3E}">
        <p14:creationId xmlns:p14="http://schemas.microsoft.com/office/powerpoint/2010/main" val="108564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PBET – napodobování trávícího procesu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3456384" cy="5256584"/>
          </a:xfrm>
        </p:spPr>
        <p:txBody>
          <a:bodyPr/>
          <a:lstStyle/>
          <a:p>
            <a:pPr marL="1588" indent="-1588">
              <a:buNone/>
            </a:pPr>
            <a:r>
              <a:rPr lang="en-US" sz="1600" dirty="0" err="1" smtClean="0"/>
              <a:t>Sorptive</a:t>
            </a:r>
            <a:r>
              <a:rPr lang="en-US" sz="1600" dirty="0" smtClean="0"/>
              <a:t> Physiologically Based Extraction of Contaminated Solid</a:t>
            </a:r>
            <a:r>
              <a:rPr lang="cs-CZ" sz="1600" dirty="0" smtClean="0"/>
              <a:t> </a:t>
            </a:r>
            <a:r>
              <a:rPr lang="en-US" sz="1600" dirty="0" smtClean="0"/>
              <a:t>Matrices: Incorporating Silicone Rod As Absorption Sink for</a:t>
            </a:r>
            <a:r>
              <a:rPr lang="cs-CZ" sz="1600" dirty="0" smtClean="0"/>
              <a:t> </a:t>
            </a:r>
            <a:r>
              <a:rPr lang="en-US" sz="1600" dirty="0" smtClean="0"/>
              <a:t>Hydrophobic Organic Contaminants</a:t>
            </a:r>
            <a:r>
              <a:rPr lang="cs-CZ" sz="1600" dirty="0" smtClean="0"/>
              <a:t> </a:t>
            </a:r>
          </a:p>
          <a:p>
            <a:pPr marL="1588" indent="-1588">
              <a:buNone/>
            </a:pPr>
            <a:r>
              <a:rPr lang="cs-CZ" sz="1000" dirty="0" err="1" smtClean="0"/>
              <a:t>Gouliarmou</a:t>
            </a:r>
            <a:r>
              <a:rPr lang="cs-CZ" sz="1000" dirty="0" smtClean="0"/>
              <a:t> </a:t>
            </a:r>
            <a:r>
              <a:rPr lang="cs-CZ" sz="1000" dirty="0" err="1" smtClean="0"/>
              <a:t>et</a:t>
            </a:r>
            <a:r>
              <a:rPr lang="cs-CZ" sz="1000" dirty="0" smtClean="0"/>
              <a:t> </a:t>
            </a:r>
            <a:r>
              <a:rPr lang="cs-CZ" sz="1000" dirty="0" err="1" smtClean="0"/>
              <a:t>al</a:t>
            </a:r>
            <a:r>
              <a:rPr lang="cs-CZ" sz="1000" dirty="0" smtClean="0"/>
              <a:t>. 2013, </a:t>
            </a:r>
            <a:r>
              <a:rPr lang="fr-FR" sz="1000" dirty="0" smtClean="0"/>
              <a:t>Environ Sci Technol 47</a:t>
            </a:r>
            <a:r>
              <a:rPr lang="cs-CZ" sz="1000" dirty="0" smtClean="0"/>
              <a:t>: </a:t>
            </a:r>
            <a:r>
              <a:rPr lang="fr-FR" sz="1000" dirty="0" smtClean="0"/>
              <a:t>941−948</a:t>
            </a:r>
            <a:endParaRPr lang="cs-CZ" sz="1600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 l="31780" r="33262"/>
          <a:stretch>
            <a:fillRect/>
          </a:stretch>
        </p:blipFill>
        <p:spPr bwMode="auto">
          <a:xfrm>
            <a:off x="2411760" y="3356992"/>
            <a:ext cx="1206139" cy="229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 b="15553"/>
          <a:stretch>
            <a:fillRect/>
          </a:stretch>
        </p:blipFill>
        <p:spPr bwMode="auto">
          <a:xfrm>
            <a:off x="3923928" y="1052736"/>
            <a:ext cx="5220073" cy="537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PBET – napodobování trávícího procesu</a:t>
            </a:r>
            <a:endParaRPr lang="cs-CZ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980728"/>
            <a:ext cx="5314950" cy="570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0" y="5517232"/>
            <a:ext cx="2483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/>
              <a:t>Dean</a:t>
            </a:r>
            <a:r>
              <a:rPr lang="cs-CZ" sz="1000" b="0" dirty="0" smtClean="0"/>
              <a:t> (2004) </a:t>
            </a:r>
            <a:r>
              <a:rPr lang="en-US" sz="1000" b="0" dirty="0" smtClean="0"/>
              <a:t>Trends in Analytical Chemistry</a:t>
            </a:r>
            <a:r>
              <a:rPr lang="cs-CZ" sz="1000" b="0" dirty="0" smtClean="0"/>
              <a:t> </a:t>
            </a:r>
            <a:r>
              <a:rPr lang="en-US" sz="1000" b="0" dirty="0" smtClean="0"/>
              <a:t>23</a:t>
            </a:r>
            <a:r>
              <a:rPr lang="cs-CZ" sz="1000" b="0" dirty="0" smtClean="0"/>
              <a:t>, 609-618</a:t>
            </a:r>
            <a:endParaRPr lang="cs-CZ" sz="1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PBET – napodobování trávícího procesu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simulated earthworm</a:t>
            </a:r>
            <a:r>
              <a:rPr lang="cs-CZ" b="1" dirty="0" smtClean="0"/>
              <a:t> </a:t>
            </a:r>
            <a:r>
              <a:rPr lang="en-US" b="1" dirty="0" smtClean="0"/>
              <a:t>gut (SEG) test</a:t>
            </a:r>
            <a:endParaRPr lang="cs-CZ" b="1" dirty="0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8143875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539552" y="4725144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b="0" dirty="0" err="1" smtClean="0"/>
              <a:t>Ma</a:t>
            </a:r>
            <a:r>
              <a:rPr lang="cs-CZ" sz="1000" b="0" dirty="0" smtClean="0"/>
              <a:t>  </a:t>
            </a:r>
            <a:r>
              <a:rPr lang="cs-CZ" sz="1000" b="0" dirty="0" err="1" smtClean="0"/>
              <a:t>et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al</a:t>
            </a:r>
            <a:r>
              <a:rPr lang="cs-CZ" sz="1000" b="0" dirty="0" smtClean="0"/>
              <a:t>. (2009) </a:t>
            </a:r>
            <a:r>
              <a:rPr lang="en-US" sz="1000" b="0" dirty="0" smtClean="0"/>
              <a:t>Environmental Toxicology and Chemistry</a:t>
            </a:r>
            <a:r>
              <a:rPr lang="cs-CZ" sz="1000" b="0" dirty="0" smtClean="0"/>
              <a:t> </a:t>
            </a:r>
            <a:r>
              <a:rPr lang="en-US" sz="1000" b="0" dirty="0" smtClean="0"/>
              <a:t>28</a:t>
            </a:r>
            <a:r>
              <a:rPr lang="cs-CZ" sz="1000" b="0" dirty="0" smtClean="0"/>
              <a:t>: </a:t>
            </a:r>
            <a:r>
              <a:rPr lang="en-US" sz="1000" b="0" dirty="0" smtClean="0"/>
              <a:t>1439–1446</a:t>
            </a:r>
            <a:endParaRPr lang="cs-CZ" sz="1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 přestupu přes biologické membrány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7" descr="Pieces and Nam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10037"/>
            <a:ext cx="6975020" cy="3858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 descr="https://encrypted-tbn1.google.com/images?q=tbn:ANd9GcTW2DuzQVQZspoc3okbePxw_UbKyPKIsmahwdFakwDjx2jjFqxc"/>
          <p:cNvPicPr>
            <a:picLocks noChangeAspect="1" noChangeArrowheads="1"/>
          </p:cNvPicPr>
          <p:nvPr/>
        </p:nvPicPr>
        <p:blipFill rotWithShape="1">
          <a:blip r:embed="rId3" cstate="print"/>
          <a:srcRect l="12017" t="18097" r="16077"/>
          <a:stretch/>
        </p:blipFill>
        <p:spPr bwMode="auto">
          <a:xfrm>
            <a:off x="6588224" y="1049356"/>
            <a:ext cx="2376264" cy="2389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Cell Diag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868059"/>
            <a:ext cx="3096343" cy="186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36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Modelování expozice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01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Modelování expozice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1052736"/>
            <a:ext cx="4968552" cy="5256584"/>
          </a:xfrm>
        </p:spPr>
        <p:txBody>
          <a:bodyPr/>
          <a:lstStyle/>
          <a:p>
            <a:r>
              <a:rPr lang="cs-CZ" dirty="0" smtClean="0"/>
              <a:t>scénáře („</a:t>
            </a:r>
            <a:r>
              <a:rPr lang="cs-CZ" dirty="0" err="1" smtClean="0"/>
              <a:t>worst</a:t>
            </a:r>
            <a:r>
              <a:rPr lang="cs-CZ" dirty="0" smtClean="0"/>
              <a:t> case </a:t>
            </a:r>
            <a:r>
              <a:rPr lang="cs-CZ" dirty="0" err="1" smtClean="0"/>
              <a:t>scenario</a:t>
            </a:r>
            <a:r>
              <a:rPr lang="cs-CZ" dirty="0" smtClean="0"/>
              <a:t>“ či jiné)</a:t>
            </a:r>
          </a:p>
          <a:p>
            <a:r>
              <a:rPr lang="cs-CZ" dirty="0" smtClean="0"/>
              <a:t>modelování: </a:t>
            </a:r>
          </a:p>
          <a:p>
            <a:pPr lvl="1"/>
            <a:r>
              <a:rPr lang="cs-CZ" sz="1600" dirty="0" smtClean="0"/>
              <a:t>transportu od zdroje</a:t>
            </a:r>
          </a:p>
          <a:p>
            <a:pPr lvl="1"/>
            <a:r>
              <a:rPr lang="cs-CZ" sz="1600" dirty="0" smtClean="0"/>
              <a:t>změny koncentrace</a:t>
            </a:r>
          </a:p>
          <a:p>
            <a:pPr lvl="1"/>
            <a:r>
              <a:rPr lang="cs-CZ" sz="1600" dirty="0" smtClean="0"/>
              <a:t>degradace a vzniku transformačních produktů</a:t>
            </a:r>
          </a:p>
          <a:p>
            <a:pPr lvl="1"/>
            <a:r>
              <a:rPr lang="cs-CZ" sz="1600" dirty="0" smtClean="0"/>
              <a:t>distribuce v ŽP</a:t>
            </a:r>
          </a:p>
          <a:p>
            <a:pPr lvl="1"/>
            <a:r>
              <a:rPr lang="cs-CZ" sz="1600" dirty="0" smtClean="0"/>
              <a:t>distribuce v rámci dané složky prostředí (např. v půdě)</a:t>
            </a:r>
          </a:p>
          <a:p>
            <a:r>
              <a:rPr lang="cs-CZ" dirty="0" smtClean="0"/>
              <a:t>zdrojem jsou data o zdrojích + data vlastnostech látek a prostředí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851920" cy="478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obsah 4"/>
          <p:cNvSpPr txBox="1">
            <a:spLocks/>
          </p:cNvSpPr>
          <p:nvPr/>
        </p:nvSpPr>
        <p:spPr bwMode="auto">
          <a:xfrm>
            <a:off x="5354826" y="6211669"/>
            <a:ext cx="36451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0" dirty="0"/>
              <a:t>T</a:t>
            </a:r>
            <a:r>
              <a:rPr lang="en-US" sz="1200" b="0" dirty="0"/>
              <a:t>he Edinburgh Centre for </a:t>
            </a:r>
            <a:r>
              <a:rPr lang="en-US" sz="1200" b="0" dirty="0" smtClean="0"/>
              <a:t>Toxicology</a:t>
            </a:r>
            <a:r>
              <a:rPr lang="cs-CZ" sz="1200" b="0" dirty="0" smtClean="0"/>
              <a:t>. </a:t>
            </a:r>
            <a:r>
              <a:rPr lang="en-US" sz="1200" b="0" dirty="0" smtClean="0"/>
              <a:t>UNEP/IPCS </a:t>
            </a:r>
            <a:r>
              <a:rPr lang="en-US" sz="1200" b="0" dirty="0"/>
              <a:t>Training Module No. </a:t>
            </a:r>
            <a:r>
              <a:rPr lang="en-US" sz="1200" b="0" dirty="0" smtClean="0"/>
              <a:t>3</a:t>
            </a:r>
            <a:r>
              <a:rPr lang="cs-CZ" sz="1200" b="0" dirty="0" smtClean="0"/>
              <a:t>, </a:t>
            </a:r>
            <a:r>
              <a:rPr lang="en-US" sz="1200" b="0" dirty="0" smtClean="0"/>
              <a:t>Section B</a:t>
            </a:r>
            <a:r>
              <a:rPr lang="cs-CZ" sz="1200" b="0" dirty="0" smtClean="0"/>
              <a:t>, </a:t>
            </a:r>
            <a:r>
              <a:rPr lang="en-US" sz="1200" b="0" dirty="0" smtClean="0"/>
              <a:t>Environmental Risk</a:t>
            </a:r>
            <a:r>
              <a:rPr lang="cs-CZ" sz="1200" b="0" dirty="0" smtClean="0"/>
              <a:t> </a:t>
            </a:r>
            <a:r>
              <a:rPr lang="en-US" sz="1200" b="0" dirty="0" smtClean="0"/>
              <a:t>Assessment</a:t>
            </a:r>
            <a:r>
              <a:rPr lang="cs-CZ" sz="1200" b="0" dirty="0" smtClean="0"/>
              <a:t>.</a:t>
            </a:r>
            <a:endParaRPr lang="cs-CZ" sz="1200" b="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3774"/>
            <a:ext cx="5004048" cy="153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59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Modelování expozice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5030398" cy="5040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4"/>
          <p:cNvSpPr txBox="1">
            <a:spLocks/>
          </p:cNvSpPr>
          <p:nvPr/>
        </p:nvSpPr>
        <p:spPr bwMode="auto">
          <a:xfrm>
            <a:off x="5498842" y="5085184"/>
            <a:ext cx="36451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0" dirty="0"/>
              <a:t>T</a:t>
            </a:r>
            <a:r>
              <a:rPr lang="en-US" sz="1200" b="0" dirty="0"/>
              <a:t>he Edinburgh Centre for </a:t>
            </a:r>
            <a:r>
              <a:rPr lang="en-US" sz="1200" b="0" dirty="0" smtClean="0"/>
              <a:t>Toxicology</a:t>
            </a:r>
            <a:r>
              <a:rPr lang="cs-CZ" sz="1200" b="0" dirty="0" smtClean="0"/>
              <a:t>. </a:t>
            </a:r>
            <a:r>
              <a:rPr lang="en-US" sz="1200" b="0" dirty="0" smtClean="0"/>
              <a:t>UNEP/IPCS </a:t>
            </a:r>
            <a:r>
              <a:rPr lang="en-US" sz="1200" b="0" dirty="0"/>
              <a:t>Training Module No. </a:t>
            </a:r>
            <a:r>
              <a:rPr lang="en-US" sz="1200" b="0" dirty="0" smtClean="0"/>
              <a:t>3</a:t>
            </a:r>
            <a:r>
              <a:rPr lang="cs-CZ" sz="1200" b="0" dirty="0" smtClean="0"/>
              <a:t>, </a:t>
            </a:r>
            <a:r>
              <a:rPr lang="en-US" sz="1200" b="0" dirty="0" smtClean="0"/>
              <a:t>Section B</a:t>
            </a:r>
            <a:r>
              <a:rPr lang="cs-CZ" sz="1200" b="0" dirty="0" smtClean="0"/>
              <a:t>, </a:t>
            </a:r>
            <a:r>
              <a:rPr lang="en-US" sz="1200" b="0" dirty="0" smtClean="0"/>
              <a:t>Environmental Risk</a:t>
            </a:r>
            <a:r>
              <a:rPr lang="cs-CZ" sz="1200" b="0" dirty="0" smtClean="0"/>
              <a:t> </a:t>
            </a:r>
            <a:r>
              <a:rPr lang="en-US" sz="1200" b="0" dirty="0" smtClean="0"/>
              <a:t>Assessment</a:t>
            </a:r>
            <a:r>
              <a:rPr lang="cs-CZ" sz="1200" b="0" dirty="0" smtClean="0"/>
              <a:t>.</a:t>
            </a:r>
            <a:endParaRPr lang="cs-CZ" sz="1200" b="0" dirty="0"/>
          </a:p>
        </p:txBody>
      </p:sp>
      <p:sp>
        <p:nvSpPr>
          <p:cNvPr id="5" name="Zástupný symbol pro obsah 5"/>
          <p:cNvSpPr>
            <a:spLocks noGrp="1"/>
          </p:cNvSpPr>
          <p:nvPr>
            <p:ph idx="1"/>
          </p:nvPr>
        </p:nvSpPr>
        <p:spPr>
          <a:xfrm>
            <a:off x="5364088" y="1196752"/>
            <a:ext cx="3600400" cy="4248472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modelování zátěže jednotlivých složek ŽP – od zdroje do okolí organismu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48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Modelování expozice</a:t>
            </a:r>
            <a:endParaRPr lang="cs-CZ" dirty="0"/>
          </a:p>
        </p:txBody>
      </p:sp>
      <p:sp>
        <p:nvSpPr>
          <p:cNvPr id="8" name="Zástupný symbol pro obsah 4"/>
          <p:cNvSpPr txBox="1">
            <a:spLocks/>
          </p:cNvSpPr>
          <p:nvPr/>
        </p:nvSpPr>
        <p:spPr bwMode="auto">
          <a:xfrm>
            <a:off x="5296612" y="5846128"/>
            <a:ext cx="3645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/>
              <a:t>T</a:t>
            </a:r>
            <a:r>
              <a:rPr lang="en-US" sz="1000" b="0" dirty="0"/>
              <a:t>he Edinburgh Centre for </a:t>
            </a:r>
            <a:r>
              <a:rPr lang="en-US" sz="1000" b="0" dirty="0" smtClean="0"/>
              <a:t>Toxicology</a:t>
            </a:r>
            <a:r>
              <a:rPr lang="cs-CZ" sz="1000" b="0" dirty="0" smtClean="0"/>
              <a:t>. </a:t>
            </a:r>
            <a:r>
              <a:rPr lang="en-US" sz="1000" b="0" dirty="0" smtClean="0"/>
              <a:t>UNEP/IPCS </a:t>
            </a:r>
            <a:r>
              <a:rPr lang="en-US" sz="1000" b="0" dirty="0"/>
              <a:t>Training Module No. </a:t>
            </a:r>
            <a:r>
              <a:rPr lang="en-US" sz="1000" b="0" dirty="0" smtClean="0"/>
              <a:t>3</a:t>
            </a:r>
            <a:r>
              <a:rPr lang="cs-CZ" sz="1000" b="0" dirty="0" smtClean="0"/>
              <a:t>, </a:t>
            </a:r>
            <a:r>
              <a:rPr lang="en-US" sz="1000" b="0" dirty="0" smtClean="0"/>
              <a:t>Section B</a:t>
            </a:r>
            <a:r>
              <a:rPr lang="cs-CZ" sz="1000" b="0" dirty="0" smtClean="0"/>
              <a:t>, </a:t>
            </a:r>
            <a:r>
              <a:rPr lang="en-US" sz="1000" b="0" dirty="0" smtClean="0"/>
              <a:t>Environmental Risk</a:t>
            </a:r>
            <a:r>
              <a:rPr lang="cs-CZ" sz="1000" b="0" dirty="0" smtClean="0"/>
              <a:t> </a:t>
            </a:r>
            <a:r>
              <a:rPr lang="en-US" sz="1000" b="0" dirty="0" smtClean="0"/>
              <a:t>Assessment</a:t>
            </a:r>
            <a:r>
              <a:rPr lang="cs-CZ" sz="1000" b="0" dirty="0" smtClean="0"/>
              <a:t>.</a:t>
            </a:r>
            <a:endParaRPr lang="cs-CZ" sz="1000" b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5"/>
            <a:ext cx="3888432" cy="4529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4"/>
          <p:cNvSpPr>
            <a:spLocks noGrp="1"/>
          </p:cNvSpPr>
          <p:nvPr>
            <p:ph idx="1"/>
          </p:nvPr>
        </p:nvSpPr>
        <p:spPr>
          <a:xfrm>
            <a:off x="251520" y="980728"/>
            <a:ext cx="4968552" cy="5328592"/>
          </a:xfrm>
        </p:spPr>
        <p:txBody>
          <a:bodyPr/>
          <a:lstStyle/>
          <a:p>
            <a:r>
              <a:rPr lang="cs-CZ" sz="1600" b="1" dirty="0" err="1" smtClean="0"/>
              <a:t>multimedia</a:t>
            </a:r>
            <a:r>
              <a:rPr lang="cs-CZ" sz="1600" b="1" dirty="0" smtClean="0"/>
              <a:t> fate models (</a:t>
            </a:r>
            <a:r>
              <a:rPr lang="cs-CZ" sz="1600" b="1" dirty="0" err="1" smtClean="0"/>
              <a:t>Mackay</a:t>
            </a:r>
            <a:r>
              <a:rPr lang="cs-CZ" sz="1600" b="1" dirty="0" smtClean="0"/>
              <a:t>)</a:t>
            </a:r>
          </a:p>
          <a:p>
            <a:r>
              <a:rPr lang="cs-CZ" sz="1600" dirty="0" smtClean="0"/>
              <a:t>fugacitní modely I až IV</a:t>
            </a:r>
          </a:p>
          <a:p>
            <a:r>
              <a:rPr lang="cs-CZ" sz="1600" dirty="0" smtClean="0"/>
              <a:t>fugacita </a:t>
            </a:r>
            <a:r>
              <a:rPr lang="cs-CZ" sz="1600" dirty="0"/>
              <a:t>= </a:t>
            </a:r>
            <a:r>
              <a:rPr lang="cs-CZ" sz="1600" dirty="0" smtClean="0"/>
              <a:t>tendence </a:t>
            </a:r>
            <a:r>
              <a:rPr lang="cs-CZ" sz="1600" dirty="0"/>
              <a:t>utíkat/prchat z příslušné </a:t>
            </a:r>
            <a:r>
              <a:rPr lang="cs-CZ" sz="1600" dirty="0" smtClean="0"/>
              <a:t>fáze</a:t>
            </a:r>
          </a:p>
          <a:p>
            <a:pPr marL="0" indent="0">
              <a:buNone/>
            </a:pPr>
            <a:r>
              <a:rPr lang="cs-CZ" sz="1600" b="1" dirty="0" smtClean="0"/>
              <a:t>	C </a:t>
            </a:r>
            <a:r>
              <a:rPr lang="cs-CZ" sz="1600" b="1" dirty="0"/>
              <a:t>=  f . Z</a:t>
            </a:r>
          </a:p>
          <a:p>
            <a:pPr marL="0" indent="0">
              <a:buNone/>
            </a:pPr>
            <a:r>
              <a:rPr lang="cs-CZ" sz="1600" dirty="0" smtClean="0"/>
              <a:t>	</a:t>
            </a:r>
            <a:r>
              <a:rPr lang="cs-CZ" sz="1200" dirty="0" smtClean="0"/>
              <a:t>C </a:t>
            </a:r>
            <a:r>
              <a:rPr lang="cs-CZ" sz="1200" dirty="0"/>
              <a:t>- koncentrace v dané </a:t>
            </a:r>
            <a:r>
              <a:rPr lang="cs-CZ" sz="1200" dirty="0" smtClean="0"/>
              <a:t>fázi</a:t>
            </a:r>
          </a:p>
          <a:p>
            <a:pPr marL="0" indent="0">
              <a:buNone/>
            </a:pPr>
            <a:r>
              <a:rPr lang="cs-CZ" sz="1200" dirty="0"/>
              <a:t>	</a:t>
            </a:r>
            <a:r>
              <a:rPr lang="cs-CZ" sz="1200" dirty="0" smtClean="0"/>
              <a:t>f – fugacita</a:t>
            </a:r>
          </a:p>
          <a:p>
            <a:pPr marL="0" indent="0">
              <a:buNone/>
            </a:pPr>
            <a:r>
              <a:rPr lang="cs-CZ" sz="1200" dirty="0"/>
              <a:t>	</a:t>
            </a:r>
            <a:r>
              <a:rPr lang="cs-CZ" sz="1200" dirty="0" smtClean="0"/>
              <a:t>Z </a:t>
            </a:r>
            <a:r>
              <a:rPr lang="cs-CZ" sz="1200" dirty="0"/>
              <a:t>- konstanta </a:t>
            </a:r>
            <a:r>
              <a:rPr lang="cs-CZ" sz="1200" dirty="0" smtClean="0"/>
              <a:t>fugacity</a:t>
            </a:r>
          </a:p>
          <a:p>
            <a:r>
              <a:rPr lang="cs-CZ" sz="1600" dirty="0" smtClean="0"/>
              <a:t>v </a:t>
            </a:r>
            <a:r>
              <a:rPr lang="cs-CZ" sz="1600" dirty="0"/>
              <a:t>rovnováze </a:t>
            </a:r>
            <a:r>
              <a:rPr lang="cs-CZ" sz="1600" dirty="0" smtClean="0"/>
              <a:t>platí:</a:t>
            </a:r>
          </a:p>
          <a:p>
            <a:pPr marL="0" indent="0">
              <a:buNone/>
            </a:pPr>
            <a:r>
              <a:rPr lang="cs-CZ" sz="1600" dirty="0"/>
              <a:t>	</a:t>
            </a:r>
            <a:r>
              <a:rPr lang="cs-CZ" sz="1600" dirty="0" err="1" smtClean="0"/>
              <a:t>f</a:t>
            </a:r>
            <a:r>
              <a:rPr lang="cs-CZ" sz="1600" baseline="-25000" dirty="0" err="1" smtClean="0"/>
              <a:t>soil</a:t>
            </a:r>
            <a:r>
              <a:rPr lang="cs-CZ" sz="1600" dirty="0" smtClean="0"/>
              <a:t> </a:t>
            </a:r>
            <a:r>
              <a:rPr lang="cs-CZ" sz="1600" dirty="0"/>
              <a:t>= f</a:t>
            </a:r>
            <a:r>
              <a:rPr lang="cs-CZ" sz="1600" baseline="-25000" dirty="0"/>
              <a:t>air</a:t>
            </a:r>
            <a:r>
              <a:rPr lang="cs-CZ" sz="1600" dirty="0"/>
              <a:t> = </a:t>
            </a:r>
            <a:r>
              <a:rPr lang="cs-CZ" sz="1600" dirty="0" err="1"/>
              <a:t>f</a:t>
            </a:r>
            <a:r>
              <a:rPr lang="cs-CZ" sz="1600" baseline="-25000" dirty="0" err="1"/>
              <a:t>sediment</a:t>
            </a:r>
            <a:r>
              <a:rPr lang="cs-CZ" sz="1600" dirty="0"/>
              <a:t> = </a:t>
            </a:r>
            <a:r>
              <a:rPr lang="cs-CZ" sz="1600" dirty="0" err="1"/>
              <a:t>f</a:t>
            </a:r>
            <a:r>
              <a:rPr lang="cs-CZ" sz="1600" baseline="-25000" dirty="0" err="1"/>
              <a:t>biota</a:t>
            </a:r>
            <a:endParaRPr lang="cs-CZ" sz="1600" baseline="-25000" dirty="0"/>
          </a:p>
          <a:p>
            <a:pPr marL="0" indent="0">
              <a:buNone/>
            </a:pPr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4720132" cy="2046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0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Modelování expozice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300192" y="1484784"/>
            <a:ext cx="2592288" cy="4248472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modelové ŽP</a:t>
            </a:r>
          </a:p>
          <a:p>
            <a:pPr marL="0" indent="0">
              <a:buNone/>
            </a:pPr>
            <a:r>
              <a:rPr lang="cs-CZ" dirty="0" smtClean="0"/>
              <a:t>(modelování pro potřeby REACH)</a:t>
            </a: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" y="1052736"/>
            <a:ext cx="5845428" cy="5803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 txBox="1">
            <a:spLocks/>
          </p:cNvSpPr>
          <p:nvPr/>
        </p:nvSpPr>
        <p:spPr bwMode="auto">
          <a:xfrm>
            <a:off x="6084168" y="5992205"/>
            <a:ext cx="30488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smtClean="0"/>
              <a:t>ECHA (2012): </a:t>
            </a:r>
            <a:r>
              <a:rPr lang="en-US" sz="1000" b="0" dirty="0"/>
              <a:t>Guidance on information requirements and chemical safety </a:t>
            </a:r>
            <a:r>
              <a:rPr lang="en-US" sz="1000" b="0" dirty="0" smtClean="0"/>
              <a:t>assessment</a:t>
            </a:r>
            <a:r>
              <a:rPr lang="cs-CZ" sz="1000" b="0" dirty="0" smtClean="0"/>
              <a:t>. </a:t>
            </a:r>
            <a:r>
              <a:rPr lang="en-US" sz="1000" b="0" dirty="0" smtClean="0"/>
              <a:t>Chapter </a:t>
            </a:r>
            <a:r>
              <a:rPr lang="en-US" sz="1000" b="0" dirty="0"/>
              <a:t>R.16: Environmental Exposure </a:t>
            </a:r>
            <a:r>
              <a:rPr lang="en-US" sz="1000" b="0" dirty="0" smtClean="0"/>
              <a:t>Estimation</a:t>
            </a:r>
            <a:r>
              <a:rPr lang="cs-CZ" sz="1000" b="0" dirty="0" smtClean="0"/>
              <a:t>. </a:t>
            </a:r>
            <a:r>
              <a:rPr lang="en-US" sz="1000" b="0" dirty="0" smtClean="0"/>
              <a:t>ECHA-10-G-06-EN</a:t>
            </a:r>
            <a:endParaRPr lang="cs-CZ" sz="1000" b="0" dirty="0"/>
          </a:p>
        </p:txBody>
      </p:sp>
    </p:spTree>
    <p:extLst>
      <p:ext uri="{BB962C8B-B14F-4D97-AF65-F5344CB8AC3E}">
        <p14:creationId xmlns:p14="http://schemas.microsoft.com/office/powerpoint/2010/main" val="12132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256584"/>
          </a:xfrm>
        </p:spPr>
        <p:txBody>
          <a:bodyPr/>
          <a:lstStyle/>
          <a:p>
            <a:pPr marL="174625" indent="-165100"/>
            <a:r>
              <a:rPr lang="cs-CZ" sz="1800" dirty="0" smtClean="0"/>
              <a:t>všechny tyto procesy je potřeba popsat a vyhodnotit (= změřit/modelovat) pro kvalitní analýzu ekotoxikologického problému, protože v drtivé většině případů platí, že</a:t>
            </a:r>
            <a:br>
              <a:rPr lang="cs-CZ" sz="1800" dirty="0" smtClean="0"/>
            </a:br>
            <a:r>
              <a:rPr lang="cs-CZ" sz="1800" b="1" u="sng" dirty="0" smtClean="0"/>
              <a:t>pro účinek musí látka vstoupit do organismu a reagovat s </a:t>
            </a:r>
            <a:r>
              <a:rPr lang="cs-CZ" sz="1800" b="1" u="sng" dirty="0" err="1" smtClean="0"/>
              <a:t>biol</a:t>
            </a:r>
            <a:r>
              <a:rPr lang="cs-CZ" sz="1800" b="1" u="sng" dirty="0" smtClean="0"/>
              <a:t>. receptorem</a:t>
            </a:r>
          </a:p>
          <a:p>
            <a:pPr marL="174625" indent="-165100"/>
            <a:r>
              <a:rPr lang="cs-CZ" sz="1800" b="1" dirty="0" smtClean="0"/>
              <a:t>expoziční cesta</a:t>
            </a:r>
          </a:p>
        </p:txBody>
      </p:sp>
      <p:pic>
        <p:nvPicPr>
          <p:cNvPr id="4" name="Picture 4" descr="rybic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2924944"/>
            <a:ext cx="4097833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5759" y="2060848"/>
            <a:ext cx="4568730" cy="465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obsah 4"/>
          <p:cNvSpPr txBox="1">
            <a:spLocks/>
          </p:cNvSpPr>
          <p:nvPr/>
        </p:nvSpPr>
        <p:spPr bwMode="auto">
          <a:xfrm>
            <a:off x="6300192" y="6301351"/>
            <a:ext cx="284222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0" dirty="0"/>
              <a:t>ISO 17402 (2006</a:t>
            </a:r>
            <a:r>
              <a:rPr lang="en-US" sz="1000" b="0" dirty="0" smtClean="0"/>
              <a:t>)</a:t>
            </a:r>
            <a:r>
              <a:rPr lang="cs-CZ" sz="1000" b="0" dirty="0" smtClean="0"/>
              <a:t> </a:t>
            </a:r>
            <a:r>
              <a:rPr lang="en-US" sz="1000" b="0" dirty="0" smtClean="0"/>
              <a:t>Guidance </a:t>
            </a:r>
            <a:r>
              <a:rPr lang="en-US" sz="1000" b="0" dirty="0"/>
              <a:t>for the selection and application of methods </a:t>
            </a:r>
            <a:r>
              <a:rPr lang="en-US" sz="1000" b="0" dirty="0" smtClean="0"/>
              <a:t>for </a:t>
            </a:r>
            <a:r>
              <a:rPr lang="en-US" sz="1000" b="0" dirty="0"/>
              <a:t>the assessment  of bioavailability in soil and soil materials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Modelování expozice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Plant</a:t>
            </a:r>
            <a:r>
              <a:rPr lang="cs-CZ" dirty="0" smtClean="0"/>
              <a:t> </a:t>
            </a:r>
            <a:r>
              <a:rPr lang="cs-CZ" dirty="0" err="1" smtClean="0"/>
              <a:t>protection</a:t>
            </a:r>
            <a:r>
              <a:rPr lang="cs-CZ" dirty="0" smtClean="0"/>
              <a:t> </a:t>
            </a:r>
            <a:r>
              <a:rPr lang="cs-CZ" dirty="0" err="1" smtClean="0"/>
              <a:t>products</a:t>
            </a:r>
            <a:r>
              <a:rPr lang="cs-CZ" dirty="0" smtClean="0"/>
              <a:t> (PPP) – </a:t>
            </a:r>
            <a:r>
              <a:rPr lang="cs-CZ" dirty="0" err="1" smtClean="0"/>
              <a:t>pesticides</a:t>
            </a:r>
            <a:endParaRPr lang="cs-CZ" dirty="0" smtClean="0"/>
          </a:p>
          <a:p>
            <a:r>
              <a:rPr lang="cs-CZ" b="1" dirty="0" smtClean="0"/>
              <a:t>FOCUS modely EU - </a:t>
            </a:r>
            <a:r>
              <a:rPr lang="cs-CZ" b="1" dirty="0" smtClean="0">
                <a:hlinkClick r:id="rId2"/>
              </a:rPr>
              <a:t>http://focus.jrc.ec.europa.eu/</a:t>
            </a:r>
            <a:r>
              <a:rPr lang="cs-CZ" b="1" dirty="0" smtClean="0"/>
              <a:t> </a:t>
            </a:r>
          </a:p>
          <a:p>
            <a:r>
              <a:rPr lang="cs-CZ" dirty="0" smtClean="0"/>
              <a:t>PELMO, PEARL, MACRO, PRZM – podzemní voda</a:t>
            </a:r>
          </a:p>
          <a:p>
            <a:r>
              <a:rPr lang="cs-CZ" dirty="0" smtClean="0"/>
              <a:t>STEP 1 a 2, SWASH, TOXWA, SWAN – povrchová voda</a:t>
            </a:r>
          </a:p>
          <a:p>
            <a:r>
              <a:rPr lang="cs-CZ" dirty="0" smtClean="0"/>
              <a:t>EVA – ovzduší</a:t>
            </a:r>
          </a:p>
          <a:p>
            <a:r>
              <a:rPr lang="cs-CZ" dirty="0" smtClean="0"/>
              <a:t>cílem jsou hodnoty PEC</a:t>
            </a:r>
            <a:r>
              <a:rPr lang="cs-CZ" baseline="-25000" dirty="0" smtClean="0"/>
              <a:t>s</a:t>
            </a:r>
            <a:r>
              <a:rPr lang="cs-CZ" dirty="0" smtClean="0"/>
              <a:t>, PEC</a:t>
            </a:r>
            <a:r>
              <a:rPr lang="cs-CZ" baseline="-25000" dirty="0" smtClean="0"/>
              <a:t>sw</a:t>
            </a:r>
            <a:r>
              <a:rPr lang="cs-CZ" dirty="0" smtClean="0"/>
              <a:t>, PEC</a:t>
            </a:r>
            <a:r>
              <a:rPr lang="cs-CZ" baseline="-25000" dirty="0" smtClean="0"/>
              <a:t>sed</a:t>
            </a:r>
            <a:r>
              <a:rPr lang="cs-CZ" dirty="0" smtClean="0"/>
              <a:t>, PEC</a:t>
            </a:r>
            <a:r>
              <a:rPr lang="cs-CZ" baseline="-25000" dirty="0" smtClean="0"/>
              <a:t>gw</a:t>
            </a:r>
            <a:endParaRPr lang="cs-CZ" baseline="-25000" dirty="0"/>
          </a:p>
        </p:txBody>
      </p:sp>
      <p:pic>
        <p:nvPicPr>
          <p:cNvPr id="55302" name="Picture 6" descr="http://www.pesticidemodels.eu/sites/www.pesticidemodels.eu/files/images/toxswa/148f08col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861048"/>
            <a:ext cx="3997584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obsah 4"/>
          <p:cNvSpPr txBox="1">
            <a:spLocks/>
          </p:cNvSpPr>
          <p:nvPr/>
        </p:nvSpPr>
        <p:spPr bwMode="auto">
          <a:xfrm>
            <a:off x="6300192" y="5589240"/>
            <a:ext cx="28438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0" dirty="0" smtClean="0"/>
              <a:t>http://www.</a:t>
            </a:r>
            <a:r>
              <a:rPr lang="cs-CZ" sz="1200" b="0" dirty="0" err="1" smtClean="0"/>
              <a:t>pesticidemodels.eu</a:t>
            </a:r>
            <a:r>
              <a:rPr lang="cs-CZ" sz="1200" b="0" dirty="0" smtClean="0"/>
              <a:t>/</a:t>
            </a:r>
            <a:r>
              <a:rPr lang="cs-CZ" sz="1200" b="0" dirty="0" err="1" smtClean="0"/>
              <a:t>home</a:t>
            </a:r>
            <a:endParaRPr lang="cs-CZ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Modelování expozice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9" y="980728"/>
            <a:ext cx="914883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 txBox="1">
            <a:spLocks/>
          </p:cNvSpPr>
          <p:nvPr/>
        </p:nvSpPr>
        <p:spPr bwMode="auto">
          <a:xfrm>
            <a:off x="3989850" y="6595133"/>
            <a:ext cx="51464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0" dirty="0" err="1" smtClean="0"/>
              <a:t>Chapman</a:t>
            </a:r>
            <a:r>
              <a:rPr lang="cs-CZ" sz="1200" b="0" dirty="0" smtClean="0"/>
              <a:t> et al. (2003), </a:t>
            </a:r>
            <a:r>
              <a:rPr lang="cs-CZ" sz="1200" b="0" dirty="0" err="1" smtClean="0"/>
              <a:t>Human</a:t>
            </a:r>
            <a:r>
              <a:rPr lang="cs-CZ" sz="1200" b="0" dirty="0" smtClean="0"/>
              <a:t> </a:t>
            </a:r>
            <a:r>
              <a:rPr lang="cs-CZ" sz="1200" b="0" dirty="0"/>
              <a:t>and </a:t>
            </a:r>
            <a:r>
              <a:rPr lang="cs-CZ" sz="1200" b="0" dirty="0" err="1"/>
              <a:t>Ecological</a:t>
            </a:r>
            <a:r>
              <a:rPr lang="cs-CZ" sz="1200" b="0" dirty="0"/>
              <a:t> Risk </a:t>
            </a:r>
            <a:r>
              <a:rPr lang="cs-CZ" sz="1200" b="0" dirty="0" smtClean="0"/>
              <a:t>Assessment 9: 641</a:t>
            </a:r>
            <a:endParaRPr lang="cs-CZ" sz="1200" b="0" dirty="0"/>
          </a:p>
        </p:txBody>
      </p:sp>
    </p:spTree>
    <p:extLst>
      <p:ext uri="{BB962C8B-B14F-4D97-AF65-F5344CB8AC3E}">
        <p14:creationId xmlns:p14="http://schemas.microsoft.com/office/powerpoint/2010/main" val="25055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Equilibrium</a:t>
            </a:r>
            <a:r>
              <a:rPr lang="cs-CZ" dirty="0" smtClean="0"/>
              <a:t> </a:t>
            </a:r>
            <a:r>
              <a:rPr lang="cs-CZ" dirty="0" err="1" smtClean="0"/>
              <a:t>Partitioning</a:t>
            </a:r>
            <a:r>
              <a:rPr lang="cs-CZ" dirty="0" smtClean="0"/>
              <a:t> </a:t>
            </a:r>
            <a:r>
              <a:rPr lang="cs-CZ" dirty="0" err="1" smtClean="0"/>
              <a:t>Theory</a:t>
            </a:r>
            <a:r>
              <a:rPr lang="cs-CZ" dirty="0" smtClean="0"/>
              <a:t> (</a:t>
            </a:r>
            <a:r>
              <a:rPr lang="cs-CZ" dirty="0" err="1" smtClean="0"/>
              <a:t>EqP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5940152" y="1052736"/>
            <a:ext cx="3203848" cy="5805264"/>
          </a:xfrm>
        </p:spPr>
        <p:txBody>
          <a:bodyPr/>
          <a:lstStyle/>
          <a:p>
            <a:pPr marL="177800" indent="-166688"/>
            <a:r>
              <a:rPr lang="cs-CZ" sz="1600" dirty="0" smtClean="0"/>
              <a:t>v rovnováze lze namodelovat pomocí </a:t>
            </a:r>
            <a:r>
              <a:rPr lang="cs-CZ" sz="1600" dirty="0" err="1" smtClean="0"/>
              <a:t>Kd</a:t>
            </a:r>
            <a:r>
              <a:rPr lang="cs-CZ" sz="1600" dirty="0" smtClean="0"/>
              <a:t> koncentrace v pórové vodě a půdě / </a:t>
            </a:r>
            <a:r>
              <a:rPr lang="cs-CZ" sz="1600" dirty="0" err="1" smtClean="0"/>
              <a:t>sedimentua</a:t>
            </a:r>
            <a:r>
              <a:rPr lang="cs-CZ" sz="1600" dirty="0" smtClean="0"/>
              <a:t> a pomocí BCF potom koncentrace v organismu</a:t>
            </a:r>
          </a:p>
          <a:p>
            <a:pPr marL="177800" indent="-166688"/>
            <a:r>
              <a:rPr lang="cs-CZ" sz="1600" dirty="0" smtClean="0"/>
              <a:t>následně lze použít k </a:t>
            </a:r>
            <a:r>
              <a:rPr lang="cs-CZ" sz="1600" dirty="0" err="1" smtClean="0"/>
              <a:t>etrapolacím</a:t>
            </a:r>
            <a:r>
              <a:rPr lang="cs-CZ" sz="1600" dirty="0" smtClean="0"/>
              <a:t> mezi různými látkami (QSAR) či mezi různými půdami/sedimenty</a:t>
            </a:r>
          </a:p>
          <a:p>
            <a:pPr marL="177800" indent="-166688"/>
            <a:r>
              <a:rPr lang="cs-CZ" sz="1600" dirty="0" smtClean="0"/>
              <a:t>předpokládá, že klíčovou koncentrací pro následný vstup do organismu a efekty je rozpuštěná koncentrace </a:t>
            </a:r>
            <a:r>
              <a:rPr lang="cs-CZ" sz="1600" dirty="0" err="1" smtClean="0"/>
              <a:t>C</a:t>
            </a:r>
            <a:r>
              <a:rPr lang="cs-CZ" sz="1600" baseline="-25000" dirty="0" err="1" smtClean="0"/>
              <a:t>free</a:t>
            </a:r>
            <a:endParaRPr lang="cs-CZ" sz="1600" baseline="-25000" dirty="0" smtClean="0"/>
          </a:p>
          <a:p>
            <a:pPr marL="177800" indent="-166688"/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83968" y="5229200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BCF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229200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feeding</a:t>
            </a:r>
            <a:endParaRPr lang="cs-CZ" dirty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/>
          <a:srcRect r="48894" b="86207"/>
          <a:stretch>
            <a:fillRect/>
          </a:stretch>
        </p:blipFill>
        <p:spPr bwMode="auto">
          <a:xfrm>
            <a:off x="0" y="980728"/>
            <a:ext cx="5940152" cy="57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t="23736" b="14195"/>
          <a:stretch>
            <a:fillRect/>
          </a:stretch>
        </p:blipFill>
        <p:spPr bwMode="auto">
          <a:xfrm>
            <a:off x="0" y="1556791"/>
            <a:ext cx="5940152" cy="131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35755"/>
            <a:ext cx="5940152" cy="3822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Biotic</a:t>
            </a:r>
            <a:r>
              <a:rPr lang="cs-CZ" dirty="0" smtClean="0"/>
              <a:t> Ligand Model – BLM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Ligandy</a:t>
            </a:r>
            <a:r>
              <a:rPr lang="cs-CZ" dirty="0"/>
              <a:t> – hlavní ovlivnění biodostupnosti – anionty nebo molekuly, jež vedou ke vzniku koordinačních sloučenin nebo komplexů s kovy</a:t>
            </a:r>
          </a:p>
          <a:p>
            <a:r>
              <a:rPr lang="cs-CZ" dirty="0"/>
              <a:t>Rozpustné ligandy mohou modifikovat transport kovů přes membrány několika mechanismy:</a:t>
            </a:r>
          </a:p>
          <a:p>
            <a:pPr lvl="1"/>
            <a:r>
              <a:rPr lang="cs-CZ" dirty="0"/>
              <a:t>soupeření o povrchová ligandová místa</a:t>
            </a:r>
          </a:p>
          <a:p>
            <a:pPr lvl="1"/>
            <a:r>
              <a:rPr lang="cs-CZ" dirty="0"/>
              <a:t>změnu rozpustnosti v tucích</a:t>
            </a:r>
          </a:p>
          <a:p>
            <a:pPr lvl="1"/>
            <a:r>
              <a:rPr lang="cs-CZ" dirty="0"/>
              <a:t>srážení komplexů</a:t>
            </a:r>
          </a:p>
          <a:p>
            <a:pPr lvl="1"/>
            <a:r>
              <a:rPr lang="cs-CZ" dirty="0"/>
              <a:t>tím jsou modifikovány biologické procesy – osmoregulace, respirace, vylučování</a:t>
            </a:r>
          </a:p>
          <a:p>
            <a:endParaRPr lang="cs-CZ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232920" y="4275584"/>
            <a:ext cx="4911080" cy="2582416"/>
            <a:chOff x="96" y="432"/>
            <a:chExt cx="5376" cy="3456"/>
          </a:xfrm>
        </p:grpSpPr>
        <p:sp>
          <p:nvSpPr>
            <p:cNvPr id="5" name="AutoShape 13" descr="Kapky vody"/>
            <p:cNvSpPr>
              <a:spLocks noChangeArrowheads="1"/>
            </p:cNvSpPr>
            <p:nvPr/>
          </p:nvSpPr>
          <p:spPr bwMode="auto">
            <a:xfrm>
              <a:off x="1104" y="432"/>
              <a:ext cx="4368" cy="3408"/>
            </a:xfrm>
            <a:prstGeom prst="roundRect">
              <a:avLst>
                <a:gd name="adj" fmla="val 5019"/>
              </a:avLst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2"/>
                </a:clrFrom>
                <a:clrTo>
                  <a:srgbClr val="FEFEF2">
                    <a:alpha val="0"/>
                  </a:srgbClr>
                </a:clrTo>
              </a:clrChange>
            </a:blip>
            <a:srcRect l="2353" t="14684" b="1450"/>
            <a:stretch>
              <a:fillRect/>
            </a:stretch>
          </p:blipFill>
          <p:spPr bwMode="auto">
            <a:xfrm>
              <a:off x="1296" y="576"/>
              <a:ext cx="3984" cy="3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6" y="432"/>
              <a:ext cx="1044" cy="3456"/>
            </a:xfrm>
            <a:prstGeom prst="roundRect">
              <a:avLst>
                <a:gd name="adj" fmla="val 21361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cs-CZ">
                  <a:effectLst/>
                  <a:latin typeface="Helvetica" pitchFamily="34" charset="0"/>
                </a:rPr>
                <a:t>Pevná složka půdy</a:t>
              </a:r>
              <a:endParaRPr lang="en-US">
                <a:effectLst/>
                <a:latin typeface="Helvetica" pitchFamily="34" charset="0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H="1">
              <a:off x="1152" y="816"/>
              <a:ext cx="1543" cy="174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H="1">
              <a:off x="1200" y="3024"/>
              <a:ext cx="1542" cy="478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H="1">
              <a:off x="1200" y="2256"/>
              <a:ext cx="1633" cy="87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1152" y="1488"/>
              <a:ext cx="272" cy="26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Ozázky?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díky za pozornost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901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28619" cy="489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 txBox="1">
            <a:spLocks/>
          </p:cNvSpPr>
          <p:nvPr/>
        </p:nvSpPr>
        <p:spPr bwMode="auto">
          <a:xfrm>
            <a:off x="3989850" y="6595133"/>
            <a:ext cx="51464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err="1" smtClean="0"/>
              <a:t>Chapman</a:t>
            </a:r>
            <a:r>
              <a:rPr lang="cs-CZ" sz="1000" b="0" dirty="0" smtClean="0"/>
              <a:t> et al. (2003) </a:t>
            </a:r>
            <a:r>
              <a:rPr lang="cs-CZ" sz="1000" b="0" dirty="0" err="1" smtClean="0"/>
              <a:t>Human</a:t>
            </a:r>
            <a:r>
              <a:rPr lang="cs-CZ" sz="1000" b="0" dirty="0" smtClean="0"/>
              <a:t> </a:t>
            </a:r>
            <a:r>
              <a:rPr lang="cs-CZ" sz="1000" b="0" dirty="0"/>
              <a:t>and </a:t>
            </a:r>
            <a:r>
              <a:rPr lang="cs-CZ" sz="1000" b="0" dirty="0" err="1"/>
              <a:t>Ecological</a:t>
            </a:r>
            <a:r>
              <a:rPr lang="cs-CZ" sz="1000" b="0" dirty="0"/>
              <a:t> Risk </a:t>
            </a:r>
            <a:r>
              <a:rPr lang="cs-CZ" sz="1000" b="0" dirty="0" smtClean="0"/>
              <a:t>Assessment 9, 641</a:t>
            </a:r>
            <a:endParaRPr lang="cs-CZ" sz="1000" b="0" dirty="0"/>
          </a:p>
        </p:txBody>
      </p:sp>
      <p:sp>
        <p:nvSpPr>
          <p:cNvPr id="6" name="Obdélník 5"/>
          <p:cNvSpPr/>
          <p:nvPr/>
        </p:nvSpPr>
        <p:spPr>
          <a:xfrm>
            <a:off x="323528" y="1052736"/>
            <a:ext cx="5708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4625" indent="-165100"/>
            <a:r>
              <a:rPr lang="cs-CZ" sz="1800" dirty="0" smtClean="0"/>
              <a:t>konstrukce expozičního scénáře – analýza situace</a:t>
            </a:r>
          </a:p>
        </p:txBody>
      </p:sp>
    </p:spTree>
    <p:extLst>
      <p:ext uri="{BB962C8B-B14F-4D97-AF65-F5344CB8AC3E}">
        <p14:creationId xmlns:p14="http://schemas.microsoft.com/office/powerpoint/2010/main" val="219509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celá řada souvisejících procesů na překryvu ekotoxikologie a environmentální chemie</a:t>
            </a:r>
          </a:p>
          <a:p>
            <a:r>
              <a:rPr lang="cs-CZ" dirty="0" smtClean="0"/>
              <a:t>definujte a rozlište, uveďte pro každý pojem příklad týkající se tématu vaší BP, DP, </a:t>
            </a:r>
            <a:r>
              <a:rPr lang="cs-CZ" dirty="0" err="1" smtClean="0"/>
              <a:t>DisP</a:t>
            </a:r>
            <a:r>
              <a:rPr lang="cs-CZ" dirty="0" smtClean="0"/>
              <a:t>):</a:t>
            </a:r>
          </a:p>
          <a:p>
            <a:pPr lvl="1"/>
            <a:r>
              <a:rPr lang="cs-CZ" dirty="0" smtClean="0"/>
              <a:t>bioakumulace</a:t>
            </a:r>
          </a:p>
          <a:p>
            <a:pPr lvl="1"/>
            <a:r>
              <a:rPr lang="cs-CZ" dirty="0" smtClean="0"/>
              <a:t>biokoncentrace</a:t>
            </a:r>
          </a:p>
          <a:p>
            <a:pPr lvl="1"/>
            <a:r>
              <a:rPr lang="cs-CZ" dirty="0" smtClean="0"/>
              <a:t>bioobohacování</a:t>
            </a:r>
          </a:p>
          <a:p>
            <a:pPr lvl="1"/>
            <a:r>
              <a:rPr lang="cs-CZ" dirty="0" smtClean="0"/>
              <a:t>biotransformace</a:t>
            </a:r>
          </a:p>
          <a:p>
            <a:pPr lvl="1"/>
            <a:r>
              <a:rPr lang="cs-CZ" dirty="0" smtClean="0"/>
              <a:t>biodegradace</a:t>
            </a:r>
          </a:p>
          <a:p>
            <a:pPr lvl="1"/>
            <a:r>
              <a:rPr lang="cs-CZ" dirty="0" smtClean="0"/>
              <a:t>toxokinetika</a:t>
            </a:r>
          </a:p>
          <a:p>
            <a:pPr lvl="1"/>
            <a:r>
              <a:rPr lang="cs-CZ" dirty="0" smtClean="0"/>
              <a:t>toxodynamika</a:t>
            </a:r>
          </a:p>
          <a:p>
            <a:r>
              <a:rPr lang="cs-CZ" dirty="0" smtClean="0"/>
              <a:t>(DÚ </a:t>
            </a:r>
            <a:r>
              <a:rPr lang="cs-CZ" smtClean="0"/>
              <a:t>do </a:t>
            </a:r>
            <a:r>
              <a:rPr lang="cs-CZ" smtClean="0"/>
              <a:t>14/10</a:t>
            </a:r>
            <a:r>
              <a:rPr lang="cs-CZ" dirty="0" smtClean="0"/>
              <a:t>, soubory </a:t>
            </a:r>
            <a:r>
              <a:rPr lang="cs-CZ" dirty="0" err="1" smtClean="0"/>
              <a:t>docx</a:t>
            </a:r>
            <a:r>
              <a:rPr lang="cs-CZ" dirty="0" smtClean="0"/>
              <a:t> či </a:t>
            </a:r>
            <a:r>
              <a:rPr lang="cs-CZ" dirty="0" err="1" smtClean="0"/>
              <a:t>pdf</a:t>
            </a:r>
            <a:r>
              <a:rPr lang="cs-CZ" dirty="0" smtClean="0"/>
              <a:t> do odevzdávárny sam_prac_01)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VK mustr pro přednášky jaro 2011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5111</TotalTime>
  <Words>3594</Words>
  <Application>Microsoft Office PowerPoint</Application>
  <PresentationFormat>Předvádění na obrazovce (4:3)</PresentationFormat>
  <Paragraphs>523</Paragraphs>
  <Slides>74</Slides>
  <Notes>15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75" baseType="lpstr">
      <vt:lpstr>OPVK mustr pro přednášky jaro 2011</vt:lpstr>
      <vt:lpstr>Bi5596 Moderní metody v ekotoxikologii  </vt:lpstr>
      <vt:lpstr>Expozice v ekotoxikologii a v hodnocení ekologických rizik</vt:lpstr>
      <vt:lpstr>Expozice v ekotoxikologii a v EcoRA</vt:lpstr>
      <vt:lpstr>Expozice v ekotoxikologii a v EcoRA</vt:lpstr>
      <vt:lpstr>Expozice v ekotoxikologii a v EcoRA</vt:lpstr>
      <vt:lpstr>Expozice v ekotoxikologii a v EcoRA</vt:lpstr>
      <vt:lpstr>Expozice v ekotoxikologii a v EcoRA</vt:lpstr>
      <vt:lpstr>Expozice v ekotoxikologii a v EcoRA</vt:lpstr>
      <vt:lpstr>Expozice v ekotoxikologii a v EcoRA</vt:lpstr>
      <vt:lpstr>Hodnocení expozice</vt:lpstr>
      <vt:lpstr>Hodnocení expozice</vt:lpstr>
      <vt:lpstr>Metody hodnocení expozice</vt:lpstr>
      <vt:lpstr>Celkové – totální – koncentrace </vt:lpstr>
      <vt:lpstr>Aktuální koncentrace v médiu</vt:lpstr>
      <vt:lpstr>Celkové – totální – koncentrace </vt:lpstr>
      <vt:lpstr>Měření biodostupnosti</vt:lpstr>
      <vt:lpstr>Měření biodostupnosti</vt:lpstr>
      <vt:lpstr>Jak změřit biodostupnost ?</vt:lpstr>
      <vt:lpstr>Jak změřit biodostupnost ?</vt:lpstr>
      <vt:lpstr>Jak změřit biodostupnost ?</vt:lpstr>
      <vt:lpstr>Jak změřit biodostupnost ?</vt:lpstr>
      <vt:lpstr>Jak změřit biodostupnost ?</vt:lpstr>
      <vt:lpstr>Metody hodnocení biodostupnosti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Passive sampling - teorie</vt:lpstr>
      <vt:lpstr>Passive sampling - teorie</vt:lpstr>
      <vt:lpstr>Passive sampling - teorie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–voda</vt:lpstr>
      <vt:lpstr>Metody hodnocení biodostupnosti –voda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Passive sampling - ovzduší</vt:lpstr>
      <vt:lpstr>Passive dosing</vt:lpstr>
      <vt:lpstr>Passive dosing</vt:lpstr>
      <vt:lpstr>Passive dosing</vt:lpstr>
      <vt:lpstr>Měření a modelování příjmu kontaminantů organismy</vt:lpstr>
      <vt:lpstr>Měření a modelování toxikokinetiky</vt:lpstr>
      <vt:lpstr>Měření a modelování toxikokinetiky</vt:lpstr>
      <vt:lpstr>Equilibrium sampling of biota</vt:lpstr>
      <vt:lpstr>PBET – napodobování trávícího procesu</vt:lpstr>
      <vt:lpstr>PBET – napodobování trávícího procesu</vt:lpstr>
      <vt:lpstr>PBET – napodobování trávícího procesu</vt:lpstr>
      <vt:lpstr>Měření přestupu přes biologické membrány</vt:lpstr>
      <vt:lpstr>Modelování expozice</vt:lpstr>
      <vt:lpstr>Modelování expozice</vt:lpstr>
      <vt:lpstr>Modelování expozice</vt:lpstr>
      <vt:lpstr>Modelování expozice</vt:lpstr>
      <vt:lpstr>Modelování expozice</vt:lpstr>
      <vt:lpstr>Modelování expozice</vt:lpstr>
      <vt:lpstr>Modelování expozice</vt:lpstr>
      <vt:lpstr>Equilibrium Partitioning Theory (EqP)</vt:lpstr>
      <vt:lpstr>Biotic Ligand Model – BLM </vt:lpstr>
      <vt:lpstr>Ozázky?</vt:lpstr>
    </vt:vector>
  </TitlesOfParts>
  <Company>RECETOX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Hofman</dc:creator>
  <cp:lastModifiedBy>Jakub Hofman</cp:lastModifiedBy>
  <cp:revision>437</cp:revision>
  <dcterms:created xsi:type="dcterms:W3CDTF">2002-04-23T08:18:19Z</dcterms:created>
  <dcterms:modified xsi:type="dcterms:W3CDTF">2015-09-23T13:02:17Z</dcterms:modified>
</cp:coreProperties>
</file>