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550" r:id="rId2"/>
    <p:sldId id="551" r:id="rId3"/>
    <p:sldId id="614" r:id="rId4"/>
    <p:sldId id="552" r:id="rId5"/>
    <p:sldId id="553" r:id="rId6"/>
    <p:sldId id="554" r:id="rId7"/>
    <p:sldId id="555" r:id="rId8"/>
    <p:sldId id="556" r:id="rId9"/>
    <p:sldId id="557" r:id="rId10"/>
    <p:sldId id="636" r:id="rId11"/>
    <p:sldId id="558" r:id="rId12"/>
    <p:sldId id="637" r:id="rId13"/>
    <p:sldId id="638" r:id="rId14"/>
    <p:sldId id="559" r:id="rId15"/>
    <p:sldId id="560" r:id="rId16"/>
    <p:sldId id="611" r:id="rId17"/>
    <p:sldId id="561" r:id="rId18"/>
    <p:sldId id="562" r:id="rId19"/>
    <p:sldId id="610" r:id="rId20"/>
    <p:sldId id="563" r:id="rId21"/>
    <p:sldId id="564" r:id="rId22"/>
    <p:sldId id="565" r:id="rId23"/>
    <p:sldId id="566" r:id="rId24"/>
    <p:sldId id="612" r:id="rId25"/>
    <p:sldId id="567" r:id="rId26"/>
    <p:sldId id="568" r:id="rId27"/>
    <p:sldId id="613" r:id="rId28"/>
    <p:sldId id="615" r:id="rId29"/>
    <p:sldId id="569" r:id="rId30"/>
    <p:sldId id="570" r:id="rId31"/>
    <p:sldId id="616" r:id="rId32"/>
    <p:sldId id="571" r:id="rId33"/>
    <p:sldId id="572" r:id="rId34"/>
    <p:sldId id="573" r:id="rId35"/>
    <p:sldId id="574" r:id="rId36"/>
    <p:sldId id="575" r:id="rId37"/>
    <p:sldId id="617" r:id="rId38"/>
    <p:sldId id="619" r:id="rId39"/>
    <p:sldId id="576" r:id="rId40"/>
    <p:sldId id="579" r:id="rId41"/>
    <p:sldId id="580" r:id="rId42"/>
    <p:sldId id="581" r:id="rId43"/>
    <p:sldId id="582" r:id="rId44"/>
    <p:sldId id="583" r:id="rId45"/>
    <p:sldId id="584" r:id="rId46"/>
    <p:sldId id="585" r:id="rId47"/>
    <p:sldId id="586" r:id="rId48"/>
    <p:sldId id="587" r:id="rId49"/>
    <p:sldId id="620" r:id="rId50"/>
    <p:sldId id="588" r:id="rId51"/>
    <p:sldId id="589" r:id="rId52"/>
    <p:sldId id="590" r:id="rId53"/>
    <p:sldId id="591" r:id="rId54"/>
    <p:sldId id="592" r:id="rId55"/>
    <p:sldId id="593" r:id="rId56"/>
    <p:sldId id="599" r:id="rId57"/>
    <p:sldId id="594" r:id="rId58"/>
    <p:sldId id="595" r:id="rId59"/>
    <p:sldId id="596" r:id="rId60"/>
    <p:sldId id="597" r:id="rId61"/>
    <p:sldId id="598" r:id="rId62"/>
    <p:sldId id="621" r:id="rId63"/>
    <p:sldId id="600" r:id="rId64"/>
    <p:sldId id="601" r:id="rId65"/>
    <p:sldId id="618" r:id="rId66"/>
    <p:sldId id="602" r:id="rId67"/>
    <p:sldId id="604" r:id="rId68"/>
    <p:sldId id="629" r:id="rId69"/>
    <p:sldId id="630" r:id="rId70"/>
    <p:sldId id="631" r:id="rId71"/>
    <p:sldId id="635" r:id="rId72"/>
    <p:sldId id="633" r:id="rId73"/>
    <p:sldId id="634" r:id="rId74"/>
    <p:sldId id="607" r:id="rId75"/>
    <p:sldId id="606" r:id="rId76"/>
    <p:sldId id="628" r:id="rId77"/>
    <p:sldId id="609" r:id="rId78"/>
  </p:sldIdLst>
  <p:sldSz cx="9144000" cy="6858000" type="screen4x3"/>
  <p:notesSz cx="6810375" cy="99425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23" autoAdjust="0"/>
    <p:restoredTop sz="78194" autoAdjust="0"/>
  </p:normalViewPr>
  <p:slideViewPr>
    <p:cSldViewPr>
      <p:cViewPr>
        <p:scale>
          <a:sx n="100" d="100"/>
          <a:sy n="100" d="100"/>
        </p:scale>
        <p:origin x="-2226" y="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128"/>
    </p:cViewPr>
  </p:sorterViewPr>
  <p:notesViewPr>
    <p:cSldViewPr>
      <p:cViewPr varScale="1">
        <p:scale>
          <a:sx n="50" d="100"/>
          <a:sy n="50" d="100"/>
        </p:scale>
        <p:origin x="-2922" y="-114"/>
      </p:cViewPr>
      <p:guideLst>
        <p:guide orient="horz" pos="3131"/>
        <p:guide pos="214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366" cy="49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68" tIns="44184" rIns="88368" bIns="441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487" y="0"/>
            <a:ext cx="2951366" cy="49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68" tIns="44184" rIns="88368" bIns="441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25.11.2015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385"/>
            <a:ext cx="2951366" cy="49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68" tIns="44184" rIns="88368" bIns="441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487" y="9444385"/>
            <a:ext cx="2951366" cy="49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68" tIns="44184" rIns="88368" bIns="441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366" cy="49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0" tIns="47860" rIns="95720" bIns="47860" numCol="1" anchor="t" anchorCtr="0" compatLnSpc="1">
            <a:prstTxWarp prst="textNoShape">
              <a:avLst/>
            </a:prstTxWarp>
          </a:bodyPr>
          <a:lstStyle>
            <a:lvl1pPr defTabSz="957316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487" y="0"/>
            <a:ext cx="2951366" cy="49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0" tIns="47860" rIns="95720" bIns="47860" numCol="1" anchor="t" anchorCtr="0" compatLnSpc="1">
            <a:prstTxWarp prst="textNoShape">
              <a:avLst/>
            </a:prstTxWarp>
          </a:bodyPr>
          <a:lstStyle>
            <a:lvl1pPr algn="r" defTabSz="957316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25.11.2015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734" y="4722192"/>
            <a:ext cx="5448909" cy="447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0" tIns="47860" rIns="95720" bIns="478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385"/>
            <a:ext cx="2951366" cy="49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0" tIns="47860" rIns="95720" bIns="47860" numCol="1" anchor="b" anchorCtr="0" compatLnSpc="1">
            <a:prstTxWarp prst="textNoShape">
              <a:avLst/>
            </a:prstTxWarp>
          </a:bodyPr>
          <a:lstStyle>
            <a:lvl1pPr defTabSz="957316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487" y="9444385"/>
            <a:ext cx="2951366" cy="49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0" tIns="47860" rIns="95720" bIns="47860" numCol="1" anchor="b" anchorCtr="0" compatLnSpc="1">
            <a:prstTxWarp prst="textNoShape">
              <a:avLst/>
            </a:prstTxWarp>
          </a:bodyPr>
          <a:lstStyle>
            <a:lvl1pPr algn="r" defTabSz="957316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FEA0E6-8A63-47F3-A152-8F11A6482924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95719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FEA0E6-8A63-47F3-A152-8F11A6482924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/>
            <a:endParaRPr lang="cs-CZ" sz="18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130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29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30</a:t>
            </a:fld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31</a:t>
            </a:fld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32</a:t>
            </a:fld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33</a:t>
            </a:fld>
            <a:endParaRPr 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34</a:t>
            </a:fld>
            <a:endParaRPr 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35</a:t>
            </a:fld>
            <a:endParaRPr 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36</a:t>
            </a:fld>
            <a:endParaRPr 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5719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37</a:t>
            </a:fld>
            <a:endParaRPr 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38</a:t>
            </a:fld>
            <a:endParaRPr 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39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40</a:t>
            </a:fld>
            <a:endParaRPr lang="cs-C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41</a:t>
            </a:fld>
            <a:endParaRPr lang="cs-CZ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42</a:t>
            </a:fld>
            <a:endParaRPr lang="cs-C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43</a:t>
            </a:fld>
            <a:endParaRPr lang="cs-CZ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44</a:t>
            </a:fld>
            <a:endParaRPr lang="cs-CZ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45</a:t>
            </a:fld>
            <a:endParaRPr lang="cs-CZ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130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46</a:t>
            </a:fld>
            <a:endParaRPr lang="cs-CZ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130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47</a:t>
            </a:fld>
            <a:endParaRPr lang="cs-CZ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48</a:t>
            </a:fld>
            <a:endParaRPr lang="cs-CZ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49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50</a:t>
            </a:fld>
            <a:endParaRPr lang="cs-CZ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51</a:t>
            </a:fld>
            <a:endParaRPr lang="cs-CZ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52</a:t>
            </a:fld>
            <a:endParaRPr lang="cs-CZ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53</a:t>
            </a:fld>
            <a:endParaRPr lang="cs-CZ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54</a:t>
            </a:fld>
            <a:endParaRPr lang="cs-CZ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55</a:t>
            </a:fld>
            <a:endParaRPr lang="cs-CZ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56</a:t>
            </a:fld>
            <a:endParaRPr lang="cs-CZ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57</a:t>
            </a:fld>
            <a:endParaRPr lang="cs-CZ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58</a:t>
            </a:fld>
            <a:endParaRPr lang="cs-CZ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59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60</a:t>
            </a:fld>
            <a:endParaRPr lang="cs-CZ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61</a:t>
            </a:fld>
            <a:endParaRPr lang="cs-CZ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62</a:t>
            </a:fld>
            <a:endParaRPr lang="cs-CZ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63</a:t>
            </a:fld>
            <a:endParaRPr lang="cs-CZ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64</a:t>
            </a:fld>
            <a:endParaRPr lang="cs-CZ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130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65</a:t>
            </a:fld>
            <a:endParaRPr lang="cs-CZ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66</a:t>
            </a:fld>
            <a:endParaRPr lang="cs-CZ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3676"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67</a:t>
            </a:fld>
            <a:endParaRPr lang="cs-CZ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68</a:t>
            </a:fld>
            <a:endParaRPr lang="cs-CZ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69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900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70</a:t>
            </a:fld>
            <a:endParaRPr lang="cs-CZ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71</a:t>
            </a:fld>
            <a:endParaRPr lang="cs-CZ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72</a:t>
            </a:fld>
            <a:endParaRPr lang="cs-CZ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73</a:t>
            </a:fld>
            <a:endParaRPr lang="cs-CZ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74</a:t>
            </a:fld>
            <a:endParaRPr lang="cs-CZ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75</a:t>
            </a:fld>
            <a:endParaRPr lang="cs-CZ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76</a:t>
            </a:fld>
            <a:endParaRPr lang="cs-CZ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FEA0E6-8A63-47F3-A152-8F11A6482924}" type="slidenum">
              <a:rPr lang="cs-CZ" smtClean="0"/>
              <a:pPr>
                <a:defRPr/>
              </a:pPr>
              <a:t>77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4C49-25A4-4259-A888-DA2440AE6BB8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hyperlink" Target="http://hyperphysics.phy-astr.gsu.edu/hbase/biology/celmem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gif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gif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gif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pn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jpeg"/><Relationship Id="rId9" Type="http://schemas.openxmlformats.org/officeDocument/2006/relationships/image" Target="../media/image7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gi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jpe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gif"/><Relationship Id="rId4" Type="http://schemas.openxmlformats.org/officeDocument/2006/relationships/image" Target="../media/image8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jpeg"/><Relationship Id="rId4" Type="http://schemas.openxmlformats.org/officeDocument/2006/relationships/image" Target="../media/image9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gi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gif"/><Relationship Id="rId4" Type="http://schemas.openxmlformats.org/officeDocument/2006/relationships/image" Target="../media/image99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gi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gi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gi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jpeg"/><Relationship Id="rId5" Type="http://schemas.openxmlformats.org/officeDocument/2006/relationships/image" Target="../media/image112.gif"/><Relationship Id="rId4" Type="http://schemas.openxmlformats.org/officeDocument/2006/relationships/image" Target="../media/image88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2.jpeg"/><Relationship Id="rId4" Type="http://schemas.openxmlformats.org/officeDocument/2006/relationships/image" Target="../media/image121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2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  <a:noFill/>
          <a:ln>
            <a:noFill/>
          </a:ln>
        </p:spPr>
        <p:txBody>
          <a:bodyPr/>
          <a:lstStyle/>
          <a:p>
            <a:r>
              <a:rPr lang="cs-CZ" sz="3200" dirty="0" smtClean="0">
                <a:solidFill>
                  <a:schemeClr val="tx2">
                    <a:lumMod val="50000"/>
                  </a:schemeClr>
                </a:solidFill>
              </a:rPr>
              <a:t>STUDIUM ÚČINKŮ – metabolity</a:t>
            </a:r>
            <a:br>
              <a:rPr lang="cs-CZ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sz="3200" dirty="0" smtClean="0">
                <a:solidFill>
                  <a:schemeClr val="tx2">
                    <a:lumMod val="50000"/>
                  </a:schemeClr>
                </a:solidFill>
              </a:rPr>
              <a:t>Analýza malých molekul v (</a:t>
            </a:r>
            <a:r>
              <a:rPr lang="cs-CZ" sz="3200" dirty="0" err="1" smtClean="0">
                <a:solidFill>
                  <a:schemeClr val="tx2">
                    <a:lumMod val="50000"/>
                  </a:schemeClr>
                </a:solidFill>
              </a:rPr>
              <a:t>eko</a:t>
            </a:r>
            <a:r>
              <a:rPr lang="cs-CZ" sz="3200" dirty="0" smtClean="0">
                <a:solidFill>
                  <a:schemeClr val="tx2">
                    <a:lumMod val="50000"/>
                  </a:schemeClr>
                </a:solidFill>
              </a:rPr>
              <a:t>)toxikologii</a:t>
            </a:r>
            <a:endParaRPr lang="cs-CZ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412704"/>
            <a:ext cx="6400800" cy="1752600"/>
          </a:xfrm>
        </p:spPr>
        <p:txBody>
          <a:bodyPr/>
          <a:lstStyle/>
          <a:p>
            <a:r>
              <a:rPr lang="cs-CZ" sz="2400" dirty="0" smtClean="0"/>
              <a:t>Lucie Bláhová, MU, </a:t>
            </a:r>
            <a:r>
              <a:rPr lang="cs-CZ" sz="2400" dirty="0" err="1" smtClean="0"/>
              <a:t>RECETOX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67544" y="188640"/>
            <a:ext cx="8229600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METABOLOMIKA - přístup</a:t>
            </a:r>
            <a: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052736"/>
            <a:ext cx="7128792" cy="475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8" name="Picture 6" descr="Výsledek obrázku pro ur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429001"/>
            <a:ext cx="1944216" cy="864096"/>
          </a:xfrm>
          <a:prstGeom prst="rect">
            <a:avLst/>
          </a:prstGeom>
          <a:noFill/>
        </p:spPr>
      </p:pic>
      <p:pic>
        <p:nvPicPr>
          <p:cNvPr id="136196" name="Picture 4" descr="Výsledek obrázku pro cel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429000"/>
            <a:ext cx="1368152" cy="792088"/>
          </a:xfrm>
          <a:prstGeom prst="rect">
            <a:avLst/>
          </a:prstGeom>
          <a:noFill/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5" cstate="print"/>
          <a:srcRect b="20280"/>
          <a:stretch>
            <a:fillRect/>
          </a:stretch>
        </p:blipFill>
        <p:spPr bwMode="auto">
          <a:xfrm>
            <a:off x="6516216" y="1484784"/>
            <a:ext cx="2478088" cy="14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METABOLOMIKA - přístup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>y</a:t>
            </a:r>
            <a:endParaRPr lang="cs-CZ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23528" y="980729"/>
            <a:ext cx="6768752" cy="336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cs-CZ" sz="1600" b="1" dirty="0" smtClean="0"/>
              <a:t>Metabolite </a:t>
            </a:r>
            <a:r>
              <a:rPr lang="cs-CZ" sz="1600" b="1" dirty="0" err="1" smtClean="0"/>
              <a:t>target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analysis</a:t>
            </a:r>
            <a:r>
              <a:rPr lang="cs-CZ" sz="1600" b="1" dirty="0" smtClean="0"/>
              <a:t>: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cs-CZ" sz="1400" dirty="0" smtClean="0"/>
              <a:t>kvantitativní i kvalitativní analýza substrátů nebo produktů metabolické dráhy, nízký </a:t>
            </a:r>
            <a:r>
              <a:rPr lang="cs-CZ" sz="1400" dirty="0" err="1" smtClean="0"/>
              <a:t>LOD</a:t>
            </a:r>
            <a:r>
              <a:rPr lang="cs-CZ" sz="1400" dirty="0" smtClean="0"/>
              <a:t>, náročná příprava vzorku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cs-CZ" sz="2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cs-CZ" sz="1600" b="1" dirty="0" err="1" smtClean="0"/>
              <a:t>Metabolic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profiling</a:t>
            </a:r>
            <a:r>
              <a:rPr lang="cs-CZ" sz="1600" b="1" dirty="0" smtClean="0"/>
              <a:t>: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cs-CZ" sz="1400" dirty="0" err="1" smtClean="0"/>
              <a:t>semikvantitativní</a:t>
            </a:r>
            <a:r>
              <a:rPr lang="cs-CZ" sz="1400" dirty="0" smtClean="0"/>
              <a:t> analýza více metabolitů s podobnými vlastnostmi (např. polární lipidy, </a:t>
            </a:r>
            <a:r>
              <a:rPr lang="cs-CZ" sz="1400" dirty="0" err="1" smtClean="0"/>
              <a:t>isoprenoidy</a:t>
            </a:r>
            <a:r>
              <a:rPr lang="cs-CZ" sz="1400" dirty="0" smtClean="0"/>
              <a:t>, sacharidy)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cs-CZ" sz="2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cs-CZ" sz="1600" b="1" dirty="0" err="1" smtClean="0"/>
              <a:t>Untarget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metabolomic</a:t>
            </a:r>
            <a:r>
              <a:rPr lang="cs-CZ" sz="1600" b="1" dirty="0" smtClean="0"/>
              <a:t> (</a:t>
            </a:r>
            <a:r>
              <a:rPr lang="cs-CZ" sz="1600" b="1" dirty="0" err="1" smtClean="0"/>
              <a:t>Finger</a:t>
            </a:r>
            <a:r>
              <a:rPr lang="en-GB" sz="1600" b="1" dirty="0" smtClean="0"/>
              <a:t> </a:t>
            </a:r>
            <a:r>
              <a:rPr lang="cs-CZ" sz="1600" b="1" dirty="0" smtClean="0"/>
              <a:t>/</a:t>
            </a:r>
            <a:r>
              <a:rPr lang="en-GB" sz="1600" b="1" dirty="0" smtClean="0"/>
              <a:t> </a:t>
            </a:r>
            <a:r>
              <a:rPr lang="cs-CZ" sz="1600" b="1" dirty="0" err="1" smtClean="0"/>
              <a:t>Footprinting</a:t>
            </a:r>
            <a:r>
              <a:rPr lang="cs-CZ" sz="1600" b="1" dirty="0" smtClean="0"/>
              <a:t> ):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cs-CZ" sz="1400" dirty="0" smtClean="0"/>
              <a:t>komplexní analýza </a:t>
            </a:r>
            <a:r>
              <a:rPr lang="cs-CZ" sz="1400" dirty="0" err="1" smtClean="0"/>
              <a:t>intra</a:t>
            </a:r>
            <a:r>
              <a:rPr lang="en-GB" sz="1400" dirty="0" smtClean="0"/>
              <a:t> (finger-) a </a:t>
            </a:r>
            <a:r>
              <a:rPr lang="cs-CZ" sz="1400" dirty="0" smtClean="0"/>
              <a:t>extracelulárních </a:t>
            </a:r>
            <a:r>
              <a:rPr lang="en-GB" sz="1400" dirty="0" smtClean="0"/>
              <a:t>(foot-) </a:t>
            </a:r>
            <a:r>
              <a:rPr lang="cs-CZ" sz="1400" dirty="0" smtClean="0"/>
              <a:t>metabolitů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cs-CZ" sz="1400" dirty="0" smtClean="0"/>
              <a:t>bez nutnosti kvantifikovat a identifikovat, </a:t>
            </a:r>
            <a:r>
              <a:rPr lang="cs-CZ" sz="1400" dirty="0" err="1" smtClean="0"/>
              <a:t>screening</a:t>
            </a:r>
            <a:endParaRPr lang="cs-CZ" sz="14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cs-CZ" sz="2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cs-CZ" sz="1600" b="1" dirty="0" err="1" smtClean="0"/>
              <a:t>Metabonomic</a:t>
            </a:r>
            <a:r>
              <a:rPr lang="en-GB" sz="1600" b="1" dirty="0" smtClean="0"/>
              <a:t>s </a:t>
            </a:r>
            <a:r>
              <a:rPr lang="en-GB" sz="1600" dirty="0" smtClean="0"/>
              <a:t>(</a:t>
            </a:r>
            <a:r>
              <a:rPr lang="en-GB" sz="1600" dirty="0" err="1" smtClean="0"/>
              <a:t>definice</a:t>
            </a:r>
            <a:r>
              <a:rPr lang="en-GB" sz="1600" dirty="0" smtClean="0"/>
              <a:t> </a:t>
            </a:r>
            <a:r>
              <a:rPr lang="en-GB" sz="1600" dirty="0" err="1" smtClean="0"/>
              <a:t>není</a:t>
            </a:r>
            <a:r>
              <a:rPr lang="en-GB" sz="1600" dirty="0" smtClean="0"/>
              <a:t> 100%ní!</a:t>
            </a:r>
            <a:r>
              <a:rPr lang="cs-CZ" sz="1600" dirty="0" smtClean="0"/>
              <a:t>)</a:t>
            </a:r>
            <a:r>
              <a:rPr lang="cs-CZ" sz="1600" b="1" dirty="0" smtClean="0"/>
              <a:t>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cs-CZ" sz="1400" dirty="0" smtClean="0"/>
              <a:t>podoba s </a:t>
            </a:r>
            <a:r>
              <a:rPr lang="en-GB" sz="1400" dirty="0" smtClean="0"/>
              <a:t>f</a:t>
            </a:r>
            <a:r>
              <a:rPr lang="cs-CZ" sz="1400" dirty="0" err="1" smtClean="0"/>
              <a:t>ingerprinting</a:t>
            </a:r>
            <a:r>
              <a:rPr lang="cs-CZ" sz="1400" dirty="0" smtClean="0"/>
              <a:t>, cílem je sledovat odpověď po expozici např. toxickou látkou (farmakologie, toxikologie)</a:t>
            </a:r>
            <a:endParaRPr lang="en-GB" sz="14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400" dirty="0" err="1" smtClean="0"/>
              <a:t>analýza</a:t>
            </a:r>
            <a:r>
              <a:rPr lang="en-GB" sz="1400" dirty="0" smtClean="0"/>
              <a:t> “</a:t>
            </a:r>
            <a:r>
              <a:rPr lang="en-GB" sz="1400" dirty="0" err="1" smtClean="0"/>
              <a:t>metabolitů</a:t>
            </a:r>
            <a:r>
              <a:rPr lang="en-GB" sz="1400" dirty="0" smtClean="0"/>
              <a:t> </a:t>
            </a:r>
            <a:r>
              <a:rPr lang="en-GB" sz="1400" dirty="0" err="1" smtClean="0"/>
              <a:t>vznikajících</a:t>
            </a:r>
            <a:r>
              <a:rPr lang="en-GB" sz="1400" dirty="0" smtClean="0"/>
              <a:t> z </a:t>
            </a:r>
            <a:r>
              <a:rPr lang="en-GB" sz="1400" dirty="0" err="1" smtClean="0"/>
              <a:t>toxické</a:t>
            </a:r>
            <a:r>
              <a:rPr lang="en-GB" sz="1400" dirty="0" smtClean="0"/>
              <a:t> </a:t>
            </a:r>
            <a:r>
              <a:rPr lang="en-GB" sz="1400" dirty="0" err="1" smtClean="0"/>
              <a:t>látky</a:t>
            </a:r>
            <a:r>
              <a:rPr lang="en-GB" sz="1400" dirty="0" smtClean="0"/>
              <a:t>”</a:t>
            </a:r>
            <a:endParaRPr lang="cs-CZ" sz="14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cs-CZ" sz="14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cs-CZ" sz="1400" dirty="0" smtClean="0"/>
          </a:p>
        </p:txBody>
      </p:sp>
      <p:grpSp>
        <p:nvGrpSpPr>
          <p:cNvPr id="5" name="Skupina 116"/>
          <p:cNvGrpSpPr/>
          <p:nvPr/>
        </p:nvGrpSpPr>
        <p:grpSpPr>
          <a:xfrm>
            <a:off x="2339752" y="3789040"/>
            <a:ext cx="6713317" cy="2756049"/>
            <a:chOff x="388410" y="3131121"/>
            <a:chExt cx="8183859" cy="3689012"/>
          </a:xfrm>
        </p:grpSpPr>
        <p:grpSp>
          <p:nvGrpSpPr>
            <p:cNvPr id="6" name="Skupina 59"/>
            <p:cNvGrpSpPr/>
            <p:nvPr/>
          </p:nvGrpSpPr>
          <p:grpSpPr>
            <a:xfrm>
              <a:off x="388410" y="3131121"/>
              <a:ext cx="8183859" cy="3689012"/>
              <a:chOff x="327483" y="2531959"/>
              <a:chExt cx="8028361" cy="4242824"/>
            </a:xfrm>
          </p:grpSpPr>
          <p:grpSp>
            <p:nvGrpSpPr>
              <p:cNvPr id="11" name="Skupina 5"/>
              <p:cNvGrpSpPr/>
              <p:nvPr/>
            </p:nvGrpSpPr>
            <p:grpSpPr>
              <a:xfrm>
                <a:off x="327483" y="2531959"/>
                <a:ext cx="8028361" cy="4242824"/>
                <a:chOff x="232069" y="1471664"/>
                <a:chExt cx="9285514" cy="5479664"/>
              </a:xfrm>
            </p:grpSpPr>
            <p:sp>
              <p:nvSpPr>
                <p:cNvPr id="7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4026609" y="1471666"/>
                  <a:ext cx="1862885" cy="6731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cs-CZ" sz="1600" b="1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Buňka, tkáň</a:t>
                  </a:r>
                  <a:endParaRPr lang="cs-CZ" sz="1600" b="1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669335" y="2915076"/>
                  <a:ext cx="2372838" cy="6119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cs-CZ" sz="1400" b="1" dirty="0">
                      <a:solidFill>
                        <a:schemeClr val="tx2">
                          <a:lumMod val="75000"/>
                        </a:schemeClr>
                      </a:solidFill>
                    </a:rPr>
                    <a:t>Frakce metabolitů</a:t>
                  </a:r>
                </a:p>
              </p:txBody>
            </p:sp>
            <p:sp>
              <p:nvSpPr>
                <p:cNvPr id="9" name="Line 7"/>
                <p:cNvSpPr>
                  <a:spLocks noChangeShapeType="1"/>
                </p:cNvSpPr>
                <p:nvPr/>
              </p:nvSpPr>
              <p:spPr bwMode="auto">
                <a:xfrm>
                  <a:off x="5012761" y="2044338"/>
                  <a:ext cx="0" cy="28892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cs-CZ" sz="160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0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825735" y="3619193"/>
                  <a:ext cx="2091553" cy="6119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cs-CZ" sz="1400" b="1" dirty="0" err="1">
                      <a:solidFill>
                        <a:schemeClr val="tx2">
                          <a:lumMod val="75000"/>
                        </a:schemeClr>
                      </a:solidFill>
                    </a:rPr>
                    <a:t>Derivatizace</a:t>
                  </a:r>
                  <a:endParaRPr lang="cs-CZ" sz="1400" b="1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2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790076" y="5492111"/>
                  <a:ext cx="681123" cy="6731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cs-CZ" sz="1600" b="1" dirty="0">
                      <a:solidFill>
                        <a:schemeClr val="tx2">
                          <a:lumMod val="75000"/>
                        </a:schemeClr>
                      </a:solidFill>
                    </a:rPr>
                    <a:t>MS</a:t>
                  </a:r>
                </a:p>
              </p:txBody>
            </p:sp>
            <p:sp>
              <p:nvSpPr>
                <p:cNvPr id="13" name="Text Box 22"/>
                <p:cNvSpPr txBox="1">
                  <a:spLocks noChangeArrowheads="1"/>
                </p:cNvSpPr>
                <p:nvPr/>
              </p:nvSpPr>
              <p:spPr bwMode="auto">
                <a:xfrm rot="5400000">
                  <a:off x="3562177" y="4304110"/>
                  <a:ext cx="979093" cy="4682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cs-CZ" sz="1600" b="1" dirty="0" err="1">
                      <a:solidFill>
                        <a:schemeClr val="tx2">
                          <a:lumMod val="75000"/>
                        </a:schemeClr>
                      </a:solidFill>
                    </a:rPr>
                    <a:t>GC</a:t>
                  </a:r>
                  <a:endParaRPr lang="cs-CZ" sz="1600" b="1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4" name="Line 23"/>
                <p:cNvSpPr>
                  <a:spLocks noChangeShapeType="1"/>
                </p:cNvSpPr>
                <p:nvPr/>
              </p:nvSpPr>
              <p:spPr bwMode="auto">
                <a:xfrm>
                  <a:off x="4016784" y="4907710"/>
                  <a:ext cx="0" cy="3603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cs-CZ" sz="160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5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4356100" y="3429000"/>
                  <a:ext cx="287338" cy="2873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cs-CZ" sz="160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4466411" y="5492111"/>
                  <a:ext cx="900623" cy="6731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cs-CZ" sz="1600" b="1" dirty="0" err="1">
                      <a:solidFill>
                        <a:schemeClr val="tx2">
                          <a:lumMod val="75000"/>
                        </a:schemeClr>
                      </a:solidFill>
                    </a:rPr>
                    <a:t>NMR</a:t>
                  </a:r>
                  <a:endParaRPr lang="cs-CZ" sz="1600" b="1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2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6180761" y="4060425"/>
                  <a:ext cx="647864" cy="6731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cs-CZ" sz="1600" b="1" dirty="0" err="1">
                      <a:solidFill>
                        <a:schemeClr val="tx2">
                          <a:lumMod val="75000"/>
                        </a:schemeClr>
                      </a:solidFill>
                    </a:rPr>
                    <a:t>CE</a:t>
                  </a:r>
                  <a:endParaRPr lang="cs-CZ" sz="1600" b="1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3" name="Line 45"/>
                <p:cNvSpPr>
                  <a:spLocks noChangeShapeType="1"/>
                </p:cNvSpPr>
                <p:nvPr/>
              </p:nvSpPr>
              <p:spPr bwMode="auto">
                <a:xfrm>
                  <a:off x="5364163" y="3429000"/>
                  <a:ext cx="215900" cy="2873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cs-CZ" sz="160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4" name="Line 46"/>
                <p:cNvSpPr>
                  <a:spLocks noChangeShapeType="1"/>
                </p:cNvSpPr>
                <p:nvPr/>
              </p:nvSpPr>
              <p:spPr bwMode="auto">
                <a:xfrm>
                  <a:off x="5724525" y="3430588"/>
                  <a:ext cx="719138" cy="71913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cs-CZ" sz="160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5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5617324" y="5545137"/>
                  <a:ext cx="681123" cy="6731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cs-CZ" sz="1600" b="1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MS</a:t>
                  </a:r>
                  <a:endParaRPr lang="cs-CZ" sz="1600" b="1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6" name="Line 48"/>
                <p:cNvSpPr>
                  <a:spLocks noChangeShapeType="1"/>
                </p:cNvSpPr>
                <p:nvPr/>
              </p:nvSpPr>
              <p:spPr bwMode="auto">
                <a:xfrm>
                  <a:off x="5724525" y="4941888"/>
                  <a:ext cx="215900" cy="5746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cs-CZ" sz="160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6156326" y="4776268"/>
                  <a:ext cx="205835" cy="74029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cs-CZ" sz="160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" name="Line 51"/>
                <p:cNvSpPr>
                  <a:spLocks noChangeShapeType="1"/>
                </p:cNvSpPr>
                <p:nvPr/>
              </p:nvSpPr>
              <p:spPr bwMode="auto">
                <a:xfrm flipH="1">
                  <a:off x="5292725" y="4941888"/>
                  <a:ext cx="215900" cy="5746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cs-CZ" sz="160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9" name="AutoShape 52"/>
                <p:cNvSpPr>
                  <a:spLocks/>
                </p:cNvSpPr>
                <p:nvPr/>
              </p:nvSpPr>
              <p:spPr bwMode="auto">
                <a:xfrm rot="16200000">
                  <a:off x="2148272" y="4956420"/>
                  <a:ext cx="360361" cy="2290750"/>
                </a:xfrm>
                <a:prstGeom prst="leftBrace">
                  <a:avLst>
                    <a:gd name="adj1" fmla="val 59949"/>
                    <a:gd name="adj2" fmla="val 50000"/>
                  </a:avLst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sz="160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0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4116381" y="6339396"/>
                  <a:ext cx="2452657" cy="6119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cs-CZ" sz="1400" b="1" dirty="0" err="1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Metabolic</a:t>
                  </a:r>
                  <a:r>
                    <a:rPr lang="cs-CZ" sz="1400" b="1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 </a:t>
                  </a:r>
                  <a:r>
                    <a:rPr lang="cs-CZ" sz="1400" b="1" dirty="0" err="1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profiling</a:t>
                  </a:r>
                  <a:endParaRPr lang="cs-CZ" sz="1400" b="1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1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6076648" y="1471664"/>
                  <a:ext cx="2858402" cy="6731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cs-CZ" sz="1600" b="1" dirty="0">
                      <a:solidFill>
                        <a:schemeClr val="tx2">
                          <a:lumMod val="75000"/>
                        </a:schemeClr>
                      </a:solidFill>
                    </a:rPr>
                    <a:t>Biologické tekutiny</a:t>
                  </a:r>
                </a:p>
              </p:txBody>
            </p:sp>
            <p:sp>
              <p:nvSpPr>
                <p:cNvPr id="32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5724525" y="2056067"/>
                  <a:ext cx="1429316" cy="8681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cs-CZ" sz="160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3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7350765" y="4292601"/>
                  <a:ext cx="1973566" cy="6731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cs-CZ" sz="1600" b="1" dirty="0" err="1">
                      <a:solidFill>
                        <a:schemeClr val="tx2">
                          <a:lumMod val="75000"/>
                        </a:schemeClr>
                      </a:solidFill>
                    </a:rPr>
                    <a:t>NMR</a:t>
                  </a:r>
                  <a:r>
                    <a:rPr lang="cs-CZ" sz="1600" b="1" dirty="0">
                      <a:solidFill>
                        <a:schemeClr val="tx2">
                          <a:lumMod val="75000"/>
                        </a:schemeClr>
                      </a:solidFill>
                    </a:rPr>
                    <a:t>, </a:t>
                  </a:r>
                  <a:r>
                    <a:rPr lang="cs-CZ" sz="1600" b="1" dirty="0" err="1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FT</a:t>
                  </a:r>
                  <a:r>
                    <a:rPr lang="cs-CZ" sz="1600" b="1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-</a:t>
                  </a:r>
                  <a:r>
                    <a:rPr lang="cs-CZ" sz="1600" b="1" dirty="0" err="1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ICR</a:t>
                  </a:r>
                  <a:endParaRPr lang="cs-CZ" sz="1600" b="1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4" name="Line 58"/>
                <p:cNvSpPr>
                  <a:spLocks noChangeShapeType="1"/>
                </p:cNvSpPr>
                <p:nvPr/>
              </p:nvSpPr>
              <p:spPr bwMode="auto">
                <a:xfrm>
                  <a:off x="7596188" y="2205038"/>
                  <a:ext cx="792162" cy="194468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cs-CZ" sz="160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5" name="Line 59"/>
                <p:cNvSpPr>
                  <a:spLocks noChangeShapeType="1"/>
                </p:cNvSpPr>
                <p:nvPr/>
              </p:nvSpPr>
              <p:spPr bwMode="auto">
                <a:xfrm>
                  <a:off x="5580063" y="2276475"/>
                  <a:ext cx="2592387" cy="18732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cs-CZ" sz="160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6" name="Line 60"/>
                <p:cNvSpPr>
                  <a:spLocks noChangeShapeType="1"/>
                </p:cNvSpPr>
                <p:nvPr/>
              </p:nvSpPr>
              <p:spPr bwMode="auto">
                <a:xfrm>
                  <a:off x="5292725" y="2852738"/>
                  <a:ext cx="2592388" cy="13684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cs-CZ" sz="160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7" name="AutoShape 61"/>
                <p:cNvSpPr>
                  <a:spLocks/>
                </p:cNvSpPr>
                <p:nvPr/>
              </p:nvSpPr>
              <p:spPr bwMode="auto">
                <a:xfrm rot="16200000">
                  <a:off x="8100218" y="4221957"/>
                  <a:ext cx="360363" cy="1511300"/>
                </a:xfrm>
                <a:prstGeom prst="leftBrace">
                  <a:avLst>
                    <a:gd name="adj1" fmla="val 34949"/>
                    <a:gd name="adj2" fmla="val 50000"/>
                  </a:avLst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cs-CZ" sz="1600" b="1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8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6982889" y="5062605"/>
                  <a:ext cx="2534694" cy="6119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cs-CZ" sz="1400" b="1" dirty="0" err="1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Finger</a:t>
                  </a:r>
                  <a:r>
                    <a:rPr lang="cs-CZ" sz="1400" b="1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/</a:t>
                  </a:r>
                  <a:r>
                    <a:rPr lang="cs-CZ" sz="1400" b="1" dirty="0" err="1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Footprinting</a:t>
                  </a:r>
                  <a:endParaRPr lang="cs-CZ" sz="1400" b="1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0" name="Text Box 69"/>
                <p:cNvSpPr txBox="1">
                  <a:spLocks noChangeArrowheads="1"/>
                </p:cNvSpPr>
                <p:nvPr/>
              </p:nvSpPr>
              <p:spPr bwMode="auto">
                <a:xfrm rot="5400000">
                  <a:off x="1574345" y="4160941"/>
                  <a:ext cx="979093" cy="4682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cs-CZ" sz="1600" b="1" dirty="0" err="1">
                      <a:solidFill>
                        <a:schemeClr val="tx2">
                          <a:lumMod val="75000"/>
                        </a:schemeClr>
                      </a:solidFill>
                    </a:rPr>
                    <a:t>GC</a:t>
                  </a:r>
                  <a:endParaRPr lang="cs-CZ" sz="1600" b="1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1" name="Text Box 70"/>
                <p:cNvSpPr txBox="1">
                  <a:spLocks noChangeArrowheads="1"/>
                </p:cNvSpPr>
                <p:nvPr/>
              </p:nvSpPr>
              <p:spPr bwMode="auto">
                <a:xfrm rot="5400000">
                  <a:off x="2024527" y="4264774"/>
                  <a:ext cx="1473097" cy="4682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cs-CZ" sz="1600" b="1" dirty="0" err="1">
                      <a:solidFill>
                        <a:schemeClr val="tx2">
                          <a:lumMod val="75000"/>
                        </a:schemeClr>
                      </a:solidFill>
                    </a:rPr>
                    <a:t>HPLC</a:t>
                  </a:r>
                  <a:endParaRPr lang="cs-CZ" sz="1600" b="1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2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32069" y="3762361"/>
                  <a:ext cx="1701029" cy="6119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cs-CZ" sz="1400" b="1" dirty="0" err="1">
                      <a:solidFill>
                        <a:schemeClr val="tx2">
                          <a:lumMod val="75000"/>
                        </a:schemeClr>
                      </a:solidFill>
                    </a:rPr>
                    <a:t>Derivatizace</a:t>
                  </a:r>
                  <a:endParaRPr lang="cs-CZ" sz="1400" b="1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3" name="Line 72"/>
                <p:cNvSpPr>
                  <a:spLocks noChangeShapeType="1"/>
                </p:cNvSpPr>
                <p:nvPr/>
              </p:nvSpPr>
              <p:spPr bwMode="auto">
                <a:xfrm flipH="1">
                  <a:off x="2628900" y="2132013"/>
                  <a:ext cx="1727200" cy="86518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cs-CZ" sz="160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4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281594" y="2662615"/>
                  <a:ext cx="2764817" cy="10402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cs-CZ" sz="1400" b="1" dirty="0">
                      <a:solidFill>
                        <a:schemeClr val="tx2">
                          <a:lumMod val="75000"/>
                        </a:schemeClr>
                      </a:solidFill>
                    </a:rPr>
                    <a:t>Čištěná frakce </a:t>
                  </a:r>
                </a:p>
                <a:p>
                  <a:pPr algn="ctr"/>
                  <a:r>
                    <a:rPr lang="cs-CZ" sz="1400" b="1" dirty="0">
                      <a:solidFill>
                        <a:schemeClr val="tx2">
                          <a:lumMod val="75000"/>
                        </a:schemeClr>
                      </a:solidFill>
                    </a:rPr>
                    <a:t>metabolitů</a:t>
                  </a:r>
                </a:p>
              </p:txBody>
            </p:sp>
            <p:sp>
              <p:nvSpPr>
                <p:cNvPr id="45" name="Line 74"/>
                <p:cNvSpPr>
                  <a:spLocks noChangeShapeType="1"/>
                </p:cNvSpPr>
                <p:nvPr/>
              </p:nvSpPr>
              <p:spPr bwMode="auto">
                <a:xfrm>
                  <a:off x="2555875" y="3644900"/>
                  <a:ext cx="0" cy="3603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cs-CZ" sz="160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6" name="Line 75"/>
                <p:cNvSpPr>
                  <a:spLocks noChangeShapeType="1"/>
                </p:cNvSpPr>
                <p:nvPr/>
              </p:nvSpPr>
              <p:spPr bwMode="auto">
                <a:xfrm>
                  <a:off x="1908175" y="3644900"/>
                  <a:ext cx="0" cy="3603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cs-CZ" sz="160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7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1547813" y="4797425"/>
                  <a:ext cx="360362" cy="4318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cs-CZ" sz="160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8" name="Line 77"/>
                <p:cNvSpPr>
                  <a:spLocks noChangeShapeType="1"/>
                </p:cNvSpPr>
                <p:nvPr/>
              </p:nvSpPr>
              <p:spPr bwMode="auto">
                <a:xfrm>
                  <a:off x="2555875" y="5013325"/>
                  <a:ext cx="0" cy="3603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cs-CZ" sz="160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9" name="Line 78"/>
                <p:cNvSpPr>
                  <a:spLocks noChangeShapeType="1"/>
                </p:cNvSpPr>
                <p:nvPr/>
              </p:nvSpPr>
              <p:spPr bwMode="auto">
                <a:xfrm>
                  <a:off x="2627313" y="5013325"/>
                  <a:ext cx="360362" cy="2873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cs-CZ" sz="160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0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2124075" y="5013325"/>
                  <a:ext cx="358775" cy="2889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cs-CZ" sz="160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1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1038976" y="5373688"/>
                  <a:ext cx="681123" cy="6731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cs-CZ" sz="1600" b="1" dirty="0">
                      <a:solidFill>
                        <a:schemeClr val="tx2">
                          <a:lumMod val="75000"/>
                        </a:schemeClr>
                      </a:solidFill>
                    </a:rPr>
                    <a:t>MS</a:t>
                  </a:r>
                </a:p>
              </p:txBody>
            </p:sp>
            <p:sp>
              <p:nvSpPr>
                <p:cNvPr id="52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1686675" y="5373688"/>
                  <a:ext cx="681123" cy="6731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cs-CZ" sz="1600" b="1" dirty="0">
                      <a:solidFill>
                        <a:schemeClr val="tx2">
                          <a:lumMod val="75000"/>
                        </a:schemeClr>
                      </a:solidFill>
                    </a:rPr>
                    <a:t>MS</a:t>
                  </a:r>
                </a:p>
              </p:txBody>
            </p:sp>
            <p:sp>
              <p:nvSpPr>
                <p:cNvPr id="53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2271752" y="5348942"/>
                  <a:ext cx="851845" cy="6731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cs-CZ" sz="1600" b="1" dirty="0" err="1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ECD</a:t>
                  </a:r>
                  <a:endParaRPr lang="cs-CZ" sz="1600" b="1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4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3096823" y="5348942"/>
                  <a:ext cx="647864" cy="6731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cs-CZ" sz="1600" b="1" dirty="0">
                      <a:solidFill>
                        <a:schemeClr val="tx2">
                          <a:lumMod val="75000"/>
                        </a:schemeClr>
                      </a:solidFill>
                    </a:rPr>
                    <a:t>UV</a:t>
                  </a:r>
                </a:p>
              </p:txBody>
            </p:sp>
            <p:sp>
              <p:nvSpPr>
                <p:cNvPr id="55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406826" y="6196227"/>
                  <a:ext cx="3277452" cy="6119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cs-CZ" sz="1400" b="1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Metabolite </a:t>
                  </a:r>
                  <a:r>
                    <a:rPr lang="cs-CZ" sz="1400" b="1" dirty="0" err="1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target</a:t>
                  </a:r>
                  <a:r>
                    <a:rPr lang="cs-CZ" sz="1400" b="1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 </a:t>
                  </a:r>
                  <a:r>
                    <a:rPr lang="cs-CZ" sz="1400" b="1" dirty="0" err="1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analysis</a:t>
                  </a:r>
                  <a:endParaRPr lang="cs-CZ" sz="1400" b="1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6" name="AutoShape 85"/>
                <p:cNvSpPr>
                  <a:spLocks/>
                </p:cNvSpPr>
                <p:nvPr/>
              </p:nvSpPr>
              <p:spPr bwMode="auto">
                <a:xfrm rot="16200000">
                  <a:off x="4927436" y="4909967"/>
                  <a:ext cx="398716" cy="2708350"/>
                </a:xfrm>
                <a:prstGeom prst="leftBrace">
                  <a:avLst>
                    <a:gd name="adj1" fmla="val 48311"/>
                    <a:gd name="adj2" fmla="val 50000"/>
                  </a:avLst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sz="160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7" name="Line 90"/>
                <p:cNvSpPr>
                  <a:spLocks noChangeShapeType="1"/>
                </p:cNvSpPr>
                <p:nvPr/>
              </p:nvSpPr>
              <p:spPr bwMode="auto">
                <a:xfrm>
                  <a:off x="5003800" y="3357563"/>
                  <a:ext cx="0" cy="21590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cs-CZ" sz="160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</p:grpSp>
          <p:sp>
            <p:nvSpPr>
              <p:cNvPr id="59" name="Text Box 22"/>
              <p:cNvSpPr txBox="1">
                <a:spLocks noChangeArrowheads="1"/>
              </p:cNvSpPr>
              <p:nvPr/>
            </p:nvSpPr>
            <p:spPr bwMode="auto">
              <a:xfrm rot="5400000">
                <a:off x="4569797" y="4565933"/>
                <a:ext cx="703805" cy="404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600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LC</a:t>
                </a:r>
                <a:endParaRPr lang="cs-CZ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15" name="Text Box 4"/>
            <p:cNvSpPr txBox="1">
              <a:spLocks noChangeArrowheads="1"/>
            </p:cNvSpPr>
            <p:nvPr/>
          </p:nvSpPr>
          <p:spPr bwMode="auto">
            <a:xfrm>
              <a:off x="3939948" y="3717318"/>
              <a:ext cx="965736" cy="411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400" b="1" dirty="0" smtClean="0">
                  <a:solidFill>
                    <a:schemeClr val="tx2">
                      <a:lumMod val="75000"/>
                    </a:schemeClr>
                  </a:solidFill>
                </a:rPr>
                <a:t>Extrakt</a:t>
              </a:r>
              <a:endParaRPr lang="cs-CZ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6" name="Line 7"/>
            <p:cNvSpPr>
              <a:spLocks noChangeShapeType="1"/>
            </p:cNvSpPr>
            <p:nvPr/>
          </p:nvSpPr>
          <p:spPr bwMode="auto">
            <a:xfrm>
              <a:off x="4601910" y="3998575"/>
              <a:ext cx="0" cy="1945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 sz="160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11113" t="13685" r="23138" b="39198"/>
          <a:stretch>
            <a:fillRect/>
          </a:stretch>
        </p:blipFill>
        <p:spPr bwMode="auto">
          <a:xfrm>
            <a:off x="4283968" y="1196752"/>
            <a:ext cx="4248474" cy="171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3744416" cy="5184576"/>
          </a:xfrm>
        </p:spPr>
        <p:txBody>
          <a:bodyPr/>
          <a:lstStyle/>
          <a:p>
            <a:pPr>
              <a:buNone/>
            </a:pPr>
            <a:r>
              <a:rPr lang="cs-CZ" sz="1800" dirty="0" err="1" smtClean="0">
                <a:solidFill>
                  <a:schemeClr val="tx1"/>
                </a:solidFill>
              </a:rPr>
              <a:t>Untarget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metabolomic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</a:p>
          <a:p>
            <a:r>
              <a:rPr lang="cs-CZ" sz="1400" dirty="0" smtClean="0">
                <a:solidFill>
                  <a:schemeClr val="tx1"/>
                </a:solidFill>
              </a:rPr>
              <a:t>Srovnáváme až 1000 molekul</a:t>
            </a:r>
          </a:p>
          <a:p>
            <a:r>
              <a:rPr lang="cs-CZ" sz="1400" dirty="0" smtClean="0">
                <a:solidFill>
                  <a:schemeClr val="tx1"/>
                </a:solidFill>
              </a:rPr>
              <a:t>K většině nemáme standard</a:t>
            </a:r>
          </a:p>
          <a:p>
            <a:r>
              <a:rPr lang="cs-CZ" sz="1400" dirty="0" smtClean="0">
                <a:solidFill>
                  <a:schemeClr val="tx1"/>
                </a:solidFill>
              </a:rPr>
              <a:t>Kvantifikace - relativní změna mezi skupinami</a:t>
            </a:r>
          </a:p>
          <a:p>
            <a:r>
              <a:rPr lang="cs-CZ" sz="1400" dirty="0" smtClean="0">
                <a:solidFill>
                  <a:schemeClr val="tx1"/>
                </a:solidFill>
              </a:rPr>
              <a:t>Nutné znát hypotézu</a:t>
            </a:r>
          </a:p>
          <a:p>
            <a:r>
              <a:rPr lang="cs-CZ" sz="1400" dirty="0" smtClean="0">
                <a:solidFill>
                  <a:schemeClr val="tx1"/>
                </a:solidFill>
              </a:rPr>
              <a:t>Pečlivá a jednotná příprava vzorků a analýza</a:t>
            </a:r>
          </a:p>
          <a:p>
            <a:r>
              <a:rPr lang="cs-CZ" sz="1400" dirty="0" smtClean="0">
                <a:solidFill>
                  <a:schemeClr val="tx1"/>
                </a:solidFill>
              </a:rPr>
              <a:t>Neexistuje jednotná příprava všech skupin metabolitů (</a:t>
            </a:r>
            <a:r>
              <a:rPr lang="cs-CZ" sz="1400" dirty="0" err="1" smtClean="0">
                <a:solidFill>
                  <a:schemeClr val="tx1"/>
                </a:solidFill>
              </a:rPr>
              <a:t>lipidomic</a:t>
            </a:r>
            <a:r>
              <a:rPr lang="cs-CZ" sz="1400" dirty="0" smtClean="0">
                <a:solidFill>
                  <a:schemeClr val="tx1"/>
                </a:solidFill>
              </a:rPr>
              <a:t>, </a:t>
            </a:r>
            <a:r>
              <a:rPr lang="cs-CZ" sz="1400" dirty="0" err="1" smtClean="0">
                <a:solidFill>
                  <a:schemeClr val="tx1"/>
                </a:solidFill>
              </a:rPr>
              <a:t>glycomic</a:t>
            </a:r>
            <a:r>
              <a:rPr lang="cs-CZ" sz="1400" dirty="0" smtClean="0">
                <a:solidFill>
                  <a:schemeClr val="tx1"/>
                </a:solidFill>
              </a:rPr>
              <a:t>) </a:t>
            </a:r>
          </a:p>
          <a:p>
            <a:r>
              <a:rPr lang="cs-CZ" sz="1400" dirty="0" smtClean="0">
                <a:solidFill>
                  <a:schemeClr val="tx1"/>
                </a:solidFill>
              </a:rPr>
              <a:t>Rychlost (peníze) vs. rozlišení (citlivost)?</a:t>
            </a:r>
          </a:p>
          <a:p>
            <a:r>
              <a:rPr lang="cs-CZ" sz="1400" dirty="0" smtClean="0">
                <a:solidFill>
                  <a:schemeClr val="tx1"/>
                </a:solidFill>
              </a:rPr>
              <a:t>Nutné využívat statistiku (při designu i vyhodnocení experimentu)</a:t>
            </a:r>
          </a:p>
          <a:p>
            <a:pPr>
              <a:buNone/>
            </a:pPr>
            <a:endParaRPr lang="cs-CZ" sz="11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cs-CZ" sz="1800" dirty="0" err="1" smtClean="0">
                <a:solidFill>
                  <a:schemeClr val="tx1"/>
                </a:solidFill>
              </a:rPr>
              <a:t>Target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metabolomics</a:t>
            </a:r>
            <a:endParaRPr lang="cs-CZ" sz="1800" dirty="0" smtClean="0">
              <a:solidFill>
                <a:schemeClr val="tx1"/>
              </a:solidFill>
            </a:endParaRPr>
          </a:p>
          <a:p>
            <a:r>
              <a:rPr lang="cs-CZ" sz="1400" dirty="0" smtClean="0">
                <a:solidFill>
                  <a:schemeClr val="tx1"/>
                </a:solidFill>
              </a:rPr>
              <a:t>Srovnáváme až 100 molekul </a:t>
            </a:r>
          </a:p>
          <a:p>
            <a:r>
              <a:rPr lang="cs-CZ" sz="1400" dirty="0" smtClean="0">
                <a:solidFill>
                  <a:schemeClr val="tx1"/>
                </a:solidFill>
              </a:rPr>
              <a:t>Existence databází známých molekul (</a:t>
            </a:r>
            <a:r>
              <a:rPr lang="cs-CZ" sz="1400" i="1" dirty="0" err="1" smtClean="0">
                <a:solidFill>
                  <a:schemeClr val="tx1"/>
                </a:solidFill>
              </a:rPr>
              <a:t>Metlin</a:t>
            </a:r>
            <a:r>
              <a:rPr lang="cs-CZ" sz="1400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sz="1400" dirty="0" smtClean="0">
                <a:solidFill>
                  <a:schemeClr val="tx1"/>
                </a:solidFill>
              </a:rPr>
              <a:t>Existuje-li standard, možná kvantifikace</a:t>
            </a:r>
          </a:p>
          <a:p>
            <a:r>
              <a:rPr lang="cs-CZ" sz="1400" dirty="0" smtClean="0">
                <a:solidFill>
                  <a:schemeClr val="tx1"/>
                </a:solidFill>
              </a:rPr>
              <a:t>Vyšší citlivost analytických metod (identifikace nízkých koncentrací)</a:t>
            </a:r>
          </a:p>
          <a:p>
            <a:pPr>
              <a:buNone/>
            </a:pPr>
            <a:endParaRPr lang="cs-CZ" sz="1100" dirty="0" smtClean="0"/>
          </a:p>
          <a:p>
            <a:endParaRPr lang="cs-CZ" sz="1100" dirty="0" smtClean="0"/>
          </a:p>
          <a:p>
            <a:pPr>
              <a:buNone/>
            </a:pPr>
            <a:endParaRPr lang="cs-CZ" sz="1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188640"/>
            <a:ext cx="8229600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METABOLOMIKA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přístup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b="25000"/>
          <a:stretch>
            <a:fillRect/>
          </a:stretch>
        </p:blipFill>
        <p:spPr bwMode="auto">
          <a:xfrm>
            <a:off x="4104686" y="3501008"/>
            <a:ext cx="467314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4391472" y="6150114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 smtClean="0"/>
              <a:t>Mulvihill</a:t>
            </a:r>
            <a:r>
              <a:rPr lang="cs-CZ" sz="800" dirty="0" smtClean="0"/>
              <a:t> , MM </a:t>
            </a:r>
            <a:r>
              <a:rPr lang="cs-CZ" sz="800" dirty="0" err="1" smtClean="0"/>
              <a:t>and</a:t>
            </a:r>
            <a:r>
              <a:rPr lang="cs-CZ" sz="800" dirty="0" smtClean="0"/>
              <a:t>  </a:t>
            </a:r>
            <a:r>
              <a:rPr lang="cs-CZ" sz="800" dirty="0" err="1" smtClean="0"/>
              <a:t>Nomura</a:t>
            </a:r>
            <a:r>
              <a:rPr lang="cs-CZ" sz="800" dirty="0" smtClean="0"/>
              <a:t>  </a:t>
            </a:r>
            <a:r>
              <a:rPr lang="cs-CZ" sz="800" dirty="0" err="1" smtClean="0"/>
              <a:t>DK</a:t>
            </a:r>
            <a:r>
              <a:rPr lang="cs-CZ" sz="800" dirty="0" smtClean="0"/>
              <a:t>. </a:t>
            </a:r>
            <a:r>
              <a:rPr lang="cs-CZ" sz="800" dirty="0" err="1" smtClean="0"/>
              <a:t>American</a:t>
            </a:r>
            <a:r>
              <a:rPr lang="cs-CZ" sz="800" dirty="0" smtClean="0"/>
              <a:t> </a:t>
            </a:r>
            <a:r>
              <a:rPr lang="cs-CZ" sz="800" dirty="0" err="1" smtClean="0"/>
              <a:t>Journal</a:t>
            </a:r>
            <a:r>
              <a:rPr lang="cs-CZ" sz="800" dirty="0" smtClean="0"/>
              <a:t> </a:t>
            </a:r>
            <a:r>
              <a:rPr lang="cs-CZ" sz="800" dirty="0" err="1" smtClean="0"/>
              <a:t>of</a:t>
            </a:r>
            <a:r>
              <a:rPr lang="cs-CZ" sz="800" dirty="0" smtClean="0"/>
              <a:t> </a:t>
            </a:r>
            <a:r>
              <a:rPr lang="cs-CZ" sz="800" dirty="0" err="1" smtClean="0"/>
              <a:t>Physiology</a:t>
            </a:r>
            <a:r>
              <a:rPr lang="cs-CZ" sz="800" dirty="0" smtClean="0"/>
              <a:t> - </a:t>
            </a:r>
            <a:r>
              <a:rPr lang="cs-CZ" sz="800" dirty="0" err="1" smtClean="0"/>
              <a:t>Endocrinology</a:t>
            </a:r>
            <a:r>
              <a:rPr lang="cs-CZ" sz="800" dirty="0" smtClean="0"/>
              <a:t> </a:t>
            </a:r>
            <a:r>
              <a:rPr lang="cs-CZ" sz="800" dirty="0" err="1" smtClean="0"/>
              <a:t>and</a:t>
            </a:r>
            <a:r>
              <a:rPr lang="cs-CZ" sz="800" dirty="0" smtClean="0"/>
              <a:t> </a:t>
            </a:r>
            <a:r>
              <a:rPr lang="cs-CZ" sz="800" dirty="0" err="1" smtClean="0"/>
              <a:t>Metabolism</a:t>
            </a:r>
            <a:r>
              <a:rPr lang="cs-CZ" sz="800" dirty="0" smtClean="0"/>
              <a:t> (2014) 307/3, </a:t>
            </a:r>
            <a:r>
              <a:rPr lang="cs-CZ" sz="800" dirty="0" err="1" smtClean="0"/>
              <a:t>E237</a:t>
            </a:r>
            <a:r>
              <a:rPr lang="cs-CZ" sz="800" dirty="0" smtClean="0"/>
              <a:t>-</a:t>
            </a:r>
            <a:r>
              <a:rPr lang="cs-CZ" sz="800" dirty="0" err="1" smtClean="0"/>
              <a:t>E244</a:t>
            </a:r>
            <a:r>
              <a:rPr lang="cs-CZ" sz="800" dirty="0" smtClean="0"/>
              <a:t>. </a:t>
            </a:r>
            <a:r>
              <a:rPr lang="cs-CZ" sz="800" dirty="0" err="1" smtClean="0"/>
              <a:t>DOI</a:t>
            </a:r>
            <a:r>
              <a:rPr lang="cs-CZ" sz="800" dirty="0" smtClean="0"/>
              <a:t>: 10.1152/</a:t>
            </a:r>
            <a:r>
              <a:rPr lang="cs-CZ" sz="800" dirty="0" err="1" smtClean="0"/>
              <a:t>ajpendo.00228.2014</a:t>
            </a:r>
            <a:endParaRPr lang="cs-CZ" sz="800" dirty="0" smtClean="0"/>
          </a:p>
          <a:p>
            <a:endParaRPr lang="cs-CZ" sz="800" dirty="0" smtClean="0"/>
          </a:p>
          <a:p>
            <a:r>
              <a:rPr lang="cs-CZ" sz="800" dirty="0" err="1" smtClean="0"/>
              <a:t>https</a:t>
            </a:r>
            <a:r>
              <a:rPr lang="cs-CZ" sz="800" dirty="0" smtClean="0"/>
              <a:t>://</a:t>
            </a:r>
            <a:r>
              <a:rPr lang="cs-CZ" sz="800" dirty="0" err="1" smtClean="0"/>
              <a:t>masspec.scripps.edu</a:t>
            </a:r>
            <a:r>
              <a:rPr lang="cs-CZ" sz="800" dirty="0" smtClean="0"/>
              <a:t>/</a:t>
            </a:r>
          </a:p>
          <a:p>
            <a:endParaRPr lang="cs-CZ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3960439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1800" dirty="0" smtClean="0"/>
              <a:t>Input data </a:t>
            </a:r>
            <a:r>
              <a:rPr lang="cs-CZ" sz="1800" dirty="0" err="1" smtClean="0"/>
              <a:t>format</a:t>
            </a:r>
            <a:endParaRPr lang="cs-CZ" sz="1800" dirty="0" smtClean="0"/>
          </a:p>
          <a:p>
            <a:pPr>
              <a:buFont typeface="Courier New" pitchFamily="49" charset="0"/>
              <a:buChar char="o"/>
            </a:pPr>
            <a:r>
              <a:rPr lang="cs-CZ" sz="1800" dirty="0" err="1" smtClean="0"/>
              <a:t>Peak</a:t>
            </a:r>
            <a:r>
              <a:rPr lang="cs-CZ" sz="1800" dirty="0" smtClean="0"/>
              <a:t> </a:t>
            </a:r>
            <a:r>
              <a:rPr lang="cs-CZ" sz="1800" dirty="0" err="1" smtClean="0"/>
              <a:t>finding</a:t>
            </a:r>
            <a:endParaRPr lang="cs-CZ" sz="1800" dirty="0" smtClean="0"/>
          </a:p>
          <a:p>
            <a:pPr>
              <a:buFont typeface="Courier New" pitchFamily="49" charset="0"/>
              <a:buChar char="o"/>
            </a:pPr>
            <a:r>
              <a:rPr lang="cs-CZ" sz="1800" dirty="0" smtClean="0"/>
              <a:t>Chromatogram </a:t>
            </a:r>
            <a:r>
              <a:rPr lang="cs-CZ" sz="1800" dirty="0" err="1" smtClean="0"/>
              <a:t>alignment</a:t>
            </a:r>
            <a:endParaRPr lang="cs-CZ" sz="1800" dirty="0" smtClean="0"/>
          </a:p>
          <a:p>
            <a:pPr>
              <a:buFont typeface="Courier New" pitchFamily="49" charset="0"/>
              <a:buChar char="o"/>
            </a:pPr>
            <a:r>
              <a:rPr lang="cs-CZ" sz="1800" dirty="0" smtClean="0"/>
              <a:t>Data </a:t>
            </a:r>
            <a:r>
              <a:rPr lang="cs-CZ" sz="1800" dirty="0" err="1" smtClean="0"/>
              <a:t>correction</a:t>
            </a:r>
            <a:r>
              <a:rPr lang="cs-CZ" sz="1800" dirty="0" smtClean="0"/>
              <a:t> (</a:t>
            </a:r>
            <a:r>
              <a:rPr lang="cs-CZ" sz="1800" dirty="0" err="1" smtClean="0"/>
              <a:t>missing</a:t>
            </a:r>
            <a:r>
              <a:rPr lang="cs-CZ" sz="1800" dirty="0" smtClean="0"/>
              <a:t> </a:t>
            </a:r>
            <a:r>
              <a:rPr lang="cs-CZ" sz="1800" dirty="0" err="1" smtClean="0"/>
              <a:t>values</a:t>
            </a:r>
            <a:r>
              <a:rPr lang="cs-CZ" sz="1800" dirty="0" smtClean="0"/>
              <a:t>, </a:t>
            </a:r>
            <a:r>
              <a:rPr lang="cs-CZ" sz="1800" dirty="0" err="1" smtClean="0"/>
              <a:t>empty</a:t>
            </a:r>
            <a:r>
              <a:rPr lang="cs-CZ" sz="1800" dirty="0" smtClean="0"/>
              <a:t> </a:t>
            </a:r>
            <a:r>
              <a:rPr lang="cs-CZ" sz="1800" dirty="0" err="1" smtClean="0"/>
              <a:t>rows</a:t>
            </a:r>
            <a:r>
              <a:rPr lang="cs-CZ" sz="1800" dirty="0" smtClean="0"/>
              <a:t>..)</a:t>
            </a:r>
          </a:p>
          <a:p>
            <a:pPr>
              <a:buFont typeface="Courier New" pitchFamily="49" charset="0"/>
              <a:buChar char="o"/>
            </a:pPr>
            <a:r>
              <a:rPr lang="cs-CZ" sz="1800" dirty="0" smtClean="0"/>
              <a:t>Data </a:t>
            </a:r>
            <a:r>
              <a:rPr lang="cs-CZ" sz="1800" dirty="0" err="1" smtClean="0"/>
              <a:t>processing</a:t>
            </a:r>
            <a:r>
              <a:rPr lang="cs-CZ" sz="1800" dirty="0" smtClean="0"/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cs-CZ" sz="1800" dirty="0" err="1" smtClean="0"/>
              <a:t>Statistics</a:t>
            </a:r>
            <a:r>
              <a:rPr lang="cs-CZ" sz="1800" dirty="0" smtClean="0"/>
              <a:t> 	 - </a:t>
            </a:r>
            <a:r>
              <a:rPr lang="cs-CZ" sz="1800" dirty="0" err="1" smtClean="0"/>
              <a:t>heat</a:t>
            </a:r>
            <a:r>
              <a:rPr lang="cs-CZ" sz="1800" dirty="0" smtClean="0"/>
              <a:t> </a:t>
            </a:r>
            <a:r>
              <a:rPr lang="cs-CZ" sz="1800" dirty="0" err="1" smtClean="0"/>
              <a:t>maps</a:t>
            </a:r>
            <a:endParaRPr lang="cs-CZ" sz="1800" dirty="0" smtClean="0"/>
          </a:p>
          <a:p>
            <a:pPr>
              <a:buFont typeface="Courier New" pitchFamily="49" charset="0"/>
              <a:buChar char="o"/>
            </a:pPr>
            <a:r>
              <a:rPr lang="cs-CZ" sz="1800" dirty="0" smtClean="0"/>
              <a:t>		 - </a:t>
            </a:r>
            <a:r>
              <a:rPr lang="cs-CZ" sz="1800" dirty="0" err="1" smtClean="0"/>
              <a:t>PCA</a:t>
            </a:r>
            <a:r>
              <a:rPr lang="cs-CZ" sz="1800" dirty="0" smtClean="0"/>
              <a:t> (</a:t>
            </a:r>
            <a:r>
              <a:rPr lang="cs-CZ" sz="1800" dirty="0" err="1" smtClean="0"/>
              <a:t>principle</a:t>
            </a:r>
            <a:r>
              <a:rPr lang="cs-CZ" sz="1800" dirty="0" smtClean="0"/>
              <a:t> </a:t>
            </a:r>
            <a:r>
              <a:rPr lang="cs-CZ" sz="1800" dirty="0" err="1" smtClean="0"/>
              <a:t>component</a:t>
            </a:r>
            <a:r>
              <a:rPr lang="cs-CZ" sz="1800" dirty="0" smtClean="0"/>
              <a:t> </a:t>
            </a:r>
            <a:r>
              <a:rPr lang="cs-CZ" sz="1800" dirty="0" err="1" smtClean="0"/>
              <a:t>analyses</a:t>
            </a:r>
            <a:r>
              <a:rPr lang="cs-CZ" sz="1800" dirty="0" smtClean="0"/>
              <a:t>)</a:t>
            </a:r>
          </a:p>
          <a:p>
            <a:pPr>
              <a:buFont typeface="Courier New" pitchFamily="49" charset="0"/>
              <a:buChar char="o"/>
            </a:pPr>
            <a:r>
              <a:rPr lang="cs-CZ" sz="1800" dirty="0" smtClean="0"/>
              <a:t>		 - CA (cluster </a:t>
            </a:r>
            <a:r>
              <a:rPr lang="cs-CZ" sz="1800" dirty="0" err="1" smtClean="0"/>
              <a:t>analyses</a:t>
            </a:r>
            <a:r>
              <a:rPr lang="cs-CZ" sz="1800" dirty="0" smtClean="0"/>
              <a:t>)</a:t>
            </a:r>
          </a:p>
          <a:p>
            <a:pPr>
              <a:buFont typeface="Courier New" pitchFamily="49" charset="0"/>
              <a:buChar char="o"/>
            </a:pPr>
            <a:r>
              <a:rPr lang="cs-CZ" sz="1800" dirty="0" smtClean="0"/>
              <a:t>		 - </a:t>
            </a:r>
            <a:r>
              <a:rPr lang="cs-CZ" sz="1800" dirty="0" err="1" smtClean="0"/>
              <a:t>descriptive</a:t>
            </a:r>
            <a:r>
              <a:rPr lang="cs-CZ" sz="1800" dirty="0" smtClean="0"/>
              <a:t> </a:t>
            </a:r>
            <a:r>
              <a:rPr lang="cs-CZ" sz="1800" dirty="0" err="1" smtClean="0"/>
              <a:t>statistics</a:t>
            </a:r>
            <a:endParaRPr lang="cs-CZ" sz="1800" dirty="0" smtClean="0"/>
          </a:p>
          <a:p>
            <a:pPr>
              <a:buFont typeface="Courier New" pitchFamily="49" charset="0"/>
              <a:buChar char="o"/>
            </a:pPr>
            <a:r>
              <a:rPr lang="cs-CZ" sz="1800" dirty="0" err="1" smtClean="0"/>
              <a:t>Identification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metabolite (</a:t>
            </a:r>
            <a:r>
              <a:rPr lang="cs-CZ" sz="1800" dirty="0" err="1" smtClean="0"/>
              <a:t>databases</a:t>
            </a:r>
            <a:r>
              <a:rPr lang="cs-CZ" sz="1800" dirty="0" smtClean="0"/>
              <a:t>)</a:t>
            </a:r>
          </a:p>
          <a:p>
            <a:pPr>
              <a:buNone/>
            </a:pPr>
            <a:endParaRPr lang="cs-CZ" sz="1800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Data </a:t>
            </a:r>
            <a:r>
              <a:rPr lang="cs-CZ" sz="3200" dirty="0" err="1" smtClean="0">
                <a:solidFill>
                  <a:schemeClr val="tx2">
                    <a:lumMod val="75000"/>
                  </a:schemeClr>
                </a:solidFill>
              </a:rPr>
              <a:t>processing</a:t>
            </a:r>
            <a:endParaRPr lang="cs-CZ" sz="3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72034" name="Picture 2" descr="https://xcmsonline.scripps.edu/xcmsonline/xcmsonline_logo_06112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97152"/>
            <a:ext cx="4167336" cy="1250201"/>
          </a:xfrm>
          <a:prstGeom prst="rect">
            <a:avLst/>
          </a:prstGeom>
          <a:noFill/>
        </p:spPr>
      </p:pic>
      <p:pic>
        <p:nvPicPr>
          <p:cNvPr id="172036" name="Picture 4" descr="Výsledek obrázku pro scientific package for 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797152"/>
            <a:ext cx="1728192" cy="1312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http://www.elmhurst.edu/%7Echm/vchembook/images/590metabolis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24744"/>
            <a:ext cx="7158991" cy="4824536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6011144" y="6642556"/>
            <a:ext cx="313285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http://www.</a:t>
            </a:r>
            <a:r>
              <a:rPr lang="cs-CZ" sz="800" dirty="0" err="1" smtClean="0"/>
              <a:t>elmhurst.edu</a:t>
            </a:r>
            <a:r>
              <a:rPr lang="cs-CZ" sz="800" dirty="0" smtClean="0"/>
              <a:t>/~</a:t>
            </a:r>
            <a:r>
              <a:rPr lang="cs-CZ" sz="800" dirty="0" err="1" smtClean="0"/>
              <a:t>chm</a:t>
            </a:r>
            <a:r>
              <a:rPr lang="cs-CZ" sz="800" dirty="0" smtClean="0"/>
              <a:t>/</a:t>
            </a:r>
            <a:r>
              <a:rPr lang="cs-CZ" sz="800" dirty="0" err="1" smtClean="0"/>
              <a:t>vchembook</a:t>
            </a:r>
            <a:r>
              <a:rPr lang="cs-CZ" sz="800" dirty="0" smtClean="0"/>
              <a:t>/</a:t>
            </a:r>
            <a:r>
              <a:rPr lang="cs-CZ" sz="800" dirty="0" err="1" smtClean="0"/>
              <a:t>5900verviewmet.html</a:t>
            </a:r>
            <a:endParaRPr lang="cs-CZ" sz="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827584" y="537321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24936" cy="720080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Hlavní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</a:rPr>
              <a:t>skupiny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</a:rPr>
              <a:t>metabolitů</a:t>
            </a:r>
            <a:endParaRPr lang="cs-CZ" sz="3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115616" y="6021288"/>
            <a:ext cx="7075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! </a:t>
            </a:r>
            <a:r>
              <a:rPr lang="en-GB" sz="1400" dirty="0" err="1" smtClean="0"/>
              <a:t>Diskutován</a:t>
            </a:r>
            <a:r>
              <a:rPr lang="en-GB" sz="1400" dirty="0" smtClean="0"/>
              <a:t> je </a:t>
            </a:r>
            <a:r>
              <a:rPr lang="en-GB" sz="1400" dirty="0" err="1" smtClean="0"/>
              <a:t>heterotrofní</a:t>
            </a:r>
            <a:r>
              <a:rPr lang="en-GB" sz="1400" dirty="0" smtClean="0"/>
              <a:t> </a:t>
            </a:r>
            <a:r>
              <a:rPr lang="en-GB" sz="1400" dirty="0" err="1" smtClean="0"/>
              <a:t>metabolismus</a:t>
            </a:r>
            <a:r>
              <a:rPr lang="en-GB" sz="1400" dirty="0" smtClean="0"/>
              <a:t> (ne </a:t>
            </a:r>
            <a:r>
              <a:rPr lang="en-GB" sz="1400" dirty="0" err="1" smtClean="0"/>
              <a:t>sinice</a:t>
            </a:r>
            <a:r>
              <a:rPr lang="en-GB" sz="1400" dirty="0" smtClean="0"/>
              <a:t>, </a:t>
            </a:r>
            <a:r>
              <a:rPr lang="en-GB" sz="1400" dirty="0" err="1" smtClean="0"/>
              <a:t>rostliny</a:t>
            </a:r>
            <a:r>
              <a:rPr lang="en-GB" sz="1400" dirty="0" smtClean="0"/>
              <a:t> a </a:t>
            </a:r>
            <a:r>
              <a:rPr lang="en-GB" sz="1400" dirty="0" err="1" smtClean="0"/>
              <a:t>zvláštní</a:t>
            </a:r>
            <a:r>
              <a:rPr lang="en-GB" sz="1400" dirty="0" smtClean="0"/>
              <a:t> </a:t>
            </a:r>
            <a:r>
              <a:rPr lang="en-GB" sz="1400" dirty="0" err="1" smtClean="0"/>
              <a:t>typy</a:t>
            </a:r>
            <a:r>
              <a:rPr lang="en-GB" sz="1400" dirty="0" smtClean="0"/>
              <a:t> </a:t>
            </a:r>
            <a:r>
              <a:rPr lang="en-GB" sz="1400" dirty="0" err="1" smtClean="0"/>
              <a:t>bakterií</a:t>
            </a:r>
            <a:r>
              <a:rPr lang="en-GB" sz="1400" dirty="0" smtClean="0"/>
              <a:t> ...)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866926"/>
            <a:ext cx="8229600" cy="850106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METABOLITY LIPIDŮ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METABOLITY LIPIDŮ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44930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400" dirty="0" smtClean="0"/>
              <a:t>Databáze Lipid MAPS (3.5.2013) – </a:t>
            </a:r>
            <a:r>
              <a:rPr lang="cs-CZ" sz="1800" dirty="0" smtClean="0"/>
              <a:t>37 500 biologicky relevantních lipidů</a:t>
            </a:r>
            <a:endParaRPr lang="en-GB" sz="1800" dirty="0" smtClean="0"/>
          </a:p>
          <a:p>
            <a:pPr>
              <a:buNone/>
            </a:pPr>
            <a:endParaRPr lang="cs-CZ" sz="1800" dirty="0" smtClean="0"/>
          </a:p>
          <a:p>
            <a:r>
              <a:rPr lang="cs-CZ" sz="2400" dirty="0" err="1" smtClean="0">
                <a:solidFill>
                  <a:srgbClr val="FF0000"/>
                </a:solidFill>
              </a:rPr>
              <a:t>Fatty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acids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smtClean="0"/>
              <a:t>5795</a:t>
            </a:r>
          </a:p>
          <a:p>
            <a:r>
              <a:rPr lang="cs-CZ" sz="2400" dirty="0" err="1" smtClean="0"/>
              <a:t>Glycerolipids</a:t>
            </a:r>
            <a:r>
              <a:rPr lang="cs-CZ" sz="2400" dirty="0" smtClean="0"/>
              <a:t> 7538 „</a:t>
            </a:r>
            <a:r>
              <a:rPr lang="cs-CZ" sz="2400" dirty="0" err="1" smtClean="0"/>
              <a:t>fats</a:t>
            </a:r>
            <a:r>
              <a:rPr lang="cs-CZ" sz="2400" dirty="0" smtClean="0"/>
              <a:t>“</a:t>
            </a:r>
          </a:p>
          <a:p>
            <a:r>
              <a:rPr lang="cs-CZ" sz="2400" dirty="0" smtClean="0">
                <a:solidFill>
                  <a:srgbClr val="FF0000"/>
                </a:solidFill>
              </a:rPr>
              <a:t>Sterol </a:t>
            </a:r>
            <a:r>
              <a:rPr lang="cs-CZ" sz="2400" dirty="0" err="1" smtClean="0">
                <a:solidFill>
                  <a:srgbClr val="FF0000"/>
                </a:solidFill>
              </a:rPr>
              <a:t>lipids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smtClean="0"/>
              <a:t>2678 „</a:t>
            </a:r>
            <a:r>
              <a:rPr lang="cs-CZ" sz="2400" dirty="0" err="1" smtClean="0"/>
              <a:t>sterols</a:t>
            </a:r>
            <a:r>
              <a:rPr lang="cs-CZ" sz="2400" dirty="0" smtClean="0"/>
              <a:t>“</a:t>
            </a:r>
          </a:p>
          <a:p>
            <a:r>
              <a:rPr lang="cs-CZ" sz="2400" dirty="0" err="1" smtClean="0"/>
              <a:t>Prenol</a:t>
            </a:r>
            <a:r>
              <a:rPr lang="cs-CZ" sz="2400" dirty="0" smtClean="0"/>
              <a:t> </a:t>
            </a:r>
            <a:r>
              <a:rPr lang="cs-CZ" sz="2400" dirty="0" err="1" smtClean="0"/>
              <a:t>lipids</a:t>
            </a:r>
            <a:r>
              <a:rPr lang="cs-CZ" sz="2400" dirty="0" smtClean="0"/>
              <a:t> 1200</a:t>
            </a:r>
          </a:p>
          <a:p>
            <a:r>
              <a:rPr lang="cs-CZ" sz="2400" dirty="0" err="1" smtClean="0"/>
              <a:t>Sacccharolipids</a:t>
            </a:r>
            <a:r>
              <a:rPr lang="cs-CZ" sz="2400" dirty="0" smtClean="0"/>
              <a:t> 1293</a:t>
            </a:r>
          </a:p>
          <a:p>
            <a:r>
              <a:rPr lang="cs-CZ" sz="2400" dirty="0" err="1" smtClean="0"/>
              <a:t>Sphingolipids</a:t>
            </a:r>
            <a:r>
              <a:rPr lang="cs-CZ" sz="2400" dirty="0" smtClean="0"/>
              <a:t> 4318</a:t>
            </a:r>
          </a:p>
          <a:p>
            <a:r>
              <a:rPr lang="cs-CZ" sz="2400" dirty="0" err="1" smtClean="0">
                <a:solidFill>
                  <a:srgbClr val="FF0000"/>
                </a:solidFill>
              </a:rPr>
              <a:t>Glycerophospholipids</a:t>
            </a:r>
            <a:r>
              <a:rPr lang="cs-CZ" sz="2400" dirty="0" smtClean="0">
                <a:solidFill>
                  <a:srgbClr val="FF0000"/>
                </a:solidFill>
              </a:rPr>
              <a:t> 8001</a:t>
            </a:r>
          </a:p>
          <a:p>
            <a:r>
              <a:rPr lang="cs-CZ" sz="2400" dirty="0" err="1" smtClean="0"/>
              <a:t>Polyketides</a:t>
            </a:r>
            <a:r>
              <a:rPr lang="cs-CZ" sz="2400" dirty="0" smtClean="0"/>
              <a:t> 6741</a:t>
            </a:r>
          </a:p>
          <a:p>
            <a:pPr>
              <a:buNone/>
            </a:pPr>
            <a:endParaRPr lang="cs-CZ" sz="2600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4644008" y="2204864"/>
            <a:ext cx="1800200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Nepolární lipidy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788024" y="4869160"/>
            <a:ext cx="1512168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2"/>
                </a:solidFill>
              </a:rPr>
              <a:t>Polární lipidy</a:t>
            </a: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9" name="Picture 4" descr="http://hyperphysics.phy-astr.gsu.edu/hbase/biology/imgbio/celme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564904"/>
            <a:ext cx="4619552" cy="2390981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7523312" y="6611779"/>
            <a:ext cx="16206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>
                <a:solidFill>
                  <a:schemeClr val="tx1">
                    <a:lumMod val="75000"/>
                  </a:schemeClr>
                </a:solidFill>
              </a:rPr>
              <a:t>http://www.</a:t>
            </a:r>
            <a:r>
              <a:rPr lang="cs-CZ" sz="800" dirty="0" err="1" smtClean="0">
                <a:solidFill>
                  <a:schemeClr val="tx1">
                    <a:lumMod val="75000"/>
                  </a:schemeClr>
                </a:solidFill>
              </a:rPr>
              <a:t>lipidmaps.org</a:t>
            </a:r>
            <a:r>
              <a:rPr lang="cs-CZ" sz="800" dirty="0" smtClean="0">
                <a:solidFill>
                  <a:schemeClr val="tx1">
                    <a:lumMod val="75000"/>
                  </a:schemeClr>
                </a:solidFill>
              </a:rPr>
              <a:t>/</a:t>
            </a:r>
            <a:endParaRPr lang="cs-CZ" sz="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23528" y="2276872"/>
            <a:ext cx="4176464" cy="165618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bdélník 11"/>
          <p:cNvSpPr/>
          <p:nvPr/>
        </p:nvSpPr>
        <p:spPr>
          <a:xfrm>
            <a:off x="323528" y="4005064"/>
            <a:ext cx="4320480" cy="122413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ovéPole 12"/>
          <p:cNvSpPr txBox="1"/>
          <p:nvPr/>
        </p:nvSpPr>
        <p:spPr>
          <a:xfrm>
            <a:off x="3779912" y="5301208"/>
            <a:ext cx="4752528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Různorodá skupina sekundárních metabolitů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METABOLITY LIPIDŮ – dělení</a:t>
            </a:r>
            <a:endParaRPr lang="cs-CZ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686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30524"/>
          <a:stretch>
            <a:fillRect/>
          </a:stretch>
        </p:blipFill>
        <p:spPr bwMode="auto">
          <a:xfrm>
            <a:off x="5621882" y="4941168"/>
            <a:ext cx="3522118" cy="169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971600" y="1556792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95536" y="1052736"/>
            <a:ext cx="835292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Funkce: 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/>
              <a:t>Zásobárna energie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/>
              <a:t>Metabolické regulátory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/>
              <a:t>Strukturní komponenty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/>
              <a:t>Elektrické izolanty (nepolární lipidy)</a:t>
            </a:r>
          </a:p>
          <a:p>
            <a:endParaRPr lang="cs-CZ" sz="1200" dirty="0" smtClean="0"/>
          </a:p>
          <a:p>
            <a:r>
              <a:rPr lang="cs-CZ" sz="2000" dirty="0" smtClean="0"/>
              <a:t>Složení: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/>
              <a:t>Polární x nepolární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/>
              <a:t>Jednoduché x složené x odvozené</a:t>
            </a:r>
          </a:p>
          <a:p>
            <a:endParaRPr lang="cs-CZ" sz="1200" dirty="0" smtClean="0"/>
          </a:p>
          <a:p>
            <a:r>
              <a:rPr lang="cs-CZ" sz="2000" dirty="0" smtClean="0"/>
              <a:t>Mastné kyseliny</a:t>
            </a:r>
            <a:r>
              <a:rPr lang="cs-CZ" sz="16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/>
              <a:t>Délka řetězce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/>
              <a:t>Počet dvojných vazeb a jejich umístění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/>
              <a:t>Stereoizomerie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err="1" smtClean="0"/>
              <a:t>Regioizomerie</a:t>
            </a:r>
            <a:endParaRPr lang="cs-CZ" sz="1600" dirty="0"/>
          </a:p>
        </p:txBody>
      </p:sp>
      <p:grpSp>
        <p:nvGrpSpPr>
          <p:cNvPr id="3" name="Skupina 10"/>
          <p:cNvGrpSpPr/>
          <p:nvPr/>
        </p:nvGrpSpPr>
        <p:grpSpPr>
          <a:xfrm>
            <a:off x="0" y="4941168"/>
            <a:ext cx="4067944" cy="1728192"/>
            <a:chOff x="179512" y="3645024"/>
            <a:chExt cx="4365445" cy="2334410"/>
          </a:xfrm>
        </p:grpSpPr>
        <p:pic>
          <p:nvPicPr>
            <p:cNvPr id="36866" name="Picture 2" descr="http://image.slidesharecdn.com/holcapekspinuppcerijen2013web-140117075219-phpapp01/95/lipidomick-analza-pi-hledn-biomarker-rakoviny-10-638.jpg?cb=1389967105"/>
            <p:cNvPicPr>
              <a:picLocks noChangeAspect="1" noChangeArrowheads="1"/>
            </p:cNvPicPr>
            <p:nvPr/>
          </p:nvPicPr>
          <p:blipFill>
            <a:blip r:embed="rId4" cstate="print"/>
            <a:srcRect b="22813"/>
            <a:stretch>
              <a:fillRect/>
            </a:stretch>
          </p:blipFill>
          <p:spPr bwMode="auto">
            <a:xfrm>
              <a:off x="179512" y="3645024"/>
              <a:ext cx="4365445" cy="2334410"/>
            </a:xfrm>
            <a:prstGeom prst="rect">
              <a:avLst/>
            </a:prstGeom>
            <a:noFill/>
          </p:spPr>
        </p:pic>
        <p:sp>
          <p:nvSpPr>
            <p:cNvPr id="9" name="TextovéPole 8"/>
            <p:cNvSpPr txBox="1"/>
            <p:nvPr/>
          </p:nvSpPr>
          <p:spPr>
            <a:xfrm>
              <a:off x="2483768" y="3933057"/>
              <a:ext cx="1584176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cs-CZ" sz="800" dirty="0"/>
            </a:p>
          </p:txBody>
        </p:sp>
      </p:grpSp>
      <p:pic>
        <p:nvPicPr>
          <p:cNvPr id="98306" name="Picture 2" descr="http://oilpalmblog.files.wordpress.com/2014/01/fatty-acids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052736"/>
            <a:ext cx="3923928" cy="1577499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6947248" y="6642556"/>
            <a:ext cx="21967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 smtClean="0"/>
              <a:t>Lisa</a:t>
            </a:r>
            <a:r>
              <a:rPr lang="cs-CZ" sz="800" dirty="0" smtClean="0"/>
              <a:t> M. J. </a:t>
            </a:r>
            <a:r>
              <a:rPr lang="cs-CZ" sz="800" dirty="0" err="1" smtClean="0"/>
              <a:t>Chromatogr.A</a:t>
            </a:r>
            <a:r>
              <a:rPr lang="cs-CZ" sz="800" dirty="0" smtClean="0"/>
              <a:t> 1218 (2011) : 5146</a:t>
            </a:r>
            <a:endParaRPr lang="cs-CZ" sz="800" dirty="0"/>
          </a:p>
        </p:txBody>
      </p:sp>
      <p:pic>
        <p:nvPicPr>
          <p:cNvPr id="100354" name="Picture 2" descr="http://www.nutriology.com/PL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2636912"/>
            <a:ext cx="3384376" cy="1453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FOSFOLIPIDY</a:t>
            </a:r>
            <a:endParaRPr lang="cs-CZ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4929411"/>
          </a:xfrm>
        </p:spPr>
        <p:txBody>
          <a:bodyPr/>
          <a:lstStyle/>
          <a:p>
            <a:pPr>
              <a:buNone/>
            </a:pPr>
            <a:r>
              <a:rPr lang="en-GB" sz="2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Součást</a:t>
            </a:r>
            <a:r>
              <a:rPr lang="en-GB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membrán</a:t>
            </a:r>
            <a:endParaRPr lang="en-GB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GB" sz="2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Složení</a:t>
            </a:r>
            <a:endParaRPr lang="cs-CZ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en-GB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Diacylglycerol-fosfát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(</a:t>
            </a:r>
            <a:r>
              <a:rPr lang="cs-CZ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může být esterifikován)</a:t>
            </a:r>
            <a:endParaRPr lang="en-GB" sz="1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en-GB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Mastné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kyseliny</a:t>
            </a:r>
            <a:endParaRPr lang="en-GB" sz="1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/>
            <a:r>
              <a:rPr lang="cs-CZ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</a:t>
            </a:r>
            <a:r>
              <a:rPr lang="en-GB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almitová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en-GB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oleová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en-GB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arachidonová</a:t>
            </a:r>
            <a:endParaRPr lang="en-GB" sz="1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>
              <a:buNone/>
            </a:pPr>
            <a:endParaRPr lang="en-GB" sz="1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en-GB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Nejvíce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prostudované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a </a:t>
            </a:r>
            <a:r>
              <a:rPr lang="en-GB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biologicky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významn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é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	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metabolit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y</a:t>
            </a:r>
            <a:r>
              <a:rPr lang="en-GB" sz="1800" b="1" dirty="0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GB" sz="1800" b="1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kyseliny</a:t>
            </a:r>
            <a:r>
              <a:rPr lang="en-GB" sz="1800" b="1" dirty="0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GB" sz="1800" b="1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arachidonové</a:t>
            </a:r>
            <a:r>
              <a:rPr lang="en-GB" sz="1800" b="1" dirty="0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(AA)</a:t>
            </a:r>
            <a:endParaRPr lang="cs-CZ" sz="1800" dirty="0" smtClean="0">
              <a:solidFill>
                <a:schemeClr val="tx1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>
              <a:buNone/>
            </a:pPr>
            <a:endParaRPr lang="cs-CZ" sz="1800" dirty="0" smtClean="0">
              <a:solidFill>
                <a:schemeClr val="tx1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>
              <a:buNone/>
            </a:pP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		</a:t>
            </a:r>
            <a:endParaRPr lang="cs-CZ" sz="1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1800" dirty="0"/>
          </a:p>
        </p:txBody>
      </p:sp>
      <p:pic>
        <p:nvPicPr>
          <p:cNvPr id="67586" name="Picture 2" descr="http://www.phschool.com/science/biology_place/biocoach/images/bioprop/lipbila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268760"/>
            <a:ext cx="3456384" cy="192226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933056"/>
            <a:ext cx="2492499" cy="220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23"/>
          <p:cNvGrpSpPr/>
          <p:nvPr/>
        </p:nvGrpSpPr>
        <p:grpSpPr>
          <a:xfrm>
            <a:off x="251520" y="3645024"/>
            <a:ext cx="8460432" cy="3024336"/>
            <a:chOff x="683568" y="3284984"/>
            <a:chExt cx="8386129" cy="2808312"/>
          </a:xfrm>
        </p:grpSpPr>
        <p:grpSp>
          <p:nvGrpSpPr>
            <p:cNvPr id="5" name="Skupina 22"/>
            <p:cNvGrpSpPr/>
            <p:nvPr/>
          </p:nvGrpSpPr>
          <p:grpSpPr>
            <a:xfrm>
              <a:off x="683568" y="3284984"/>
              <a:ext cx="8386129" cy="2808312"/>
              <a:chOff x="683568" y="3284984"/>
              <a:chExt cx="8386129" cy="2808312"/>
            </a:xfrm>
          </p:grpSpPr>
          <p:grpSp>
            <p:nvGrpSpPr>
              <p:cNvPr id="6" name="Skupina 12"/>
              <p:cNvGrpSpPr/>
              <p:nvPr/>
            </p:nvGrpSpPr>
            <p:grpSpPr>
              <a:xfrm>
                <a:off x="683568" y="3284984"/>
                <a:ext cx="6828584" cy="2808312"/>
                <a:chOff x="683568" y="3356992"/>
                <a:chExt cx="6828584" cy="2808312"/>
              </a:xfrm>
            </p:grpSpPr>
            <p:pic>
              <p:nvPicPr>
                <p:cNvPr id="35842" name="Picture 2" descr="http://www.scielo.br/img/revistas/jbpneu/v35n12/en_a11fig03.gi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b="15449"/>
                <a:stretch>
                  <a:fillRect/>
                </a:stretch>
              </p:blipFill>
              <p:spPr bwMode="auto">
                <a:xfrm>
                  <a:off x="683568" y="3356992"/>
                  <a:ext cx="6828584" cy="2808312"/>
                </a:xfrm>
                <a:prstGeom prst="rect">
                  <a:avLst/>
                </a:prstGeom>
                <a:noFill/>
              </p:spPr>
            </p:pic>
            <p:sp>
              <p:nvSpPr>
                <p:cNvPr id="7" name="TextovéPole 6"/>
                <p:cNvSpPr txBox="1"/>
                <p:nvPr/>
              </p:nvSpPr>
              <p:spPr>
                <a:xfrm>
                  <a:off x="827584" y="3933056"/>
                  <a:ext cx="1368152" cy="25721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200" dirty="0" err="1" smtClean="0"/>
                    <a:t>Diacylglycerol</a:t>
                  </a:r>
                  <a:endParaRPr lang="cs-CZ" sz="1200" dirty="0"/>
                </a:p>
              </p:txBody>
            </p:sp>
            <p:cxnSp>
              <p:nvCxnSpPr>
                <p:cNvPr id="10" name="Přímá spojovací šipka 9"/>
                <p:cNvCxnSpPr/>
                <p:nvPr/>
              </p:nvCxnSpPr>
              <p:spPr>
                <a:xfrm>
                  <a:off x="3639677" y="3691315"/>
                  <a:ext cx="663938" cy="468052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Přímá spojovací šipka 14"/>
              <p:cNvCxnSpPr/>
              <p:nvPr/>
            </p:nvCxnSpPr>
            <p:spPr>
              <a:xfrm>
                <a:off x="6804248" y="4365104"/>
                <a:ext cx="43204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ovéPole 15"/>
              <p:cNvSpPr txBox="1"/>
              <p:nvPr/>
            </p:nvSpPr>
            <p:spPr>
              <a:xfrm>
                <a:off x="7308304" y="4221088"/>
                <a:ext cx="1761393" cy="2572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 err="1" smtClean="0"/>
                  <a:t>Adukty</a:t>
                </a:r>
                <a:r>
                  <a:rPr lang="cs-CZ" sz="1200" dirty="0" smtClean="0"/>
                  <a:t> s DNA, proteiny</a:t>
                </a:r>
                <a:endParaRPr lang="cs-CZ" sz="1200" dirty="0"/>
              </a:p>
            </p:txBody>
          </p:sp>
          <p:sp>
            <p:nvSpPr>
              <p:cNvPr id="18" name="TextovéPole 17"/>
              <p:cNvSpPr txBox="1"/>
              <p:nvPr/>
            </p:nvSpPr>
            <p:spPr>
              <a:xfrm>
                <a:off x="6805469" y="4956598"/>
                <a:ext cx="136815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cs-CZ" sz="1200" dirty="0" smtClean="0"/>
                  <a:t>Cholesterol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cs-CZ" sz="1200" dirty="0" err="1" smtClean="0"/>
                  <a:t>Oxysterol</a:t>
                </a:r>
                <a:endParaRPr lang="cs-CZ" sz="1600" dirty="0"/>
              </a:p>
            </p:txBody>
          </p:sp>
          <p:cxnSp>
            <p:nvCxnSpPr>
              <p:cNvPr id="20" name="Přímá spojovací šipka 19"/>
              <p:cNvCxnSpPr/>
              <p:nvPr/>
            </p:nvCxnSpPr>
            <p:spPr>
              <a:xfrm>
                <a:off x="3419872" y="5157192"/>
                <a:ext cx="187220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ovéPole 20"/>
              <p:cNvSpPr txBox="1"/>
              <p:nvPr/>
            </p:nvSpPr>
            <p:spPr>
              <a:xfrm>
                <a:off x="5292080" y="5013176"/>
                <a:ext cx="1095986" cy="257213"/>
              </a:xfrm>
              <a:prstGeom prst="rect">
                <a:avLst/>
              </a:pr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 smtClean="0"/>
                  <a:t>Acetyl-</a:t>
                </a:r>
                <a:r>
                  <a:rPr lang="cs-CZ" sz="1200" dirty="0" err="1" smtClean="0"/>
                  <a:t>CoA</a:t>
                </a:r>
                <a:endParaRPr lang="cs-CZ" sz="1600" dirty="0"/>
              </a:p>
            </p:txBody>
          </p:sp>
        </p:grpSp>
        <p:cxnSp>
          <p:nvCxnSpPr>
            <p:cNvPr id="22" name="Přímá spojovací šipka 21"/>
            <p:cNvCxnSpPr/>
            <p:nvPr/>
          </p:nvCxnSpPr>
          <p:spPr>
            <a:xfrm>
              <a:off x="6457633" y="5157192"/>
              <a:ext cx="4320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METABOLITY FOSFOLIPIDŮ</a:t>
            </a:r>
            <a:endParaRPr lang="cs-CZ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6840760" cy="4929411"/>
          </a:xfrm>
        </p:spPr>
        <p:txBody>
          <a:bodyPr/>
          <a:lstStyle/>
          <a:p>
            <a:pPr>
              <a:buNone/>
            </a:pPr>
            <a:r>
              <a:rPr lang="cs-CZ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Oxidace fosfolipidů </a:t>
            </a:r>
          </a:p>
          <a:p>
            <a:r>
              <a:rPr lang="en-GB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nejčastější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proces</a:t>
            </a:r>
            <a:endParaRPr lang="en-GB" sz="1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ztráta funkčnosti membrán</a:t>
            </a:r>
          </a:p>
          <a:p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enzymaticky i neenzymaticky</a:t>
            </a:r>
          </a:p>
          <a:p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metabolity s fyziologickými účinky (</a:t>
            </a:r>
            <a:r>
              <a:rPr lang="cs-CZ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eikosanoidy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</a:t>
            </a:r>
          </a:p>
          <a:p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reaktivní metabolity</a:t>
            </a:r>
            <a:endParaRPr lang="cs-CZ" sz="1800" dirty="0"/>
          </a:p>
        </p:txBody>
      </p:sp>
      <p:sp>
        <p:nvSpPr>
          <p:cNvPr id="8" name="Obdélník 7"/>
          <p:cNvSpPr/>
          <p:nvPr/>
        </p:nvSpPr>
        <p:spPr>
          <a:xfrm>
            <a:off x="5327576" y="6257836"/>
            <a:ext cx="381642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>
                <a:solidFill>
                  <a:schemeClr val="tx1">
                    <a:lumMod val="75000"/>
                  </a:schemeClr>
                </a:solidFill>
                <a:hlinkClick r:id="rId4"/>
              </a:rPr>
              <a:t>http://</a:t>
            </a:r>
            <a:r>
              <a:rPr lang="cs-CZ" sz="800" dirty="0" err="1" smtClean="0">
                <a:solidFill>
                  <a:schemeClr val="tx1">
                    <a:lumMod val="75000"/>
                  </a:schemeClr>
                </a:solidFill>
                <a:hlinkClick r:id="rId4"/>
              </a:rPr>
              <a:t>hyperphysics.phy</a:t>
            </a:r>
            <a:r>
              <a:rPr lang="cs-CZ" sz="800" dirty="0" smtClean="0">
                <a:solidFill>
                  <a:schemeClr val="tx1">
                    <a:lumMod val="75000"/>
                  </a:schemeClr>
                </a:solidFill>
                <a:hlinkClick r:id="rId4"/>
              </a:rPr>
              <a:t>-</a:t>
            </a:r>
            <a:r>
              <a:rPr lang="cs-CZ" sz="800" dirty="0" err="1" smtClean="0">
                <a:solidFill>
                  <a:schemeClr val="tx1">
                    <a:lumMod val="75000"/>
                  </a:schemeClr>
                </a:solidFill>
                <a:hlinkClick r:id="rId4"/>
              </a:rPr>
              <a:t>astr.gsu.edu</a:t>
            </a:r>
            <a:r>
              <a:rPr lang="cs-CZ" sz="800" dirty="0" smtClean="0">
                <a:solidFill>
                  <a:schemeClr val="tx1">
                    <a:lumMod val="75000"/>
                  </a:schemeClr>
                </a:solidFill>
                <a:hlinkClick r:id="rId4"/>
              </a:rPr>
              <a:t>/</a:t>
            </a:r>
            <a:r>
              <a:rPr lang="cs-CZ" sz="800" dirty="0" err="1" smtClean="0">
                <a:solidFill>
                  <a:schemeClr val="tx1">
                    <a:lumMod val="75000"/>
                  </a:schemeClr>
                </a:solidFill>
                <a:hlinkClick r:id="rId4"/>
              </a:rPr>
              <a:t>hbase</a:t>
            </a:r>
            <a:r>
              <a:rPr lang="cs-CZ" sz="800" dirty="0" smtClean="0">
                <a:solidFill>
                  <a:schemeClr val="tx1">
                    <a:lumMod val="75000"/>
                  </a:schemeClr>
                </a:solidFill>
                <a:hlinkClick r:id="rId4"/>
              </a:rPr>
              <a:t>/biology/</a:t>
            </a:r>
            <a:r>
              <a:rPr lang="cs-CZ" sz="800" dirty="0" err="1" smtClean="0">
                <a:solidFill>
                  <a:schemeClr val="tx1">
                    <a:lumMod val="75000"/>
                  </a:schemeClr>
                </a:solidFill>
                <a:hlinkClick r:id="rId4"/>
              </a:rPr>
              <a:t>celmem.html</a:t>
            </a:r>
            <a:endParaRPr lang="cs-CZ" sz="80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cs-CZ" sz="800" dirty="0" smtClean="0">
                <a:solidFill>
                  <a:schemeClr val="tx1">
                    <a:lumMod val="75000"/>
                  </a:schemeClr>
                </a:solidFill>
              </a:rPr>
              <a:t>http://www.</a:t>
            </a:r>
            <a:r>
              <a:rPr lang="cs-CZ" sz="800" dirty="0" err="1" smtClean="0">
                <a:solidFill>
                  <a:schemeClr val="tx1">
                    <a:lumMod val="75000"/>
                  </a:schemeClr>
                </a:solidFill>
              </a:rPr>
              <a:t>phschool.com</a:t>
            </a:r>
            <a:r>
              <a:rPr lang="cs-CZ" sz="800" dirty="0" smtClean="0">
                <a:solidFill>
                  <a:schemeClr val="tx1">
                    <a:lumMod val="75000"/>
                  </a:schemeClr>
                </a:solidFill>
              </a:rPr>
              <a:t>/science/biology_</a:t>
            </a:r>
            <a:r>
              <a:rPr lang="cs-CZ" sz="800" dirty="0" err="1" smtClean="0">
                <a:solidFill>
                  <a:schemeClr val="tx1">
                    <a:lumMod val="75000"/>
                  </a:schemeClr>
                </a:solidFill>
              </a:rPr>
              <a:t>place</a:t>
            </a:r>
            <a:r>
              <a:rPr lang="cs-CZ" sz="800" dirty="0" smtClean="0">
                <a:solidFill>
                  <a:schemeClr val="tx1">
                    <a:lumMod val="75000"/>
                  </a:schemeClr>
                </a:solidFill>
              </a:rPr>
              <a:t>/</a:t>
            </a:r>
            <a:r>
              <a:rPr lang="cs-CZ" sz="800" dirty="0" err="1" smtClean="0">
                <a:solidFill>
                  <a:schemeClr val="tx1">
                    <a:lumMod val="75000"/>
                  </a:schemeClr>
                </a:solidFill>
              </a:rPr>
              <a:t>biocoach</a:t>
            </a:r>
            <a:r>
              <a:rPr lang="cs-CZ" sz="800" dirty="0" smtClean="0">
                <a:solidFill>
                  <a:schemeClr val="tx1">
                    <a:lumMod val="75000"/>
                  </a:schemeClr>
                </a:solidFill>
              </a:rPr>
              <a:t>/</a:t>
            </a:r>
            <a:r>
              <a:rPr lang="cs-CZ" sz="800" dirty="0" err="1" smtClean="0">
                <a:solidFill>
                  <a:schemeClr val="tx1">
                    <a:lumMod val="75000"/>
                  </a:schemeClr>
                </a:solidFill>
              </a:rPr>
              <a:t>bioprop</a:t>
            </a:r>
            <a:r>
              <a:rPr lang="cs-CZ" sz="800" dirty="0" smtClean="0">
                <a:solidFill>
                  <a:schemeClr val="tx1">
                    <a:lumMod val="75000"/>
                  </a:schemeClr>
                </a:solidFill>
              </a:rPr>
              <a:t>/</a:t>
            </a:r>
            <a:r>
              <a:rPr lang="cs-CZ" sz="800" dirty="0" err="1" smtClean="0">
                <a:solidFill>
                  <a:schemeClr val="tx1">
                    <a:lumMod val="75000"/>
                  </a:schemeClr>
                </a:solidFill>
              </a:rPr>
              <a:t>phospho.html</a:t>
            </a:r>
            <a:endParaRPr lang="cs-CZ" sz="80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cs-CZ" sz="800" dirty="0" smtClean="0">
                <a:solidFill>
                  <a:schemeClr val="tx1">
                    <a:lumMod val="75000"/>
                  </a:schemeClr>
                </a:solidFill>
              </a:rPr>
              <a:t>http://www.</a:t>
            </a:r>
            <a:r>
              <a:rPr lang="cs-CZ" sz="800" dirty="0" err="1" smtClean="0">
                <a:solidFill>
                  <a:schemeClr val="tx1">
                    <a:lumMod val="75000"/>
                  </a:schemeClr>
                </a:solidFill>
              </a:rPr>
              <a:t>scielo.br</a:t>
            </a:r>
            <a:r>
              <a:rPr lang="cs-CZ" sz="800" dirty="0" smtClean="0">
                <a:solidFill>
                  <a:schemeClr val="tx1">
                    <a:lumMod val="75000"/>
                  </a:schemeClr>
                </a:solidFill>
              </a:rPr>
              <a:t>/</a:t>
            </a:r>
            <a:r>
              <a:rPr lang="cs-CZ" sz="800" dirty="0" err="1" smtClean="0">
                <a:solidFill>
                  <a:schemeClr val="tx1">
                    <a:lumMod val="75000"/>
                  </a:schemeClr>
                </a:solidFill>
              </a:rPr>
              <a:t>img</a:t>
            </a:r>
            <a:r>
              <a:rPr lang="cs-CZ" sz="800" dirty="0" smtClean="0">
                <a:solidFill>
                  <a:schemeClr val="tx1">
                    <a:lumMod val="75000"/>
                  </a:schemeClr>
                </a:solidFill>
              </a:rPr>
              <a:t>/</a:t>
            </a:r>
            <a:r>
              <a:rPr lang="cs-CZ" sz="800" dirty="0" err="1" smtClean="0">
                <a:solidFill>
                  <a:schemeClr val="tx1">
                    <a:lumMod val="75000"/>
                  </a:schemeClr>
                </a:solidFill>
              </a:rPr>
              <a:t>revistas</a:t>
            </a:r>
            <a:r>
              <a:rPr lang="cs-CZ" sz="800" dirty="0" smtClean="0">
                <a:solidFill>
                  <a:schemeClr val="tx1">
                    <a:lumMod val="75000"/>
                  </a:schemeClr>
                </a:solidFill>
              </a:rPr>
              <a:t>/</a:t>
            </a:r>
            <a:r>
              <a:rPr lang="cs-CZ" sz="800" dirty="0" err="1" smtClean="0">
                <a:solidFill>
                  <a:schemeClr val="tx1">
                    <a:lumMod val="75000"/>
                  </a:schemeClr>
                </a:solidFill>
              </a:rPr>
              <a:t>jbpneu</a:t>
            </a:r>
            <a:r>
              <a:rPr lang="cs-CZ" sz="800" dirty="0" smtClean="0">
                <a:solidFill>
                  <a:schemeClr val="tx1">
                    <a:lumMod val="75000"/>
                  </a:schemeClr>
                </a:solidFill>
              </a:rPr>
              <a:t>/</a:t>
            </a:r>
            <a:r>
              <a:rPr lang="cs-CZ" sz="800" dirty="0" err="1" smtClean="0">
                <a:solidFill>
                  <a:schemeClr val="tx1">
                    <a:lumMod val="75000"/>
                  </a:schemeClr>
                </a:solidFill>
              </a:rPr>
              <a:t>v35n12</a:t>
            </a:r>
            <a:r>
              <a:rPr lang="cs-CZ" sz="800" dirty="0" smtClean="0">
                <a:solidFill>
                  <a:schemeClr val="tx1">
                    <a:lumMod val="75000"/>
                  </a:schemeClr>
                </a:solidFill>
              </a:rPr>
              <a:t>/</a:t>
            </a:r>
            <a:r>
              <a:rPr lang="cs-CZ" sz="800" dirty="0" err="1" smtClean="0">
                <a:solidFill>
                  <a:schemeClr val="tx1">
                    <a:lumMod val="75000"/>
                  </a:schemeClr>
                </a:solidFill>
              </a:rPr>
              <a:t>en</a:t>
            </a:r>
            <a:r>
              <a:rPr lang="cs-CZ" sz="800" dirty="0" smtClean="0">
                <a:solidFill>
                  <a:schemeClr val="tx1">
                    <a:lumMod val="75000"/>
                  </a:schemeClr>
                </a:solidFill>
              </a:rPr>
              <a:t>_</a:t>
            </a:r>
            <a:r>
              <a:rPr lang="cs-CZ" sz="800" dirty="0" err="1" smtClean="0">
                <a:solidFill>
                  <a:schemeClr val="tx1">
                    <a:lumMod val="75000"/>
                  </a:schemeClr>
                </a:solidFill>
              </a:rPr>
              <a:t>a11fig03.gif</a:t>
            </a:r>
            <a:endParaRPr lang="cs-CZ" sz="8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cs-CZ" sz="8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67586" name="Picture 2" descr="http://www.phschool.com/science/biology_place/biocoach/images/bioprop/lipbila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268760"/>
            <a:ext cx="3024336" cy="1681985"/>
          </a:xfrm>
          <a:prstGeom prst="rect">
            <a:avLst/>
          </a:prstGeom>
          <a:noFill/>
        </p:spPr>
      </p:pic>
      <p:sp>
        <p:nvSpPr>
          <p:cNvPr id="19" name="Elipsa 18"/>
          <p:cNvSpPr/>
          <p:nvPr/>
        </p:nvSpPr>
        <p:spPr>
          <a:xfrm>
            <a:off x="1835696" y="4725144"/>
            <a:ext cx="151216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Přímá spojovací šipka 22"/>
          <p:cNvCxnSpPr/>
          <p:nvPr/>
        </p:nvCxnSpPr>
        <p:spPr>
          <a:xfrm flipH="1">
            <a:off x="1691680" y="4365104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80920" cy="654050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</a:rPr>
              <a:t>Schéma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</a:rPr>
              <a:t>přednášky</a:t>
            </a:r>
            <a:endParaRPr lang="en-GB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Zástupný symbol pro obsah 1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896544"/>
          </a:xfrm>
        </p:spPr>
        <p:txBody>
          <a:bodyPr/>
          <a:lstStyle/>
          <a:p>
            <a:r>
              <a:rPr lang="en-GB" sz="2800" dirty="0" err="1" smtClean="0">
                <a:solidFill>
                  <a:schemeClr val="tx1"/>
                </a:solidFill>
              </a:rPr>
              <a:t>Metabolity</a:t>
            </a:r>
            <a:r>
              <a:rPr lang="cs-CZ" sz="2800" dirty="0" smtClean="0">
                <a:solidFill>
                  <a:schemeClr val="tx1"/>
                </a:solidFill>
              </a:rPr>
              <a:t> a </a:t>
            </a:r>
            <a:r>
              <a:rPr lang="en-GB" sz="2800" dirty="0" err="1" smtClean="0">
                <a:solidFill>
                  <a:schemeClr val="tx1"/>
                </a:solidFill>
              </a:rPr>
              <a:t>metabolomika</a:t>
            </a:r>
            <a:endParaRPr lang="cs-CZ" sz="2800" dirty="0" smtClean="0">
              <a:solidFill>
                <a:schemeClr val="tx1"/>
              </a:solidFill>
            </a:endParaRPr>
          </a:p>
          <a:p>
            <a:r>
              <a:rPr lang="cs-CZ" sz="2800" dirty="0" smtClean="0">
                <a:solidFill>
                  <a:schemeClr val="tx1"/>
                </a:solidFill>
              </a:rPr>
              <a:t>Přírodní látky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V</a:t>
            </a:r>
            <a:r>
              <a:rPr lang="en-GB" sz="2800" dirty="0" err="1" smtClean="0">
                <a:solidFill>
                  <a:schemeClr val="tx1"/>
                </a:solidFill>
              </a:rPr>
              <a:t>ýznam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vybraných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metabolitů</a:t>
            </a:r>
            <a:r>
              <a:rPr lang="cs-CZ" sz="2800" dirty="0" smtClean="0">
                <a:solidFill>
                  <a:schemeClr val="tx1"/>
                </a:solidFill>
              </a:rPr>
              <a:t> a přírodních látek</a:t>
            </a:r>
            <a:endParaRPr lang="en-GB" sz="2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cs-CZ" sz="2800" dirty="0" smtClean="0">
                <a:solidFill>
                  <a:schemeClr val="tx1"/>
                </a:solidFill>
              </a:rPr>
              <a:t>	</a:t>
            </a:r>
            <a:endParaRPr lang="en-GB" sz="2400" dirty="0" smtClean="0">
              <a:solidFill>
                <a:schemeClr val="tx1"/>
              </a:solidFill>
            </a:endParaRPr>
          </a:p>
          <a:p>
            <a:r>
              <a:rPr lang="en-GB" sz="2800" dirty="0" err="1" smtClean="0">
                <a:solidFill>
                  <a:schemeClr val="tx1"/>
                </a:solidFill>
              </a:rPr>
              <a:t>Metody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smtClean="0">
                <a:solidFill>
                  <a:schemeClr val="tx1"/>
                </a:solidFill>
              </a:rPr>
              <a:t>stanovení</a:t>
            </a:r>
            <a:endParaRPr lang="en-GB" sz="2800" dirty="0" smtClean="0">
              <a:solidFill>
                <a:schemeClr val="tx1"/>
              </a:solidFill>
            </a:endParaRPr>
          </a:p>
          <a:p>
            <a:pPr lvl="1"/>
            <a:r>
              <a:rPr lang="en-GB" sz="2400" dirty="0" err="1" smtClean="0">
                <a:solidFill>
                  <a:schemeClr val="tx1"/>
                </a:solidFill>
              </a:rPr>
              <a:t>Extrakce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GB" sz="2400" dirty="0" err="1" smtClean="0">
                <a:solidFill>
                  <a:schemeClr val="tx1"/>
                </a:solidFill>
                <a:sym typeface="Wingdings" pitchFamily="2" charset="2"/>
              </a:rPr>
              <a:t>Separace</a:t>
            </a:r>
            <a:r>
              <a:rPr lang="en-GB" sz="2400" dirty="0" smtClean="0">
                <a:solidFill>
                  <a:schemeClr val="tx1"/>
                </a:solidFill>
                <a:sym typeface="Wingdings" pitchFamily="2" charset="2"/>
              </a:rPr>
              <a:t>  </a:t>
            </a:r>
            <a:r>
              <a:rPr lang="en-GB" sz="2400" dirty="0" err="1" smtClean="0">
                <a:solidFill>
                  <a:schemeClr val="tx1"/>
                </a:solidFill>
                <a:sym typeface="Wingdings" pitchFamily="2" charset="2"/>
              </a:rPr>
              <a:t>Detekce</a:t>
            </a:r>
            <a:endParaRPr lang="cs-CZ" sz="2400" dirty="0" smtClean="0">
              <a:solidFill>
                <a:schemeClr val="tx1"/>
              </a:solidFill>
              <a:sym typeface="Wingdings" pitchFamily="2" charset="2"/>
            </a:endParaRPr>
          </a:p>
          <a:p>
            <a:pPr lvl="1">
              <a:buNone/>
            </a:pPr>
            <a:endParaRPr lang="en-GB" sz="2400" dirty="0" smtClean="0">
              <a:solidFill>
                <a:schemeClr val="tx1"/>
              </a:solidFill>
              <a:sym typeface="Wingdings" pitchFamily="2" charset="2"/>
            </a:endParaRPr>
          </a:p>
          <a:p>
            <a:r>
              <a:rPr lang="cs-CZ" sz="2800" dirty="0" smtClean="0">
                <a:solidFill>
                  <a:schemeClr val="tx1"/>
                </a:solidFill>
                <a:sym typeface="Wingdings" pitchFamily="2" charset="2"/>
              </a:rPr>
              <a:t>P</a:t>
            </a:r>
            <a:r>
              <a:rPr lang="en-GB" sz="2800" dirty="0" err="1" smtClean="0">
                <a:solidFill>
                  <a:schemeClr val="tx1"/>
                </a:solidFill>
                <a:sym typeface="Wingdings" pitchFamily="2" charset="2"/>
              </a:rPr>
              <a:t>říklady</a:t>
            </a:r>
            <a:r>
              <a:rPr lang="en-GB" sz="28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</a:p>
          <a:p>
            <a:pPr lvl="1"/>
            <a:r>
              <a:rPr lang="en-GB" sz="2400" dirty="0" err="1" smtClean="0">
                <a:solidFill>
                  <a:schemeClr val="tx1"/>
                </a:solidFill>
                <a:sym typeface="Wingdings" pitchFamily="2" charset="2"/>
              </a:rPr>
              <a:t>Thioly</a:t>
            </a:r>
            <a:r>
              <a:rPr lang="en-GB" sz="2400" dirty="0" smtClean="0">
                <a:solidFill>
                  <a:schemeClr val="tx1"/>
                </a:solidFill>
                <a:sym typeface="Wingdings" pitchFamily="2" charset="2"/>
              </a:rPr>
              <a:t> (GSH)</a:t>
            </a:r>
          </a:p>
          <a:p>
            <a:pPr lvl="1"/>
            <a:r>
              <a:rPr lang="en-GB" sz="2400" dirty="0" err="1" smtClean="0">
                <a:solidFill>
                  <a:schemeClr val="tx1"/>
                </a:solidFill>
                <a:sym typeface="Wingdings" pitchFamily="2" charset="2"/>
              </a:rPr>
              <a:t>Analýza</a:t>
            </a:r>
            <a:r>
              <a:rPr lang="en-GB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sym typeface="Wingdings" pitchFamily="2" charset="2"/>
              </a:rPr>
              <a:t>lipidů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FOSFOLIPIDY – enzymatická oxidace</a:t>
            </a:r>
            <a:endParaRPr lang="cs-CZ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67544" y="1196752"/>
            <a:ext cx="3744416" cy="50965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22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Eikosanoidy</a:t>
            </a:r>
            <a:r>
              <a:rPr lang="en-GB" sz="22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</a:t>
            </a:r>
          </a:p>
          <a:p>
            <a:pPr>
              <a:buNone/>
            </a:pPr>
            <a:r>
              <a:rPr lang="en-GB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20 C, </a:t>
            </a:r>
            <a:r>
              <a:rPr lang="en-GB" sz="15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deriváty</a:t>
            </a:r>
            <a:r>
              <a:rPr lang="en-GB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cs-CZ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</a:t>
            </a:r>
            <a:r>
              <a:rPr lang="en-GB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</a:t>
            </a:r>
            <a:endParaRPr lang="cs-CZ" sz="15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endParaRPr lang="cs-CZ" sz="9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Prostaglandiny </a:t>
            </a:r>
            <a:r>
              <a:rPr lang="cs-CZ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PG</a:t>
            </a:r>
            <a:endParaRPr lang="cs-CZ" sz="1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cs-CZ" sz="17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60000"/>
              </a:lnSpc>
            </a:pPr>
            <a:r>
              <a:rPr lang="cs-CZ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Tromboxany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TX</a:t>
            </a:r>
            <a:endParaRPr lang="cs-CZ" sz="1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buNone/>
            </a:pPr>
            <a:endParaRPr lang="cs-CZ" sz="17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70000"/>
              </a:lnSpc>
            </a:pPr>
            <a:r>
              <a:rPr lang="cs-CZ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Leukotrieny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LT</a:t>
            </a:r>
            <a:endParaRPr lang="cs-CZ" sz="1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cs-CZ" sz="17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80000"/>
              </a:lnSpc>
            </a:pPr>
            <a:r>
              <a:rPr lang="cs-CZ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Lipoxiny</a:t>
            </a:r>
            <a:endParaRPr lang="cs-CZ" sz="1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lnSpc>
                <a:spcPct val="180000"/>
              </a:lnSpc>
            </a:pPr>
            <a:endParaRPr lang="cs-CZ" sz="9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lnSpc>
                <a:spcPct val="190000"/>
              </a:lnSpc>
            </a:pPr>
            <a:r>
              <a:rPr lang="cs-CZ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Hydroxyeikosatetraenové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kyseliny - </a:t>
            </a:r>
            <a:r>
              <a:rPr lang="cs-CZ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HETE</a:t>
            </a:r>
            <a:endParaRPr lang="cs-CZ" sz="1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1600" dirty="0" smtClean="0"/>
          </a:p>
        </p:txBody>
      </p:sp>
      <p:pic>
        <p:nvPicPr>
          <p:cNvPr id="90114" name="Picture 2" descr="nsb.gif (11345 bytes)"/>
          <p:cNvPicPr>
            <a:picLocks noChangeAspect="1" noChangeArrowheads="1"/>
          </p:cNvPicPr>
          <p:nvPr/>
        </p:nvPicPr>
        <p:blipFill>
          <a:blip r:embed="rId3" cstate="print"/>
          <a:srcRect t="11186"/>
          <a:stretch>
            <a:fillRect/>
          </a:stretch>
        </p:blipFill>
        <p:spPr bwMode="auto">
          <a:xfrm>
            <a:off x="4211960" y="1556792"/>
            <a:ext cx="4400257" cy="2858667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7252135" y="6642556"/>
            <a:ext cx="18918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 smtClean="0"/>
              <a:t>http://www.arthritis.co.za/</a:t>
            </a:r>
            <a:r>
              <a:rPr lang="cs-CZ" sz="800" dirty="0" err="1" smtClean="0"/>
              <a:t>nsaids2.htm</a:t>
            </a:r>
            <a:endParaRPr lang="cs-CZ" sz="800" dirty="0"/>
          </a:p>
        </p:txBody>
      </p:sp>
      <p:pic>
        <p:nvPicPr>
          <p:cNvPr id="90120" name="Picture 8" descr="http://www.wikiskripta.eu/images/thumb/0/09/Thromboxane_A2_acsv.svg/180px-Thromboxane_A2_acsv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708920"/>
            <a:ext cx="1008112" cy="722481"/>
          </a:xfrm>
          <a:prstGeom prst="rect">
            <a:avLst/>
          </a:prstGeom>
          <a:noFill/>
        </p:spPr>
      </p:pic>
      <p:pic>
        <p:nvPicPr>
          <p:cNvPr id="90125" name="Picture 13" descr="http://upload.wikimedia.org/wikipedia/commons/thumb/7/77/Leukotriene_B4.svg/440px-Leukotriene_B4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645024"/>
            <a:ext cx="1368152" cy="416665"/>
          </a:xfrm>
          <a:prstGeom prst="rect">
            <a:avLst/>
          </a:prstGeom>
          <a:noFill/>
        </p:spPr>
      </p:pic>
      <p:pic>
        <p:nvPicPr>
          <p:cNvPr id="90127" name="Picture 15" descr="http://upload.wikimedia.org/wikipedia/commons/thumb/a/ae/Lipoxin_B4.svg/200px-Lipoxin_B4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4221088"/>
            <a:ext cx="1224136" cy="820171"/>
          </a:xfrm>
          <a:prstGeom prst="rect">
            <a:avLst/>
          </a:prstGeom>
          <a:noFill/>
        </p:spPr>
      </p:pic>
      <p:pic>
        <p:nvPicPr>
          <p:cNvPr id="90129" name="Picture 17" descr="http://upload.wikimedia.org/wikipedia/commons/3/31/5-HET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5877272"/>
            <a:ext cx="1152128" cy="700586"/>
          </a:xfrm>
          <a:prstGeom prst="rect">
            <a:avLst/>
          </a:prstGeom>
          <a:noFill/>
        </p:spPr>
      </p:pic>
      <p:pic>
        <p:nvPicPr>
          <p:cNvPr id="90131" name="Picture 19" descr="http://upload.wikimedia.org/wikipedia/commons/7/75/Prostaglandin_D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1772816"/>
            <a:ext cx="1019106" cy="884125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3995936" y="4797152"/>
            <a:ext cx="5040560" cy="1949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b="1" dirty="0" err="1" smtClean="0"/>
              <a:t>Významné</a:t>
            </a:r>
            <a:r>
              <a:rPr lang="en-GB" b="1" dirty="0" smtClean="0"/>
              <a:t> </a:t>
            </a:r>
            <a:r>
              <a:rPr lang="en-GB" b="1" dirty="0" err="1" smtClean="0"/>
              <a:t>biologické</a:t>
            </a:r>
            <a:r>
              <a:rPr lang="en-GB" b="1" dirty="0" smtClean="0"/>
              <a:t> </a:t>
            </a:r>
            <a:r>
              <a:rPr lang="en-GB" b="1" dirty="0" err="1" smtClean="0"/>
              <a:t>funkce</a:t>
            </a:r>
            <a:endParaRPr lang="cs-CZ" b="1" dirty="0" smtClean="0"/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 Zprostředkování zánětlivé odpovědi (</a:t>
            </a:r>
            <a:r>
              <a:rPr lang="cs-CZ" sz="1400" dirty="0" err="1" smtClean="0"/>
              <a:t>COX</a:t>
            </a:r>
            <a:r>
              <a:rPr lang="cs-CZ" sz="1400" dirty="0" smtClean="0"/>
              <a:t> 2-</a:t>
            </a:r>
            <a:r>
              <a:rPr lang="cs-CZ" sz="1400" dirty="0" err="1" smtClean="0"/>
              <a:t>PG</a:t>
            </a:r>
            <a:r>
              <a:rPr lang="cs-CZ" sz="1400" dirty="0" smtClean="0"/>
              <a:t>-horečka,  bolest, zánět, aspirin-</a:t>
            </a:r>
            <a:r>
              <a:rPr lang="cs-CZ" sz="1400" dirty="0" err="1" smtClean="0"/>
              <a:t>COX1</a:t>
            </a:r>
            <a:r>
              <a:rPr lang="cs-CZ" sz="1400" dirty="0" smtClean="0"/>
              <a:t>-</a:t>
            </a:r>
            <a:r>
              <a:rPr lang="cs-CZ" sz="1400" dirty="0" err="1" smtClean="0"/>
              <a:t>PG</a:t>
            </a:r>
            <a:r>
              <a:rPr lang="cs-CZ" sz="1400" dirty="0" smtClean="0"/>
              <a:t>-sekret mucinu v žaludku-ibuprofen)</a:t>
            </a:r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 Regulace krevního tlaku, koagulace, horečky, bolesti</a:t>
            </a:r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 Buněčná signalizace</a:t>
            </a:r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 Řídí činnost ledvin</a:t>
            </a:r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 Inhibice lipolýzy a sekrece trávicích šťáv</a:t>
            </a:r>
            <a:endParaRPr lang="cs-CZ" sz="1600" dirty="0"/>
          </a:p>
        </p:txBody>
      </p:sp>
      <p:cxnSp>
        <p:nvCxnSpPr>
          <p:cNvPr id="14" name="Pravoúhlá spojovací čára 13"/>
          <p:cNvCxnSpPr/>
          <p:nvPr/>
        </p:nvCxnSpPr>
        <p:spPr>
          <a:xfrm rot="5400000">
            <a:off x="5508104" y="3573016"/>
            <a:ext cx="1512168" cy="3600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5868144" y="3429000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err="1" smtClean="0"/>
              <a:t>CYP</a:t>
            </a:r>
            <a:r>
              <a:rPr lang="cs-CZ" sz="900" dirty="0" smtClean="0"/>
              <a:t> 450</a:t>
            </a:r>
            <a:endParaRPr lang="cs-CZ" sz="9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5364088" y="4509120"/>
            <a:ext cx="2160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err="1" smtClean="0"/>
              <a:t>EETs</a:t>
            </a:r>
            <a:r>
              <a:rPr lang="cs-CZ" sz="1000" dirty="0" smtClean="0"/>
              <a:t>, </a:t>
            </a:r>
            <a:r>
              <a:rPr lang="cs-CZ" sz="1000" dirty="0" err="1" smtClean="0"/>
              <a:t>DiHETEs</a:t>
            </a:r>
            <a:r>
              <a:rPr lang="cs-CZ" sz="1000" dirty="0" smtClean="0"/>
              <a:t> (</a:t>
            </a:r>
            <a:r>
              <a:rPr lang="cs-CZ" sz="1000" dirty="0" err="1" smtClean="0"/>
              <a:t>neuroprotektant</a:t>
            </a:r>
            <a:r>
              <a:rPr lang="cs-CZ" sz="1000" dirty="0" smtClean="0"/>
              <a:t>)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FOSFOLIPIDY – neenzymatická oxidace</a:t>
            </a:r>
            <a:endParaRPr lang="cs-CZ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5760640" cy="55172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	</a:t>
            </a:r>
            <a:r>
              <a:rPr lang="cs-CZ" sz="20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Isoeikosanoidy</a:t>
            </a:r>
            <a:r>
              <a:rPr lang="cs-CZ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  <a:p>
            <a:pPr>
              <a:buNone/>
            </a:pP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Produkty </a:t>
            </a:r>
            <a:r>
              <a:rPr lang="en-GB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neenzymatické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oxidace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AA</a:t>
            </a:r>
            <a:endParaRPr lang="cs-CZ" sz="1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GB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	</a:t>
            </a:r>
            <a:endParaRPr lang="en-GB" sz="6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GB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Nejstudovanější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– </a:t>
            </a:r>
            <a:r>
              <a:rPr lang="en-GB" sz="1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</a:t>
            </a:r>
            <a:r>
              <a:rPr lang="cs-CZ" sz="18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soprostany</a:t>
            </a:r>
            <a:endParaRPr lang="cs-CZ" sz="18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cs-CZ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Stabilní molekuly, </a:t>
            </a:r>
            <a:r>
              <a:rPr lang="en-GB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vznikají</a:t>
            </a:r>
            <a:r>
              <a:rPr lang="en-GB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po</a:t>
            </a:r>
            <a:r>
              <a:rPr lang="en-GB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ataku</a:t>
            </a:r>
            <a:r>
              <a:rPr lang="en-GB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cs-CZ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ROS</a:t>
            </a:r>
          </a:p>
          <a:p>
            <a:r>
              <a:rPr lang="cs-CZ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Nejznámější  </a:t>
            </a:r>
            <a:r>
              <a:rPr lang="cs-CZ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8-</a:t>
            </a:r>
            <a:r>
              <a:rPr lang="cs-CZ" sz="16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iso</a:t>
            </a:r>
            <a:r>
              <a:rPr lang="cs-CZ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-PGF2α </a:t>
            </a:r>
            <a:r>
              <a:rPr lang="en-GB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n-GB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cs-CZ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(</a:t>
            </a:r>
            <a:r>
              <a:rPr lang="en-GB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synonyma</a:t>
            </a:r>
            <a:r>
              <a:rPr lang="en-GB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i</a:t>
            </a:r>
            <a:r>
              <a:rPr lang="cs-CZ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PF2α-III, iPF2α-IV, 15-F2t-</a:t>
            </a:r>
            <a:r>
              <a:rPr lang="cs-CZ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IsoP</a:t>
            </a:r>
            <a:r>
              <a:rPr lang="cs-CZ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</a:t>
            </a:r>
          </a:p>
          <a:p>
            <a:endParaRPr lang="cs-CZ" sz="1100" dirty="0" smtClean="0"/>
          </a:p>
          <a:p>
            <a:pPr>
              <a:spcBef>
                <a:spcPct val="0"/>
              </a:spcBef>
              <a:buNone/>
            </a:pPr>
            <a:r>
              <a:rPr lang="en-GB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Známé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ú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činky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8-</a:t>
            </a:r>
            <a:r>
              <a:rPr lang="cs-CZ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iso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-</a:t>
            </a:r>
            <a:r>
              <a:rPr lang="cs-CZ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PGF2α</a:t>
            </a:r>
            <a:endParaRPr lang="cs-CZ" sz="1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cs-CZ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vasokonstrikce</a:t>
            </a:r>
          </a:p>
          <a:p>
            <a:pPr>
              <a:lnSpc>
                <a:spcPct val="80000"/>
              </a:lnSpc>
            </a:pPr>
            <a:r>
              <a:rPr lang="cs-CZ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inhibice shlukování krevních destiček</a:t>
            </a:r>
          </a:p>
          <a:p>
            <a:pPr>
              <a:lnSpc>
                <a:spcPct val="80000"/>
              </a:lnSpc>
            </a:pPr>
            <a:r>
              <a:rPr lang="cs-CZ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účast při zánětlivých procesech</a:t>
            </a:r>
          </a:p>
          <a:p>
            <a:pPr>
              <a:lnSpc>
                <a:spcPct val="80000"/>
              </a:lnSpc>
            </a:pPr>
            <a:endParaRPr lang="cs-CZ" sz="1000" dirty="0" smtClean="0"/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Využití </a:t>
            </a:r>
          </a:p>
          <a:p>
            <a:pPr>
              <a:lnSpc>
                <a:spcPct val="80000"/>
              </a:lnSpc>
            </a:pPr>
            <a:r>
              <a:rPr lang="cs-CZ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biomarker</a:t>
            </a:r>
            <a:r>
              <a:rPr lang="cs-CZ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oxidativního stresu a pracovní expozice</a:t>
            </a:r>
          </a:p>
          <a:p>
            <a:pPr>
              <a:lnSpc>
                <a:spcPct val="80000"/>
              </a:lnSpc>
            </a:pPr>
            <a:r>
              <a:rPr lang="cs-CZ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biomarker</a:t>
            </a:r>
            <a:r>
              <a:rPr lang="cs-CZ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neurodegenerativních</a:t>
            </a:r>
            <a:r>
              <a:rPr lang="cs-CZ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a kardiovaskulárních onemocnění</a:t>
            </a:r>
          </a:p>
          <a:p>
            <a:pPr>
              <a:lnSpc>
                <a:spcPct val="80000"/>
              </a:lnSpc>
            </a:pPr>
            <a:r>
              <a:rPr lang="cs-CZ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řízení terapeutického zásahu</a:t>
            </a:r>
          </a:p>
          <a:p>
            <a:pPr lvl="2" indent="-457200" eaLnBrk="0" hangingPunct="0">
              <a:spcAft>
                <a:spcPts val="1000"/>
              </a:spcAft>
              <a:buClr>
                <a:schemeClr val="accent1"/>
              </a:buClr>
              <a:buNone/>
              <a:defRPr/>
            </a:pPr>
            <a:endParaRPr lang="cs-CZ" sz="2000" dirty="0"/>
          </a:p>
        </p:txBody>
      </p:sp>
      <p:pic>
        <p:nvPicPr>
          <p:cNvPr id="88066" name="Picture 2" descr="http://pvac.vscht.cz/ustav/sites/default/files/files/projects/biomarkery/ROS.png"/>
          <p:cNvPicPr>
            <a:picLocks noChangeAspect="1" noChangeArrowheads="1"/>
          </p:cNvPicPr>
          <p:nvPr/>
        </p:nvPicPr>
        <p:blipFill>
          <a:blip r:embed="rId3" cstate="print"/>
          <a:srcRect r="38608"/>
          <a:stretch>
            <a:fillRect/>
          </a:stretch>
        </p:blipFill>
        <p:spPr bwMode="auto">
          <a:xfrm>
            <a:off x="5318242" y="1988840"/>
            <a:ext cx="3430222" cy="4176464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5364088" y="6642556"/>
            <a:ext cx="37799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</a:t>
            </a:r>
            <a:r>
              <a:rPr lang="cs-CZ" sz="800" dirty="0" err="1" smtClean="0"/>
              <a:t>pvac.vscht.cz</a:t>
            </a:r>
            <a:r>
              <a:rPr lang="cs-CZ" sz="800" dirty="0" smtClean="0"/>
              <a:t>/ustav/</a:t>
            </a:r>
            <a:r>
              <a:rPr lang="cs-CZ" sz="800" dirty="0" err="1" smtClean="0"/>
              <a:t>vyzkumne</a:t>
            </a:r>
            <a:r>
              <a:rPr lang="cs-CZ" sz="800" dirty="0" smtClean="0"/>
              <a:t>-projekty/</a:t>
            </a:r>
            <a:r>
              <a:rPr lang="cs-CZ" sz="800" dirty="0" err="1" smtClean="0"/>
              <a:t>biomarkery</a:t>
            </a:r>
            <a:r>
              <a:rPr lang="cs-CZ" sz="800" dirty="0" smtClean="0"/>
              <a:t>-</a:t>
            </a:r>
            <a:r>
              <a:rPr lang="cs-CZ" sz="800" dirty="0" err="1" smtClean="0"/>
              <a:t>oxidacniho</a:t>
            </a:r>
            <a:r>
              <a:rPr lang="cs-CZ" sz="800" dirty="0" smtClean="0"/>
              <a:t>-stresu</a:t>
            </a:r>
            <a:endParaRPr lang="cs-CZ" sz="800" dirty="0"/>
          </a:p>
        </p:txBody>
      </p:sp>
      <p:sp>
        <p:nvSpPr>
          <p:cNvPr id="7" name="Elipsa 6"/>
          <p:cNvSpPr/>
          <p:nvPr/>
        </p:nvSpPr>
        <p:spPr>
          <a:xfrm>
            <a:off x="5318242" y="1844824"/>
            <a:ext cx="1944216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FOSFOLIPIDY – neenzymatická oxidace</a:t>
            </a:r>
            <a:endParaRPr lang="cs-CZ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6"/>
            <a:ext cx="5482952" cy="51125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sz="22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Konečné</a:t>
            </a:r>
            <a:r>
              <a:rPr lang="en-GB" sz="22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22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produkty</a:t>
            </a:r>
            <a:r>
              <a:rPr lang="en-GB" sz="22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cs-CZ" sz="22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oxidace</a:t>
            </a:r>
            <a:r>
              <a:rPr lang="en-GB" sz="22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cs-CZ" sz="22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AA</a:t>
            </a:r>
            <a:r>
              <a:rPr lang="en-GB" sz="22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n-GB" sz="22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GB" sz="22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malé</a:t>
            </a:r>
            <a:r>
              <a:rPr lang="en-GB" sz="22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cs-CZ" sz="22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reaktivní aldehydy</a:t>
            </a:r>
            <a:endParaRPr lang="en-GB" sz="22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endParaRPr lang="cs-CZ" sz="12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endParaRPr lang="cs-CZ" sz="900" dirty="0" smtClean="0"/>
          </a:p>
          <a:p>
            <a:pPr>
              <a:spcBef>
                <a:spcPct val="0"/>
              </a:spcBef>
              <a:buNone/>
            </a:pPr>
            <a:r>
              <a:rPr lang="cs-CZ" sz="22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MDA</a:t>
            </a:r>
            <a:r>
              <a:rPr lang="cs-CZ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– </a:t>
            </a:r>
            <a:r>
              <a:rPr lang="cs-CZ" sz="22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malondialdehyd</a:t>
            </a:r>
            <a:r>
              <a:rPr lang="cs-CZ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(</a:t>
            </a:r>
            <a:r>
              <a:rPr lang="cs-CZ" sz="22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MW</a:t>
            </a:r>
            <a:r>
              <a:rPr lang="cs-CZ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72.07)</a:t>
            </a:r>
          </a:p>
          <a:p>
            <a:pPr>
              <a:spcBef>
                <a:spcPct val="0"/>
              </a:spcBef>
              <a:buNone/>
            </a:pPr>
            <a:endParaRPr lang="cs-CZ" sz="22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None/>
            </a:pPr>
            <a:r>
              <a:rPr lang="cs-CZ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HNE – 4-</a:t>
            </a:r>
            <a:r>
              <a:rPr lang="cs-CZ" sz="22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hydroxynonenal</a:t>
            </a:r>
            <a:r>
              <a:rPr lang="cs-CZ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(</a:t>
            </a:r>
            <a:r>
              <a:rPr lang="cs-CZ" sz="22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MW</a:t>
            </a:r>
            <a:r>
              <a:rPr lang="cs-CZ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156.22)</a:t>
            </a:r>
          </a:p>
          <a:p>
            <a:pPr>
              <a:spcBef>
                <a:spcPct val="0"/>
              </a:spcBef>
              <a:buNone/>
            </a:pPr>
            <a:endParaRPr lang="cs-CZ" sz="22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None/>
            </a:pPr>
            <a:r>
              <a:rPr lang="cs-CZ" sz="22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ONE</a:t>
            </a:r>
            <a:r>
              <a:rPr lang="cs-CZ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– 4-</a:t>
            </a:r>
            <a:r>
              <a:rPr lang="cs-CZ" sz="22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oxononenal</a:t>
            </a:r>
            <a:r>
              <a:rPr lang="cs-CZ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(</a:t>
            </a:r>
            <a:r>
              <a:rPr lang="cs-CZ" sz="22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MW</a:t>
            </a:r>
            <a:r>
              <a:rPr lang="cs-CZ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155.22)</a:t>
            </a:r>
          </a:p>
          <a:p>
            <a:pPr>
              <a:spcBef>
                <a:spcPct val="0"/>
              </a:spcBef>
              <a:buNone/>
            </a:pPr>
            <a:endParaRPr lang="cs-CZ" sz="22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None/>
            </a:pPr>
            <a:r>
              <a:rPr lang="cs-CZ" sz="22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ACR</a:t>
            </a:r>
            <a:r>
              <a:rPr lang="cs-CZ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– </a:t>
            </a:r>
            <a:r>
              <a:rPr lang="cs-CZ" sz="22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acrolein</a:t>
            </a:r>
            <a:r>
              <a:rPr lang="cs-CZ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(</a:t>
            </a:r>
            <a:r>
              <a:rPr lang="cs-CZ" sz="22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MW</a:t>
            </a:r>
            <a:r>
              <a:rPr lang="cs-CZ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56.06)</a:t>
            </a:r>
          </a:p>
          <a:p>
            <a:pPr>
              <a:buNone/>
            </a:pPr>
            <a:endParaRPr lang="cs-CZ" sz="1100" dirty="0" smtClean="0"/>
          </a:p>
          <a:p>
            <a:pPr>
              <a:buNone/>
            </a:pPr>
            <a:endParaRPr lang="cs-CZ" sz="1100" dirty="0" smtClean="0"/>
          </a:p>
          <a:p>
            <a:pPr>
              <a:lnSpc>
                <a:spcPct val="90000"/>
              </a:lnSpc>
            </a:pP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koncové produkty oxidace  i potravních lipidů</a:t>
            </a:r>
          </a:p>
          <a:p>
            <a:pPr>
              <a:lnSpc>
                <a:spcPct val="90000"/>
              </a:lnSpc>
            </a:pP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reaktivní malé molekuly – tvorba </a:t>
            </a:r>
            <a:r>
              <a:rPr lang="cs-CZ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aduktů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s DNA, s peptidy, s </a:t>
            </a:r>
            <a:r>
              <a:rPr lang="cs-CZ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GSH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(„</a:t>
            </a:r>
            <a:r>
              <a:rPr lang="cs-CZ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mercapturomika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“)</a:t>
            </a:r>
          </a:p>
          <a:p>
            <a:pPr>
              <a:lnSpc>
                <a:spcPct val="90000"/>
              </a:lnSpc>
            </a:pPr>
            <a:r>
              <a:rPr lang="cs-CZ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biomarkery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oxidativního stresu in </a:t>
            </a:r>
            <a:r>
              <a:rPr lang="cs-CZ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vivo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a vnější expozice</a:t>
            </a:r>
          </a:p>
          <a:p>
            <a:pPr>
              <a:lnSpc>
                <a:spcPct val="90000"/>
              </a:lnSpc>
            </a:pP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biologické a toxické účinky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4" name="Picture 2" descr="http://pvac.vscht.cz/ustav/sites/default/files/files/projects/biomarkery/ROS.png"/>
          <p:cNvPicPr>
            <a:picLocks noChangeAspect="1" noChangeArrowheads="1"/>
          </p:cNvPicPr>
          <p:nvPr/>
        </p:nvPicPr>
        <p:blipFill>
          <a:blip r:embed="rId3" cstate="print"/>
          <a:srcRect r="38608"/>
          <a:stretch>
            <a:fillRect/>
          </a:stretch>
        </p:blipFill>
        <p:spPr bwMode="auto">
          <a:xfrm>
            <a:off x="5364088" y="1412776"/>
            <a:ext cx="3096344" cy="3769952"/>
          </a:xfrm>
          <a:prstGeom prst="rect">
            <a:avLst/>
          </a:prstGeom>
          <a:noFill/>
        </p:spPr>
      </p:pic>
      <p:sp>
        <p:nvSpPr>
          <p:cNvPr id="5" name="Elipsa 4"/>
          <p:cNvSpPr/>
          <p:nvPr/>
        </p:nvSpPr>
        <p:spPr>
          <a:xfrm>
            <a:off x="5580112" y="3933056"/>
            <a:ext cx="3168352" cy="13681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5364088" y="6525344"/>
            <a:ext cx="37799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</a:t>
            </a:r>
            <a:r>
              <a:rPr lang="cs-CZ" sz="800" dirty="0" err="1" smtClean="0"/>
              <a:t>pvac.vscht.cz</a:t>
            </a:r>
            <a:r>
              <a:rPr lang="cs-CZ" sz="800" dirty="0" smtClean="0"/>
              <a:t>/ustav/</a:t>
            </a:r>
            <a:r>
              <a:rPr lang="cs-CZ" sz="800" dirty="0" err="1" smtClean="0"/>
              <a:t>vyzkumne</a:t>
            </a:r>
            <a:r>
              <a:rPr lang="cs-CZ" sz="800" dirty="0" smtClean="0"/>
              <a:t>-projekty/</a:t>
            </a:r>
            <a:r>
              <a:rPr lang="cs-CZ" sz="800" dirty="0" err="1" smtClean="0"/>
              <a:t>biomarkery</a:t>
            </a:r>
            <a:r>
              <a:rPr lang="cs-CZ" sz="800" dirty="0" smtClean="0"/>
              <a:t>-</a:t>
            </a:r>
            <a:r>
              <a:rPr lang="cs-CZ" sz="800" dirty="0" err="1" smtClean="0"/>
              <a:t>oxidacniho</a:t>
            </a:r>
            <a:r>
              <a:rPr lang="cs-CZ" sz="800" dirty="0" smtClean="0"/>
              <a:t>-stresu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22114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DALŠÍ METABOLITY LIPIDŮ</a:t>
            </a:r>
            <a:endParaRPr lang="cs-CZ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5832648" cy="53285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Cholesterol</a:t>
            </a:r>
          </a:p>
          <a:p>
            <a:pPr>
              <a:lnSpc>
                <a:spcPct val="90000"/>
              </a:lnSpc>
            </a:pPr>
            <a:r>
              <a:rPr lang="cs-CZ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Součást membrán živočichů, </a:t>
            </a:r>
            <a:r>
              <a:rPr lang="cs-CZ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prekurzor</a:t>
            </a:r>
            <a:r>
              <a:rPr lang="cs-CZ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steroidních hormonů a žlučových kyselin</a:t>
            </a:r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r>
              <a:rPr lang="cs-CZ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Oxysteroly</a:t>
            </a:r>
            <a:r>
              <a:rPr lang="cs-CZ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(</a:t>
            </a:r>
            <a:r>
              <a:rPr lang="cs-CZ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7</a:t>
            </a:r>
            <a:r>
              <a:rPr lang="cs-CZ" sz="2000" dirty="0" err="1" smtClean="0">
                <a:solidFill>
                  <a:schemeClr val="tx1"/>
                </a:solidFill>
                <a:latin typeface="Symbol" pitchFamily="18" charset="2"/>
                <a:cs typeface="Arial" charset="0"/>
              </a:rPr>
              <a:t>b</a:t>
            </a:r>
            <a:r>
              <a:rPr lang="cs-CZ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-</a:t>
            </a:r>
            <a:r>
              <a:rPr lang="cs-CZ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hydroxycholesterol</a:t>
            </a:r>
            <a:r>
              <a:rPr lang="cs-CZ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</a:t>
            </a:r>
          </a:p>
          <a:p>
            <a:pPr>
              <a:buNone/>
            </a:pPr>
            <a:endParaRPr lang="cs-CZ" sz="800" dirty="0" smtClean="0"/>
          </a:p>
          <a:p>
            <a:pPr>
              <a:lnSpc>
                <a:spcPct val="90000"/>
              </a:lnSpc>
            </a:pPr>
            <a:r>
              <a:rPr lang="cs-CZ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produkt </a:t>
            </a:r>
            <a:r>
              <a:rPr lang="cs-CZ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lipidní</a:t>
            </a:r>
            <a:r>
              <a:rPr lang="cs-CZ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peroxidace</a:t>
            </a:r>
            <a:r>
              <a:rPr lang="cs-CZ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cholesterolu, </a:t>
            </a:r>
            <a:r>
              <a:rPr lang="cs-CZ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MW</a:t>
            </a:r>
            <a:r>
              <a:rPr lang="cs-CZ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402.7</a:t>
            </a:r>
          </a:p>
          <a:p>
            <a:pPr>
              <a:lnSpc>
                <a:spcPct val="90000"/>
              </a:lnSpc>
            </a:pPr>
            <a:r>
              <a:rPr lang="cs-CZ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biomarker</a:t>
            </a:r>
            <a:r>
              <a:rPr lang="cs-CZ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oxidativního stresu a různých onemocnění (diabetes, </a:t>
            </a:r>
            <a:r>
              <a:rPr lang="cs-CZ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atherosclerosis</a:t>
            </a:r>
            <a:r>
              <a:rPr lang="cs-CZ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liver </a:t>
            </a:r>
            <a:r>
              <a:rPr lang="cs-CZ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diseases</a:t>
            </a:r>
            <a:r>
              <a:rPr lang="cs-CZ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cs-CZ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alzheimer</a:t>
            </a:r>
            <a:r>
              <a:rPr lang="cs-CZ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cs-CZ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vysoká koncentrace v plasmě</a:t>
            </a:r>
          </a:p>
          <a:p>
            <a:pPr>
              <a:lnSpc>
                <a:spcPct val="90000"/>
              </a:lnSpc>
            </a:pPr>
            <a:r>
              <a:rPr lang="cs-CZ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biologické účinky: </a:t>
            </a:r>
            <a:r>
              <a:rPr lang="cs-CZ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apoptoza</a:t>
            </a:r>
            <a:r>
              <a:rPr lang="cs-CZ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agregace destiček,  metabolismus </a:t>
            </a:r>
            <a:r>
              <a:rPr lang="cs-CZ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sfingolipidů</a:t>
            </a:r>
            <a:r>
              <a:rPr lang="cs-CZ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cytotoxicita</a:t>
            </a:r>
          </a:p>
          <a:p>
            <a:endParaRPr lang="cs-CZ" sz="800" dirty="0" smtClean="0"/>
          </a:p>
          <a:p>
            <a:pPr>
              <a:buNone/>
            </a:pPr>
            <a:r>
              <a:rPr lang="cs-CZ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t-HODE (</a:t>
            </a:r>
            <a:r>
              <a:rPr lang="cs-CZ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hydroxyoctadecadienoic</a:t>
            </a:r>
            <a:r>
              <a:rPr lang="cs-CZ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acid</a:t>
            </a:r>
            <a:r>
              <a:rPr lang="cs-CZ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</a:t>
            </a:r>
          </a:p>
          <a:p>
            <a:pPr>
              <a:buNone/>
            </a:pPr>
            <a:endParaRPr lang="cs-CZ" sz="800" dirty="0" smtClean="0"/>
          </a:p>
          <a:p>
            <a:r>
              <a:rPr lang="cs-CZ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produkt oxidace kyseliny </a:t>
            </a:r>
            <a:r>
              <a:rPr lang="cs-CZ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linoleové C:20</a:t>
            </a:r>
            <a:r>
              <a:rPr lang="cs-CZ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</a:p>
          <a:p>
            <a:r>
              <a:rPr lang="cs-CZ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biomarker</a:t>
            </a:r>
            <a:r>
              <a:rPr lang="cs-CZ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antioxidační kapacity a oxidativního stresu in </a:t>
            </a:r>
            <a:r>
              <a:rPr lang="cs-CZ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vivo</a:t>
            </a:r>
            <a:r>
              <a:rPr lang="cs-CZ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  <a:p>
            <a:pPr>
              <a:buNone/>
            </a:pPr>
            <a:endParaRPr lang="cs-CZ" sz="9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cs-CZ" sz="21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HEL (</a:t>
            </a:r>
            <a:r>
              <a:rPr lang="cs-CZ" sz="21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hexanoyl</a:t>
            </a:r>
            <a:r>
              <a:rPr lang="cs-CZ" sz="21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-</a:t>
            </a:r>
            <a:r>
              <a:rPr lang="cs-CZ" sz="21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lysine</a:t>
            </a:r>
            <a:r>
              <a:rPr lang="cs-CZ" sz="21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cs-CZ" sz="21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adduct</a:t>
            </a:r>
            <a:r>
              <a:rPr lang="cs-CZ" sz="21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</a:t>
            </a:r>
          </a:p>
          <a:p>
            <a:r>
              <a:rPr lang="cs-CZ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Adukt</a:t>
            </a:r>
            <a:r>
              <a:rPr lang="cs-CZ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lipid hydroperoxidu s </a:t>
            </a:r>
            <a:r>
              <a:rPr lang="cs-CZ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lysinem</a:t>
            </a:r>
            <a:r>
              <a:rPr lang="cs-CZ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produkt </a:t>
            </a:r>
            <a:r>
              <a:rPr lang="cs-CZ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peroxidace</a:t>
            </a:r>
            <a:r>
              <a:rPr lang="cs-CZ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LA nebo </a:t>
            </a:r>
            <a:r>
              <a:rPr lang="cs-CZ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AA</a:t>
            </a:r>
            <a:r>
              <a:rPr lang="cs-CZ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  <a:p>
            <a:r>
              <a:rPr lang="cs-CZ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biomarker</a:t>
            </a:r>
            <a:r>
              <a:rPr lang="cs-CZ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lipidní</a:t>
            </a:r>
            <a:r>
              <a:rPr lang="cs-CZ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peroxidace</a:t>
            </a:r>
            <a:r>
              <a:rPr lang="cs-CZ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cs-CZ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detected</a:t>
            </a:r>
            <a:r>
              <a:rPr lang="cs-CZ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in </a:t>
            </a:r>
            <a:r>
              <a:rPr lang="cs-CZ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oxidatively</a:t>
            </a:r>
            <a:r>
              <a:rPr lang="cs-CZ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modified</a:t>
            </a:r>
            <a:r>
              <a:rPr lang="cs-CZ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LDL</a:t>
            </a:r>
            <a:r>
              <a:rPr lang="cs-CZ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in </a:t>
            </a:r>
            <a:r>
              <a:rPr lang="cs-CZ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human</a:t>
            </a:r>
            <a:r>
              <a:rPr lang="cs-CZ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atherosclerotic</a:t>
            </a:r>
            <a:r>
              <a:rPr lang="cs-CZ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lesions</a:t>
            </a:r>
            <a:r>
              <a:rPr lang="cs-CZ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and</a:t>
            </a:r>
            <a:r>
              <a:rPr lang="cs-CZ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in </a:t>
            </a:r>
            <a:r>
              <a:rPr lang="cs-CZ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human</a:t>
            </a:r>
            <a:r>
              <a:rPr lang="cs-CZ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urine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/>
          </a:p>
        </p:txBody>
      </p:sp>
      <p:pic>
        <p:nvPicPr>
          <p:cNvPr id="83973" name="Picture 5" descr="http://www.sigmaaldrich.com/content/dam/sigma-aldrich/structure9/041/mfcd00058406.png/_jcr_content/renditions/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276872"/>
            <a:ext cx="1420431" cy="648072"/>
          </a:xfrm>
          <a:prstGeom prst="rect">
            <a:avLst/>
          </a:prstGeom>
          <a:noFill/>
        </p:spPr>
      </p:pic>
      <p:pic>
        <p:nvPicPr>
          <p:cNvPr id="83975" name="Picture 7" descr="https://www.caymanchem.com/images/catalog/386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509120"/>
            <a:ext cx="1584176" cy="579214"/>
          </a:xfrm>
          <a:prstGeom prst="rect">
            <a:avLst/>
          </a:prstGeom>
          <a:noFill/>
        </p:spPr>
      </p:pic>
      <p:sp>
        <p:nvSpPr>
          <p:cNvPr id="90114" name="AutoShape 2" descr="data:image/png;base64,iVBORw0KGgoAAAANSUhEUgAAARwAAACxCAMAAAAh3/JWAAAAflBMVEX///8AAABOTk7q6urt7e34+PiBgYFsbGx8fHzOzs7Z2dmXl5ekpKTm5ub7+/v09PS/v7/e3t50dHSLi4urq6tTU1M2NjZGRkaysrLb29u5ubnHx8fFxcVmZmaenp6SkpJeXl4eHh4oKCgdHR0+Pj4xMTFvb28RERElJSVSUlIOpbUiAAALf0lEQVR4nO2dCXuqOhCGE1kkQNjCjgJtrbX//w/eBFFZQsRTrXKb9+mxPZUG+ZiZQDITAJBIJBKJRCKRSCQSiUQikUgkkudhEQJAGgKAifvsz/JqVLG73YI6AgBBzN/k+/tTA3oAQPY2sQXwdkkJ8FsGQKALdqZp7KX99/rkkL5YYFsDYEKFt4W70kF6ANtvtsWEOB5941BgaFIlt5P7cuP1pwVstkeY/vyjPx4POuzb9qAbW744zRYFWFPb8qfE+aKeiVUMfQCi9dSutIQAFYKwESe/w2d/OCdxIs0tqDgkiYcfewMbH1jD6Duh4miqOm7lnbBXDJPvCFJxVJUXvVSImD+FkDaxFHEAs4vWrfwAFHAQD07iHC3HjfaRMWrlJM7RcjZfBGbjXTXiACqObuhUHDVNORu9FO6KgPC9DcjMrUbiNPJVjThUPgRd+jVsBVJxUNbEHCrOxx58jgW8iAMat3rX8y//AUd0V1bfnwDo9GDMAxVn/R4ON7DeVdqfbVfHgOwwvxhu4sIUQbMRZ8UCsvNWjnfksiicnMXRgAM3jzigBzKyHADK05WQQmi8SXlRGROCgEqouiFVwN1VvKYxtOvtpbdCVsLtAV6YzVicHjnkBOQBxxA0BiOkAYU5F6KN+N7HqwcdGlQujmRCVH44g/fVPfW2U5hBfO1s1Gkm5gScYzN9XFjc/GF/nY46yLKGpo6ZGWiktRcESVmN9LGLbjNxXFrecBM8sCanUpYRc7xREL6gGY0UWnttp2WmaQ5tq0S9ZjDdZhiX2ma6f/SWrIcNvSTT6ijB6af1ZKyx0Q3NLJCpw8KXbufsWUPKS+SY0cwS4R+WZnQMX+PfNZWo858ZzSwR3mHhQbcTcK5L7H6PM6eZBbKxh79RqsEJd8fDYRYa/GJGM0tkMzjpGieI7gfHWQ61mdfMAum7BN8ZjJ5nlbyruDnNLJCi4xIK4TqDq3euV6qx3cxsZokU55PuTjpDcI47HJ+a38zdCMOc3g2bnV9MDXSf8KY+97W/aw/LFwyTk9azuD41v5k7oScmvcWHlwsppz/K6Nejy7Pd5EjuFYpmIEYVOUN71VKZ05vMaeY+EEjN0wJQ95m9ZJlCxfHoTU5GJXGzzAUpvbtVs0wDru8rwM98AJJ/NucNs4crf83ezsW2OaeZe1DB5huMyi8T6JF1wICKsw6qRNVqw0i0ABJ3Z+33VCVoFtCmN7v/Ls7COIlDjadkQ2jsy9NgEkHEhrQzx2TjutEOOjnEoK7Z10/E2a4SulNC3XVypA4lSQqUhFqyPnnXNKOZO8DcCuCTOOFJnMasUbTTgQnV4xgUm6HbRiDa/kAcLQpAeWDNTM/hIeg77MywIeOJ4DanmXtg0pBSBSwg9ywHAYJpxFOgj6BbQAeTRpyfWk4z2eA1czXZ1FGxyQZfEc7hzWnmLmAYHbTWcry3Ve2wgGx/7gIHkJiNZesJMJJ3uxHHhRF0fxKQ+3N4XA6dOTw2+Mnpk+Y0szzaoxKe8kNvDg/B/XjDOc0sj8YfbHGwYG5lYsymNWnM+QrA++gGak4zC0RfAeMb1KKkCgw3uJ3DS7ZA1cDHuM+a0cwSIQYNWDa9xMXB1LBxFgQboAb0oMuQpU/w7hJIcLWZBaKNplWukPxfRiVmoNx4rKvJnnHh4+o8lBtvpT+TNJy40ULWzz/Oc/Dq2gSophcp654j3SqOiYrNVC5JNjFr/uqk7KbD9dj1COyd4FvFEeIv03bYmNDGaa5HYC+b5q7iALTIuHNM6PTgahU9UpzfGA28PydxQGM5IfxO2sHhO4sD/AXazsmtnEYcy2ejIQ33FmeJnjUKyKfE6buLA/zl9Vn9rjyvo3ZG6v7igGyZfVaHh7kVxVyeZ3UmL91HuhVYoGdp9eXnZLuB7T3AQ8QB5qt6Vrnm3vt0s5G0PD9N0qmPOcnmS9oOik3NTjgZstxULUetPzcPqUrDFjDfvqOj/1rvj9jFreDwePlLxilXXHGsgPby+mOyp03quduqifztZNxz2VZtrq+72Q9zrjjipNvj/bUVPeLD7BO6U3y0nOeLg3vZv8UgOWMkDo4vWdM7TmnHTwmS5huMv7/fP+ju/CdWzaCS9NXwSNmdmR2Io5a9DgWNs9B/ykmco+UgaB2eVs24C8dJIkjvjGn2xdGNQZfmp7s7B+b1jl4opKeY45tAf05Y1sxRHcYRlZwl64qTx7zZ/mCUlP8zVmtM73eZOE0CgFk/ZWg+tKypvCHfOqXyXcQxq4maS6W6a+hxypL6aklPD2JTOuXuGW5lb0RZH7517KnP4iTWZNetovgfM+jmYHw+rm0+Clpdq2MiAXLO4hRXkg5s7zEzljTm/Lo4ajXKIR/j2qQVJyf2tQnJtHxIaECw+vjdCmpHD+YlKaqx5+6B46Uz0q40ZWajt6Hg351Ez+v5+8u3UbGfGRHdemrebkEkt219g1WjcAEFmWJWt2ysTVwK8cmWN5g34DZxbsrkftnRqtlIcQRIcQRIcQRIcQRIcQRIcQRIcQRIcQRIcQRIcQRIcQRIcYDLFinU2LzJcO5EioOhDlMQvLGfBlNTf14c/JYC/AGMnRRnDGKL0TnA+FQxkuIMOC6TCfQvQgwqjh928gOkOMdlDJlbKTBTYGi/nydX/rw4GUTAjYERn2JOp8L0z4sDTGh/liA4tOKkxvo83S/FAb5pstQfGpZNKosfSreaxpRu1cM7XxorRJMxp0+nGlnfxZeP/afE0Tz+wq8GNzNCLW6bDr5pxvPlChJtkqYGb/knrjikSlPeIpATbIw3os9n+1riuHbhsnwbf5yYxxHHJT7bWp9+KEUPLU5VVbmFV3rKB873rUsRMsqGGImTpes2dS2wZuROaPkSKy/PuB1F1HxYVDEUx7cusQnn/DqQDqWev5Id3IhC+j2JEns9OfriqOu+eOhgijKIFRsteNlHZBujBK2UhB1BuuJ49jhbuKwmF7XGob7kNCSTv65lN+uzI07OfSqJW0wkObpkwdJofj3ZZyblqZLiJI6LJ/OcaXc0zg/09X9devIlsERLVpqkLdZoxdEqUfmbV5X9uF0MK0WWRXptwcE0Po50Na/V9koKMelVNSFbtJzoq+PHM54SYbA1d5k4RTyjXGl1Wl9VM+sHVFD9Gi6Zd4GuVhbQNcypS+SB23JxMlkpsgTIfm7dmmomh4TM3rqIMQiTRS8qNrksNRf9pjKxVb2Eh7oIsG8Shz9kMcVNozyviBRHgBRHgBRHgBRHgBRHgBRHgBRHgBRHgBRHgBRHgBRHgBRHgBRHgBRHgBRHgBRHgBRHgBRHgBRHgBRHgBRHgBRHgBRHwM3i4Pkrz/49cTzLmms+f0+cYYKJgIWL43tRfsMCzajaNFlI0ehB8xwctOiHczl6mYNNOTc7oCC2kpZNIjGGV9eyS4n9kFXDf4sAN7kzeF4tArKZ1Wi4yZ9Ur6Uwpd4DH077cJBdn3+Oymu5IppnnBK0tHZhw2q6X1c3299d4PLO5L0lnbPwSr6WnnZyjpHdaOlWE7n6DnnaStV3QFPj4ZndxJw6kBY3jAfvhbHLlqdVYk66vlvVi8p0K6iVKEwOL2WvbsXrRwiZcBO05zjd3mpk8eCws/PWj3k+wcP4DNhhaCCF6MOmgZgfK13CcxOt5i/li49BqBu6KH69uGCzM9gjh5unQ7OVyKf8xxnWgTSVIlM+4qAYNVt/n+1QWYtSvV+UZJWG+kkc4ZrOKeklVKe6MPX8mJnukPJoLtad15X/HXY1QtbFcoSUl3pNM7lWzKEdS5Ay1rd7qyc+a+IHtG6VXrecZutj0rY7XSnSQYuP3bb6lBXx7wETx4OO/5aDYtS9jDFZRaJVzQwfG3qjpVnLXbX4nd4g5LS3UmEE54w34DxZCYvuemR2sjaXGG0kEolEIpFIJBKJRCKRPIv/AMnTkz7Yj04O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268760"/>
            <a:ext cx="1106970" cy="68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Picture 5" descr="http://1.bp.blogspot.com/-SO5hsovd6PE/UE9faUXmaeI/AAAAAAAAAG8/BNHQH_B18UE/s320/linoleic%2Bacid-748736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3212976"/>
            <a:ext cx="1224136" cy="896997"/>
          </a:xfrm>
          <a:prstGeom prst="rect">
            <a:avLst/>
          </a:prstGeom>
          <a:noFill/>
        </p:spPr>
      </p:pic>
      <p:sp>
        <p:nvSpPr>
          <p:cNvPr id="115714" name="AutoShape 2" descr="data:image/jpeg;base64,/9j/4AAQSkZJRgABAQAAAQABAAD/2wCEAAkGBhAQEBUSEBQUFQ8TEBcXFxUYFRcVFRYRFhUVFRQaEhcXHCYfFxojGhIVHzAiJCcqLCwsGB8xNzAqNTItLSwBCQoKDgwOGg8PGDUkHyQ1KyovLjUrLTMwNS80NSwyLC4uNTUsKiwpNSosKiwpLCwsKSwtLCwsKSwpLCksLC81Nf/AABEIAKIBOAMBIgACEQEDEQH/xAAbAAEAAgMBAQAAAAAAAAAAAAAABQYCAwQBB//EAEAQAAICAQMCBAQCBwUGBwAAAAECAAMRBBIhEzEFBiJBMlFhcRQjQlKBkaGx0TNicpLBBxYkNOHwFRclU2Nzgv/EABkBAQEBAQEBAAAAAAAAAAAAAAABAwQFAv/EACcRAQACAAUCBQUAAAAAAAAAAAABAgMRITFBBBJhkaHB8AUiQlFx/9oADAMBAAIRAxEAPwD7jERAREQEREBERAREQEREBERAREQEREBERAREQEREBERAREQERNTkk4Hb9I/yAhYh7vJ+H957fs+cCs/rH+GP5TMCewZtW9l7jI+Y9vuJtiafhP8AdP8AA/0MLu3REQ+SIiAiIgIiICIiAiIgIiICIiAiIgIiICIiAiIgIiICIiAiIgIiICIiBi7YGYQHHPf3+8xfBYDnjn6fIfzmyF4R3j+pvqoazTqHsrIY1kEl61INi14PDlN232zidej1aW1pZWc12IGU/NWAIPP0M3SveSqmFNjDjT2aq2yhD3WhmyP2M/UsUeyuohFhnjLkYnsQMKm457jg/eZzXjDZ/W/mP+n8pshZIiIQiIgIiICIiAiIgIiICIiAiIgIiICIiAiIgIiICIiAiIgIiICIgwNdXJJ+uP2D/rmbJhUMAf8AfeZws7oLzv1fwF3S3A7RvK/2g0+4fiDV/fFW/H1xJXw/pdKvo46PTXp7fh6e0bNv024nRK75NcgailSW01Gqeuhz7phWdB8xXYz1g/JAPYmEWKIiBruPGfkQf6/wmyeMMjExqbKj7QvDOIiEIiICIiAiIgIiQlfnLRNylhZckblqtdDgkHayoVYZB5BgTcSL0PmfSXWdKu5DcRkVnKOV55VXALDjuJKQESOr8xaRrzp11FJ1I71CxTZ9RtznP07yRgInB/49pet+H69P4j/2uonU7Z+DOe006rzTpKrui9qi0FARhiqNZ/ZixwNqFvYMQTxAlYkR/vZo+t0OqOr1el8L7etjd0+pt2b8fo5zPafNWje/oLchu3lMDODYo3MgfG0uByVByOeIEtE4NN47p7BSUsUjUBjV3HUCjc23I9gMzvgIiICIiAiIgIkd49eyU7kJDB15H+ITk8N8yK2Fu9Lfrfon7/q/ym1cC9qd9WFsetb9ltE5E8Bnsxbkwu+E/aZzC3t+0fzELG7IT2IhET5r8Rs0+ivupGbK6mYZGQuO7kfpBRliPfbidPguirp09VdRDVrWoDDHrGM7yRwSxJYn3JnYRnv2lD0Hml9FZfoRWbk0rjpuGwBTYu9Kmwp9dYO3H6uw+8C+xKrqPM9/U9IqREq0zlHDF7fxFhQipsgDGMD0nLHBA97VATXSMAj+8f55/wBZsmKe/wB/9BC8MoiIQiIgIiICIiBXPOuqcV06dSUTWaldPZaMjp1urFtpHwu+3pqfZnB+Qk9pdMlSLXWoWtFCqo4CoowoH0AAE5/GPC01VFlDkhbEK7l4ZT3VkPsysAwPzAkFZofFiEBtUMqBWauytVsYd3KWaWwoT8g2IE94n4RRqU2aitbEyCAwzhh2KnurD5jBlUur0aWV6ezWattM7sig3bqOrwOhbqFHU3HPCO/PI57SSfwbW6hFp1NuzTgfmFHzfeP1WsrrqFKfPYu4jjI5zq8W8h0MudItdL9LptXt/wCHvoAx09Si9xjs49S+2exCXs8s6NqBpzRV+HBBFYQBVYdmUD4W/vDn6zgs8poK9lmq1X4Vck1tcFGzn0vcFFpQfIv9yRNfhKeIaalaRQtipwGs1pd9uSQC34cFgBwCecAZJM46qbvEtRbTrk6Wn0zoTphl01O5d1dltxUCyoEH8sD4k9eRgQJ7SeCaE0LXVTQdNkOqqiNXu9nXjBb+93+sirPA76NRa1V1C6fV6muywWoWsFgREZKfUFbeKlxkZXn4uMbW8v3aSxrPDjWK3JazSPlaTYe70uoJoY+4ClW74ByYXycuoLP4kV1NjqVVMEU0Ie4065yG4GbCd5xwVHEDSvlnU/2G+n8H+NGo3Yfr8X/ighHw56oHrz8Ptnmcuk8nXAVaU21HR6bWDUqQD+IP5rXVpYPhX1scuOWA7A5M7k8P8TrX8PVbUaeyapyz6iuv9V6yNtzgcBywHuyn9KW8G8Dp0iFagSztussY7rLbD3a1zyx/gBwABgQK94B5B/Cto26jM2mrtDgvYyF7VAJqRmKoM54A7GXGIgIiIGirc2Tux6mHYdgSBPWDD9I/uH9Jrpu25BDZ3t+gx4LEjkCH1IPs/wDkf+k0mJz0hjW1ctZ9Wt7nGfV2+gnN+Ns/W/gJtsfOfS/P9xv6TkYMP0X/AMjf0muHX9wxxba/bPq5PG9Y5QKTkE57AdsESGkp4ujEA7WAB5JVh3xjuJFz1MCMqaODFnOzPw/zBbQcDDV5+E+wzztPt/L6S4eG+M1ageg+r3U8MP6/cSj6Pwu29yK1yM8seFH3P+kt3hHluug7j67f1iOB/hHt95l1tcCIz/Lw93x9Pv1M2yjWnj7fMv4mJrtPb/EP5zZMLRwP8Q/nPHe/G7Oa9TdsRmxnapOPngE/6TZMXQMCCMgjBHzB7wis1ee62FJFT7bujk5H5a3U23Evx2QU8/fPtJbwDTVLSHqUqL2N7ZbcS9x6jEt7/Fge2AAOJvTwmgbcVr+WoVeM7VVWRQM/JXYfZjI3y7rGW2/RuFB0xQ1bFCr+EtDdAbR2KdN6z89gPvAmLdJWzKzIpdDlWKglSe+0nkfsm2IgJip5P3/0mU8B7/f/AEgexEQEREBExtfapOM4BOPniQiea1P4Q9NgmsVdpL1gqzIbANhbLYAOSucfyCdiR2o8cqrtau0hMKpBJ+ItvOAPmBWfvNPi3mSqjT2XD8zpru2g4LDCtwSPk6nP1ECXicdfjFDfDYp9ZTg59attYH7N6fvx3mn/AHk0e0v16tgx6i4Aw3IOT7cHntwfkYElE4U8c0zLuFqFMkbgw25Bw3PbAPBPYGYL5h0xIAsGWbaOD8Y35Xtw35b8d+IEjKX5k07nWsdSmrs0h0qLQNO1oA1G6zq7xSQVcg17Xb0gA8jmWkeK0cDqLkruAJxxwff39S8d+R85yr5n0paxeoB0tm8sCqjqJ1F5PB9IyfkM5xzApVul1YrI141bar8BStBpe4qNUK36mTQQot6hXLP6SAMcZnPrNJ40U1eS2Wv0GdvVDn8vTjUnSMrYCb9+eP1pfL/MtKXtU7KqJR1DYWAUfmNWVP1BU/xE6n8YoXvYvbPBznODxjucEHA5wQYHZEhtZ5oprsrUMjJYjt1N4FahQhGW7Hd1B2+nzE6rPHtKpYG6vKttI3DIba7YwPfFbn/8N8jA74nFf4xSqk9ROF3ZLYXHH6Xb9Jf3j5zYPEaiHO9cV/GcjC/c/Lg/uMDpicX/AIzRgEWLg7h3x6k3bg36pGxsg8+k/Kaj44nWqqXDG1HbcGyF2KjY+uQ4/h84ElPCwE9kD4p4B19YljopqWggkhGO/qo6jDAkD05yCDkQJ6JT79J4xxtsU+hs4KKBZnTjPIJKnbqWA9g6jv2zGl8WK43qGFgIbcvwBwGBAXnKZ+xx9wEz5iG6gheTvTgcnO4ewkf4b5aJ9V3C/qDuf8RHb7CcXg/hfidVQqZ/hNYVy6ufTVSrM/GXXct3B59a/LiQ0NXiHSsFvx76ynqXcayqdZQwGFbIfB+o/Z0U6i1KdlXPfp63v3W8k5UqJ6FCrxnaMDj54m2QngfhlyW2Wag77CtYD5BHC4fYuMpyBn2JGZNzn3bxGWxMLj6Sflz+45mcxcZB+0PqN2UTxTkA/SewjRrtYlNT22HbXWjOx+SKCzHj6AyM8q6Bkqa60H8RqrDdZkepQ39nWfkK6wqYz3BPvJXVaVLa2rsAat0Ksp7FGBDA/cEyE8ra5h1NHcT19KQATnNulbPQtBPfIBRj+ujfSBYIiICYoe/3mU1af4c/Mk/vJheG2IiEIiIGFqblIzjIIz8sj6yLo8tVrVTS7NZTQlaqrBPiq+ByVUHd27YHHbvmXiBBX+VKwB0SUCNU6VjaE3UO9igkqTtZn59+OMTVqPJlVtCVO9ila7KyysCTXaULoS6n0g1V4OARsHPfNiiBBafylUmDudm/M3btuLFsua/a4C4ADscYwcEjmcHh3lFenp1vtxrNOg5Qo2KyWDLh0OUbnkjORwQRLZKPpiop8WaxiuqF12592x1pFQOk2upBCbCCMH4i/vmBNU+TqFrWss7Kq3Ic7cvTfZ1LEfA7bgORg8d++Wp8tFs/mMy2MhsDFVw9bblsrCLxZhUTHAKqPfvRPH/Ha28J0QW0PrxptHd0xdYl9qkoH/DMuc2swKngnGZPf7SvFifDdSprtqNbU7bH2ojMbqx+W4Yk8Z9hxmBYNZ5SotLli43WdRcEfl3+n8yskHDZrU4ORkHjkzTq/JldvV33X/noos5rG5lqandjZjO1gcfCCqkAc5qPjV7DxHWiw1rjy6zKEc7QwttCtzjDYC8/ILzI23ReIDwavW6axk/9KpRkqZ3ss3WVtdc5xgOtYfBALDc3q4EC92eQqC27qXAhtyc1kVt1WtOwNWc+p7OG3DDkdsY7D5YTc+225UstWw1grs3gAMeVyQwUZBJHuADKf5g1JGsoXQvnTN4bqW1IV819HpZosf237+zfEeecZnH5Y1T9LwT8Oxa2yp/xKhiQ2m6fra8Zxw+3BPOTge8C0/8Al3QKlqF+oFaJhRmohciveRmvuTUpOeAScAZxOzS+VaCFaq1zX12vTaayv5iWqQrBclP+IsYZJPIGcACVX/Z+wZlNrVCsanUigiwdV7hqNSrIw7lBTggDIwM8YEs3khVC6oVf8qPELRQP0AgWsWir2Cdfr4xx3xAzbyVV0Wq6lgDD4vRuWwqqu6ZXALBBkYxycAZnbpvLyV0WULZaK7N+3DAGoOWJFJC8YLkgnJ7DOABJWIEDR5SSvfstuUWizeB09rGxnYH4M+k2uQM4553YEz8O8qV0WrYtlp2biEJTYGdFWxuFzltgbGcAk4AziTcQEg6vMwC2NahCprTp8qQQBlVV7NxG0ZcA98ZEnJHajwCh8+hV3MS+FX8wMQXD5ByG2rnGCdo5gceo84UIrswsAqXL+jJXFb2EEA8ELWT+7Gc5m7ReZ6Lreim/qAsCNpwrozqVYjsfyn+hx37Trv8AB9PYCHqrYEkkFQQS27dn553t/mPzmVHhdFbl0rRXOcsFAJ3MWbJHfLMx+5MCF1XnWoJmtWLDUVVOrenYtj0jc3Pbbep+/BxzjDR+eqXdgysE3nY4wVNQXTne3OV/5pD9ufmBMr4HpgMCmoAFTjYuMpt2e3t00x8to+U9TwXTDtTUMHPCL39Iz2/+NP8AIvyEDl8K8xLqLnrWuxVSiq0O2AGW42BNoBJxivOfrjggiS85dL4VRV/ZVomAB6VC+kElRx7As2B7ZM6oCJ43aQnlrS6tFX8U24/g9Op/+5RZ1t3qOWyVyffiBMUn0/bI+Xacvhnjen1O7oWpZtxnac4BztP1U4OD2ODib7ag25D8Lqe3Hfhuf2iVTyKoN1uWZrKKKqFJVUHQrs1CICATl8oxJ4HIwBzCyuLuACScADJJ7Ae+ZXvKtDWm3X2fHqtvSH6mjTd0B923NafrZj2kz4jolvpspf4La2Q/4XUqf4GcflbU9TR0nOWWoI3GPzavy7Bj2w6MIRKxExSwNnBBwcHBzgjuD9YHlrYUn6fx9pkq4GPkJi/sPr/L/sTOF4IiIQiIgIiICIiAmizQVMxZkQsyhWJUEsiksobPcAsSB7ZM3xA016StcbUUbc4woGM98Y7ZmV2nRxh1VhnswBGfsZsiBzt4fSTk1oSRjOxe3Ax27cD903VVKo2qAFHYAYA+wEyiBqGmQAgKuG+IbRg575HvPKdJWgIRFUHvhQM/fHebogcyeGUqcrXWDgjIRQcEYOCB8ps0mkSpFrqVUrRQqqoAVVHAAA7CbYgIiICIiAiIgIiICIiAkH4jqtbp7WtCfiNI2M1ooXUU4GCUycXqSM7fSwzxu7SciBCaTzhpb7VqoL22H4wtbfkDn/mdwHSOVI2t6vpI7wGjV6Kkm5LbkTTUBQH6t+/dabw24gPs3LgjkrgckSS8I0BXU32bqyGUKQrZYMLtRZ6x7em5f25k1Arup809TC6KtrrsHJZXqpq45/EOy5UjI9Cgv9B3nN5e8savR3GzrV3Jf/bKydMo2+2wHTFc5Xdcw2vk++/2lrmCHHHy/lConSeP/i9ObNEB1GqDILgyKCxYAWADcMbScDuMYODmcGm8K1mhBep/xSM7WXUlVrc2OxaxtK3ZeSfy3OD+uD3y8nW6NwG0obJ0enDFm3N00NqVLYcn1rtcEyzQitUebk1hFWjruZnT12FDUtClnrJbqYLuGRxtXPKnkd5y+E+DanRjfVp6CwoqqatLdhu6e/dZkoF3+oYDcnLZYcZ6vLGirrusCaiq11r2OiEFkP4jUWjcMnH9tt+6GWK18cDue39YHN4ZrhevU2WVnsUsUoykdwR2P3BI44M7J4BiewskREIREQEREBERAREQEREBERAREQEREBERAREQEREBERAREhvMVBc0bCy3C/0OFLbT03+PH6B4BBxnPscGBMxKjY+oq0jFK3qtfXMX2obNidQl22oNzowTaCuDhw3GDJ6268V19FN5I9RsfYyjbkErsO45wCPT94EN5Z8rW6a7e5r2pQ1QKZ33lreoLL+B6gOPflnOecS0z5p4vprrEuYIxd/CtP1PybGZ7uq5tVCuMOMrkcnt8pPDX65muC/l7LlWmvoNsdQxKbrefRZXgMQM1kfPghbZhYmfuOR9/r9JTL/G9d6Ol1yjNUpZ9PhsM2m3MyheOH1AJ4AKngYDNtp1/iDoybmR1cqlrVAB6hbZW9tgIwrKqq4HAPHBB4CyeHeHVUgCtNm2sIBk4CKSQBzyMsee/M7ZTq7Huv0tt6uqtptTuyOKzjTADeowMtW7Kc8+02au0pforrVsLrpLjYVrdiGaurg7R8RYNgfeFdfg3lw6axCzqy00vVUAuHKWWBybTnkjYo++WPJk+inue5/hKxdqtUFv6bOWSwbSaw2RY1b7CUBIKLvQtzjIYhpGazxrxAdY1rahSt7APwwLM6UaFkQkAhiXfUJ6SfhIB4EC+xKxovFNY1WpscPuQHp1jTkMrKX+Asw6wZemRjHc8+wifENfrra+m9VpZdTU1ZWs4sFWvBPUbaNoFK1tnC7gzH2IBF9ifOh4hrhbbdXXqAbtKAQaDkapabSgVSOwcFc9jleTkGTaa7VWWVH89QuqRbUFOF27LsEMVyyEmknHw/McgBaoiICIiAiIgIiICIiAiIgIiICIiAiIgIiICIiAiIgIiICIiB4BiexEDh8a8Yq0dD33E9NAOwyzMSFRVHuzMwUD5mV67zg5v1emt09eNNoluIa7O/ejHplengfCQTlvbgzv88eXn12jaqsgWrZXamSQpeqxXCsR2BAIz7ZzI67ydZdqtXqW6eNXo1pVHTL1OqsAWPIPLnt8hzA5R/tHOzQl6KkTW6W2/LXNtpShBad2KvV6SO2MEe8l/wDee8anR6eyhVbVV3M35pJrNG3cAOn6wRYpByvvkSEH+zewr4etjUWJodLdSyMrbbhagrz/AHcBQffmTGo8vat9TpNS1lJfTVXqw2uodr9g9PJ2hRWo5yTzAlF8Tqq1Q0pUI9qPbWRgLYVI63b9MF1Jz3DZ9jiTlTTy7qbddpb9Qyn8INSxZcqHs1HoRK1JJCJWSCSeTj6y2QEREBERAREQEREBERAREQEREBERAREQEREBERAREQEREBERAREQEREBERAREQEREBERAREQEREBER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5301208"/>
            <a:ext cx="2694436" cy="1399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866926"/>
            <a:ext cx="8229600" cy="850106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METABOLITY 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>PEPTID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METABOLITY PEPTIDŮ</a:t>
            </a:r>
            <a:endParaRPr lang="cs-CZ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6018" name="Picture 2" descr="http://images.flatworldknowledge.com/zimmerman/zimmerman-fig06_x009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395536" y="1628800"/>
            <a:ext cx="8366751" cy="3999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METABOLITY PEPTIDŮ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> (1)</a:t>
            </a:r>
            <a:endParaRPr lang="cs-CZ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67544" y="1268760"/>
            <a:ext cx="8676456" cy="6912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Aminokyseliny a jejich deriváty: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Proteinogenní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GB" sz="1400" dirty="0" smtClean="0">
                <a:latin typeface="+mn-lt"/>
                <a:cs typeface="+mn-cs"/>
              </a:rPr>
              <a:t>1) </a:t>
            </a:r>
            <a:r>
              <a:rPr lang="en-GB" sz="1400" dirty="0" err="1" smtClean="0">
                <a:latin typeface="+mn-lt"/>
                <a:cs typeface="+mn-cs"/>
              </a:rPr>
              <a:t>funkce</a:t>
            </a:r>
            <a:r>
              <a:rPr lang="en-GB" sz="1400" dirty="0" smtClean="0">
                <a:latin typeface="+mn-lt"/>
                <a:cs typeface="+mn-cs"/>
              </a:rPr>
              <a:t> </a:t>
            </a:r>
            <a:r>
              <a:rPr lang="en-GB" sz="1400" dirty="0" err="1" smtClean="0">
                <a:latin typeface="+mn-lt"/>
                <a:cs typeface="+mn-cs"/>
              </a:rPr>
              <a:t>strukturní</a:t>
            </a:r>
            <a:r>
              <a:rPr lang="en-GB" sz="1400" dirty="0" smtClean="0">
                <a:latin typeface="+mn-lt"/>
                <a:cs typeface="+mn-cs"/>
              </a:rPr>
              <a:t> (</a:t>
            </a:r>
            <a:r>
              <a:rPr lang="en-GB" sz="1400" dirty="0" err="1" smtClean="0">
                <a:latin typeface="+mn-lt"/>
                <a:cs typeface="+mn-cs"/>
              </a:rPr>
              <a:t>proteiny</a:t>
            </a:r>
            <a:r>
              <a:rPr lang="en-GB" sz="1400" dirty="0" smtClean="0">
                <a:latin typeface="+mn-lt"/>
                <a:cs typeface="+mn-cs"/>
              </a:rPr>
              <a:t>)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2)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další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funkce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GB" sz="1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lang="cs-CZ" sz="1400" dirty="0" smtClean="0"/>
              <a:t>přenos vzruchu v CNS</a:t>
            </a:r>
            <a:r>
              <a:rPr lang="en-GB" sz="1400" dirty="0" smtClean="0"/>
              <a:t> - 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glycin, kyselina </a:t>
            </a:r>
            <a:r>
              <a:rPr kumimoji="0" 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asparagová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kyselina </a:t>
            </a:r>
            <a:r>
              <a:rPr kumimoji="0" 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glutamová</a:t>
            </a: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kumimoji="0" lang="cs-CZ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Neproteinogenní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specifické</a:t>
            </a:r>
            <a:r>
              <a:rPr kumimoji="0" lang="en-GB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funkce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cs-CZ" sz="800" dirty="0" smtClean="0"/>
              <a:t>více: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800" dirty="0" err="1" smtClean="0"/>
              <a:t>DOI</a:t>
            </a:r>
            <a:r>
              <a:rPr lang="en-US" sz="800" dirty="0" smtClean="0"/>
              <a:t> 10.1007/</a:t>
            </a:r>
            <a:r>
              <a:rPr lang="en-US" sz="800" dirty="0" err="1" smtClean="0"/>
              <a:t>s11104</a:t>
            </a:r>
            <a:r>
              <a:rPr lang="en-US" sz="800" dirty="0" smtClean="0"/>
              <a:t>-010-0673-y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	</a:t>
            </a:r>
            <a:r>
              <a:rPr lang="en-GB" sz="1400" dirty="0" smtClean="0">
                <a:latin typeface="+mn-lt"/>
                <a:cs typeface="+mn-cs"/>
              </a:rPr>
              <a:t>* </a:t>
            </a:r>
            <a:r>
              <a:rPr lang="cs-CZ" sz="1400" dirty="0" smtClean="0">
                <a:latin typeface="Symbol" pitchFamily="18" charset="2"/>
                <a:cs typeface="+mn-cs"/>
              </a:rPr>
              <a:t>b</a:t>
            </a:r>
            <a:r>
              <a:rPr lang="cs-CZ" sz="1400" dirty="0" smtClean="0">
                <a:latin typeface="+mn-lt"/>
                <a:cs typeface="+mn-cs"/>
              </a:rPr>
              <a:t>-alanin, N-</a:t>
            </a:r>
            <a:r>
              <a:rPr lang="cs-CZ" sz="1400" dirty="0" err="1" smtClean="0">
                <a:latin typeface="+mn-lt"/>
                <a:cs typeface="+mn-cs"/>
              </a:rPr>
              <a:t>methyl</a:t>
            </a:r>
            <a:r>
              <a:rPr lang="cs-CZ" sz="1400" dirty="0" smtClean="0">
                <a:latin typeface="+mn-lt"/>
                <a:cs typeface="+mn-cs"/>
              </a:rPr>
              <a:t>-d-</a:t>
            </a:r>
            <a:r>
              <a:rPr lang="cs-CZ" sz="1400" dirty="0" err="1" smtClean="0">
                <a:latin typeface="+mn-lt"/>
                <a:cs typeface="+mn-cs"/>
              </a:rPr>
              <a:t>asparagová</a:t>
            </a:r>
            <a:r>
              <a:rPr lang="cs-CZ" sz="1400" dirty="0" smtClean="0">
                <a:latin typeface="+mn-lt"/>
                <a:cs typeface="+mn-cs"/>
              </a:rPr>
              <a:t> kyselina NMDA (stimulátor mozkových receptorů),</a:t>
            </a:r>
            <a:r>
              <a:rPr lang="en-GB" sz="1400" dirty="0" smtClean="0">
                <a:latin typeface="+mn-lt"/>
                <a:cs typeface="+mn-cs"/>
              </a:rPr>
              <a:t/>
            </a:r>
            <a:br>
              <a:rPr lang="en-GB" sz="1400" dirty="0" smtClean="0">
                <a:latin typeface="+mn-lt"/>
                <a:cs typeface="+mn-cs"/>
              </a:rPr>
            </a:br>
            <a:r>
              <a:rPr lang="en-GB" sz="1400" dirty="0" smtClean="0">
                <a:latin typeface="+mn-lt"/>
                <a:cs typeface="+mn-cs"/>
              </a:rPr>
              <a:t>* </a:t>
            </a:r>
            <a:r>
              <a:rPr lang="cs-CZ" sz="1400" dirty="0" smtClean="0">
                <a:latin typeface="+mn-lt"/>
                <a:cs typeface="+mn-cs"/>
              </a:rPr>
              <a:t>GABA (přenos vzruchu)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Metabolity aminokyselin: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methylglycin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(=</a:t>
            </a:r>
            <a:r>
              <a:rPr kumimoji="0" 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sarkosin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antinádorové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účinky);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kreatin (derivát glycinu);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acetylcholin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mediátor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vzruchu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cholin, </a:t>
            </a:r>
            <a:r>
              <a:rPr kumimoji="0" 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ethanolamin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(derivát serinu);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serotonin, melatonin 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(derivát tryptofanu, regulační funkce);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histamin 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(derivát histidinu);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hormony dřeně nadledvinek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adrenalin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štítné žlázy (derivát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tyrosinu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);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3-</a:t>
            </a:r>
            <a:r>
              <a:rPr kumimoji="0" 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nitrotyrosin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o-</a:t>
            </a:r>
            <a:r>
              <a:rPr kumimoji="0" 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tyrosin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karboxymethyl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nebo MDA </a:t>
            </a:r>
            <a:r>
              <a:rPr kumimoji="0" 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adukt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lysinu (</a:t>
            </a:r>
            <a:r>
              <a:rPr kumimoji="0" 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biomarkery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oxidativního stresu), 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močovina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(konečný metabolit degradace aminokyselin)</a:t>
            </a:r>
          </a:p>
        </p:txBody>
      </p:sp>
      <p:pic>
        <p:nvPicPr>
          <p:cNvPr id="96258" name="Picture 2" descr="Epinephrine structure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861048"/>
            <a:ext cx="1714500" cy="116205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7524328" y="4581128"/>
            <a:ext cx="920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adrenalin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METABOLITY PEPTIDŮ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> (2)</a:t>
            </a:r>
            <a:endParaRPr lang="cs-CZ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4056" y="1412776"/>
            <a:ext cx="8172400" cy="5976664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Tx/>
              <a:buNone/>
              <a:defRPr/>
            </a:pPr>
            <a:r>
              <a:rPr lang="cs-CZ" sz="1800" b="1" dirty="0" err="1" smtClean="0">
                <a:solidFill>
                  <a:schemeClr val="tx1"/>
                </a:solidFill>
              </a:rPr>
              <a:t>Konjugáty</a:t>
            </a:r>
            <a:r>
              <a:rPr lang="cs-CZ" sz="1800" b="1" dirty="0" smtClean="0">
                <a:solidFill>
                  <a:schemeClr val="tx1"/>
                </a:solidFill>
              </a:rPr>
              <a:t> s peptidy: </a:t>
            </a:r>
            <a:endParaRPr lang="en-GB" sz="1800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cs-CZ" sz="700" dirty="0" smtClean="0"/>
          </a:p>
          <a:p>
            <a:pPr>
              <a:buNone/>
            </a:pPr>
            <a:r>
              <a:rPr lang="cs-CZ" sz="1800" dirty="0" smtClean="0"/>
              <a:t>	</a:t>
            </a:r>
            <a:r>
              <a:rPr lang="cs-CZ" sz="1400" dirty="0" err="1" smtClean="0">
                <a:solidFill>
                  <a:schemeClr val="tx1"/>
                </a:solidFill>
              </a:rPr>
              <a:t>Glykosilace</a:t>
            </a:r>
            <a:r>
              <a:rPr lang="cs-CZ" sz="1400" dirty="0" smtClean="0">
                <a:solidFill>
                  <a:schemeClr val="tx1"/>
                </a:solidFill>
              </a:rPr>
              <a:t>, </a:t>
            </a:r>
            <a:r>
              <a:rPr lang="cs-CZ" sz="1400" dirty="0" err="1" smtClean="0">
                <a:solidFill>
                  <a:schemeClr val="tx1"/>
                </a:solidFill>
              </a:rPr>
              <a:t>Cysteinylace</a:t>
            </a:r>
            <a:r>
              <a:rPr lang="cs-CZ" sz="1400" dirty="0" smtClean="0">
                <a:solidFill>
                  <a:schemeClr val="tx1"/>
                </a:solidFill>
              </a:rPr>
              <a:t>, </a:t>
            </a:r>
            <a:r>
              <a:rPr lang="cs-CZ" sz="1400" dirty="0" err="1" smtClean="0">
                <a:solidFill>
                  <a:schemeClr val="tx1"/>
                </a:solidFill>
              </a:rPr>
              <a:t>Glutathionylace</a:t>
            </a:r>
            <a:r>
              <a:rPr lang="cs-CZ" sz="1400" dirty="0" smtClean="0">
                <a:solidFill>
                  <a:schemeClr val="tx1"/>
                </a:solidFill>
              </a:rPr>
              <a:t>, Oxidační produkty (</a:t>
            </a:r>
            <a:r>
              <a:rPr lang="cs-CZ" sz="1400" dirty="0" err="1" smtClean="0">
                <a:solidFill>
                  <a:schemeClr val="tx1"/>
                </a:solidFill>
              </a:rPr>
              <a:t>karboxymethyl</a:t>
            </a:r>
            <a:r>
              <a:rPr lang="cs-CZ" sz="1400" dirty="0" smtClean="0">
                <a:solidFill>
                  <a:schemeClr val="tx1"/>
                </a:solidFill>
              </a:rPr>
              <a:t>), </a:t>
            </a:r>
            <a:r>
              <a:rPr lang="cs-CZ" sz="1400" dirty="0" err="1" smtClean="0">
                <a:solidFill>
                  <a:schemeClr val="tx1"/>
                </a:solidFill>
              </a:rPr>
              <a:t>Ubiquitace</a:t>
            </a:r>
            <a:r>
              <a:rPr lang="cs-CZ" sz="1400" dirty="0" smtClean="0">
                <a:solidFill>
                  <a:schemeClr val="tx1"/>
                </a:solidFill>
              </a:rPr>
              <a:t>, </a:t>
            </a:r>
            <a:r>
              <a:rPr lang="cs-CZ" sz="1400" dirty="0" err="1" smtClean="0">
                <a:solidFill>
                  <a:schemeClr val="tx1"/>
                </a:solidFill>
              </a:rPr>
              <a:t>Adukty</a:t>
            </a:r>
            <a:r>
              <a:rPr lang="cs-CZ" sz="1400" dirty="0" smtClean="0">
                <a:solidFill>
                  <a:schemeClr val="tx1"/>
                </a:solidFill>
              </a:rPr>
              <a:t> s reaktivními aldehydy</a:t>
            </a:r>
          </a:p>
          <a:p>
            <a:pPr>
              <a:buNone/>
            </a:pPr>
            <a:endParaRPr lang="cs-CZ" sz="1100" dirty="0" smtClean="0"/>
          </a:p>
          <a:p>
            <a:pPr>
              <a:buNone/>
            </a:pPr>
            <a:endParaRPr lang="en-GB" sz="1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GB" sz="1400" dirty="0" err="1" smtClean="0">
                <a:solidFill>
                  <a:schemeClr val="tx1"/>
                </a:solidFill>
              </a:rPr>
              <a:t>ANALÝZY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</a:rPr>
              <a:t>peptidů</a:t>
            </a:r>
            <a:r>
              <a:rPr lang="en-GB" sz="1400" dirty="0" smtClean="0">
                <a:solidFill>
                  <a:schemeClr val="tx1"/>
                </a:solidFill>
              </a:rPr>
              <a:t> – </a:t>
            </a:r>
            <a:r>
              <a:rPr lang="en-GB" sz="1400" dirty="0" err="1" smtClean="0">
                <a:solidFill>
                  <a:schemeClr val="tx1"/>
                </a:solidFill>
              </a:rPr>
              <a:t>viz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</a:rPr>
              <a:t>přednášky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</a:rPr>
              <a:t>jinde</a:t>
            </a:r>
            <a:r>
              <a:rPr lang="en-GB" sz="1400" dirty="0" smtClean="0">
                <a:solidFill>
                  <a:schemeClr val="tx1"/>
                </a:solidFill>
              </a:rPr>
              <a:t> (</a:t>
            </a:r>
            <a:r>
              <a:rPr lang="en-GB" sz="1400" dirty="0" err="1" smtClean="0">
                <a:solidFill>
                  <a:schemeClr val="tx1"/>
                </a:solidFill>
              </a:rPr>
              <a:t>proteiny</a:t>
            </a:r>
            <a:r>
              <a:rPr lang="en-GB" sz="1400" dirty="0" smtClean="0">
                <a:solidFill>
                  <a:schemeClr val="tx1"/>
                </a:solidFill>
              </a:rPr>
              <a:t>) </a:t>
            </a:r>
          </a:p>
          <a:p>
            <a:pPr>
              <a:buNone/>
            </a:pPr>
            <a:endParaRPr lang="en-GB" sz="1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cs-CZ" sz="1400" dirty="0" smtClean="0">
                <a:solidFill>
                  <a:schemeClr val="tx1"/>
                </a:solidFill>
              </a:rPr>
              <a:t>Příklad </a:t>
            </a:r>
            <a:r>
              <a:rPr lang="en-GB" sz="1400" dirty="0" smtClean="0">
                <a:solidFill>
                  <a:schemeClr val="tx1"/>
                </a:solidFill>
              </a:rPr>
              <a:t> - </a:t>
            </a:r>
            <a:r>
              <a:rPr lang="cs-CZ" sz="1400" dirty="0" smtClean="0">
                <a:solidFill>
                  <a:schemeClr val="tx1"/>
                </a:solidFill>
              </a:rPr>
              <a:t>kvantifikace oxidovaných proteinů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cs-CZ" sz="1400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cs-CZ" sz="700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cs-CZ" sz="1200" dirty="0" smtClean="0">
                <a:solidFill>
                  <a:schemeClr val="tx1"/>
                </a:solidFill>
              </a:rPr>
              <a:t>- homogenizace-</a:t>
            </a:r>
          </a:p>
          <a:p>
            <a:pPr lvl="1">
              <a:buNone/>
            </a:pPr>
            <a:r>
              <a:rPr lang="cs-CZ" sz="1200" dirty="0" smtClean="0">
                <a:solidFill>
                  <a:schemeClr val="tx1"/>
                </a:solidFill>
              </a:rPr>
              <a:t>- </a:t>
            </a:r>
            <a:r>
              <a:rPr lang="cs-CZ" sz="1200" dirty="0" err="1" smtClean="0">
                <a:solidFill>
                  <a:schemeClr val="tx1"/>
                </a:solidFill>
              </a:rPr>
              <a:t>2Dgel</a:t>
            </a:r>
            <a:r>
              <a:rPr lang="cs-CZ" sz="1200" dirty="0" smtClean="0">
                <a:solidFill>
                  <a:schemeClr val="tx1"/>
                </a:solidFill>
              </a:rPr>
              <a:t> </a:t>
            </a:r>
            <a:r>
              <a:rPr lang="cs-CZ" sz="1200" dirty="0" smtClean="0">
                <a:solidFill>
                  <a:srgbClr val="FF0000"/>
                </a:solidFill>
              </a:rPr>
              <a:t>elektroforéza </a:t>
            </a:r>
          </a:p>
          <a:p>
            <a:pPr lvl="1">
              <a:buNone/>
            </a:pPr>
            <a:r>
              <a:rPr lang="cs-CZ" sz="1200" dirty="0" smtClean="0">
                <a:solidFill>
                  <a:schemeClr val="tx1"/>
                </a:solidFill>
              </a:rPr>
              <a:t>- </a:t>
            </a:r>
            <a:r>
              <a:rPr lang="cs-CZ" sz="1200" dirty="0" err="1" smtClean="0">
                <a:solidFill>
                  <a:schemeClr val="tx1"/>
                </a:solidFill>
              </a:rPr>
              <a:t>immunoblotting</a:t>
            </a:r>
            <a:r>
              <a:rPr lang="cs-CZ" sz="1200" dirty="0" smtClean="0">
                <a:solidFill>
                  <a:schemeClr val="tx1"/>
                </a:solidFill>
              </a:rPr>
              <a:t> nebo afinitní kolony-</a:t>
            </a:r>
          </a:p>
          <a:p>
            <a:pPr lvl="1">
              <a:buNone/>
            </a:pPr>
            <a:r>
              <a:rPr lang="cs-CZ" sz="1200" dirty="0" smtClean="0">
                <a:solidFill>
                  <a:schemeClr val="tx1"/>
                </a:solidFill>
              </a:rPr>
              <a:t>- vyjmutí skvrn</a:t>
            </a:r>
            <a:endParaRPr lang="en-GB" sz="1200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cs-CZ" sz="1200" dirty="0" smtClean="0">
                <a:solidFill>
                  <a:schemeClr val="tx1"/>
                </a:solidFill>
              </a:rPr>
              <a:t>- </a:t>
            </a:r>
            <a:r>
              <a:rPr lang="cs-CZ" sz="1200" dirty="0" smtClean="0">
                <a:solidFill>
                  <a:srgbClr val="FF0000"/>
                </a:solidFill>
              </a:rPr>
              <a:t>trypsin </a:t>
            </a:r>
          </a:p>
          <a:p>
            <a:pPr lvl="1">
              <a:buNone/>
            </a:pPr>
            <a:r>
              <a:rPr lang="cs-CZ" sz="1200" dirty="0" smtClean="0">
                <a:solidFill>
                  <a:schemeClr val="tx1"/>
                </a:solidFill>
              </a:rPr>
              <a:t>- redukce/</a:t>
            </a:r>
            <a:r>
              <a:rPr lang="cs-CZ" sz="1200" dirty="0" err="1" smtClean="0">
                <a:solidFill>
                  <a:schemeClr val="tx1"/>
                </a:solidFill>
              </a:rPr>
              <a:t>derivatizace</a:t>
            </a:r>
            <a:r>
              <a:rPr lang="cs-CZ" sz="1200" dirty="0" smtClean="0">
                <a:solidFill>
                  <a:schemeClr val="tx1"/>
                </a:solidFill>
              </a:rPr>
              <a:t>/značení biotinem-</a:t>
            </a:r>
          </a:p>
          <a:p>
            <a:pPr lvl="1">
              <a:buNone/>
            </a:pPr>
            <a:r>
              <a:rPr lang="cs-CZ" sz="1200" dirty="0" smtClean="0">
                <a:solidFill>
                  <a:schemeClr val="tx1"/>
                </a:solidFill>
              </a:rPr>
              <a:t> -</a:t>
            </a:r>
            <a:r>
              <a:rPr lang="cs-CZ" sz="1200" dirty="0" smtClean="0">
                <a:solidFill>
                  <a:srgbClr val="FF0000"/>
                </a:solidFill>
              </a:rPr>
              <a:t>protein </a:t>
            </a:r>
            <a:r>
              <a:rPr lang="cs-CZ" sz="1200" dirty="0" err="1" smtClean="0">
                <a:solidFill>
                  <a:srgbClr val="FF0000"/>
                </a:solidFill>
              </a:rPr>
              <a:t>indentifikace</a:t>
            </a:r>
            <a:r>
              <a:rPr lang="cs-CZ" sz="1200" dirty="0" smtClean="0">
                <a:solidFill>
                  <a:srgbClr val="FF0000"/>
                </a:solidFill>
              </a:rPr>
              <a:t> pomocí MS </a:t>
            </a:r>
            <a:r>
              <a:rPr lang="cs-CZ" sz="1200" dirty="0" smtClean="0">
                <a:solidFill>
                  <a:schemeClr val="tx1"/>
                </a:solidFill>
              </a:rPr>
              <a:t>(</a:t>
            </a:r>
            <a:r>
              <a:rPr lang="cs-CZ" sz="1200" dirty="0" err="1" smtClean="0">
                <a:solidFill>
                  <a:schemeClr val="tx1"/>
                </a:solidFill>
              </a:rPr>
              <a:t>fingerprinting</a:t>
            </a:r>
            <a:r>
              <a:rPr lang="cs-CZ" sz="1200" dirty="0" smtClean="0">
                <a:solidFill>
                  <a:schemeClr val="tx1"/>
                </a:solidFill>
              </a:rPr>
              <a:t>)</a:t>
            </a:r>
          </a:p>
          <a:p>
            <a:pPr lvl="1">
              <a:buNone/>
            </a:pPr>
            <a:r>
              <a:rPr lang="cs-CZ" sz="1200" dirty="0" smtClean="0">
                <a:solidFill>
                  <a:schemeClr val="tx1"/>
                </a:solidFill>
              </a:rPr>
              <a:t>- statistické zpracování dat</a:t>
            </a:r>
          </a:p>
          <a:p>
            <a:pPr lvl="1">
              <a:buNone/>
            </a:pPr>
            <a:endParaRPr lang="cs-CZ" sz="1050" dirty="0" smtClean="0"/>
          </a:p>
          <a:p>
            <a:pPr>
              <a:buNone/>
            </a:pPr>
            <a:endParaRPr lang="cs-CZ" sz="2400" dirty="0"/>
          </a:p>
        </p:txBody>
      </p:sp>
      <p:pic>
        <p:nvPicPr>
          <p:cNvPr id="3074" name="Picture 2" descr="http://www.kcl.ac.uk/departmentalimages/research/corefacilities/cems-dh/CemsDHIDworkflowPuf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5759" y="3570312"/>
            <a:ext cx="4266721" cy="2811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348880"/>
            <a:ext cx="8229600" cy="1886198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</a:rPr>
              <a:t>DALŠÍ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METABOLITY 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</a:rPr>
              <a:t>sacharidy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</a:rPr>
              <a:t>nukleotidy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cs-CZ" sz="3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80" name="Picture 12" descr="http://patentimages.storage.googleapis.com/EP0656215A1/imgb0002.png"/>
          <p:cNvPicPr>
            <a:picLocks noChangeAspect="1" noChangeArrowheads="1"/>
          </p:cNvPicPr>
          <p:nvPr/>
        </p:nvPicPr>
        <p:blipFill>
          <a:blip r:embed="rId3" cstate="print"/>
          <a:srcRect t="16434"/>
          <a:stretch>
            <a:fillRect/>
          </a:stretch>
        </p:blipFill>
        <p:spPr bwMode="auto">
          <a:xfrm>
            <a:off x="6588224" y="4797152"/>
            <a:ext cx="2428250" cy="1614309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METABOLITY SACHARIDŮ</a:t>
            </a:r>
            <a:endParaRPr lang="cs-CZ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6336704" cy="45365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1800" b="1" dirty="0" smtClean="0">
                <a:solidFill>
                  <a:schemeClr val="tx1"/>
                </a:solidFill>
              </a:rPr>
              <a:t>Jednoduché sacharidy:</a:t>
            </a:r>
          </a:p>
          <a:p>
            <a:pPr>
              <a:buNone/>
            </a:pPr>
            <a:r>
              <a:rPr lang="cs-CZ" sz="1200" i="1" dirty="0" smtClean="0">
                <a:solidFill>
                  <a:schemeClr val="tx1"/>
                </a:solidFill>
              </a:rPr>
              <a:t>Příklad: </a:t>
            </a:r>
            <a:r>
              <a:rPr lang="cs-CZ" sz="1200" dirty="0" smtClean="0">
                <a:solidFill>
                  <a:schemeClr val="tx1"/>
                </a:solidFill>
              </a:rPr>
              <a:t>Glukóza </a:t>
            </a:r>
          </a:p>
          <a:p>
            <a:r>
              <a:rPr lang="cs-CZ" sz="1200" dirty="0" smtClean="0">
                <a:solidFill>
                  <a:schemeClr val="tx1"/>
                </a:solidFill>
              </a:rPr>
              <a:t>Rozpustná ve vodě, zdroj energie, konstantní hladina v krvi</a:t>
            </a:r>
          </a:p>
          <a:p>
            <a:r>
              <a:rPr lang="cs-CZ" sz="1200" u="sng" dirty="0" smtClean="0">
                <a:solidFill>
                  <a:schemeClr val="tx1"/>
                </a:solidFill>
              </a:rPr>
              <a:t>Stanovení:</a:t>
            </a:r>
            <a:r>
              <a:rPr lang="cs-CZ" sz="1200" dirty="0" smtClean="0">
                <a:solidFill>
                  <a:schemeClr val="tx1"/>
                </a:solidFill>
              </a:rPr>
              <a:t> enzymaticky, spektrofotometricky, </a:t>
            </a:r>
            <a:r>
              <a:rPr lang="cs-CZ" sz="1200" dirty="0" err="1" smtClean="0">
                <a:solidFill>
                  <a:schemeClr val="tx1"/>
                </a:solidFill>
              </a:rPr>
              <a:t>amperometricky</a:t>
            </a:r>
            <a:endParaRPr lang="cs-CZ" sz="12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GB" sz="1200" u="sng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GB" sz="1800" b="1" dirty="0" err="1" smtClean="0">
                <a:solidFill>
                  <a:schemeClr val="tx1"/>
                </a:solidFill>
              </a:rPr>
              <a:t>Deriváty</a:t>
            </a:r>
            <a:r>
              <a:rPr lang="en-GB" sz="1800" b="1" dirty="0" smtClean="0">
                <a:solidFill>
                  <a:schemeClr val="tx1"/>
                </a:solidFill>
              </a:rPr>
              <a:t> </a:t>
            </a:r>
            <a:r>
              <a:rPr lang="en-GB" sz="1800" b="1" dirty="0" err="1" smtClean="0">
                <a:solidFill>
                  <a:schemeClr val="tx1"/>
                </a:solidFill>
              </a:rPr>
              <a:t>sacharidů</a:t>
            </a:r>
            <a:r>
              <a:rPr lang="cs-CZ" sz="1800" b="1" dirty="0" smtClean="0">
                <a:solidFill>
                  <a:schemeClr val="tx1"/>
                </a:solidFill>
              </a:rPr>
              <a:t>:</a:t>
            </a:r>
            <a:endParaRPr lang="en-GB" sz="18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GB" sz="1200" i="1" dirty="0" err="1" smtClean="0">
                <a:solidFill>
                  <a:schemeClr val="tx1"/>
                </a:solidFill>
              </a:rPr>
              <a:t>Příklad</a:t>
            </a:r>
            <a:r>
              <a:rPr lang="en-GB" sz="1200" i="1" dirty="0" smtClean="0">
                <a:solidFill>
                  <a:srgbClr val="FF0000"/>
                </a:solidFill>
              </a:rPr>
              <a:t>: </a:t>
            </a:r>
            <a:r>
              <a:rPr lang="en-GB" sz="1200" dirty="0" err="1" smtClean="0">
                <a:solidFill>
                  <a:srgbClr val="FF0000"/>
                </a:solidFill>
              </a:rPr>
              <a:t>Kyselina</a:t>
            </a:r>
            <a:r>
              <a:rPr lang="en-GB" sz="1200" dirty="0" smtClean="0">
                <a:solidFill>
                  <a:srgbClr val="FF0000"/>
                </a:solidFill>
              </a:rPr>
              <a:t> </a:t>
            </a:r>
            <a:r>
              <a:rPr lang="en-GB" sz="1200" dirty="0" err="1" smtClean="0">
                <a:solidFill>
                  <a:srgbClr val="FF0000"/>
                </a:solidFill>
              </a:rPr>
              <a:t>glukuronová</a:t>
            </a:r>
            <a:r>
              <a:rPr lang="en-GB" sz="12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1200" dirty="0" err="1" smtClean="0">
                <a:solidFill>
                  <a:schemeClr val="tx1"/>
                </a:solidFill>
              </a:rPr>
              <a:t>Konjugační</a:t>
            </a:r>
            <a:r>
              <a:rPr lang="en-GB" sz="1200" dirty="0" smtClean="0">
                <a:solidFill>
                  <a:schemeClr val="tx1"/>
                </a:solidFill>
              </a:rPr>
              <a:t> </a:t>
            </a:r>
            <a:r>
              <a:rPr lang="en-GB" sz="1200" dirty="0" err="1" smtClean="0">
                <a:solidFill>
                  <a:schemeClr val="tx1"/>
                </a:solidFill>
              </a:rPr>
              <a:t>agens</a:t>
            </a:r>
            <a:r>
              <a:rPr lang="en-GB" sz="1200" dirty="0" smtClean="0">
                <a:solidFill>
                  <a:schemeClr val="tx1"/>
                </a:solidFill>
              </a:rPr>
              <a:t> v </a:t>
            </a:r>
            <a:r>
              <a:rPr lang="en-GB" sz="1200" dirty="0" err="1" smtClean="0">
                <a:solidFill>
                  <a:schemeClr val="tx1"/>
                </a:solidFill>
              </a:rPr>
              <a:t>detoxikačních</a:t>
            </a:r>
            <a:r>
              <a:rPr lang="en-GB" sz="1200" dirty="0" smtClean="0">
                <a:solidFill>
                  <a:schemeClr val="tx1"/>
                </a:solidFill>
              </a:rPr>
              <a:t> </a:t>
            </a:r>
            <a:r>
              <a:rPr lang="en-GB" sz="1200" dirty="0" err="1" smtClean="0">
                <a:solidFill>
                  <a:schemeClr val="tx1"/>
                </a:solidFill>
              </a:rPr>
              <a:t>reakcích</a:t>
            </a:r>
            <a:endParaRPr lang="en-GB" sz="12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cs-CZ" sz="12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cs-CZ" sz="18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cs-CZ" sz="1800" b="1" dirty="0" err="1" smtClean="0">
                <a:solidFill>
                  <a:schemeClr val="tx1"/>
                </a:solidFill>
              </a:rPr>
              <a:t>Konjugáty</a:t>
            </a:r>
            <a:r>
              <a:rPr lang="cs-CZ" sz="1800" b="1" dirty="0" smtClean="0">
                <a:solidFill>
                  <a:schemeClr val="tx1"/>
                </a:solidFill>
              </a:rPr>
              <a:t> sacharidů - glykoproteiny a glykolipidy</a:t>
            </a:r>
            <a:r>
              <a:rPr lang="cs-CZ" sz="1800" b="1" dirty="0" smtClean="0"/>
              <a:t>:</a:t>
            </a:r>
          </a:p>
          <a:p>
            <a:pPr>
              <a:buNone/>
            </a:pPr>
            <a:r>
              <a:rPr lang="cs-CZ" sz="1200" dirty="0" smtClean="0">
                <a:solidFill>
                  <a:schemeClr val="tx1"/>
                </a:solidFill>
              </a:rPr>
              <a:t>Stanovení obtížné (mnoho struktur s různými chemickými vlastnostmi, často větvené struktury, nízké koncentrace)</a:t>
            </a:r>
          </a:p>
          <a:p>
            <a:pPr>
              <a:buNone/>
            </a:pPr>
            <a:r>
              <a:rPr lang="cs-CZ" sz="1200" i="1" dirty="0" smtClean="0">
                <a:solidFill>
                  <a:schemeClr val="tx1"/>
                </a:solidFill>
              </a:rPr>
              <a:t>Příklad konjugujícího sacharidu:</a:t>
            </a:r>
            <a:r>
              <a:rPr lang="cs-CZ" sz="1200" dirty="0" smtClean="0">
                <a:solidFill>
                  <a:schemeClr val="tx1"/>
                </a:solidFill>
              </a:rPr>
              <a:t> N-</a:t>
            </a:r>
            <a:r>
              <a:rPr lang="cs-CZ" sz="1200" dirty="0" err="1" smtClean="0">
                <a:solidFill>
                  <a:schemeClr val="tx1"/>
                </a:solidFill>
              </a:rPr>
              <a:t>acetylglukosamin</a:t>
            </a:r>
            <a:r>
              <a:rPr lang="cs-CZ" sz="1200" dirty="0" smtClean="0">
                <a:solidFill>
                  <a:schemeClr val="tx1"/>
                </a:solidFill>
              </a:rPr>
              <a:t>, glukóza, galaktóza, </a:t>
            </a:r>
            <a:r>
              <a:rPr lang="cs-CZ" sz="1200" dirty="0" smtClean="0">
                <a:solidFill>
                  <a:srgbClr val="FF0000"/>
                </a:solidFill>
              </a:rPr>
              <a:t>sialové kyseliny</a:t>
            </a:r>
            <a:r>
              <a:rPr lang="cs-CZ" sz="1200" dirty="0" smtClean="0">
                <a:solidFill>
                  <a:schemeClr val="tx1"/>
                </a:solidFill>
              </a:rPr>
              <a:t>, </a:t>
            </a:r>
            <a:r>
              <a:rPr lang="cs-CZ" sz="1200" dirty="0" smtClean="0">
                <a:solidFill>
                  <a:srgbClr val="FF0000"/>
                </a:solidFill>
              </a:rPr>
              <a:t>chondroitin sulfát</a:t>
            </a:r>
            <a:r>
              <a:rPr lang="cs-CZ" sz="1200" dirty="0" smtClean="0">
                <a:solidFill>
                  <a:schemeClr val="tx1"/>
                </a:solidFill>
              </a:rPr>
              <a:t> deriváty</a:t>
            </a:r>
          </a:p>
          <a:p>
            <a:r>
              <a:rPr lang="cs-CZ" sz="1200" u="sng" dirty="0" smtClean="0">
                <a:solidFill>
                  <a:schemeClr val="tx1"/>
                </a:solidFill>
              </a:rPr>
              <a:t>Účinky:</a:t>
            </a:r>
            <a:r>
              <a:rPr lang="cs-CZ" sz="1200" dirty="0" smtClean="0">
                <a:solidFill>
                  <a:schemeClr val="tx1"/>
                </a:solidFill>
              </a:rPr>
              <a:t>  účastní se imunitních reakcí, buněčné diferenciace, </a:t>
            </a:r>
            <a:r>
              <a:rPr lang="cs-CZ" sz="1200" dirty="0" err="1" smtClean="0">
                <a:solidFill>
                  <a:schemeClr val="tx1"/>
                </a:solidFill>
              </a:rPr>
              <a:t>markery</a:t>
            </a:r>
            <a:r>
              <a:rPr lang="cs-CZ" sz="1200" dirty="0" smtClean="0">
                <a:solidFill>
                  <a:schemeClr val="tx1"/>
                </a:solidFill>
              </a:rPr>
              <a:t> nádorových onemocnění, přítomné v buněčné membráně, možná léčiva</a:t>
            </a:r>
          </a:p>
          <a:p>
            <a:r>
              <a:rPr lang="cs-CZ" sz="1200" u="sng" dirty="0" smtClean="0">
                <a:solidFill>
                  <a:schemeClr val="tx1"/>
                </a:solidFill>
              </a:rPr>
              <a:t>Stanovení:</a:t>
            </a:r>
            <a:r>
              <a:rPr lang="cs-CZ" sz="1200" dirty="0" smtClean="0">
                <a:solidFill>
                  <a:schemeClr val="tx1"/>
                </a:solidFill>
              </a:rPr>
              <a:t> LC/MS,  </a:t>
            </a:r>
            <a:r>
              <a:rPr lang="cs-CZ" sz="1200" dirty="0" err="1" smtClean="0">
                <a:solidFill>
                  <a:schemeClr val="tx1"/>
                </a:solidFill>
              </a:rPr>
              <a:t>immunohistochemie</a:t>
            </a:r>
            <a:r>
              <a:rPr lang="cs-CZ" sz="1200" dirty="0" smtClean="0">
                <a:solidFill>
                  <a:schemeClr val="tx1"/>
                </a:solidFill>
              </a:rPr>
              <a:t>, ELISA, </a:t>
            </a:r>
            <a:r>
              <a:rPr lang="cs-CZ" sz="1200" dirty="0" err="1" smtClean="0">
                <a:solidFill>
                  <a:schemeClr val="tx1"/>
                </a:solidFill>
              </a:rPr>
              <a:t>microarray</a:t>
            </a:r>
            <a:r>
              <a:rPr lang="cs-CZ" sz="1200" dirty="0" smtClean="0">
                <a:solidFill>
                  <a:schemeClr val="tx1"/>
                </a:solidFill>
              </a:rPr>
              <a:t>, elektroforéza s </a:t>
            </a:r>
            <a:r>
              <a:rPr lang="cs-CZ" sz="1200" dirty="0" err="1" smtClean="0">
                <a:solidFill>
                  <a:schemeClr val="tx1"/>
                </a:solidFill>
              </a:rPr>
              <a:t>kys</a:t>
            </a:r>
            <a:r>
              <a:rPr lang="cs-CZ" sz="1200" dirty="0" smtClean="0">
                <a:solidFill>
                  <a:schemeClr val="tx1"/>
                </a:solidFill>
              </a:rPr>
              <a:t>. </a:t>
            </a:r>
            <a:r>
              <a:rPr lang="en-GB" sz="1200" dirty="0" smtClean="0">
                <a:solidFill>
                  <a:schemeClr val="tx1"/>
                </a:solidFill>
              </a:rPr>
              <a:t>j</a:t>
            </a:r>
            <a:r>
              <a:rPr lang="cs-CZ" sz="1200" dirty="0" err="1" smtClean="0">
                <a:solidFill>
                  <a:schemeClr val="tx1"/>
                </a:solidFill>
              </a:rPr>
              <a:t>odistou</a:t>
            </a:r>
            <a:r>
              <a:rPr lang="cs-CZ" sz="1200" dirty="0" smtClean="0">
                <a:solidFill>
                  <a:schemeClr val="tx1"/>
                </a:solidFill>
              </a:rPr>
              <a:t> a </a:t>
            </a:r>
            <a:r>
              <a:rPr lang="cs-CZ" sz="1200" dirty="0" err="1" smtClean="0">
                <a:solidFill>
                  <a:schemeClr val="tx1"/>
                </a:solidFill>
              </a:rPr>
              <a:t>Ag</a:t>
            </a:r>
            <a:r>
              <a:rPr lang="cs-CZ" sz="1200" dirty="0" smtClean="0">
                <a:solidFill>
                  <a:schemeClr val="tx1"/>
                </a:solidFill>
              </a:rPr>
              <a:t>+</a:t>
            </a:r>
          </a:p>
          <a:p>
            <a:pPr>
              <a:buNone/>
            </a:pPr>
            <a:endParaRPr lang="cs-CZ" sz="1200" dirty="0" smtClean="0">
              <a:solidFill>
                <a:schemeClr val="tx1"/>
              </a:solidFill>
            </a:endParaRPr>
          </a:p>
          <a:p>
            <a:endParaRPr lang="cs-CZ" sz="1200" dirty="0" smtClean="0"/>
          </a:p>
          <a:p>
            <a:pPr>
              <a:buNone/>
            </a:pPr>
            <a:endParaRPr lang="cs-CZ" sz="1200" dirty="0" smtClean="0"/>
          </a:p>
          <a:p>
            <a:pPr>
              <a:buNone/>
            </a:pPr>
            <a:endParaRPr lang="cs-CZ" sz="1200" dirty="0" smtClean="0"/>
          </a:p>
          <a:p>
            <a:endParaRPr lang="cs-CZ" sz="1200" dirty="0"/>
          </a:p>
        </p:txBody>
      </p:sp>
      <p:pic>
        <p:nvPicPr>
          <p:cNvPr id="83970" name="Picture 2" descr="http://upload.wikimedia.org/wikipedia/commons/thumb/6/64/Glucose_Haworth.png/160px-Glucose_Hawort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686405"/>
            <a:ext cx="1008112" cy="806491"/>
          </a:xfrm>
          <a:prstGeom prst="rect">
            <a:avLst/>
          </a:prstGeom>
          <a:noFill/>
        </p:spPr>
      </p:pic>
      <p:pic>
        <p:nvPicPr>
          <p:cNvPr id="4" name="Picture 2" descr="https://www.biotechnologie.de/BIO/Redaktion/Bilder/de/Foerderportraits/galab-glykoprotein,property=bild,bereich=bio,sprache=d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484784"/>
            <a:ext cx="2304256" cy="1675824"/>
          </a:xfrm>
          <a:prstGeom prst="rect">
            <a:avLst/>
          </a:prstGeom>
          <a:noFill/>
        </p:spPr>
      </p:pic>
      <p:sp>
        <p:nvSpPr>
          <p:cNvPr id="83972" name="AutoShape 4" descr="data:image/jpeg;base64,/9j/4AAQSkZJRgABAQAAAQABAAD/2wCEAAkGBhQPEBQUEw8UFREWFhUSFRQRFhcWFRcXFBcVFBQXFBQXGyYeGBooGhQWHzAhJScpLSwsFR8xNTAqNSYsLCkBCQoKBQUGDQUKDSkYEhgpKSkpKSkpKSkpKSkpKSkpKSkpKSkpKSkpKSkpKSkpKSkpKSkpKSkpKSkpKSkpKSkpKf/AABEIAMwA8AMBIgACEQEDEQH/xAAbAAEAAgMBAQAAAAAAAAAAAAAABQYBAwQCB//EAEIQAAIBAwIEAwMJBQYGAwAAAAECAwAEERIhBQYTMRRBYSJRcQcVIzJicnOBszM0QlKRNWOxssHwJENEdKG0JVOS/8QAFAEBAAAAAAAAAAAAAAAAAAAAAP/EABQRAQAAAAAAAAAAAAAAAAAAAAD/2gAMAwEAAhEDEQA/APuNKUoFKUoFKqfGL64ur7wVvObdI4VnuJkVWl+kZljjj1gqv1GYsQfICtVnd3Njex2s1y1zDcRyvBLIqLMkkAVnRygCupVsg4B2IoLjSvm3A/lStzwpGm4hF43w7Fs7N1dLYyoGM5xVy5RvXnsLWWRtUkkETu2wyzIpY4HqaCXpSlApSlApSlAqtXPPEUb3kZjfXar1MbYlXSrMYz9kuoIPbI99WWqpxzkUXSXA62iSWXrJIq7pmOOF0Iz7SsqEEbdx7hQT3F+JC2haTQXIwqouNTu5CRoM7ZLMBnyzXI3NdskMU0kyxrKupQ/cYAL6gO2nOGJ2HnWniHKMczpl5BH1DNInVmyzgMI9La/owCxbC4zge6uFOTJIGzb3KoMTxoJkabRHcNHIwBZ8swkRmBOQQ+CDigk77m62hE2ZgWhR5HVMk4jGpwvkzAYyAds74rzNzbAts04kDABsL2YusRm6eD2bQM1Cr8nWHl+mUo/iSpKyGRWulkVjvL0wB1G+qgJG3vzrbk+Se5l1krH4Tolsew1y8TQGaNdROBCdJyfP0NBYrbmq2d+n10EuCWQnBUqgkYE9shTqIz237Vss+ZLeYDROpy4jHcEsyl1GCM7qCQexA2qGn5DEiMjTHS0s0p0rg4mtjbYBz3GdWfyrRa8iSRgMJohOkkMit05WUiESLh+pMzHIlY7MAD5d8hOvzVag4NymdDSdz9RWZCxONhqRl38xitbc42gQOblApLqM6s6owGcFMagQCCduxzUVbcjvHDKq3eJJIEh6ipjBWe4uC2A2QD19OAQRjIPbHjhfIRhYs1wGJa4c4Vzg3EMUONUkjMcdPOSSTnyoJpOabd/2cyP9IkbYbGOoCVIz9YEKcY2ODg7ViDm23lAMUySAvEmzaf237Nhke0Dg4x3wR5VGjkjeM9cfRx2Uf1O/gxcDPfbV1/y0+ea8LyH7EKGfaOKyhOFwWFmZCSPa21dT8sedBP8ADOOwXWrozLJoxq0+450kZ7qcHBGxwa54+bLVhIwuUxGAznJxgsUUjI9oFhpBXOTtXjl/g8tsgSSdHRIo4I9EWghYwQGclm1MRjYYUY2G9V+1+TuVHMjXgaUJEqsySNloZhMruHlPfBBVdIGdsUFgHNtv9brJ0tCuHzuS0jRaenjVnUpGMZzkY2rq4FxlLyHqx/ULyIDnOenI0eoEeR05/OoO45PmklWdrpPEJoK4hIj1LJM+CgfJXTMV76sjOfKpnl3hJtYOm0gdtcshYLoBMsjSHC5OMasd/Kgk6UpQKUpQVbjXCbmG8F7aRpKzRCCe3d+nrVGLRvHJggOpZhg7EGtVjwq6urxbu7iSBYY5Y7eBJBK2qbSJJJZAAv1VChRnGTvU1zScWN1/28/6b108J/d4vw4/8ooK/wAvcuSQ8GjtXRfELbNEQCCNZVgPa+JG9S3KnD3trG1hkAEkcEUbgHI1IgVsHz3FStKBSlKBSlKBSlKBSlKBSlKBSlKBSlKCF5kkOq1TsklyiyH0VJJFU+hdEH/jzqm2s6R3JK6JZWkus56iXkeVlYi6jyVlhGAAfZGNBANfRrq0WVdLrkAqw9GUhlII7EECtuKD5nZ83Tma2iD/AEbCKKSLRGoUNaCTUq7yY14w5wv8IBNa+CcclihhQ3AtojFBquGjDHUthauiMX2JJZz7yI9I3r6himmgqXNvMMkEFuUlZHlydQRFyREXweuSIyTj2cMxxgb1G8O5qmm6ZluFiZorYrb9HV1+rBrlYfxAByy5BwvTOrOav5FMUHzGz4zJO1kkkwUie0AtVjAzGbYP1c99JZiP5dtOM1duUZi1qMkkJJNEjHclIpXjjOfP2VG/nipdkz/ht3/rXi1tliRURQqKAqgeQGwoNtKUoFKUoIrmr9xuv+3n/TeurhP7vF+HH/lFRc9gZpZI2VjG/UWRvbBMbxldOfq4ydsHPoPPTG9zw8BWVru1UAB0A8TGo2AeMbTADzXDfZbvQWWlcnDeKRXMYkhkV0O2VPYjuGHdSPMHcV10ClKUClUZeEx8W4heLdgyQWrxQRW7MRHqaJZXldARrY6wBnsF2qJ4xB83niNnCzeFfhk13HGzM3QdS0TLGSchGyGxnYqcUH0+lfKeZOapW4HInzbeoPCovWYRBB7Ce2SJS2Pyz6V9QtPqL91f8BQbqUpQKUpQKUpQKUpQKUpQKUpQKUpQKUpQKUpQKUpQKUpQQvEuWVeQzQu1vc+csQHt47CaM+zKPjuPIiuePmV7YhL6MRZOFuY8m2cntqY7wt6Pt7mNWKojjV0wOkAFNBaQEKRpLKvthu641bDfag77u/jhjMkkipGBkuxAX03NQ54pcXe1tH0YT/1Nwp1Ee+G3OCfvPpHo1cPL3L8C3d0BFlYJUECMWZIdcMcjdFGJVMsxOw2zgYFW6gq99ylKJvEWt6YbhkSOYyRrLHP0xhHkjBXEgyRqUjY4xXiPkctDd9a6aa6u4Wt3nKBQiFWVUiiBwqAsWxnJPc1a6UEFxblkXHDmsurp1QrB1NOcaVC6tGR/L2zU1CmlQPcAP6DFe6UClKUClKUClKUClKUClKUClKUClKUClKUClKUClKUClKUCtU1qjkFkViNwSAcfD+lbaUEDwIf8ZxD8aH/1oqnqguB/vd/+ND/68NTtApSlApSsZoM0rGaZoM0rUt2hYoHUuO6gjUPivcVtzQKUpQKUpQKVUpuP3l1NMlhFbiKBzC892ZMPKoBdIki3wuQCxPfIA2rmuufZIrO6aS3VL21kijlhLFoz1mQJIjjBKMrEjO+VIPagu1KhOa+OtZQLIqBi09vDhs4xNKkZO3mA2am6BSlKBSlKBSlKBSleJZAqlj2AJPwAyaD3So+Dj0MlqLpXzbmIzhsH6gUsTp79h2rlv+b7aCCKZ5TonCmFVVnkk1KHASJQWY4IPbbO9BNUqE4RzjbXfUCO6yRrrkimjeKVV/mMbqGK+oBrV84XN3tAht4T/wA+dfpGH9zAe33pMfdNBng4JuuIYOD1YsHvj/hovKpThjsyambUCSVOAPZ7AnHvxn86iBymYSXtrmVZ23kaZjMkxAx9MhI8gBlNOB6DFbLXmIQlYrqLw77KjZ1W7+QEcuBg/ZcKfjQT1KCsGgwaUrh4txuG0TXNIEBOFG5Z28ljQe07egBoO6q18oPEnh4fKYpNDs8UHUXvGJpUjZ/QhXJ/pWMXd/8Az2Vqfh4yQf8AlbcH83+7UivK1t4V7XojoSBg67kvq+szufaZ876ic5AoK7zByBZQWMrwwLDPBHJNFcptMskalw7S/Wbdd8k5yasnAeK9e2tnkKiaaCOYpkA5KIz6V7kAt+WRUI/IUsqCCfilzNZjAMLLGruo7JLOo1uu2D2J8yan+J8BhuY1SSIELuhXKtGRsDE64ZD6gig7wa9VWc3lj/Ne2w92BdoPhss4/wDy33qluE8bhu1LQyBsHDLurof5ZEbDI3oQKCQrnvuIR26F5ZFjjBALSEKoLEKMk+pArdmvjny6cTku5rXhVsNUsjCV1H5rEG9wHtMfQA0Fr4ZxM8JkuIpred4JZ5bqCe3iedWE51sjiMEq4YkDIwQRg1D8e4RPd2nErk2sq+Lazjit2Umbo27ga3RclS3Uc6e4AGavHJ3Lg4dZQ2wkZzGuCzEnLHdtOey5Ow8hU1QfOubPk7tYYYpLWwAmW6tTmIOzBRPHrOMnbTnJ8hX0WlKBSlKBSlKBSlKBXNxL9jJ9x/8AKa6a8yRhgQRkEEEeh2NB8n4Rw2/PAFZeIQiDwLHpG1y2jpN7PU6nfG2rH5VI8rOqX3DzKQA/CIEti3YyAq06pn+PSYztuQKvsXCIkt/DrEogCGLp/wAOgjSV+GCRWi+5Ztp4Ft5bdHgQKERhsoQaV0HupA2yDmggeOurcZ4csZBnRblptPdbdkAHUx2Bk0Yz5g4q41F8E5ZtrEMLe3SPUcuVyWbHbU7EsfzNSlArXPAsilXUMjDDKwBUg+RB2IrZSgr54JLa72cmYx/0s5Jj+EMm7RfD2l9BW605oiYlJc28ygs0VwQhwO7I+dMi+qk+uKmqq/yjWqScPk1orYeAjUAcHrRjIz22JH50GG5kmvfZsIwY+xvJwRCPwU2ac+uy+pru4TytHA/WdmnuiMG4nwXwe6xgezEv2VA9c0gZhc4z/EyhBqGEC+ycfU0/lnPn5VM0ClKUDNKUoFRHFuWIrhhINUVwBhbiA6JR6E9nX7LAj0qXrDdqCsvxy4sAfGR9aAb+LtlOVA857cZK+rJkei1WeQXtnuJuJXN1ALu6Y9ON5o9UMHaNMatmKgZ93b31aL1B4O8IjaMGCQBCCMARvuxPdznc/Cu7gFmj2dvqjRvoIfrKD/y194oO+HicT/Vmjb7rqf8AA1A8Z4xcS3ng7No42WITzzyoZBGrsVjRIwRqc6WO5wAPOpc8u2xIJtIM989KPOfjpqC4tBPZcQN5FbPcQzQpBPHCV6qNCzNFIquQHXEjKQDkbGgynHLqwhunv1SSKCMTR3MC6OqN8xtEWOiQEDcbHUPdXO/zuIvE9S1L6eobHpNjGNXTFzrz1MbZ04z6Vi6s7ri8N5HLEbW1lh6MEcwUzGTJYzSaSdK5CgLnfBO1Zbma/MPR+aZvGldHU1R+E1Yx1erq1aM+1p06vL1oMyc4S3ptYrDQr3Fv4x5Z1LLDDkIMRgjXIXJXGQBpJrfY8WurS8itrySKZLgP0LiJDEepGNbRyx6iN1yQQf4TUbByzNwlrSaCJrpYrUWVxHGVWUgP1VlhDEBjrL5UkbMPdXbAk/Eb63me0ktrW16kii40iWWaRDGPYRjpRVZtyckntQe+VeeEnsElnubdZyJNS60TBV3VfZLZGwFSfJPF3vOH208uOpLErtpGBk57DyqB5O5GhTh0a3PD4fE4l1dWKNnyXcrlsHOxHnUz8n/D5LbhlrFKhSVIlV1OMgjOxxtQWGlKUClKUClKUClV26+UKwilMT3sYdW0N9YordtLyAaFPoTVhVsjIOQd8igzSlKBVc5//s+X70H68VWOq5z/AP2fL96D9eKgsNKUoFKUoFKUoFKUoI3mX9yufwJv02rPLf7nbfgQ/prWOZf3K5/Am/Tas8t/udt+BD+mtBJ1ovpmSNmUAsASATgbDO9b68ugYEEbEYPwO1B5hfUqn3gH+or3iirgADsNhWaBSlKBSlKBSlKBSlKBUZzM0gsrkw56wgmMenvrEbaMeucVJ0oK3yhbW54Tbqixm2a3TVnGhgUHVL+ROdWrPnnNaPkvYnhcGSSgMoiLZyYRK4g7/wB3p/LFQ9/y7Y+JkjNrIFNzDC8STypbu06dUu1upCH1GN6+gRQhFCqoVVAVVUYAA2AAHYYoPdKUoFVzn/8As+X70H68VWOq5z//AGfL96D9eKgsNK4Z+IFZgmn2fZy51YyxYAAhSM7DuR9YV3UClKUClKUClKUEbzL+5XP4E36bVnlv9ztvwIf01qP47cN0LpSwZTbXDKQBjKqVIBBztnfPn2qQ5b/c7b8CH9NaCTpSlApSlApSlBgtWa1S/l2Pc17TsKD1SoXnPjL2VhcXEYUyRRl1D5KkjHcAg4rj5r5s8LYPPE8TSqIyFLAgl3RTsGydmNBZqVgVW+O8dnN0lnZiMTmM3Ess4Zo4otWhcIpBd2bOBkDCkmgstKrvB7+9jeaO7hWRUjEsdxaqVWQbhozEzErKMdgSCCO1eujd3f12NpAf4IyGuWH25N1i+C5P2hQQHEbtPnJ49a9Q31k4TUNZUW+7BM5x64q/1Eryra9IxeGQoTqOoZct/OZD7Zf7Wc+tc3gLq1/YS+Ii/wDpuWxIB/d3GN/hID94UE/SoGfmcG3uHWN0nhheUxToVIKozL22dSV7qSPWoHg3yhvccJuLho1S9t4DLJCQdOTH1YXAzkxuuCN/ePKgtnGuPQWMRluJkijHm57n3KO7H0FfPouYrnmQvHaJ4fhyMNdzOmp5XRg6JHHkALqVSd848xnFZ5t+S757ns7ppyiGNPER5Y7FQw6AOQpJJB/I7nv9F4bw2O2iSKGMJEgCqq9gB/r60Ff+eulIov4zA2VAmRi1nIQfZJY/s2z/AAvj4mrQGzv5ViWIOpVlDKRghhkEHuCD3FV5uXJLT2rGUKnc2kxJtz7+mwy0B+7lfs0FjpULw3mdJJBDMjW9ye0M2Pbx3MMg9mUfdOfeBU1QKVzR34aUxgHIXJbyyCAV+O4/rXQzAAknAG5J/wBaDNcfFeMRWkfUmlVFzgZ7sT2VFG7sfcATUNJzNJdEpw+NZBnDXcuRbLjvoxvO3ovs+9hXVwrlZIpOtK7XF1jHXmxlc91hQezEvou/vJoIxrOfiGr6PwVpICrkqvi5lbYgjcQKQfPL/dq1WtssSKijCIqoo9wUYA/oK2Yr1QKUpQKUpQKUpQapRv8Aka9p2Fa5hWxe1BX/AJQrF7jhd3FEheR4mVUXcknGwqv84fJ7bfNz+G4bD4rEWjpRKJAQ6FsH4Zr6FWKCoc5cQu4DJKt5bWlrFGGVpkEjTynUemQWXQPZAGnLHO3auRp7iG4g4ibKV1ntI4bmCEapoXB6qMEYguvtspA3G3epDmO6uFldG4YL20dF6QTpZWQag6ziZgNJyMMoON9jUjybwqS0sLeGZgZUQBsEsBuSFDHchQQoP2aDn4Dxe5u7h3Ns8FkqBUW4XTPJKTln059hAuBg7kmrFSlApSlBG8yQNJZ3KIpZ2gmVVHclo2AA9cmvn/MnJ1weFwS20R8atitnPD5yxPEFZCP50b2h8CPOr9zQ5WxuiCQRBMQQcEERuQQR2NUC452b5iK+EvxJ4EL1+iwXV0QOp1dWcZ31fnQfRuDRFLaFWGGWKNSD3BCKCD+ddmK4uBsTawEkkmKIknck6F7mu6g80r1WMUHJxHhkVzGY5olkQ76XGdx2I8wR5Ebiobwd1ZfsWN3bj/kzNi4Qf3U52k+7Jg/b8qsmKYoKfHzRarJ9BFNJeEMvhFVllUsQWMqv7MS5/iJwc7ZrqXlyW8Oq/cMncWcJPhx7usxw1wfiAv2fOtyD/wCWf/s4/wBeSrBig8RxhQAAAoGAAMAAdgAO1eqzimKAKzSlApSlApSlApSlBql/32/1r3H2FeJT/v8A2K9xjbvmg9UpSgYpSlApSlApSlBycXsfEW80QbSZI5I9RGca1K5x596i5uWi3CjY9QavC+F6mk4z0+nq057eeM1P0oOfh1r0oY4850IiZ7Z0qFzj8q6KUoFKUoFYJxWahOdoZH4ddrDnqm3lCBe5JQ7D1xkD40EG3O9it21x1ZigjFs06wStajTIzZ64TT9ZiM5xtVok43Es0MOvMk6SSRaRkMsegsdQ27OvxzUbwfiVp81xyB4xZCBQScaAgQBlYdveCPftXz/gtlcn5jSOboTeFvirSx9XEZaAxqUJG+gr50H1RuMRi5W3LfTNG0wXBxoVghOrt3YbV218/wCG2lzFx2IXN0k7GxmKlIRDpHWiyCAzZ+NfQKBSlKBSlKBSlKBSlKDW/ft5HtXte3pWuU/4H3f61sXtQZpSlApSlApSlApSlApSlApSlApSlApSlBX5eQLB5us1jCZC2skrsW/mKfVJ9cVLScOjaVJTGDLGHVH81EmnWB8dK/0rqpQczcOjMwmMY6wQxB/4gjEMV+GQD+VdNKUClKUClKUClKUClKUHiQH1/LH+telG1Z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3974" name="AutoShape 6" descr="data:image/jpeg;base64,/9j/4AAQSkZJRgABAQAAAQABAAD/2wCEAAkGBhQPEBQUEw8UFREWFhUSFRQRFhcWFRcXFBcVFBQXFBQXGyYeGBooGhQWHzAhJScpLSwsFR8xNTAqNSYsLCkBCQoKBQUGDQUKDSkYEhgpKSkpKSkpKSkpKSkpKSkpKSkpKSkpKSkpKSkpKSkpKSkpKSkpKSkpKSkpKSkpKSkpKf/AABEIAMwA8AMBIgACEQEDEQH/xAAbAAEAAgMBAQAAAAAAAAAAAAAABQYBAwQCB//EAEIQAAIBAwIEAwMJBQYGAwAAAAECAwAEERIhBQYTMRRBYSJRcQcVIzJicnOBszM0QlKRNWOxssHwJENEdKG0JVOS/8QAFAEBAAAAAAAAAAAAAAAAAAAAAP/EABQRAQAAAAAAAAAAAAAAAAAAAAD/2gAMAwEAAhEDEQA/APuNKUoFKUoFKqfGL64ur7wVvObdI4VnuJkVWl+kZljjj1gqv1GYsQfICtVnd3Njex2s1y1zDcRyvBLIqLMkkAVnRygCupVsg4B2IoLjSvm3A/lStzwpGm4hF43w7Fs7N1dLYyoGM5xVy5RvXnsLWWRtUkkETu2wyzIpY4HqaCXpSlApSlApSlAqtXPPEUb3kZjfXar1MbYlXSrMYz9kuoIPbI99WWqpxzkUXSXA62iSWXrJIq7pmOOF0Iz7SsqEEbdx7hQT3F+JC2haTQXIwqouNTu5CRoM7ZLMBnyzXI3NdskMU0kyxrKupQ/cYAL6gO2nOGJ2HnWniHKMczpl5BH1DNInVmyzgMI9La/owCxbC4zge6uFOTJIGzb3KoMTxoJkabRHcNHIwBZ8swkRmBOQQ+CDigk77m62hE2ZgWhR5HVMk4jGpwvkzAYyAds74rzNzbAts04kDABsL2YusRm6eD2bQM1Cr8nWHl+mUo/iSpKyGRWulkVjvL0wB1G+qgJG3vzrbk+Se5l1krH4Tolsew1y8TQGaNdROBCdJyfP0NBYrbmq2d+n10EuCWQnBUqgkYE9shTqIz237Vss+ZLeYDROpy4jHcEsyl1GCM7qCQexA2qGn5DEiMjTHS0s0p0rg4mtjbYBz3GdWfyrRa8iSRgMJohOkkMit05WUiESLh+pMzHIlY7MAD5d8hOvzVag4NymdDSdz9RWZCxONhqRl38xitbc42gQOblApLqM6s6owGcFMagQCCduxzUVbcjvHDKq3eJJIEh6ipjBWe4uC2A2QD19OAQRjIPbHjhfIRhYs1wGJa4c4Vzg3EMUONUkjMcdPOSSTnyoJpOabd/2cyP9IkbYbGOoCVIz9YEKcY2ODg7ViDm23lAMUySAvEmzaf237Nhke0Dg4x3wR5VGjkjeM9cfRx2Uf1O/gxcDPfbV1/y0+ea8LyH7EKGfaOKyhOFwWFmZCSPa21dT8sedBP8ADOOwXWrozLJoxq0+450kZ7qcHBGxwa54+bLVhIwuUxGAznJxgsUUjI9oFhpBXOTtXjl/g8tsgSSdHRIo4I9EWghYwQGclm1MRjYYUY2G9V+1+TuVHMjXgaUJEqsySNloZhMruHlPfBBVdIGdsUFgHNtv9brJ0tCuHzuS0jRaenjVnUpGMZzkY2rq4FxlLyHqx/ULyIDnOenI0eoEeR05/OoO45PmklWdrpPEJoK4hIj1LJM+CgfJXTMV76sjOfKpnl3hJtYOm0gdtcshYLoBMsjSHC5OMasd/Kgk6UpQKUpQVbjXCbmG8F7aRpKzRCCe3d+nrVGLRvHJggOpZhg7EGtVjwq6urxbu7iSBYY5Y7eBJBK2qbSJJJZAAv1VChRnGTvU1zScWN1/28/6b108J/d4vw4/8ooK/wAvcuSQ8GjtXRfELbNEQCCNZVgPa+JG9S3KnD3trG1hkAEkcEUbgHI1IgVsHz3FStKBSlKBSlKBSlKBSlKBSlKBSlKBSlKCF5kkOq1TsklyiyH0VJJFU+hdEH/jzqm2s6R3JK6JZWkus56iXkeVlYi6jyVlhGAAfZGNBANfRrq0WVdLrkAqw9GUhlII7EECtuKD5nZ83Tma2iD/AEbCKKSLRGoUNaCTUq7yY14w5wv8IBNa+CcclihhQ3AtojFBquGjDHUthauiMX2JJZz7yI9I3r6himmgqXNvMMkEFuUlZHlydQRFyREXweuSIyTj2cMxxgb1G8O5qmm6ZluFiZorYrb9HV1+rBrlYfxAByy5BwvTOrOav5FMUHzGz4zJO1kkkwUie0AtVjAzGbYP1c99JZiP5dtOM1duUZi1qMkkJJNEjHclIpXjjOfP2VG/nipdkz/ht3/rXi1tliRURQqKAqgeQGwoNtKUoFKUoIrmr9xuv+3n/TeurhP7vF+HH/lFRc9gZpZI2VjG/UWRvbBMbxldOfq4ydsHPoPPTG9zw8BWVru1UAB0A8TGo2AeMbTADzXDfZbvQWWlcnDeKRXMYkhkV0O2VPYjuGHdSPMHcV10ClKUClUZeEx8W4heLdgyQWrxQRW7MRHqaJZXldARrY6wBnsF2qJ4xB83niNnCzeFfhk13HGzM3QdS0TLGSchGyGxnYqcUH0+lfKeZOapW4HInzbeoPCovWYRBB7Ce2SJS2Pyz6V9QtPqL91f8BQbqUpQKUpQKUpQKUpQKUpQKUpQKUpQKUpQKUpQKUpQKUpQQvEuWVeQzQu1vc+csQHt47CaM+zKPjuPIiuePmV7YhL6MRZOFuY8m2cntqY7wt6Pt7mNWKojjV0wOkAFNBaQEKRpLKvthu641bDfag77u/jhjMkkipGBkuxAX03NQ54pcXe1tH0YT/1Nwp1Ee+G3OCfvPpHo1cPL3L8C3d0BFlYJUECMWZIdcMcjdFGJVMsxOw2zgYFW6gq99ylKJvEWt6YbhkSOYyRrLHP0xhHkjBXEgyRqUjY4xXiPkctDd9a6aa6u4Wt3nKBQiFWVUiiBwqAsWxnJPc1a6UEFxblkXHDmsurp1QrB1NOcaVC6tGR/L2zU1CmlQPcAP6DFe6UClKUClKUClKUClKUClKUClKUClKUClKUClKUClKUClKUCtU1qjkFkViNwSAcfD+lbaUEDwIf8ZxD8aH/1oqnqguB/vd/+ND/68NTtApSlApSsZoM0rGaZoM0rUt2hYoHUuO6gjUPivcVtzQKUpQKUpQKVUpuP3l1NMlhFbiKBzC892ZMPKoBdIki3wuQCxPfIA2rmuufZIrO6aS3VL21kijlhLFoz1mQJIjjBKMrEjO+VIPagu1KhOa+OtZQLIqBi09vDhs4xNKkZO3mA2am6BSlKBSlKBSlKBSleJZAqlj2AJPwAyaD3So+Dj0MlqLpXzbmIzhsH6gUsTp79h2rlv+b7aCCKZ5TonCmFVVnkk1KHASJQWY4IPbbO9BNUqE4RzjbXfUCO6yRrrkimjeKVV/mMbqGK+oBrV84XN3tAht4T/wA+dfpGH9zAe33pMfdNBng4JuuIYOD1YsHvj/hovKpThjsyambUCSVOAPZ7AnHvxn86iBymYSXtrmVZ23kaZjMkxAx9MhI8gBlNOB6DFbLXmIQlYrqLw77KjZ1W7+QEcuBg/ZcKfjQT1KCsGgwaUrh4txuG0TXNIEBOFG5Z28ljQe07egBoO6q18oPEnh4fKYpNDs8UHUXvGJpUjZ/QhXJ/pWMXd/8Az2Vqfh4yQf8AlbcH83+7UivK1t4V7XojoSBg67kvq+szufaZ876ic5AoK7zByBZQWMrwwLDPBHJNFcptMskalw7S/Wbdd8k5yasnAeK9e2tnkKiaaCOYpkA5KIz6V7kAt+WRUI/IUsqCCfilzNZjAMLLGruo7JLOo1uu2D2J8yan+J8BhuY1SSIELuhXKtGRsDE64ZD6gig7wa9VWc3lj/Ne2w92BdoPhss4/wDy33qluE8bhu1LQyBsHDLurof5ZEbDI3oQKCQrnvuIR26F5ZFjjBALSEKoLEKMk+pArdmvjny6cTku5rXhVsNUsjCV1H5rEG9wHtMfQA0Fr4ZxM8JkuIpred4JZ5bqCe3iedWE51sjiMEq4YkDIwQRg1D8e4RPd2nErk2sq+Lazjit2Umbo27ga3RclS3Uc6e4AGavHJ3Lg4dZQ2wkZzGuCzEnLHdtOey5Ow8hU1QfOubPk7tYYYpLWwAmW6tTmIOzBRPHrOMnbTnJ8hX0WlKBSlKBSlKBSlKBXNxL9jJ9x/8AKa6a8yRhgQRkEEEeh2NB8n4Rw2/PAFZeIQiDwLHpG1y2jpN7PU6nfG2rH5VI8rOqX3DzKQA/CIEti3YyAq06pn+PSYztuQKvsXCIkt/DrEogCGLp/wAOgjSV+GCRWi+5Ztp4Ft5bdHgQKERhsoQaV0HupA2yDmggeOurcZ4csZBnRblptPdbdkAHUx2Bk0Yz5g4q41F8E5ZtrEMLe3SPUcuVyWbHbU7EsfzNSlArXPAsilXUMjDDKwBUg+RB2IrZSgr54JLa72cmYx/0s5Jj+EMm7RfD2l9BW605oiYlJc28ygs0VwQhwO7I+dMi+qk+uKmqq/yjWqScPk1orYeAjUAcHrRjIz22JH50GG5kmvfZsIwY+xvJwRCPwU2ac+uy+pru4TytHA/WdmnuiMG4nwXwe6xgezEv2VA9c0gZhc4z/EyhBqGEC+ycfU0/lnPn5VM0ClKUDNKUoFRHFuWIrhhINUVwBhbiA6JR6E9nX7LAj0qXrDdqCsvxy4sAfGR9aAb+LtlOVA857cZK+rJkei1WeQXtnuJuJXN1ALu6Y9ON5o9UMHaNMatmKgZ93b31aL1B4O8IjaMGCQBCCMARvuxPdznc/Cu7gFmj2dvqjRvoIfrKD/y194oO+HicT/Vmjb7rqf8AA1A8Z4xcS3ng7No42WITzzyoZBGrsVjRIwRqc6WO5wAPOpc8u2xIJtIM989KPOfjpqC4tBPZcQN5FbPcQzQpBPHCV6qNCzNFIquQHXEjKQDkbGgynHLqwhunv1SSKCMTR3MC6OqN8xtEWOiQEDcbHUPdXO/zuIvE9S1L6eobHpNjGNXTFzrz1MbZ04z6Vi6s7ri8N5HLEbW1lh6MEcwUzGTJYzSaSdK5CgLnfBO1Zbma/MPR+aZvGldHU1R+E1Yx1erq1aM+1p06vL1oMyc4S3ptYrDQr3Fv4x5Z1LLDDkIMRgjXIXJXGQBpJrfY8WurS8itrySKZLgP0LiJDEepGNbRyx6iN1yQQf4TUbByzNwlrSaCJrpYrUWVxHGVWUgP1VlhDEBjrL5UkbMPdXbAk/Eb63me0ktrW16kii40iWWaRDGPYRjpRVZtyckntQe+VeeEnsElnubdZyJNS60TBV3VfZLZGwFSfJPF3vOH208uOpLErtpGBk57DyqB5O5GhTh0a3PD4fE4l1dWKNnyXcrlsHOxHnUz8n/D5LbhlrFKhSVIlV1OMgjOxxtQWGlKUClKUClKUClV26+UKwilMT3sYdW0N9YordtLyAaFPoTVhVsjIOQd8igzSlKBVc5//s+X70H68VWOq5z/AP2fL96D9eKgsNKUoFKUoFKUoFKUoI3mX9yufwJv02rPLf7nbfgQ/prWOZf3K5/Am/Tas8t/udt+BD+mtBJ1ovpmSNmUAsASATgbDO9b68ugYEEbEYPwO1B5hfUqn3gH+or3iirgADsNhWaBSlKBSlKBSlKBSlKBUZzM0gsrkw56wgmMenvrEbaMeucVJ0oK3yhbW54Tbqixm2a3TVnGhgUHVL+ROdWrPnnNaPkvYnhcGSSgMoiLZyYRK4g7/wB3p/LFQ9/y7Y+JkjNrIFNzDC8STypbu06dUu1upCH1GN6+gRQhFCqoVVAVVUYAA2AAHYYoPdKUoFVzn/8As+X70H68VWOq5z//AGfL96D9eKgsNK4Z+IFZgmn2fZy51YyxYAAhSM7DuR9YV3UClKUClKUClKUEbzL+5XP4E36bVnlv9ztvwIf01qP47cN0LpSwZTbXDKQBjKqVIBBztnfPn2qQ5b/c7b8CH9NaCTpSlApSlApSlBgtWa1S/l2Pc17TsKD1SoXnPjL2VhcXEYUyRRl1D5KkjHcAg4rj5r5s8LYPPE8TSqIyFLAgl3RTsGydmNBZqVgVW+O8dnN0lnZiMTmM3Ess4Zo4otWhcIpBd2bOBkDCkmgstKrvB7+9jeaO7hWRUjEsdxaqVWQbhozEzErKMdgSCCO1eujd3f12NpAf4IyGuWH25N1i+C5P2hQQHEbtPnJ49a9Q31k4TUNZUW+7BM5x64q/1Eryra9IxeGQoTqOoZct/OZD7Zf7Wc+tc3gLq1/YS+Ii/wDpuWxIB/d3GN/hID94UE/SoGfmcG3uHWN0nhheUxToVIKozL22dSV7qSPWoHg3yhvccJuLho1S9t4DLJCQdOTH1YXAzkxuuCN/ePKgtnGuPQWMRluJkijHm57n3KO7H0FfPouYrnmQvHaJ4fhyMNdzOmp5XRg6JHHkALqVSd848xnFZ5t+S757ns7ppyiGNPER5Y7FQw6AOQpJJB/I7nv9F4bw2O2iSKGMJEgCqq9gB/r60Ff+eulIov4zA2VAmRi1nIQfZJY/s2z/AAvj4mrQGzv5ViWIOpVlDKRghhkEHuCD3FV5uXJLT2rGUKnc2kxJtz7+mwy0B+7lfs0FjpULw3mdJJBDMjW9ye0M2Pbx3MMg9mUfdOfeBU1QKVzR34aUxgHIXJbyyCAV+O4/rXQzAAknAG5J/wBaDNcfFeMRWkfUmlVFzgZ7sT2VFG7sfcATUNJzNJdEpw+NZBnDXcuRbLjvoxvO3ovs+9hXVwrlZIpOtK7XF1jHXmxlc91hQezEvou/vJoIxrOfiGr6PwVpICrkqvi5lbYgjcQKQfPL/dq1WtssSKijCIqoo9wUYA/oK2Yr1QKUpQKUpQKUpQapRv8Aka9p2Fa5hWxe1BX/AJQrF7jhd3FEheR4mVUXcknGwqv84fJ7bfNz+G4bD4rEWjpRKJAQ6FsH4Zr6FWKCoc5cQu4DJKt5bWlrFGGVpkEjTynUemQWXQPZAGnLHO3auRp7iG4g4ibKV1ntI4bmCEapoXB6qMEYguvtspA3G3epDmO6uFldG4YL20dF6QTpZWQag6ziZgNJyMMoON9jUjybwqS0sLeGZgZUQBsEsBuSFDHchQQoP2aDn4Dxe5u7h3Ns8FkqBUW4XTPJKTln059hAuBg7kmrFSlApSlBG8yQNJZ3KIpZ2gmVVHclo2AA9cmvn/MnJ1weFwS20R8atitnPD5yxPEFZCP50b2h8CPOr9zQ5WxuiCQRBMQQcEERuQQR2NUC452b5iK+EvxJ4EL1+iwXV0QOp1dWcZ31fnQfRuDRFLaFWGGWKNSD3BCKCD+ddmK4uBsTawEkkmKIknck6F7mu6g80r1WMUHJxHhkVzGY5olkQ76XGdx2I8wR5Ebiobwd1ZfsWN3bj/kzNi4Qf3U52k+7Jg/b8qsmKYoKfHzRarJ9BFNJeEMvhFVllUsQWMqv7MS5/iJwc7ZrqXlyW8Oq/cMncWcJPhx7usxw1wfiAv2fOtyD/wCWf/s4/wBeSrBig8RxhQAAAoGAAMAAdgAO1eqzimKAKzSlApSlApSlApSlBql/32/1r3H2FeJT/v8A2K9xjbvmg9UpSgYpSlApSlApSlBycXsfEW80QbSZI5I9RGca1K5x596i5uWi3CjY9QavC+F6mk4z0+nq057eeM1P0oOfh1r0oY4850IiZ7Z0qFzj8q6KUoFKUoFYJxWahOdoZH4ddrDnqm3lCBe5JQ7D1xkD40EG3O9it21x1ZigjFs06wStajTIzZ64TT9ZiM5xtVok43Es0MOvMk6SSRaRkMsegsdQ27OvxzUbwfiVp81xyB4xZCBQScaAgQBlYdveCPftXz/gtlcn5jSOboTeFvirSx9XEZaAxqUJG+gr50H1RuMRi5W3LfTNG0wXBxoVghOrt3YbV218/wCG2lzFx2IXN0k7GxmKlIRDpHWiyCAzZ+NfQKBSlKBSlKBSlKBSlKDW/ft5HtXte3pWuU/4H3f61sXtQZpSlApSlApSlApSlApSlApSlApSlApSlBX5eQLB5us1jCZC2skrsW/mKfVJ9cVLScOjaVJTGDLGHVH81EmnWB8dK/0rqpQczcOjMwmMY6wQxB/4gjEMV+GQD+VdNKUClKUClKUClKUClKUHiQH1/LH+telG1Z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39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3501008"/>
            <a:ext cx="1499460" cy="127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7" name="AutoShape 9" descr="data:image/jpeg;base64,/9j/4AAQSkZJRgABAQAAAQABAAD/2wCEAAkGBhEQDxMQEBMREBAOERMUDxAQEA4SEA8QExghFBQQExIXGyYfGRojGRQVIC8gIzM1LCwuFh49NTA2Nig3LzUBCQoKBQUFDQUFDSkYEhgpKSkpKSkpKSkpKSkpKSkpKSkpKSkpKSkpKSkpKSkpKSkpKSkpKSkpKSkpKSkpKSkpKf/AABEIALQBGAMBIgACEQEDEQH/xAAbAAEAAgMBAQAAAAAAAAAAAAAAAQcCBAUDBv/EAEsQAAEDAgMCCAkJBwIFBQAAAAEAAgMEEQUSIRMxBgcXIkF1lLIyMzRRVFVh0tMUFSNxc3SBs8MkQlJTcpHRQ4IWk6KxwSVEYmOh/8QAFAEBAAAAAAAAAAAAAAAAAAAAAP/EABQRAQAAAAAAAAAAAAAAAAAAAAD/2gAMAwEAAhEDEQA/ALxRF8vw54ctwtsBMEtS+rl2UccNs5fbRoG8kk2ACD6hFXHKzVepMW7PJ7icrNV6kxbs8nuILHRVxys1XqTFuzye4nKzVepMW7PJ7iCx0VccrNV6kxbs8nuJys1XqTFuzye4gsdFXHKzVepMW7PJ7icrNV6kxbs8nuILHRVxys1XqTFuzye4nKzVepMW7PJ7iCx0VccrNV6kxbs8nuJys1XqTFuzye4gsdFXHKzVepMW7PJ7icrNV6kxbs8nuILHRVxys1XqTFuzye4nKzVepMW7PJ7iCx0VccrNV6kxbs8nuJys1XqTFuzye4gsdFXHKzVepMW7PJ7icrNV6kxbs8nuILHRVxys1XqTFuzye4nKzVepMW7PJ7iCx0VccrNV6kxbs8nuJys1XqTFuzye4gsdFXHKzVepMW7PJ7icrNV6kxbs8nuILHRVxys1XqTFuzye4nKzVepMW7PJ7iCx0VccrNV6kxbs8nuJys1XqTFuzye4gsdFXHKzVepMW7PJ7i7/AAG4ctxRs5EEtM+kl2Ukc1s4fbVpG8EEWIKD6hERAVccbPleCdbQd9qsdVxxs+V4J1tB32oLGASykIgiyWUogiyWUogiyWUogiyWUogiyWUogiyWUogiyWUogiyWUogiyWUogiyWUogiyWUogiyWUogiyWUogiyWUogghVzxTeV431tP33Kxyq44pvK8b62n77kFjoiICrjjZ8rwTraDvtVjquONnyvBOtoO+1BY4RAiAi0sRrnRmNrGCR8zy0Bz8jRZjnkl2U9DLbuleXyqq/kw9pf8FB0kWpSTyknaxsYLaFkrpLn2gsbZbOZBkixzJmQZIscyZkGSLHMmZBkixzJmQZIscyZkGSLHMmZBkixzJmQZIuecchuQXEZTa5Y8Ncc4jOV1rOs9zWm24nVbMFW14JabgOc0nXwmEtcPwIKD3RY5kzIMkXlPK4NJaA53QHOLQT7XWNv7LSFVVfyYe0v+Cg6SLmfOMzXxtlija2V5YHMnc8g5HPF2mNunMtv6V00BERAKrjim8rxvrafvuVjlVxxTeV431tP33ILHREQFXHGz5XgnW0HfarHVccbPleCdbQd9qCxwiBEHOxLx1L9s/wDIkW8tHEvHUv2z/wAiRbyCEREBERAREQEREBERAREugIiIIe8AXOgG8k2AA3klc91W+bSHmMP+u5t8wO4wtPhf1Hm7rByV8YfUQxu5zCyZ5YdWl7DGGkt3G2d1r9Ou8BdFByncHY3XDnPewkkMdsy1uaRszxbLzg57BcOvpcCy3KCgZAzJGLNzPcGgNAbncXkAAAAXcVsogIiIClqhS1Bo4p4ym+8foyLornYp4ym+8foyLooCIiAVXHFN5XjfW0/fcrHKrjim8rxvrafvuQWOiIgKuONnyvBOtoO+1WOq442fK8E62g77UFjhECIOdiXjqX7Z/wCRIt5aOJeOpftn/kSLeQQiIgLyq6psTHSOvlY0udYXNgLmw/BeqwnhD2ljgC1wIcDqCDoQfwQaMmNBvhRyNLW5pQdl9CwkgPdzucDld4FzodOhebuEkTS3OHRtlP0cjzGGPba+e+a7RuHOsecNN9sMPw+OVmZwdcPlYfpJjtGxyuYBIS68gs3c641OljZbkWERNcHgOuw3Zd8hEehFmNJs1tnHmjTdpoLB60Fa2aJkrL5JWNe29r5XC43ewr3XnT07Y2tY0WawBrRcmwGgFyvRAWhjtA6emlhY90T5YpWRyNLwWPkjdG19mkXsXXt5wOkLfRB8d8yS7OekMUbYq4yvEUL5WQ0oEUcbY2TCOwDnxufbJvlNwbHN5RcFZ2mF8j6YZHUwEjQIzBsat87tm1sbW5545GRSZcgJB0IIaPtloY34kfbU/wCexBvhFDnWXPdVvm0h5sfTO4eEP/pafC/rPN3WDkHjX1zGVUOYm4hn5rWve+xdHZ2RgLrc062tpvWx89xeabstX8NasccUdQwMIGQyxvB2he+aRrJQXOIOY5IyS4nzD2LsoND57i803Zav4axkx6JrXOtLzGucb09Q3RozHV7QL2HSV0VjLEHAtcAQQQQQCCDoQQehBr0VYX52vaGPidle0OztuWh4yusLjK9vQNb/AFraXNa0U72hvipTlNyXObN+69z3XcQ4WZqdCIwN61YZXRy1EpJdFtwJQSSImiGM7VvmH8QHRr0G4dxS1QFLUGjinjKb7x+jIuiudinjKb7x+jIuigIiIBVccU3leN9bT99yscquOKbyvG+tp++5BY6IiAq442fK8E62g77VY6rjjZ8rwTraDvtQWOEQIg52JeOpftn/AJEi3lo4l46l+2f+RIvOLFiZACwCN8kkTHZzn2kWYuzMy2Dfo3WIJO7TXQOiuW3HAZ9hs33Epjz2fk0h21w/LlJ1tlvfS/sXUXPe0CqY2zbOjlkPNbfaNMcYfmte+Rxb9RQdBeFXWMjAzHVxsxg1e8+ZrRqf/G86arwnrySY4QHvabPeb7OI/wDyI3u1ByA311I3rznaKaKWoOaaRsbnOJ8JwaC7I0AWaNNzR9dzqg1cHqKjZHLDGW7WcjPUFrtZnkghsbhobjQkaLd+UVX8mHtL/grHBZmubIGh7RHM8fSBzXkvtMSWkAjWUgDzALooNDb1X8mHtL/grRnxCYSta4NjdePJE07QTh7y2XnloPMZZ3Nta+twu6oey4sdQdCDqCPMQgkLxq6oRsLyCQCAALXLnENa0X01cQNdNdVrYa4sJgcTeMfROJ1fDuab9Lm+Cf8Aaf3knl2rzEAHMb45xzaPsHMY0i1nah2b92zek3Ae9HWCQHmuY5jsr2Oy3a6wda7SQdHNOh6Vr4861O51iRG6KRwaLnJHI17iB02a0n8Fl80tAAY+SNwJOcSOc4uNgS/PcSaNA517AC1rLTxGSYQSxytDg+J7RNE1xa3M0tBki1c0ajVub22QZ0TRVxtmcQ6GRodHCPBLSLgyn992+7fBB0IJF1118PWY2zDahtRnacMr5clQ/MctDXG52p/hZLazxYZXguJ5xv8AbtcCLjcdyDQdgcRm25H0okD89mZhaPY5Q618uU3t5/7LoJdLoOPiOMOil2YjLwRT3eC3KzbTGIl1yDpa4tfpXYC5+IjnwW/fnyut0tEUjgD5wHAH6wF8/jHGLEJ/kVBGcRrtQYoHtEMBbvM9QeawCx0FzcWNig+nxJ0YieZi1sQado97gxrGdLi8kZbefosuZwXmMjJnOuf2ggOcx7DI1sbGtkLXAEZgA7dbXTSy1cJ4MSve2pxKVtTUsIdHFG1zKKlI3GGI+E8G9pX3dutay6+GeMqfvH6MaDGI7B+T/RebRnoiebAQ+xpPg9A8H+ELpNXjUxBzS1wDg7Qg9K5+A1r5C7Oc30cbnc0N2Uzr7Sn0/hs3Q84ZtTuQbGK+MpvvH6Mi6K52K+MpvvH6Mi6KAiIgFVxxTeV431tP33Kxyq44pvK8b62n77kFjoiICrjjZ8rwTraDvtVjquONnyvBOtoO+1BY4RAiDnYl46l+2f8AkSL0lw9uZz2BrJXC21DGZ/ZckajQaFeeJeOpftn/AJEi3kGrRVReC14yysttGDcL7nNPS02Nj7CDqCBxeENYIqqnMjnRwPjlZNI1xaWF8kTYruGrWl5DS4bszdwuR2K2kLrPacskd8hN7EHex1t7Tp+IB3gLnvyVMwjkbdr6apinidrvdE18bvOC07+kOB6UGxLXNp/o2RjJDGHyZcrBHES4AtaBzjzHm2m7zqKDFo6rMzI4DZMc8SMdlIkzDJzgA7wDqLjVfIYXiToa6PCasl80T81FO/MTW0Aje8CQ/vSRuYA7NvyXtvJ+9p6NkfgtDbNawWB0Y2+Vv1DMf7oM2RBpJAALjd1gBc7rnzmwA/AKZdyyRBx+Dzqg3FQ4OLYacHKLZZcrjI1wzO5+rL7t7dF13vAFzuG8+YedfH4nw5pqGWaJ2aarmqPoKOBpkqJTsY7c0eCD53eY2vZTQ4DV1/0uKERwnVmFwvdsmg62rJRbbuG7J4AI3HoDcxDGRPlfSgubHI1prBbYjaPbE9kRI+m0ffTmB0Yu67bLv09O1jQ1ugH1k3OpJJ1JJJJJ3krVxaO8bI22zOlhyN0FxG9sjgPqYxx/BbsMoe0OaQWvAc0jcQRcEfggyWjilK+TZZHGPJLmc5uS+XI5ugcCDq4aEf8AZbyIPnp+CUVTRinqgS58DIp5GOyyPsACS4aOsRcZgQDuC+DwrgBjoiDIcYLIoi+ONpZIbMieYwNb6czdfRWzU1DY2Oe82axpc42Js0C5NgtXCAGsey4cWTS5rXsC95lAuRrzZGoK7/4B4Q+uv+h/+E/4B4Q+uv8Aof8A4VpIgqKu4ucXldFFW4u+SnmlyvbG1wfbI5xyk23hpb/u3HcrG4M8FabDoBBSxiNmmZx1kld/HI/e4/8A4OgAaLLE6yPaxNc4NdE9spaQ+5jcHU4IsP5kjR7L6r2+fILNOcc/ZZdH67e+y6OnKfqtrZBvrj4Dh00R+leXjYQssSw5HsL84GUC4s5upuTZdWOZrr2IOU2dYg5XWvlPmOo09qzQFLVClqDRxTxlN94/RkXRXOxTxlN94/RkXRQEREAquOKbyvG+tp++5WOVXHFN5XjfW0/fcgsdERAVccbPleCdbQd9qsdVxxs+V4J1tB32oLHCIEQc7EvHUv2z/wAiRby0cS8dS/bP/IkW8UELyFIzabTKNplyZ7DNkvmy36RfVeqIPleHPA+lxH5LHVNc4NncGuY4se0Oie5zQ4dBMbCf6QuJyC4R/BP2h3+F9VjGIhs0bCx5Mb4XtLWvLSZnPp7PcGkMADi6532XbCCuuQXCP4J+0O/wnILhH8E/aHf4ViqHusLoPk+BPAeiw91R8miyuEoZtXuL5cmzY7LmO4Xe7QWvpfcvrV83R45s3XdG4/LHMmaI88paySF2S7Wsvf8AZtbaDNvXeoanaxRyWy7WNj8t72zNDrX6d6DxxLCo6jIJAHNieXhrmtc0ksdHqD5s5P4L2o6YRRMjBJEbGsBO8hoDbn+y9kQEREHhXUbZonxP8GRrmuta9nCx3+wrGiw9kOcRgNbI/OWtDWtaS0N5oAFhzQfrJWyiAiIg59bgcczs7i4EGItLSBYwvLx0dOdwPnB6DqtMcDqawblcGCJseRjtk12VpZtHbLKS8te4X8zjou4iDUw/DxCHAOc/M4uJeI73cS46taL3c5x18620RAUtUKWoNHFPGU33j9GRdFc7FPGU33j9GRbDMQjdI6Jr2GRgu+MPaXt3HVo1GjgfxHnQbKIiAVXHFN5XjfW0/fcrHKrjim8rxvrafvuQWOiIgKuONnyvBOtoO+1WOq442fK8E62g77UFjhECINLEqJ8hjdG5jHQvLuexz2uBY5hFg5pHh3v7F57Cr/mU/wDyJvjLoog1aWKYE7V0Th0bOORhB9t3uWzlUog8H0bCblrSTluS0EnKczdfYdR5ivbKpRBGVMqlEGrFhkTPBjY27i45WNHOIILtBvsSPxK944Q0BrQA1oAAAsABoAANwWaIIyplUogjKmVSiCMqZVKIIyplUogjKmVSiCMqZVKIPKeMlpyEB37pcC5oPtAIv/daYgq/5lP/AMib4y6KIOWaCd8kTpJIS2J5fZkMjXOORzAMxkIHh33dC9IsHDZjNmN3F5y2Fue2Np/JH9yugiAiIgFVxxTeV431tP33Kxyq44pvK8b62n77kFjoiICrjjZ8rwTraDvtVjquONnyvBOtoO+1BY4RAtTFXytp5TAA6YRSGFp3OlDTkB/3WQbaL4Dg5SUU+G08kz/2o7N9Q98lql9W05pYpgTmIzBwLHaADcLXHy3BvhrVUtBDFG5ko+aoJ2F7bmFz6s00khsbua1hzG/SzoCC6EVaT8Mqv5UynbM0R/Kq6ATiOEmoZBSioY8aZczZDkJbofNdcHhHwxnrcLm2z2RZaDDZ2NYGg1Es81pZGkm4DCwNs3cSb+ZBdKKuZuF1YIsRnZJG9tFXmmjbsmEMikMVp3uaRpGJJD7banRadVwmnfXU8edrtjVYlDBOGtzTCOj2jJABzXOa9xYbDKbbroLSRUtTcKZoaeKds7Xzs4PST7R+zc8TiaMljhuN72sRfTerA4H4/LPPWQSvbIKV1KY3hrWuLainbMQQ3Swc51j5vOg+pRVmeHFWHhrnsu3EKJjnxthkpn0VTO+IvZKDdujWtIdZzSw6nNpw67hHLPsZ3TATNpeEDBLGWMdlpwBC7m6XABIPtJCC6EVP/O/yODDmwmN52FBVyMe1zvpKp7aaWdz3OtqHkNDBcODid+v2fAGtkkNftZXSvZiVUwNeWXjijfkjsAAQMrR/bRB9aiIgIiICIiAiIgIiICIiAiIgIiIBVccU3leN9bT99yscquOKbyvG+tp++5BY6IiAqz45ZXRyYVUCOWVtLiDJpGwxl78kZa42G69hpeysxEFccuFN6Di3Y4vipy4UvoOLdji+KrHRBWZ45qLMXfN2KZnCznfIYbkeYna6hQ3jlohuw7ExYEC1DALA6keN3KzUQVkOOWi5v/p2J8zwP2GDm/0/S6KRxy0QtbDsUGW+X9hh5t9Tb6XTVWYiCtG8dFGL2w/FBn8K1FCM31/S67ysRxy0Qy2w7FOZ4H7DDzP6fpdPwVmogrE8cND6txPsEHnv/M8+qzj46aNpu3D8UaSACRRQi4GgGkvQrLRBWfLPR2I+b8Us62YfIYbOtuuNrruWJ44aH1bifT/7CDp3/wCorORBWfLNRWt83YpYCwHyGGwF72ttd11m3jspASRQYqC7wiKKK5tpqdrqrJRBXHLhTeg4t2OL4qcuFN6Di3Y4viqx0QVxy4U3oOLdji+KnLhTeg4t2OL4qsdEFccuFN6Di3Y4vipy4U3oOLdji+KrHRBXHLhTeg4t2OL4qcuFN6Di3Y4viqx0QVxy4U3oOLdji+KnLhTeg4t2OL4qsdEFccuFN6Di3Y4vipy4U3oOLdji+KrHRBXHLhTeg4t2OL4qcuFN6Di3Y4viqx0QVxy4U3oOLdji+KnLhTeg4t2OL4qsdEFccuFN6Di3Y4viry4mpXSSYrUGOWJtViD5o2zRlj8khc4XG69jra6sxEBERAREQEREBERAREQEREBERAREQEREBERAREQEREBERAREQEREBERAREQEREBER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4209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9683" y="2780928"/>
            <a:ext cx="784485" cy="82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http://www.duchodovareforma.cz/wp-content/uploads/2012/12/premier_lid%C3%A9-mus%C3%AD-dostat-objektivn%C3%AD-informace-o-II.-pili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8269783" cy="55131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Picture 5" descr="http://pharmacometabolomics.duhs.duke.edu/files/pictures/illustration%20website%20front%20page%20no%20title.PNG"/>
          <p:cNvPicPr>
            <a:picLocks noChangeAspect="1" noChangeArrowheads="1"/>
          </p:cNvPicPr>
          <p:nvPr/>
        </p:nvPicPr>
        <p:blipFill>
          <a:blip r:embed="rId4" cstate="print"/>
          <a:srcRect t="14754" r="2934"/>
          <a:stretch>
            <a:fillRect/>
          </a:stretch>
        </p:blipFill>
        <p:spPr bwMode="auto">
          <a:xfrm>
            <a:off x="1907704" y="2492896"/>
            <a:ext cx="5112568" cy="33652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sp>
        <p:nvSpPr>
          <p:cNvPr id="4" name="TextovéPole 3"/>
          <p:cNvSpPr txBox="1"/>
          <p:nvPr/>
        </p:nvSpPr>
        <p:spPr>
          <a:xfrm>
            <a:off x="3131840" y="5733256"/>
            <a:ext cx="1008112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 smtClean="0"/>
              <a:t>Metabolity</a:t>
            </a:r>
            <a:endParaRPr lang="cs-CZ" sz="1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588224" y="3356992"/>
            <a:ext cx="1224136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 err="1" smtClean="0">
                <a:solidFill>
                  <a:schemeClr val="dk1"/>
                </a:solidFill>
              </a:rPr>
              <a:t>Léčiva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588224" y="3861048"/>
            <a:ext cx="1224136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 err="1" smtClean="0"/>
              <a:t>Nutrienty</a:t>
            </a:r>
            <a:endParaRPr lang="cs-CZ" sz="1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588224" y="2852936"/>
            <a:ext cx="1224136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 err="1" smtClean="0"/>
              <a:t>Xenobiotika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588224" y="4365104"/>
            <a:ext cx="1980728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dk1"/>
                </a:solidFill>
              </a:rPr>
              <a:t>Sekundární metabolity</a:t>
            </a:r>
          </a:p>
        </p:txBody>
      </p:sp>
      <p:sp>
        <p:nvSpPr>
          <p:cNvPr id="10" name="Elipsa 9"/>
          <p:cNvSpPr/>
          <p:nvPr/>
        </p:nvSpPr>
        <p:spPr>
          <a:xfrm>
            <a:off x="1907704" y="4149080"/>
            <a:ext cx="864096" cy="43204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err="1" smtClean="0">
                <a:solidFill>
                  <a:schemeClr val="tx1"/>
                </a:solidFill>
              </a:rPr>
              <a:t>Side</a:t>
            </a:r>
            <a:r>
              <a:rPr lang="cs-CZ" sz="1200" dirty="0" smtClean="0">
                <a:solidFill>
                  <a:schemeClr val="tx1"/>
                </a:solidFill>
              </a:rPr>
              <a:t> </a:t>
            </a:r>
            <a:r>
              <a:rPr lang="cs-CZ" sz="1200" dirty="0" err="1" smtClean="0">
                <a:solidFill>
                  <a:schemeClr val="tx1"/>
                </a:solidFill>
              </a:rPr>
              <a:t>effect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11960" y="4725144"/>
            <a:ext cx="1656184" cy="1008112"/>
          </a:xfrm>
          <a:prstGeom prst="ellipse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1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80920" cy="654050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Metabolity: část systémové biologie</a:t>
            </a:r>
            <a:endParaRPr lang="cs-CZ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METABOLITY NUKLEOTIDŮ</a:t>
            </a:r>
            <a:endParaRPr lang="cs-CZ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2840" y="1567333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nukleotidy:</a:t>
            </a:r>
          </a:p>
          <a:p>
            <a:r>
              <a:rPr lang="cs-CZ" sz="1800" dirty="0" smtClean="0">
                <a:solidFill>
                  <a:srgbClr val="FF0000"/>
                </a:solidFill>
              </a:rPr>
              <a:t>Adeninové nukleotidy a koenzymy</a:t>
            </a:r>
            <a:r>
              <a:rPr lang="cs-CZ" sz="1800" dirty="0" smtClean="0">
                <a:solidFill>
                  <a:schemeClr val="tx1"/>
                </a:solidFill>
              </a:rPr>
              <a:t> (</a:t>
            </a:r>
            <a:r>
              <a:rPr lang="cs-CZ" sz="1800" dirty="0" err="1" smtClean="0">
                <a:solidFill>
                  <a:schemeClr val="tx1"/>
                </a:solidFill>
              </a:rPr>
              <a:t>ATP</a:t>
            </a:r>
            <a:r>
              <a:rPr lang="cs-CZ" sz="1800" dirty="0" smtClean="0">
                <a:solidFill>
                  <a:schemeClr val="tx1"/>
                </a:solidFill>
              </a:rPr>
              <a:t>, </a:t>
            </a:r>
            <a:r>
              <a:rPr lang="cs-CZ" sz="1800" dirty="0" err="1" smtClean="0">
                <a:solidFill>
                  <a:schemeClr val="tx1"/>
                </a:solidFill>
              </a:rPr>
              <a:t>ADP</a:t>
            </a:r>
            <a:r>
              <a:rPr lang="cs-CZ" sz="1800" dirty="0" smtClean="0">
                <a:solidFill>
                  <a:schemeClr val="tx1"/>
                </a:solidFill>
              </a:rPr>
              <a:t>, </a:t>
            </a:r>
            <a:r>
              <a:rPr lang="cs-CZ" sz="1800" dirty="0" err="1" smtClean="0">
                <a:solidFill>
                  <a:schemeClr val="tx1"/>
                </a:solidFill>
              </a:rPr>
              <a:t>AMP</a:t>
            </a:r>
            <a:r>
              <a:rPr lang="cs-CZ" sz="1800" dirty="0" smtClean="0">
                <a:solidFill>
                  <a:schemeClr val="tx1"/>
                </a:solidFill>
              </a:rPr>
              <a:t>, </a:t>
            </a:r>
            <a:r>
              <a:rPr lang="cs-CZ" sz="1800" dirty="0" err="1" smtClean="0">
                <a:solidFill>
                  <a:schemeClr val="tx1"/>
                </a:solidFill>
              </a:rPr>
              <a:t>NADPH</a:t>
            </a:r>
            <a:r>
              <a:rPr lang="cs-CZ" sz="1800" dirty="0" smtClean="0">
                <a:solidFill>
                  <a:schemeClr val="tx1"/>
                </a:solidFill>
              </a:rPr>
              <a:t>, </a:t>
            </a:r>
            <a:r>
              <a:rPr lang="cs-CZ" sz="1800" dirty="0" err="1" smtClean="0">
                <a:solidFill>
                  <a:schemeClr val="tx1"/>
                </a:solidFill>
              </a:rPr>
              <a:t>NADH</a:t>
            </a:r>
            <a:r>
              <a:rPr lang="cs-CZ" sz="1800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sz="1800" dirty="0" err="1" smtClean="0">
                <a:solidFill>
                  <a:schemeClr val="tx1"/>
                </a:solidFill>
              </a:rPr>
              <a:t>Adukty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bazí</a:t>
            </a:r>
            <a:r>
              <a:rPr lang="cs-CZ" sz="1800" dirty="0" smtClean="0">
                <a:solidFill>
                  <a:schemeClr val="tx1"/>
                </a:solidFill>
              </a:rPr>
              <a:t> (</a:t>
            </a:r>
            <a:r>
              <a:rPr lang="cs-CZ" sz="1800" dirty="0" smtClean="0">
                <a:solidFill>
                  <a:srgbClr val="FF0000"/>
                </a:solidFill>
              </a:rPr>
              <a:t>8-</a:t>
            </a:r>
            <a:r>
              <a:rPr lang="cs-CZ" sz="1800" dirty="0" err="1" smtClean="0">
                <a:solidFill>
                  <a:srgbClr val="FF0000"/>
                </a:solidFill>
              </a:rPr>
              <a:t>oxodG</a:t>
            </a:r>
            <a:r>
              <a:rPr lang="cs-CZ" sz="1800" dirty="0" smtClean="0">
                <a:solidFill>
                  <a:schemeClr val="tx1"/>
                </a:solidFill>
              </a:rPr>
              <a:t>, 8-</a:t>
            </a:r>
            <a:r>
              <a:rPr lang="cs-CZ" sz="1800" dirty="0" err="1" smtClean="0">
                <a:solidFill>
                  <a:schemeClr val="tx1"/>
                </a:solidFill>
              </a:rPr>
              <a:t>OH</a:t>
            </a:r>
            <a:r>
              <a:rPr lang="cs-CZ" sz="1800" dirty="0" smtClean="0">
                <a:solidFill>
                  <a:schemeClr val="tx1"/>
                </a:solidFill>
              </a:rPr>
              <a:t>-</a:t>
            </a:r>
            <a:r>
              <a:rPr lang="cs-CZ" sz="1800" dirty="0" err="1" smtClean="0">
                <a:solidFill>
                  <a:schemeClr val="tx1"/>
                </a:solidFill>
              </a:rPr>
              <a:t>dA</a:t>
            </a:r>
            <a:r>
              <a:rPr lang="cs-CZ" sz="1800" dirty="0" smtClean="0">
                <a:solidFill>
                  <a:schemeClr val="tx1"/>
                </a:solidFill>
              </a:rPr>
              <a:t>, </a:t>
            </a:r>
            <a:r>
              <a:rPr lang="cs-CZ" sz="1800" dirty="0" err="1" smtClean="0">
                <a:solidFill>
                  <a:schemeClr val="tx1"/>
                </a:solidFill>
              </a:rPr>
              <a:t>dT</a:t>
            </a:r>
            <a:r>
              <a:rPr lang="cs-CZ" sz="1800" dirty="0" smtClean="0">
                <a:solidFill>
                  <a:schemeClr val="tx1"/>
                </a:solidFill>
              </a:rPr>
              <a:t>-</a:t>
            </a:r>
            <a:r>
              <a:rPr lang="cs-CZ" sz="1800" dirty="0" err="1" smtClean="0">
                <a:solidFill>
                  <a:schemeClr val="tx1"/>
                </a:solidFill>
              </a:rPr>
              <a:t>glycol</a:t>
            </a:r>
            <a:r>
              <a:rPr lang="cs-CZ" sz="1800" dirty="0" smtClean="0">
                <a:solidFill>
                  <a:schemeClr val="tx1"/>
                </a:solidFill>
              </a:rPr>
              <a:t>, </a:t>
            </a:r>
            <a:r>
              <a:rPr lang="cs-CZ" sz="1800" dirty="0" err="1" smtClean="0">
                <a:solidFill>
                  <a:schemeClr val="tx1"/>
                </a:solidFill>
              </a:rPr>
              <a:t>and</a:t>
            </a:r>
            <a:r>
              <a:rPr lang="cs-CZ" sz="1800" dirty="0" smtClean="0">
                <a:solidFill>
                  <a:schemeClr val="tx1"/>
                </a:solidFill>
              </a:rPr>
              <a:t> 5-</a:t>
            </a:r>
            <a:r>
              <a:rPr lang="cs-CZ" sz="1800" dirty="0" err="1" smtClean="0">
                <a:solidFill>
                  <a:schemeClr val="tx1"/>
                </a:solidFill>
              </a:rPr>
              <a:t>hydroxy</a:t>
            </a:r>
            <a:r>
              <a:rPr lang="cs-CZ" sz="1800" dirty="0" smtClean="0">
                <a:solidFill>
                  <a:schemeClr val="tx1"/>
                </a:solidFill>
              </a:rPr>
              <a:t>-</a:t>
            </a:r>
            <a:r>
              <a:rPr lang="cs-CZ" sz="1800" dirty="0" err="1" smtClean="0">
                <a:solidFill>
                  <a:schemeClr val="tx1"/>
                </a:solidFill>
              </a:rPr>
              <a:t>methyl</a:t>
            </a:r>
            <a:r>
              <a:rPr lang="cs-CZ" sz="1800" dirty="0" smtClean="0">
                <a:solidFill>
                  <a:schemeClr val="tx1"/>
                </a:solidFill>
              </a:rPr>
              <a:t>-</a:t>
            </a:r>
            <a:r>
              <a:rPr lang="cs-CZ" sz="1800" dirty="0" err="1" smtClean="0">
                <a:solidFill>
                  <a:schemeClr val="tx1"/>
                </a:solidFill>
              </a:rPr>
              <a:t>dU</a:t>
            </a:r>
            <a:r>
              <a:rPr lang="cs-CZ" sz="1800" dirty="0" smtClean="0">
                <a:solidFill>
                  <a:schemeClr val="tx1"/>
                </a:solidFill>
              </a:rPr>
              <a:t>, </a:t>
            </a:r>
            <a:r>
              <a:rPr lang="cs-CZ" sz="1800" dirty="0" err="1" smtClean="0">
                <a:solidFill>
                  <a:schemeClr val="tx1"/>
                </a:solidFill>
              </a:rPr>
              <a:t>adukty</a:t>
            </a:r>
            <a:r>
              <a:rPr lang="cs-CZ" sz="1800" dirty="0" smtClean="0">
                <a:solidFill>
                  <a:schemeClr val="tx1"/>
                </a:solidFill>
              </a:rPr>
              <a:t> s </a:t>
            </a:r>
            <a:r>
              <a:rPr lang="cs-CZ" sz="1800" dirty="0" err="1" smtClean="0">
                <a:solidFill>
                  <a:schemeClr val="tx1"/>
                </a:solidFill>
              </a:rPr>
              <a:t>MDA</a:t>
            </a:r>
            <a:r>
              <a:rPr lang="cs-CZ" sz="1800" dirty="0" smtClean="0">
                <a:solidFill>
                  <a:schemeClr val="tx1"/>
                </a:solidFill>
              </a:rPr>
              <a:t>-</a:t>
            </a:r>
            <a:r>
              <a:rPr lang="cs-CZ" sz="1800" dirty="0" err="1" smtClean="0">
                <a:solidFill>
                  <a:schemeClr val="tx1"/>
                </a:solidFill>
              </a:rPr>
              <a:t>M1dG</a:t>
            </a:r>
            <a:r>
              <a:rPr lang="cs-CZ" sz="1800" dirty="0" smtClean="0">
                <a:solidFill>
                  <a:schemeClr val="tx1"/>
                </a:solidFill>
              </a:rPr>
              <a:t>)</a:t>
            </a:r>
          </a:p>
          <a:p>
            <a:pPr>
              <a:buNone/>
            </a:pPr>
            <a:endParaRPr lang="cs-CZ" sz="1800" dirty="0" smtClean="0"/>
          </a:p>
          <a:p>
            <a:endParaRPr lang="cs-CZ" sz="1800" dirty="0" smtClean="0"/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léčiva na bázi nukleotidů:</a:t>
            </a:r>
          </a:p>
          <a:p>
            <a:r>
              <a:rPr lang="cs-CZ" sz="1800" dirty="0" smtClean="0">
                <a:solidFill>
                  <a:schemeClr val="tx1"/>
                </a:solidFill>
              </a:rPr>
              <a:t>6-</a:t>
            </a:r>
            <a:r>
              <a:rPr lang="cs-CZ" sz="1800" dirty="0" err="1" smtClean="0">
                <a:solidFill>
                  <a:schemeClr val="tx1"/>
                </a:solidFill>
              </a:rPr>
              <a:t>aza</a:t>
            </a:r>
            <a:r>
              <a:rPr lang="cs-CZ" sz="1800" dirty="0" smtClean="0">
                <a:solidFill>
                  <a:schemeClr val="tx1"/>
                </a:solidFill>
              </a:rPr>
              <a:t>-uridin (cytostatika)-inhibice DNA syntézy</a:t>
            </a:r>
          </a:p>
          <a:p>
            <a:r>
              <a:rPr lang="cs-CZ" sz="1800" dirty="0" smtClean="0">
                <a:solidFill>
                  <a:schemeClr val="tx1"/>
                </a:solidFill>
              </a:rPr>
              <a:t>5-</a:t>
            </a:r>
            <a:r>
              <a:rPr lang="cs-CZ" sz="1800" dirty="0" err="1" smtClean="0">
                <a:solidFill>
                  <a:schemeClr val="tx1"/>
                </a:solidFill>
              </a:rPr>
              <a:t>fluorouracil</a:t>
            </a:r>
            <a:r>
              <a:rPr lang="cs-CZ" sz="1800" dirty="0" smtClean="0">
                <a:solidFill>
                  <a:schemeClr val="tx1"/>
                </a:solidFill>
              </a:rPr>
              <a:t> (antimetabolit, analog </a:t>
            </a:r>
            <a:r>
              <a:rPr lang="cs-CZ" sz="1800" dirty="0" err="1" smtClean="0">
                <a:solidFill>
                  <a:schemeClr val="tx1"/>
                </a:solidFill>
              </a:rPr>
              <a:t>pyrimidinu</a:t>
            </a:r>
            <a:r>
              <a:rPr lang="cs-CZ" sz="1800" dirty="0" smtClean="0">
                <a:solidFill>
                  <a:schemeClr val="tx1"/>
                </a:solidFill>
              </a:rPr>
              <a:t>) </a:t>
            </a:r>
          </a:p>
          <a:p>
            <a:pPr>
              <a:buNone/>
            </a:pPr>
            <a:endParaRPr lang="cs-CZ" sz="1800" dirty="0"/>
          </a:p>
        </p:txBody>
      </p:sp>
      <p:pic>
        <p:nvPicPr>
          <p:cNvPr id="4" name="Obrázek 3" descr="http://upload.wikimedia.org/wikipedia/commons/0/0c/DNA-adduct_M1G.png"/>
          <p:cNvPicPr/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3203848" y="3140968"/>
            <a:ext cx="1439652" cy="89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996952"/>
            <a:ext cx="2016224" cy="1503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3419872" y="4077072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M1dG</a:t>
            </a:r>
            <a:endParaRPr lang="cs-CZ" sz="1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1" y="4836776"/>
            <a:ext cx="936104" cy="110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://www.pearsonhighered.com/mathews/UV/URIDIN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4701858"/>
            <a:ext cx="864096" cy="1156427"/>
          </a:xfrm>
          <a:prstGeom prst="rect">
            <a:avLst/>
          </a:prstGeom>
          <a:noFill/>
        </p:spPr>
      </p:pic>
      <p:sp>
        <p:nvSpPr>
          <p:cNvPr id="81922" name="AutoShape 2" descr="data:image/png;base64,iVBORw0KGgoAAAANSUhEUgAAAVIAAACVCAMAAAA9kYJlAAAAgVBMVEX///8AAABDQ0Pg4ODGxsbl5eX5+flra2s+Pj7z8/PU1NT7+/vr6+vd3d2AgICrq6ucnJx6enq9vb2kpKS1tbXPz8+SkpKEhIRycnJdXV23t7eLi4tkZGRNTU3Ly8tUVFQlJSUyMjIsLCwMDAyfn58aGho3NzcVFRVYWFhISEgnJyfLAVnZAAAS90lEQVR4nO2diZaiOhCGU2waCKtsCiK42+//gDeLuxBQsW3n+p8zTqso+JlUVVKViNBXX331j8ocG/SWjG1jHLH748mbL+jzpQFYCOlQGMBhQvzuK/p4UaQ5QxoZELD74L37ij5eGoRgCqQau/9F+rQ0wBrohCEtKyqK1DDefVGfLQ0IKV3MkM78NPXBUcbr7N1X9dGiSJFeZidbmrv8sa8eFsc3hgv39EX6lKghpbfT8yCqoP7qq8elx5jeGrFuxTa7H5smRG++pn9NBdjvvoTPV3QRigbrnVLhd13LP6LoG933rS/S3vVF2ru+SHvXF2nv+iLtXV+kveuLtHd9kd6hQWnRWw/kR32R3qEUpqQdqflF2l0psIRSC9IsG41/6Xr+AaVrNh0qQ4q10sYGqrzvREk3pRVKQIKUBKmLkBoHyBxrv3lhnyuK1AbNbULqxC7/33YdDYX+d560gyhSpEMFKKybqPfVY2/XRwUi2fCXLstkuRlkf+RXyJAiBWgrjaeZeYHVngz18/vemMYG6wCpMGJ3xW2TRtxKTMIHLwt8djv7rW+wV+UreoO3vOOrnhcf2wWJvZtysjhmQawKwKwBuLL3hZTdbh9lsnLY7Xj64MvfKp0zJIeEpxkrCf9j7NTkQLE5zjjSOWpDuuLNLN89eFmfi1SveUytKj0sJRU6KtizgdWGlDN5GGm5nYRhMPxApKv6h9NE9iIVIguCFqQ/a5/q51EmP8A1e/Dl71NmIs+qeZw4sldRpCgbWnKk88X852cOjUgNAguwGvsCtRuG8YEd36MOPq/7VLqDJB+GIUXO4rmOn0CWJM1llR9qS3FMrFite4YiVZpfx5EG8JR7sisWXnlKnTFn2nwmUkdHSX0s3Ya0QKxSSop0w5GOm94mAIz2X06tPrOV5vRDNYSNcqQW4faXSMt2fT4QiJvKUAVSW1at9nmFbLqPSN70nBTp0zLVM6Rmremhql54BS+RGtPxUdN0XTvSTqPv2lAsHCqxQZGyNq7Tjo8TZVg7xfXKL/UlCkJJ9qMdaafB+5UlJLaaDdeBuJMAUQksxR13PfTU69b6aUixg6zm4LMnpOeBejAaxdmZN9RiGsl7J+9kZvFodOHwPg0pa6XN6h3pbBwW2pU7K6Li8gFN08b5KSHzcUhxIsl79IR0S/8RolaKgiyEMT+hiBNIw8kNw6rWBeEhxV1ILYI7rRsiWJ7uMXk1MobgnpMfVTtuEuoJaRVM3NTnTkrVaD+fmIdZVpCNeJdpOpqE+J4ZlyAFGAd1Y+sLFdTa/GgyqM8hRc3X3A9Sbx6EB18+Ai3QIDlMCcJ5vGr53KQm7GNoScLumOHEW7Sf4SgYaJrTkjinKodasJRWxT+JdFQ0PdMPUuXUDWw+4FJBOyA9j68M4G9GMVvlCmBVikfv6Pg5MzEobWvX4luSJtgFUvIoUpQ1Rdm9IPWJGh+gnr58yMwoMi9a6QHpfu3PfnGFQ7oz3fExi98wVXlUwmE2pi7FhQoFqNAaW5xEk6ZRei9IExXFx2TBCanQJdLDciphYvM1u4S5Puo8JO0TqRe6ITVTy024eSRxFjRk5PpAGtH3xocR7xlST1dpjH+JdLidzbYUaXmavtLiOwqxFH4eZ9NyWCekKr+iQCdo/FBKIqhvpxRpSx6uHal4axBd314w48RWoNXa0uF2ux1fIDVZy427NlNnSk9j5U1TFgeNFszZx3PJIWfuyVhLcxtN0rPaSIo4yG9+kaV3QGp5wiIORciyBNqfGjx+TcePYEdbS7Ts+DEQjMMwhdYgqqxCN5au1TwgnSC8S7ue/eot6uaAg0z2/QSe1gHpoc9na/4fsakBLfTauPTKPWn0U/kij995Msr0AQbtbdpeAlSmLC7FBWtjVoHRWposkmnEXzk5jQOT7TaM3EYzou8mNvJ86XiWSd1/KxrI+hnXWRA1Z0HUDzV3e5jvG5RWW0weXMyd8gbDYzWik+2wUhHvP7Ok5g0tMk4QNssOi3KPDSyAaUvJn+Xz9nUK9QnlKp7K3jYP7SWO/2BRbcpiMIbUnTjOufVQU/c6MJssU2SFWacznfoswJR9SaT7VkjimpgsPXQSn758yU86aTRImk46hTwB0R+N4jsrncc7jvTWOmru4LylFgPa5bNk0ml6wjnZaB14N7a7+U9qgahdPHgaUm5gwV4+43OvSWP845l6J9uX2aZ8SyYLbeY/z5UPpGtKtWmQhv0BtWfcO6c5IogV73Z728HZcQWAgpHdbTeUIRpRogfLEpY6Mx0e2vJPKUXa6SvLVFuOdAl+6sPsmfLktEIhkJEk/C0ho22Gxr12Ls2JXugcKZkBzAy1G9Id2gLAYbZFJPppV93yUXz2cqRkyp4erZuS4V3EiiEn81yCdA58b5MpusMIXQYExhpgTbohVRRK1DlEmMfaifFiNp3Ofhpnp/pCKkZP6KmNW3h9KYAE6cp3hvem1N1L/A4b1nfzn5geuTh+ISekm3w8zqsNMmsj6R6RPl8lPCjpjV7KkDpovb0PKfauPrfTFam9uSguEy+anDq+P10u6j70X0IqhuIyN0iRhisyuAfpjfdlc2bDdNCqdM3a82l+YbJhg186rhLuKQM69Kn9buKOHj9RTakBivhuQ5a0wLuDRnL3xmpp3OqussbbOaQQ7tDpZYQjpmOoGR/OMY9v1BUO6YSIhJVc7Ch5kQz1+JjgBbQtniG038XNFteXG2OGVL2v1HN9+9C4K891fNGDJ1mcUFYubzdBRqPcupCev7K955fsMEnOjXpglp6CVqIWbON42mwtW5Dyqntzc89wu2a6wwa/0LpIvgyQrGr7JDhFkbUzrbaF5sK28fmQfV30GiKzZSCcsMCVDBvdQwtSjRts847NtvI6S9IyajmqoTeoHm9c4Bl12WVuDNLWfF7F5reac09noV8LE1GXmDdOKre8/H7Vwus4empCigq+ODBNB3nNZAEkUZRJM9lc1TYqmlvpeY4jlM9IlC2LO3pEaokSnazGFj2LlNpTpzHA6WhL11JbWp7faczLiUN/D6kBK/ZmUIOvK1JJZKE7TVdKva+uW8aqxa1UA3pYU3xzVb7cOMnu5Ocdf1rbJXtFykOgug24O85E1VdQHpSa19eKzQE6rRR0dzcHCFmRSb1sJWYvydq9rWr1rjySfet7zMgcTEUtPMS2LWoxzN3UN6Or/tMrUp+1lDqkpENafJ+wWja7QjYnbS9HxwM8j5/qtPgy9rxjlw1Gy/1HC8Vx1WFCWPP2L2RnG7EXxzeXF112K4/pUJhgjaYA48NJccyfPOsivSINWKXGo9vEn1ImEm0rgA3f6h8Fw0iMfM9GVCQKhvyLUVkorLAeOtwFohUtTjlUIzJ3rMGN2MRXHtSVsasndzec7aLLmIeYlzmsKDLd3dEK9Io0RJvsFmnHUqMuG/djhp3l/Yj+0+RCMpabmbCxZVwirzmiTpE1YO5wUX9C9r2pql0pndOKdjUc6KqOGo3+/WJIseI9jlTsjCxDqvCxQAYouMyLX7y1RWHvW/xV9vzqCkKxHrk+EY3j0E2SOzcSx06STaZ9IY0ii32OETyOdOv4viNFOuNh5e38/s0guKYI4/awCV+G0TT/5HqP7Sac9bNTtmUM470x9KkxzPH5LIYJJh316O1IV2VZ/jyE9KZ71yO9OqwF6b5YZt+M93apQWJUZ2D+rn0gNTxm+q2Uf60+RZcvz/idCuLkb9Kh4+/uROpIDwt54rBp/ZWbg3B/9h6pLAsrTMxO4dPoPSBd3q7zM13/GJiYsAwmgduHe4pYrk+tbjzTDdKY+aigtKWHiVxTPqiP/0emK74RgdSSIl3w/sAmdrMekJplUfceuncqhmShdQdbeijlkQhWivIDNwxukJpQKQpcm9jrwxxQ6FENocOowLzW+E6kkDwbROlaI4JsEPHP3tU9zfgHGMurHIpxXnNAzRxtnI9vBkm3h22bK/5GGtL43Km9N1yyC9sMbNO0dzM0gOy5IMrKPElawfA8Vn4XHQviXqaO9bV3leFSpPqMWW0bMtd1R1KkK0E9J8OV2b3msE6pKc886AUd2Rj8IEtaNPcHxcaYCVtCuPdf8laaqratTlfc2NT0me4aImnSBxt48Mzbd5NOPYKvH2onQmj4lklIh6jEOIZO0rl7zI0GxnNq2rt4fGFL2Sh48GTJoYIGMsMxCvCDpa/3CGaeN6bxUCxHuio9z6d0OixdP8z+B8D8t81LimoziUedkKKnkUrdm6v9AtJYwWyzK78FachS2MiZdkO63COlUeYYifVnmuyTirh0LGrkPh7pcflDDBbGhtuA1DksfwhAxxhHXZBqgAv+24GozQ8Y3P5tRXr145EeF+nE+2CnHmlyQirUgpSldGPAusJKZfQOH6Og1gJ2rCs85Z7+GFItCIKkHWlID1u2IRXCjNMUyzd6EhoaUxB7DDy1L+lfQDrlE35+ubelk3ak7IBWW2oQgkNmdncAqy4FQkoFrEGL/H768Of+C0ipazBNFkC1ePxyZ5ohHXXc556QsCcd5k1ZIef4MPs1e7iW+k8gdXPaN11rH5c2uSc0SWhzc0m3uPQMKeqIlLZm2B2RNle1tOhPIEXYttlVEFvcaTrMsm39eIBhS8d98R4p4bddkLqMPDnkzrYfjvTF0udsdKbKpfv7ssON8GsPb/L+v0AqGmAXMSe2mC09b1l9W6lUeNcRKZsY+Hb8biIwbNVCrGz8N9zT69VlLcC+7Ezku3YP78H4JFLs8zk0X0MOn/KXzWe/VZ1CffFfwIOz4pGNPPZv8xRSAnzfATqMExZo+Fd/DKUL0p72rFdQKkOqmW1IRa3faJ/E27Vt/fAu6ZJNHw56sBTsWgoq5JkSQzqrTyDbaGdIp38VKW7tx3q87GcVdVtjj2dBKZlqJFDw7aMo0vmMbRrzV5G2Kp/DfmbvWW0T2UhZm7NnB2kjVEJ5ljFHWo232/FinPys0/YlTL8srFNeETmUXcJtz8OsxrW1RKmb1Mxrmh00D+WzJG5az8KQEsU7dfy1h3HruqNflwvL5YgtVxLFweWtYR3wDUdkS8bvkenualvhzjvaHxI1OEyGlE2enbunv4eUzBnJCIpmpD5HuuwJKVU6uEk9x5fJArUMriIDTEp3v71deh5EWfLf6HmHTgU8EGNC8G8gRTgdXZiR4Ho5AVtkc/GQ67HoCouVN04htotBy5As/hzRszz+fij/6o4vFIX5cZ7SzMM6p7U8rTkK06DeOZLq7xE9b6W+pmnF5hapvQnYWpWnKnduhTO+1w6y7Kzew1s4FwfoZdAUA5igKNVjxcevk/h1BlbT1WhLUbWZz0to2mzzcW2XmqE5khmGLQ0PtOThncLeJReKwpR6fNpO0/QlHcwc4aW0iMBeePlfa4TtsifUgLLlVvu49G/Nrk2x+9dipC7Sdd6nxe8z6vXTGu8Crex/qvAf1Lt+PfEfRvquXRe/SF9w3i/S3s/7Rdr7eV+DNPL9kE2+M7drpA7/Da/Cd6j4TyG44k/qsEc+W4UR+D0PdNC/555CYNGiyfMuWFTMHysa6HBysP+T/cUmaOLHq0GOGirK8Dw58q7f+HwVUhaMT/ZIA8hXM8IwrxLHydljKSj8r+kR6cfmD270SqRjQyAFKGZs6BjyzeaMAYQUacwMAm2bAz4z6z2HVMuuN1X24jh+00bLr0NaBWztB0NagrZjyz9CseBxCTOKlLZNu+RI59PpdP4MUmu9AVhdTggvmFlZ9JF7uluvQ7rW56AfrSWAfUDqUZDp3pbGR6v6BNJI7FZ/Me20yPgegc99iMf0OqRzaiBjhtSBmTsC0GuQZgz42B25+TNIz35M5Si27gnL9tZ9nV6JFLPNtVBRCny7A9IR/TMFX7Vtnq993paett4aT4UUtazyfCpdv/cyvRIpb4vMUc2msyH9iyIlOpkIj38oY+7B49ftZrYqpzslQGP99zPma7R8HVK+B7PPJzXxDKLJ3mymPSNt6vjstM6Dv3DwhEzUuEfbUwq5r18CkP2msh4ok1Npcn7ckiPn9Z/ZXTuyXklbmGJnpTMJpPTmnp3d+5HR8iOLj8oyxH4tBhJ/8AcMLnHPOh5onQ5/8FyL1WazOt8/HR92UflZGpZW9p+CahbWfi5+0vVTFfj+ed2ZG6Jk75miPLBRFlCoRNN+A60JXhCsf37hTL+py5K9cJmi0EbJFGBd/4NavWrBjLfVcZP9T9HVzwggg2zZWCPDxL3d16Z31W+I9anSptvtlFhx3TD0uJPdq1XzQ28fr6x2NWDTtmu9659qpXi6ZbOy9T7o15CWbDCI/15t3iMa00HarnGjpulvITUhDifVP+HxxS51edrg08Mf9bAB3WuFoznA8m0/idenRC1p0bi/HlS+v/sFj08jKOvPVeI/ptF+P5nGNUphWb6+jf5TakX61b0SHT+Ct+RG/lHN8n8mePkr8tgG8oPPnwL6S7Jc9y2Jka/u0X9Ajg/gQTMcP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2924944"/>
            <a:ext cx="32194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lipsa 10"/>
          <p:cNvSpPr/>
          <p:nvPr/>
        </p:nvSpPr>
        <p:spPr>
          <a:xfrm>
            <a:off x="6300192" y="5229200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5966535"/>
            <a:ext cx="864096" cy="89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5" descr="Výsledek obrázku pro urac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288" y="5949280"/>
            <a:ext cx="660888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348880"/>
            <a:ext cx="8229600" cy="1886198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>DALŠÍ “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</a:rPr>
              <a:t>malé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</a:rPr>
              <a:t>molekuly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>” v ORGANIZMU</a:t>
            </a:r>
            <a:endParaRPr lang="cs-CZ" sz="3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22114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MALÉ MOLEKULY V ORGANIZMU</a:t>
            </a:r>
            <a:endParaRPr lang="cs-CZ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5" descr="http://pharmacometabolomics.duhs.duke.edu/files/pictures/illustration%20website%20front%20page%20no%20title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3529" y="1268761"/>
            <a:ext cx="5667428" cy="4248472"/>
          </a:xfrm>
          <a:prstGeom prst="rect">
            <a:avLst/>
          </a:prstGeom>
          <a:noFill/>
        </p:spPr>
      </p:pic>
      <p:sp>
        <p:nvSpPr>
          <p:cNvPr id="5" name="Elipsa 4"/>
          <p:cNvSpPr/>
          <p:nvPr/>
        </p:nvSpPr>
        <p:spPr>
          <a:xfrm>
            <a:off x="4644008" y="1916832"/>
            <a:ext cx="1224136" cy="3168352"/>
          </a:xfrm>
          <a:prstGeom prst="ellipse">
            <a:avLst/>
          </a:prstGeom>
          <a:solidFill>
            <a:srgbClr val="4F81BD">
              <a:alpha val="588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5940152" y="1628800"/>
            <a:ext cx="3203848" cy="4464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cs-CZ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Přírodní </a:t>
            </a:r>
            <a:r>
              <a:rPr lang="cs-CZ" sz="2200" b="1" dirty="0" smtClean="0"/>
              <a:t>látky </a:t>
            </a:r>
            <a:r>
              <a:rPr lang="en-GB" sz="2200" b="1" dirty="0" smtClean="0"/>
              <a:t/>
            </a:r>
            <a:br>
              <a:rPr lang="en-GB" sz="2200" b="1" dirty="0" smtClean="0"/>
            </a:br>
            <a:r>
              <a:rPr lang="en-GB" sz="1900" dirty="0" err="1" smtClean="0"/>
              <a:t>malé</a:t>
            </a:r>
            <a:r>
              <a:rPr lang="en-GB" sz="1900" dirty="0" smtClean="0"/>
              <a:t> </a:t>
            </a:r>
            <a:r>
              <a:rPr lang="en-GB" sz="1900" dirty="0" err="1" smtClean="0"/>
              <a:t>oligo</a:t>
            </a:r>
            <a:r>
              <a:rPr lang="cs-CZ" sz="1900" dirty="0" err="1" smtClean="0"/>
              <a:t>eptidy</a:t>
            </a:r>
            <a:r>
              <a:rPr lang="cs-CZ" sz="1900" dirty="0" smtClean="0"/>
              <a:t>, biogenní aminy, alkaloidy, </a:t>
            </a:r>
            <a:r>
              <a:rPr lang="cs-CZ" sz="1900" dirty="0" err="1" smtClean="0"/>
              <a:t>polyfenoly</a:t>
            </a:r>
            <a:r>
              <a:rPr lang="cs-CZ" sz="1900" dirty="0" smtClean="0"/>
              <a:t>, barviva,  glykosidy, </a:t>
            </a:r>
            <a:r>
              <a:rPr lang="cs-CZ" sz="1900" dirty="0" err="1" smtClean="0"/>
              <a:t>terpenoidy</a:t>
            </a:r>
            <a:r>
              <a:rPr lang="cs-CZ" sz="1900" dirty="0" smtClean="0"/>
              <a:t>, </a:t>
            </a:r>
            <a:r>
              <a:rPr lang="en-GB" sz="1900" dirty="0" err="1" smtClean="0"/>
              <a:t>sinicové</a:t>
            </a:r>
            <a:r>
              <a:rPr lang="en-GB" sz="1900" dirty="0" smtClean="0"/>
              <a:t> </a:t>
            </a:r>
            <a:r>
              <a:rPr lang="cs-CZ" sz="1900" dirty="0" smtClean="0"/>
              <a:t>toxiny, mykotoxiny, </a:t>
            </a:r>
            <a:r>
              <a:rPr lang="en-GB" sz="1900" dirty="0" smtClean="0"/>
              <a:t> </a:t>
            </a:r>
            <a:r>
              <a:rPr lang="en-GB" sz="1900" dirty="0" err="1" smtClean="0"/>
              <a:t>antibiotika</a:t>
            </a:r>
            <a:r>
              <a:rPr lang="en-GB" sz="1900" dirty="0" smtClean="0"/>
              <a:t>, </a:t>
            </a:r>
            <a:r>
              <a:rPr lang="cs-CZ" sz="1900" dirty="0" smtClean="0"/>
              <a:t>vonné látky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700" dirty="0" err="1" smtClean="0">
                <a:solidFill>
                  <a:schemeClr val="bg1">
                    <a:lumMod val="50000"/>
                  </a:schemeClr>
                </a:solidFill>
              </a:rPr>
              <a:t>Další</a:t>
            </a:r>
            <a:r>
              <a:rPr lang="en-GB" sz="1700" dirty="0" smtClean="0">
                <a:solidFill>
                  <a:schemeClr val="bg1">
                    <a:lumMod val="50000"/>
                  </a:schemeClr>
                </a:solidFill>
              </a:rPr>
              <a:t> (ne v </a:t>
            </a:r>
            <a:r>
              <a:rPr lang="en-GB" sz="1700" dirty="0" err="1" smtClean="0">
                <a:solidFill>
                  <a:schemeClr val="bg1">
                    <a:lumMod val="50000"/>
                  </a:schemeClr>
                </a:solidFill>
              </a:rPr>
              <a:t>této</a:t>
            </a:r>
            <a:r>
              <a:rPr lang="en-GB" sz="17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700" dirty="0" err="1" smtClean="0">
                <a:solidFill>
                  <a:schemeClr val="bg1">
                    <a:lumMod val="50000"/>
                  </a:schemeClr>
                </a:solidFill>
              </a:rPr>
              <a:t>přednášce</a:t>
            </a:r>
            <a:r>
              <a:rPr lang="en-GB" sz="17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Farmaka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- antibiotika, analgetika, cytostatika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err="1" smtClean="0">
                <a:solidFill>
                  <a:schemeClr val="bg1">
                    <a:lumMod val="50000"/>
                  </a:schemeClr>
                </a:solidFill>
              </a:rPr>
              <a:t>Nutrienty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  -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vitaminy, cukry, mastné kyseliny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Environmentální látky - 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potravinová aditiva, pesticidy, cigaretový kouř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44016" y="5661248"/>
            <a:ext cx="6588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Kromě endogenních metabolitů mohou i cizorodé malé molekuly modulovat procesy na všech úrovních (fyziologické, buněčné a molekulární). 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PŘÍRODNÍ LÁTKY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</a:rPr>
              <a:t>příklady</a:t>
            </a:r>
            <a:endParaRPr lang="cs-CZ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13384"/>
            <a:ext cx="3888432" cy="4779912"/>
          </a:xfrm>
        </p:spPr>
        <p:txBody>
          <a:bodyPr>
            <a:normAutofit fontScale="62500" lnSpcReduction="20000"/>
          </a:bodyPr>
          <a:lstStyle/>
          <a:p>
            <a:pPr>
              <a:buNone/>
              <a:defRPr/>
            </a:pPr>
            <a:r>
              <a:rPr lang="cs-CZ" sz="31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Biogenní aminy</a:t>
            </a:r>
          </a:p>
          <a:p>
            <a:r>
              <a:rPr lang="cs-CZ" sz="2600" dirty="0" smtClean="0"/>
              <a:t>Dekarboxylace </a:t>
            </a:r>
            <a:r>
              <a:rPr lang="cs-CZ" sz="2600" dirty="0" err="1" smtClean="0"/>
              <a:t>AA</a:t>
            </a:r>
            <a:r>
              <a:rPr lang="cs-CZ" sz="2600" dirty="0" smtClean="0"/>
              <a:t>, </a:t>
            </a:r>
          </a:p>
          <a:p>
            <a:pPr>
              <a:buNone/>
            </a:pPr>
            <a:r>
              <a:rPr lang="cs-CZ" sz="2600" dirty="0" smtClean="0"/>
              <a:t>	Efedrin, Histamin</a:t>
            </a:r>
          </a:p>
          <a:p>
            <a:pPr>
              <a:buNone/>
            </a:pPr>
            <a:endParaRPr lang="cs-CZ" sz="3400" dirty="0" smtClean="0"/>
          </a:p>
          <a:p>
            <a:pPr>
              <a:buNone/>
              <a:defRPr/>
            </a:pPr>
            <a:r>
              <a:rPr lang="cs-CZ" sz="31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Alkaloidy</a:t>
            </a:r>
          </a:p>
          <a:p>
            <a:r>
              <a:rPr lang="cs-CZ" sz="2600" dirty="0" err="1" smtClean="0"/>
              <a:t>Heterocykly</a:t>
            </a:r>
            <a:r>
              <a:rPr lang="cs-CZ" sz="2600" dirty="0" smtClean="0"/>
              <a:t> – Nikotin</a:t>
            </a:r>
          </a:p>
          <a:p>
            <a:pPr>
              <a:buNone/>
            </a:pPr>
            <a:r>
              <a:rPr lang="cs-CZ" sz="2600" dirty="0" smtClean="0"/>
              <a:t>	 Anatoxin A</a:t>
            </a:r>
          </a:p>
          <a:p>
            <a:endParaRPr lang="cs-CZ" sz="2600" dirty="0" smtClean="0"/>
          </a:p>
          <a:p>
            <a:pPr>
              <a:buNone/>
            </a:pPr>
            <a:endParaRPr lang="cs-CZ" sz="3400" dirty="0" smtClean="0"/>
          </a:p>
          <a:p>
            <a:pPr>
              <a:buNone/>
              <a:defRPr/>
            </a:pPr>
            <a:r>
              <a:rPr lang="cs-CZ" sz="31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Polyfenoly</a:t>
            </a:r>
            <a:endParaRPr lang="cs-CZ" sz="31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cs-CZ" sz="2600" dirty="0" err="1" smtClean="0"/>
              <a:t>Flavonoidy</a:t>
            </a:r>
            <a:r>
              <a:rPr lang="cs-CZ" sz="2600" dirty="0" smtClean="0"/>
              <a:t> – antioxidanty, </a:t>
            </a:r>
          </a:p>
          <a:p>
            <a:pPr>
              <a:buNone/>
            </a:pPr>
            <a:r>
              <a:rPr lang="cs-CZ" sz="2600" dirty="0" smtClean="0"/>
              <a:t>	pigmenty, UV ochrana, </a:t>
            </a:r>
            <a:r>
              <a:rPr lang="cs-CZ" sz="2600" dirty="0" err="1" smtClean="0"/>
              <a:t>fytoestrogeny</a:t>
            </a:r>
            <a:endParaRPr lang="cs-CZ" sz="2600" dirty="0" smtClean="0"/>
          </a:p>
          <a:p>
            <a:endParaRPr lang="cs-CZ" sz="2600" dirty="0" smtClean="0"/>
          </a:p>
          <a:p>
            <a:endParaRPr lang="cs-CZ" sz="2600" dirty="0" smtClean="0"/>
          </a:p>
          <a:p>
            <a:pPr>
              <a:buNone/>
              <a:defRPr/>
            </a:pPr>
            <a:r>
              <a:rPr lang="cs-CZ" sz="31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Oligopeptidy</a:t>
            </a:r>
            <a:endParaRPr lang="cs-CZ" sz="31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en-GB" sz="2600" dirty="0" smtClean="0"/>
              <a:t>C</a:t>
            </a:r>
            <a:r>
              <a:rPr lang="cs-CZ" sz="2600" dirty="0" err="1" smtClean="0"/>
              <a:t>yanobakteriální</a:t>
            </a:r>
            <a:r>
              <a:rPr lang="cs-CZ" sz="2600" dirty="0" smtClean="0"/>
              <a:t> toxiny (</a:t>
            </a:r>
            <a:r>
              <a:rPr lang="cs-CZ" sz="2600" dirty="0" err="1" smtClean="0"/>
              <a:t>microcystin</a:t>
            </a:r>
            <a:r>
              <a:rPr lang="cs-CZ" sz="2600" dirty="0" smtClean="0"/>
              <a:t>)</a:t>
            </a:r>
          </a:p>
          <a:p>
            <a:endParaRPr lang="cs-CZ" sz="2600" dirty="0" smtClean="0"/>
          </a:p>
          <a:p>
            <a:endParaRPr lang="cs-CZ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564904"/>
            <a:ext cx="936104" cy="78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3635896" y="335699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Nicotin</a:t>
            </a:r>
            <a:endParaRPr lang="cs-CZ" dirty="0"/>
          </a:p>
        </p:txBody>
      </p:sp>
      <p:pic>
        <p:nvPicPr>
          <p:cNvPr id="71684" name="Picture 4" descr="http://upload.wikimedia.org/wikipedia/commons/thumb/5/52/Anatoxin-a.svg/620px-Anatoxin-a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564904"/>
            <a:ext cx="1335577" cy="936253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5724128" y="314096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Anatoxin A</a:t>
            </a:r>
            <a:endParaRPr lang="cs-CZ" dirty="0"/>
          </a:p>
        </p:txBody>
      </p:sp>
      <p:sp>
        <p:nvSpPr>
          <p:cNvPr id="71688" name="AutoShape 8" descr="data:image/jpeg;base64,/9j/4AAQSkZJRgABAQAAAQABAAD/2wCEAAkGBhAPEBMUEBQVEREWFhIZEhcXFBgTFRYVGBkVFRQVFhUYGyYgFxojHRcXIC8gIyg1LC4sGh4xNTwtNScrLCkBCQoKDgwOGg8PGiwkHh4sLCwvNSwsLCkpLCksLywsLCwqKSwsKSkpLCwsLCwpKSwsLCwsLCwpLCwsLCwpLC0pLP/AABEIALMBGgMBIgACEQEDEQH/xAAbAAEBAAMBAQEAAAAAAAAAAAAABQIDBAYBB//EAEUQAAIBAwMCBAMDBwkGBwAAAAECEQADIQQSMQVBEyJRYQYycSNigRQ0QlJyc7MVJDNTkaGytME1Q4KisfAWY4OEksLR/8QAFwEBAQEBAAAAAAAAAAAAAAAAAAECA//EAB0RAQEBAAMBAQEBAAAAAAAAAAABEQISITFBYRP/2gAMAwEAAhEDEQA/AP3GlKUClKxuXAqlmICgEkngAZJNBlStWn1K3BKngwZBUg+hUgEcg59RW2i2Z9KUpRClKUClKUClKUClc+u3+G3h4bHpMSN0bsbomJxMTWnous8ayrht4JbacSVDEDdtxOMxUa6+brupSlVkpSlApSlApSlArC9eVFLMYUAkn2FZ1hetB1KsJUiCPY0WZvrHT6lbglZwYIIKkHmCrAEYIOfUVtqH8HaprulDv8xZ9xzJg7QSSSSYAHPYVcoXN8KUpRClKUClKUClKUCla799LalnYIo5JIAH1JqUnxFuuFbdp3RR5yAd68Z8MiR+yxDnspGaCzWF60HUqwlSCCPY4NYaXVpdXdbYMOMdj3UjlSO4ORWvV9RS2QuXuHKoo3OR6x2XtuYge9BN+EdW12wztG43HBOZMQoJknMAD8KuV5z4d3aK14epHhlnZled1rzZCl4G1u3mgE8E16Oi22/SlRdRr77Fjp4uKDCxDWyAPOS4OGDSI9Ox7U9GzlPtAA0vIBkRuO2DAnEZiprfLhkl2N9KUquZSlSLfUbmpd0snwkRiruRLkglT4anAEqfM08fKRBoK24THevtRNV8NCQ9lit0csxLFj6l/mB7YO2IBVgABpT4huWCE1KEsSFQjaC7EhVAkhXkkeZSOZZUGaC/d+U/Q1C+BDPT7EZxc/iPXb+QXL2dQ0J/VITtP7x8F/oIXsQ3NfT0nw86Yiye6bZst9bYjafdYPrPFBRpU/pXVxfLqVKXEJDj5lw1y3KtAkbrbjIB8vEETQoFKUoFKUoPjMACSYA5J4A9alN8S2A4HmKkEi4F8hA5K53Oo7uoKjua4+nudVqLwv8AnS3Hhp+gPttTall4c/YqZbgkxFXdTpUurtdQw5z2I4IPYjsRkUGVq6rqGUhlIkEGQR6gjmtWr11u0BvMEmFABZmPoqjLH2AqDr+nXtJ59Pc8rPbVg2SPEuKhYiIuEbpnDSPMz8Vc0nTktktlrh+Z2O5z7T2H3RAHYUEr4YZLFpbDq9m5LlVulSzSS3lZPK2OwMjvV+tWp0yXVK3FDqeQRI9vxrh0Ba3fuWdzPbFu26bjuZdzXFK7zlh5BG6Tzk4gKdKUoFKUoFKUoFKUoPO6bpjaq7de85KpduLbVSQQFgfN+h3ykMe7QdovWNOltQqKEUcBQAB+AqJ0zqyWrl+3dm39tcIZo2kOZUk/oTwC0A9iTgX6CT1zSKqm6k27s2xvQwxUuqkN2YQTG4GO0Vl8N2lGlsvHnuW7T3G5Z3ZQSzMcsc96fEWoVbMMQCXt7R3MOrGByYAJMdgTWfw5+Z6b9zZ/wLQUGUEEESDgg5BHpXmdDo1fVX7LFvydCCtqYt/JaMbe6yzeSdueK9PXm+nahV6hqASAWICziT4djyg92wcc4oPRIgUAAAAYAGAB2AFZUrVqtUlpC9xgiDksYAoNtK5tH1G3enYciJUgqwnglWAIB7GM100A15/4W+fU/vbn8W9XoKjWtDc0j3Htg3rdxizLIFxSSzHZwriWODB9zgUFmpvXv6NP3+k/j2q0ar4mtgAWgblw42kMu0/qsu0vu+4qlgIJABmuX+RL+pIfUOUKsrWxAO11IZTskqokcSzEY3gErQejFfDU4dUNry6kbD+i6gm2/sOSjH9U88AtWd3qowLSm67TCgFQMkE3GI8gBBGc4MAxFFy5qV8M/nGp+rf5vqFekqHpOjXrBa5bdWuPJe2QRby9y7CPllIa6/mMzPAxHbb61ayLh8B1EstyFIHG4GYdeMqSMjviiO+lS7l3UagEWv5ukGLjrNxj222zG1fds84GGrjsdSvadgl9SynC53N9EfHjfskC5g4fmg9BStWm1SXV3IwZfUeo5BHYjuDkVtoPN/DZ/nOq9sH2P5TrjH9hB/EV6SuPVdMV23qTbu/rpg/RgcOPZgY7Qc1watNc5FsbFX9K4h2gj3BJdP2V57OtB8+JepWlQIW8/i6aQM7R41vLnhB9eYxNXKmdP+H7VoSR4j5ywwCwhtq8LPc/Mf0iaxvaZ9Mpax5rYBJstMAf+UwBKR+rBGIG3miybcVal2rg/LrgkT+T2cTmPEvZj8RS3dvX1hWW2skNcUbiwG0jwgwgckFjOVMAzI3fyLY27dnfduk+Jv4L+JO/d23TNCyy5XdWNy4FBLEAASSTAA7kntUnWa29o0LP/OLeApkJcDMQqh/0WEkDcII9Dk1ssdP8cK+oIuyAVtx9koI/UPzn7zfgF4oju0urS6u62wdeJBnPcH0PtW6oOq6LctNv07GfSRvj03Ni6volzifKyV2dI6v45ZWG10ClsEAhi4B2tDKZRpU8YyQQSFKlKUClKUHNrenW7wG8ZE7WB2ss87WGRPccHvNS9L0jU2G22rii0QfmE7f2bQAUH9kqmfk9btKDk0fTUtEtl7h+a453OfaeAPuqAPaufVdPa3uuabyv5mNuJt3DzlZG1j+sCM8zVOlFiZbt3r6wzsiBjJVDae4sLHJ3WxO4GBJgEEd+v+TrXh+HsXw/1do28zx6zmfWuilC3bqLrmu6NN1tvFt7rahLhMqXdbakXMkqCwkNJiYOAK39L0ouLbv3CblxlDKWEC2GAMW0yFwYnJPcmsfib+gH73S/5izXR0T82sfurX+BaI4tb8PcNpzsZZ2rJVRPJtsATaJ7gAoe6nmtvRupXHd7V1SHtrbMkbSQ5uKJAJE/ZnKkqZERkCrUnR3lbXagKwYrZ0oaCDB36swY4ORigrUpSgw8Fd26BuiN0CY5ieY9qzpSg16jTrcUq3GODBBBBBBHBBAP4V80+nFtYWeSSSZJJySTW2lF25hXm/jtQdNxx45HsfybUZHvXpKjfFXTbmo05W0AW+0wTtndau2sE4kbwc+lEWBWN6wrqVdQynkESCPcGtOj16XZ2mGHzqwKus8blOR7Hg9prj6h8QW7R2p9o87YE7Q36pYAkt9xQW7xGaDHounFu7qlWYFy3ySx/orfJOT6Z7AVXqV0KxeBvXL0BrrqyiApChESCATGVJ5JzmOBVoFKUoFKUoFKUoI/xX+bH9ux/Ft1Q6d/Q2/2E/wivnUdAuotm28gGDKmCCpDKQfYgc49a5LequaYBby7rSgAXUBgAD/eW8lf2hI5J20FSpmmP88v/udL/j1NcB6pf1eNMNlvu8j+9xIH0Tc3Ym2ao9I6Kmm3EHdcfbvaImJjEknLNliWM5JxQUaUpQKUpQKUpQKVw9c1Fy3p7jWv6QAbcTkkDg/XvUXVdev6ZLpcF2VkCKwUT9nvZdywsk4HPoATig9RSoGr+I7iB/swu19pZiwSSr3FztyCotiR+lcA5EHW/wASXhJa0qqS4Ukt5Nly3bLXcQBFzdj9U/UBd1ekS8hS4NymO5GQQykEZBBAIIyCBXCi3tMAAPHsqABAAuoo7bRC3APaGgcMa+dB6hcvi41wFfNb2rEQDatOQDAJG5mMnOfwqrQedN3VazCg2bPvuUn2J8rsfZdq/efIqr03pNvTg7BJIALGASBJUAKAqqNzHaoAlieSSe2lApSlArF7gXLEAe5isqm9Y6R+UNZyAtt2ZsKxMo6AAOrDlvSgoW7gYSpBHqDI9Dmsq82OgagNZAcLbUvv23HRiGa4SNoEHDLBkEEHnEZt0bVnaWugvHnIe4qq25i21OGDKVTMbdsjJoPQ0rzLfD2qAULfbaCCR4zgzstgtvZXJhlc7SIO/tXpqDl1vTbd75hDAEK6na6zzDDMeo4Pea19P6PasfIJaI3GN0fqiAAi/dUBfau6lApSlApSlBz6/WrYtl3naI4EmSQoA/EiuZeu2s75t7QhJYCAH3xJBIHyEknHFdWt0SXkKOJUlSR67WDAfSQKn9R+F7F8MGlQwVSF2hdqhwBtKkD5zkZHYig7m6laAJ3gxzHmI8zLwM8qw/A+lah13TEkC6hKjcYYHEKfxwyn/iHqK1X/AIftOtwSw8Rw7ZDCR22sCu3k7SIliec1qT4WsKiqN4CxsO7IIFtVYY5HhIfqPeg6l63piwUXU3EbgNw4gtPthWP/AAn0NdOm1SXV3IQw4/H3Hapx+GLBUqwZgxl5b5iVuKxMeviOTHc9q6+mdNTTpsTiSflRcmOyKo7cxNB1gUpSgUpSgUpSgUpSgUrC9eVFLMYA57/3DmubS9Ws3WKo0uN0rBBG3aGBBGPmH/Yqa1ONs2R2UpSqyUpSgUpSgUpSgUpSgUpSgUpSgUpSgUpXNq+pWbJAuOqE8Se3dj6KPU4Eig6aV8BnivtApSlBiZkREd8/9PWjE4gTnOYx6+9ZUoFK+BgeM/8Aea+0ClKUClKUClKUClKUGF60HUqwkHmpnR9OguX4UApdKqckw1uw7biTLEtmTmteu+IxvNrTIb94SDHyKQSDub2II9JBBINYaDSayxvuPsvG4++5bXyMp2qn2bkhWwo8rR+13LGpysmSrtKlfy+jnZZVrl6DKEeHs4nxC3y/MuMmGBAIINZ/k+r+fxEL/wBXsi1Hpv8An3fe4+7RlSpUfVfEXhjabT/lJkW7MZuMAW8lweXbjLH5ZEgEgHVa6JdZ1uM5tE5ZBBJJuW7u12kglQpSV7e2KlrfDjxv24u0pSqwUpSgUpSgUpSg5uoak2rZYCSNvPAkgFm+6s7j7A186dqjdTcYOWEr8rAEgMvsYn/95rX124V0t8qSrC1dIIMEEIxBBHBrDo11mF3cSYvXQJMwAcAT2qfrWzrmeqNKUNVlB1PW7l12t6YGQWVmEFpUlTg+W2sg+Z8mDtRhmtuh+HlU7rx3sSCVklZGQXJ810jsWwP0VWt/Qf6N/wB/qv41yqVBNPSzazpmFv1tkTaP0Xm2fdcdyDWXResLqre9VKxtkH7yJdUg9wVuKexzkAyK7zXm/gT83P8A7b/J6Sg9LSlaNdpzcQqDBMc8GCCVPsYg+xNFnt9b6VH0mhfSgsWe8PPKqAdgZy/kXkhQQIyYAj0rIdaN8MNGBdiQbjEpaVh+iTBZiMSFGO5BqReUkuS62fD5nTq367Xbg+ly49wf3MKpVB6F1UW1t6a+DauoqIu7hwAFBB4kxxMTgEwYvVWSlKUClKUClKUCvhrh6t1UadZ27vK7HzbZCCSFxlz2XvniK1Jq7uoH2UWlmHZlJceVW8qEAD5uW9ODNTZuN/58uvbPHz4dtKLdyAATqNYTAiT+UXhJ9TgVVrzx+Hr2nJbSXTJLM6XMq7sSztgQCWJJgDmAVGK6dL1DV3RtNgWXBhndgydsoqnc/wBJA+8arDj6f/tG9/6v8Lp1ekqMnQ3tXDet3PEumd4uYV5FsGNg+zMW7Y4IheCSSdlvrDsxQWouCRtNxZ3AKZO2QEIYebn2nFTWpxt+fjPVfndj93qf+tiqVRtT0e/cIueP4d9Z8Paga0oaNysrZuAwJMg4G3bmeNvii9ZZbWosE6hgxt+ES1u5t2hmEjcB5lwNzDuKrL0tKg2NJrrzB7t38mUfLbthWbv85aQf75+6eOi51W5p2RdSAwdgq3LYMSeN9sklR7gn3igrUpSgVN1nWgu4Wka+6zuCZVY53sAYP3QC3oDXD1TVO+rSwSRZPhhgpKlt1vVOZYGYHgKIEctM4i7ZsKihUUKowAAAAPQAcUE/p3Xrd2A0I5JC5lWI5CPiSMypAYRkCqdT+odFt3pPyuYkgAho4FxD5bgHacjsQc1N0un1HiixcuMLexnlWJZgpRYFw+dFO4yCSwjDxQdnXNUHt3bFubl57brtXO3cpANxuEGZyZPaa19L1BsF01IFpnuuysDutNvOFFwgQ3aGAJ7TVTS6RLS7bahF9AIz3J9SfU5NbLlsMCGAKkEEESCDyCO4oMq5NX1JLZC5e4R5baDc5HExwq/eYge9RU8Qag2LdxrdouVgeYqBat3fs2adkliIyAANu3mr2k0NuyCLaxJljksx9WYyWPuTNBAs6rUaSTdUeGz3HIkbV3u1yPFgBWG6IcbSeHHFXdH1C3dnaYYRuRhtdZ43Kcj2PB7TXSRUbU/DSllNlzZg4CiQsmT4Wfs57geQ91NBQ1nULdqNxlj8qqCztHO1Rk/Xgd4qd8K9LuaeyVugBj4WAZICWbNnMYkm0TAJ5Gao6Pp1u1JUSzRvdiWdv2mOT9OB2iumgUpWLkwdoBMGATAntJgx/ZQfWMDPFef+BCDo1cGd73Wn/jK//WqA6WbmdSwuelsCLI+q83D7tjEgLS/0xlLPpmFpzJKkFrTse7ICIP3lIPrPFBo+LdKj6PUFwCVtXip4KkI0EEZH+vFVxXn/APwu2ozrrhvT/u18tsciMRP1AB9Zro1esu6JNzzqLMqo/rlLMEQEARcBZgJww+9zQWa+I4IBBBB4IyCPrUGxptVqHFy8EtII2JkuvmDFvqQIz2JwM7ujqHV10e1TaItnaljw4ILQT4ezG0wrEcggRzAMasmffVelQdOeoX2DkppbYyEK+Izem4GCB+KnkQOa2t110uiw9qdQy7k2t9ky8Fi5EpHcEE+m6qys0qHZ6DcFwObsfJuCjDkXFuFmnMmNuI4HbFXKkrfPjxny6+FQea+xSlVgpSlAr5HfvX2lAqRrdQia3T7mC7rOqCyYk79JAHvVeuXqHTLWoXbdUMMweCJ5g8j/AF70HVXn/ivnT/vk/wCq1r8LVaO5bS263rVxiiC6SChCO/zAHEIeMcABctVL+RVuEHUn8oYTAZQLazI8lvI4JyxLZOaClSomruXtL5bIe8vlKqwa4cttZVuDICjzecmeB7VNHeZ0l12GXEegDMB/cAfSpvuN3hZx7IOt/wBo2/2rH8HqVelqXr+jlrq3rZAurt8rSbbbRdUTGVMXbgkSPNkGBGa9bRcXwbDicN8rRz4bjD/Qeb1AqsKNTXP89T9xc/x264r/AFe7fYpp1KxhjgOPQtIK2Rx8wL/c71npfh57R8RLgF/M+XdbIMSG3He5MDzlpwIgeWguUqevWFXy3x4D55Mo0f1bwA30w3tWd3qyALsDXGadiqPMdphpmAgBwSxABxzii5c1JT8/P71/8tZr0dS9H0pvFN66QLhJIRCSikqqEljl22qBMAe0yTUohSlKBSlKBSlKBSlKBUf4o1ISwDliLunYKI3MEvW7j7QSOFViewAJNdHV9HdurFp9h2uAdzJtYgbLnl+bbnynBn2rZodEyEtcIe5wHjIWF8vsJEx+PNTfW+s67rLp/UbV9N1pgwxPYj6g5FS/iPqSWrmmJltl0vcCwSls2b9vewnC7nUSeSYEmujU/DlprguW2ew8+Y2yF3A5IIIIEnmOfrBHfpdFbtCEUKCZPcse7Mxyx9yZqsGj11u8u62wYd45B9CDlT7HNRNQN3VbUZ22H3xkLJMbj+jPaefwp1bolu29q5aLWCbltLnhnYCrnbAHbzEcYye8EXNLpEtLttqFHJ7knuzE5Zj3JyaDdSlKBSlKBSlKBSlKBSlKCH1jqdpbtjc20W7rsxIIBixeBVTEFhvXH+uKuVyXel2XYsyAkzMz3Uo0CYBKmCe+PSuupN/W+XTJ13+lKUqsFa7+nS4pV1DKeQRIrZXmrfxaVA8RVf8AOjKE5Fp7yhVXzSxFrO5gM4mCAHobGnS2oVFCKOABAH4CtleXf4lvNc8otqi+EHhvEBZ76WjtaBuXaTnHmkQYrfpPi9bmNoMuEQqxKuzBWtgFkU5XeZiPL3mgt6vSrdXa08qQRyGUhlYTiQQD+FNLphbWAS0kkkxJJMkmAB/YKgX/AIyhmVbQYgXW/pAIS1v37htO1zsML6EZGYoaPrwu6h7IQgKPmM8wh4iIIcQQTwcDEs/V25irSlKIUpSgUpSgUpSgUqR/4kt7rogk23toApDFi7eEMSNv2gZc+k8GuYfFoYjZZuMviBJ8oJ+xa8YBbkbYIMDuCcAh6ClSB8T2T8odpjw4UfaElAVSSMg3EB3QMn0MbLvX7S75DbkEup2oV+SJLsFE7xEnMN6UFOlQx8W2GUsofbsLBivlJFoajbgzOwzxGCJmvlz4rRbpUqwtgMQ8Tu2C8X2gZgeC2TE9uQaDf1TQX7lxTbYKoa0cklQFbcwNvhicEGZEdu9DRW3W2guHc4VQ55lgAGP9s1Lb4rsKVVtyOzbdrBQwxbMxuyIu2zCyfNxgxaqZnrd528ZClKVWHD1trosP4E+L5dsc5YA/otGJzBiouv1ms04cor3W8O1tG1r6F/5wzCUVTn7Mbtv6s+teopQRL/U9SFu/ZkFWVUItM+6SW3bQ0lQhQEj9Ld2Fclrq+vKhmtASF8vhXNyHw7Ts580tDNcG0AE7Yma9NSgg6PVaorqHZW3eGDaBVlVmHjAEI2VLAISpyJg0t6hg6w99rYS2bGxPEW6NssblzafMT6suIjk1epQeTtdY15Yt4ZgLfCL4FxBcYLZe3uJzbPmuDODtIGYrMdR1t1HBBRwbezbYvDcviJLlmjbjcDb5gEzBr1MUig84mu1xYjYFO4qXNq4VKr+VecJ4kCfDtd/0+8iPi9U1Ln7RTbO7Tm2ArpLMV32yzEBztL4AIETMivSUoFKUoFYCyoyAARMYHfms6UGK21AgAAfT8aLbUcADvgRn1rKlBj4YzgZ5xz2zTwxMwJiJjMek1lSgUpSgUpSgUpSgUpSg5R0qwCCLaAiIO0Thg4/5lB+orFOj2FbcLahvYezCY9YZhPoYrspQcP8AIemz9kuQoOIwu3bHpG1cj9VfQVk3SLJ3SgO7wwfYW58MAjIiSR9TXZSg4h0bThdvhJtzjaIynhH/AJPL9K+fyHptzN4SFmncYmdwcN/bvf8A+R9a7qUHK/S7JM7ADMyPKZhVyRzhFEceUeldVKUClKUClKUClKUClKUClKUClKUClKUClKUClKUClKUClKUClKUClKUClKUClKUClKUClKUClKUClKU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1691" name="AutoShape 11" descr="data:image/jpeg;base64,/9j/4AAQSkZJRgABAQAAAQABAAD/2wCEAAkGBwgHBhUSBxASFhIWGRobGBcYDR0YHxEaIB8iIhsWHhokIigkIyYlJBciIT0tMTUsOi4wJCszODMsPSgtLysBCgoKDQ0NFA8PFCwkHyQ0LDQ0LCwrNCssLDQ1NDY3NDIsLCssLCwyNCszLDQsNDgrNDQwKzgvNC4rNDc0ODE0N//AABEIAHwAmgMBIgACEQEDEQH/xAAbAAEAAgMBAQAAAAAAAAAAAAAABQYCBAcDAf/EAEAQAAEDAwMBBAUIBwkBAAAAAAEAAgMEBREGEiExE0FRYRQiMlJxI0Jic3SBsbIzNmOCkZLEFRY1N0NEcnW0B//EABUBAQEAAAAAAAAAAAAAAAAAAAAB/8QAFREBAQAAAAAAAAAAAAAAAAAAABH/2gAMAwEAAhEDEQA/AO4oiICIiAiIgIiICIiAiIgIih7/AKhpbJta5kks0mezhijLny4xnyAG4ZccAZ5KCYVYrNWek1LoNLxelTNOHO37YYDj58uCCR7rcnkdM5UBfqiafaNZzbBKD2dtpSXyVH0XvGHPB7xhrRzkkZUjRWG63emay4BtFRAECjg4e9vcJZRwAR1a0fvHnIezbtqWxt3XyKOpgPLpaVrt8PiDDyXtHTLTnA5HVWO1XWgvFGJbZKySM8Za7OD3g+BHgVnbqCktdE2G3RsjiZ7LGtwG5OTx5kkqHuuk6WprDUWp7qWrPWaMD5XykZ0ePjz4EILCiqkOpK+0SiPV0IZkta2qiBdDIScDd86Ik4GDkZIw7nCtaAiIgIiICIiAiIgIiICIiAqzcP8AMSk+y1X54FZlWbh/mJSfZar88CCTtNhttpnkkoo8SykmSRxLnyEnOC85OBnAHcFJoiAiIg53f66pq7LdW1Dy5sVTCxg49RvyBwPvcT966G32QuaXb/Cbx9rh/CBdLb7IQfURViu1Z29S6DTEPpU7Thzg7bDA7wkl5Gfotyfh1QWOoqIaWEvqXtYwdXOcGgfEnhZtc17QWEEHoQeq5tLHS1l4DLwTdK1rh8jG0CnoPEnOWg473Zce4DlTr9LVdlfv0bM2EdXU0gL4X/8AEZzEfNvHiO9BbUVbterqaWsFPeozSVZ6RSvGJfOKTo8fwPiArIgKN1DdRZrU6UM3uy1rGbtvaSPcGsZuwcZc4DPOPNa981Nb7PK2N+6Sof7EETd8kn7vcPM4A7yo82y+ahoJBfDHTh20wxxjtHU8jHBzJXSHAcQQPVAx5oH9q6gtNTEdQMpXQyyNjzCXgwPecMzu9oEkNzxjrhWpVN9l1HdZI232elEcTg8djC7MsjeY3O3HDQ1wDtozkjGcdfg1FcdPv2avjb2XdWRNPZn61nWM/wAzfMILai86eeKpgD6dzXMcAWua7IcD0IK17tdKGz0LprpKyONvVznYHkPMoNxVW41ELf8A6TSNc9u70Wp43jPL4ccee0/wPgvP03UGp+LW11HSn/WkZmaUfs4jwwH3nZP0Vts0Pp4UDopqcSbzufI8l0j3++ZPayPLog9KXVdG67GluTX085cRG2XAFQB86N4O13w6jvHTM+qPdLTdbfRuirYxcqA9Y3gdvCPok4bJj913mT117HXV1PAZNKzGtpWHa+llftqKUgcsa93OR7r+fpeAdARadvuEdbbRMWvjaQSWyxmN0eCQdwPTGOvQjkcKAl1VPdZjFpCETkHa6ocS2CI9/rjmQjwb39SEEVqm3y2uw3F9U5gbUVML4/W6jMLcfHLDwr+32Qq3btJQirbUX+Q1dUOj3tGyE94ij6NHnyfEqyoKHce2v9dWi6yTGjpHhno0DDuqiY2PO9w9Zw9fG0YHjnOF70Viu13pGx1obQ0IGG0kDsSOb4STNwGjxa3+Y9+7pH/Hrn9qb/54laEGrbbdRWqkEVtiZHGOjWMAHxW0iINS62+hulC6K5xskiI5a5uR8fj5qiRQ1zblTU2n7nL6FVwySNc5olkhbHs4ildzhwlHtB2MHrkY6FP+gd8D+C5zo327H9gqP6dBdrFYLdYoSKBnrOOXyOcXvmPvPeeXFSiIgL4QCOV9RBz6+0sGnWVVRpKfsZINjpqbZuhkL+Q4s42uIJ5aR5g4U7aNKU8VW2pvDzVVYHEsjRiHvxFH0YOfM+JKreqOl6+rpfyro0f6MfAIMkREBQd80tb7tUiZu+Gqb7FRE7a9vkT0c36LgR5KcRBUotJ11zx/fCr9JY3pDHEYYn+DpG7jvJ64PA8D1VqiijhiDYWhrQMAAYAHgAs0QEREFW0k5o1BcwSMmqbgZ64p4c/irSubX+2U1tvNRNfoJRBJKJY62CQh1EezYxwdj1mt+TBzy0/OAxzK0V9u1mpWvuWK2jIBbVwMy9rccGSFuc+bm/yhBdEWrbbjR3WjbLbpWSRu6Oa7IK2kHnP+gd8D+C5zo327H9gqP6ddAuVdR26idJcpGRxAes5zsAfeqDBPWOuFLU6ctspoaSKSJoc/s5JmyGP1oonDJDRF84t3Z46AkOkIoyx3+232Im3yZc04exzS18R8HsOHNPxUmgIi+EgDlBzjVHS9fV0v5V0aP9GPgFQr9V0eoRU02lYu2mnLGVE7XYih2+9JyHFo+a3J55x1V+aNrQEH1ERAREQEREBERAVXqdJehVJm0nIKWUnL4xHmGoP04xjB59puD8cYVoRBzV5p4LwHVm61V8hHyjSHU9eQe/o15Oe/Y8ZOCrBNqqpuk3Z6QhE5Bw6oe4sgix1w8AmQ54w3zy4d9jraOmr6V0dbG18bhhzXNBDh5gr0hijgiDYWhrRwAG4AHgAgrlu0hB6UKjUEhq6key+Rg2QeIij6N+PJ8+ArMiIIS+6YoLxKJPXiqGghk8TtkjPIke0OB6rsg+CjP7bvGm+NUMEtOP8AdwxEbR+1h5Lce8CR44wrco3Un6u1P1Mv5Cgj7hrG1U7GC3u9JmlGYoYCHukHvE5w1vPtOIAWm2xXbUXrark7OE9KOCQ7SPCaXgyZ90Bo8d2eIvSduorfqGj9Bijj7SgLn7WBu92Y/WOOpXQkHlS00FHTtjpGNYxow1rWgBo8AAvVEQEREBERAREQEREBERAREQEREBRupP1dqfqZfyFSSjNSz0tPp+c1zi2MxuaSG7j6w2gNb3kk4A7ygrNg/WGg/wCvP5o1eVRLPUClvVK65UtVTgQ+jxOkMbmyE4ID9riWOOzgdD0znre0BERAREQEREBERAREQEWG4puKsSs0WG4puKQrNFhuKbikKzUPqu2T3WzFlGW9q18cke44a58bw9rXHwJbj71K7im4qRaqNU68ammhiqKGSmjjmjllkkmY7JjcHNZGGkl2S0cnbgdyuKw3FNxVRmiw3FNxSFZosNxTcUhWaLDcU3FIVmiw3FNxSFZosNxTcUh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1694" name="AutoShape 14" descr="data:image/png;base64,iVBORw0KGgoAAAANSUhEUgAAARcAAAC1CAMAAABCrku3AAAAgVBMVEX///+UlJQAAAD8/PyQkJD5+fmfn5/a2trIyMiMjIzp6eng4OD09PSioqKtra3j4+PGxsbv7++8vLyqqqq4uLiZmZnS0tKysrLU1NTHx8fb29uBgYFsbGyHh4dSUlJLS0tbW1s5OTl5eXlmZmZxcXFEREQtLS01NTUmJiZ7e3sPDw8ZXMkYAAANLUlEQVR4nO2diXqjOhJGBUICC7FIYosTd+eml5k77/+AIwkvLEUCNt4Ip/2luwm2xY/WUlWB0MrKysrKysrKykRUCR7OFEGMIyFuXJwHAUdcKOB4ybjCaYiK6uZFegiEri0OcFwfS5Mgzzb+zYv0ENS69C++1iXg8pvqwiOjAd9k7cMhRSgW6fbTdpRoTROMGGkfDjyHz1/QWyM2thmxpjKpxxDdMOQzFCaD70ykoCgiWr/WYT+FW+Yz8iK1MtFeAqbCUW/SF89RnKX/tmtHVSxHF5RsJCLSKpNmI1tBbn4on+VEt7cTRhdv/hLei2THtDKB2IyrLBqZIIX0LKdMw1ZTKtNsUYN7pnSPAk/yYORGoJSggIROq+sN2cwluzM8K6bIovvs+i+GZFOJ0GfFfIV6DKZ1mDm2f3Enbh71izCdr0SPwTRdKIaOrrqsusCsusCsusCsusCsusCsusDAs8DvrovkSEIV5rvrQj1ECXDcL5LvogtoeaBMKkiXbRQHMxbpAWBenAFXypWKgO2SHFEFtKMwL3y6pIUjkaWx2vWMBL7iiMS0ezZxEPuDio6dk0e2DRX5UpQhktYWKem1Wk3o1I0CO60r1WeH1urdPt1oWFMtQxlBT3Y61TCBR6cutFEHxK5RTdSx7fFWx1LlW93MiP6DoG7ogdHFxnXRN62pCNvsG5PfNsQVka0NnbN126uFjHrd8GuFNvqPeT0RSYZEtjNF79ljs8zopXrjisoxSqPeJ7GNQFunXyso1SOcQ8hz6cJKksgoBwdnRmUUAdWf/Mrj/lGE3qJX4KiDYv3xcfl+UTlvDfuI85SaooO/BTsFXiJom99UC/Aotb+Av+FRSSQSMkf5lFLzGE/SBb2bH8+1z7bXBf2Y8J5pujw1kybtU3V5rh63xaRN06m6PHEtmlT0R9XFdzw080xpFl02AyW6lS5alRcz7M34fbPoMsuHX4D9nvfcebT6Ekm9TLCvCz78Ajwzfuj6QpUzl1FsUtFFjPvLAC0LCTPzQb0+/Fa6VHoCWfcv8VhdDreRAQsYw6SikwpDzi32M35H0b8XffglnCxkY79yfxv1KjEC7ZFzFN3Z/3B4zvu/uAn7b4pMix7Fu1JGl2zIW2e8h5Sm8DzIE5Filhn1naDTlG6uy3hbjy5ozuiwLvlL10Y5jIgH5oE0Qyg1L97ulm+vy2jq2+iEqfEoFd29sMLTRzZjx94h9/AjvPP5D6yLvY15gPydMP11OxLCKZCkCeL5uMY0WF8OKK9tnrmdheGsO1AdpqMYeSdhsLLFxlJfSzquysg4nmTPfp9y8vC3jth4OUuXYnccJnC6DwfAih4OCl1lRgbUTAm8ke+/5DRPRvgrvQRXDugj0ODyFsusLoVqjKhYmr63nOEijoRv7p9gBhdntg+QovHnI80cKwDGehtfeIciIaC57Dlss/+6rv0GPmk51Uda9/O4Mn3bp43pq/o0Cr4FDjpDHi2joPallykbif51Xdfb397B+cEYDrEKuMi1MsVwlWGeN2UaNoT/AhzUukTn67I34/op2ibsb2MX8oKGH5enbtEoI6KhxY930T094kPGS++iYfUtd8zqqLKVvXlfBbixMoJ00+rjrTLhwPauuacz7GqCuhBvc0FAlZY0J3mUFoh0hqwzW1LZC5XTyvjIB8voXVGXy9DjgYdFGZYvvV7gvJake6veUgwnNu6rj3wJMuj4RK6gi7AvGSK/d9/Ks4KNdX8BDfIDRfehkWQyV9DFkMgSHBV2rf9xxxsTTap1gSraUNHP7cVGffilDIRD8jfnyMb0ROWILmeiLrOsUK+lyxCtcc6xsW5f8g10Eb+b9WXV5UC7/0yDqhwxB1u+Lp0Ia1SN+vbF63LmhHfxupxpAbiHLuENdTlvVndlXeAFT+BEwSz2ihHgc9eieh3QMwdhhraTdBHg4oxIBZglqh96ieXHN4r+xud+T9wvubGmpeA6iHkllD+hillGe/XVJlxIO8pUP1y7I4eBN8wIJvrFhyrsKGRneW9USZzCz4tuXScyMzasrjJba5TAZftCmXXK7ihDXt2TO115xcZUOwcXl5ldVSOMw6hyiD5Q7Tsqo/oCmWqFfdiThTHul/nxDYeELtJj5kc9vyS568YNLXxaEIlIoCvQ2F3dsTAlfBlFFw4Tx+Qr1h5dHUz1OKanqkEaTvnH89HRz5rYc+NaGVux9hyVMar8r2O92PK3isTzOhrVJXyVSlLUi0OxVDvdf36adOdIZquAKrrRBwev43on48S+CvCGxbPeEIpzjmWUtM81ylDXdd973ytKU3gn//l1Ee336aaBX+wm5ufsnWAjyISi57slH5vsbDD6wAa4mJ2vDuZqq7bxDivjZqH652ZGmcgF9ixE6adlPtayS6i+GOMZ9OXpzOiib+Ub8Ds7dgYf+e9xSb1MGIcPOO9UeeCBO16S9sdylesWBZXFEwiyGQmFnBLydAKpt/1/5N7YjSawY7e6pAkq/GQzoinpNwAXapiSfweHA1tZ8IcQXbBwi4BUbRBGF2I87GgxbqABz2IZjkzypaDyr+LwkMCTg4lbfFNGUt2E5Bbr5pFvx10RfBKLMGLCvObYvx7LRF0mxtgnCNvqNS62c+DDw/18Ir1Kiq556ss0v0PXre9w+4oGPa0HPvxgrxP5NebcIbxlMocuJTNbHn2OulSttw3G0nyhy02ZQxc9ZKQDukCX9BbRHXD4TrrQ69UXuaNvYNkdFzo6OGFeXH0RcH1BG1CXc/uX6xDdvn8Z0GXah9+pvpBpaRinjdPPoEt0iV/GkWm6vEILHjOXHvRLgbhlffH2i5zAG++/bQCLHhKUgFMLcPGF3rv+759+OGonjpwb5ulFpndc8u3jlEWM8CQXW3BpLF8H+hdYF6pgBQrvHVCAOanKr5ezwTOzztOM6tXJfyHU93T/AgpaXmQawOMRBT3DcxZA8nq6ff391VVGydPPa1AH/TjOx/G/NHBiHo9dHBuovhxo+JJCZUAfEJh86H1lfAepV2NyaYJpLVXqfjRvVXLwmgtniyzr4JnOzrQe6ZgS2TlEoVCqRvcvgfG/pIHXU4Ypluh5XdkxyDv1SNfJXFF63MYgoLCZCyY4+Xb+47rHGUUzPCg0VjSz7+FPuZVfslWU1WoE5oZg+3LGb00E5jILYwjrhE0wKn2BKoFI8ypwdBz/eSMAJWku/dQh9AvT5mQhcPfKlJuOfVGmYVI2OslZ4OSgxqFxy3iCx7a5hH0WIJw28uKUjfRrp8oetOyrfFefn9B2rjZSdxtpJ1NZ8NMokwCrZ8c4te7K8vf4co+mLI+DhBi3IxRY14t9PIkFp/t/W1Nwg61tHNjpThZTum1LuCdxgoL2W8XOdf+mQOHqCEDOr5KwYKoRI614KdqRExqTBiih/XFVxUkJdFk4VR70xdtoC3VwL/8Bi6I4UTZ0DOX53fOC63KEsl+3hFdKaFrhBfDdhPt3v4DnMgM1WUV2U08iXt49jbwuN5yrEV78DCVfGNAlONOYHV5tRjMW3YBScGCcpgs8IThTF66y+2d2Ux5cZyfqAg6u/tBa6QvE3buXQQTcN07UpWB3bxAzAyYV+0QX8PAC88zG09rRDpyMrbq44OmrLrAuVfBddCkHMnnDuhCCF/AcsRYDugwB64KLWUKkHokS1iXyYPeTw55sC1xW6cLyWKN/oAs1AZUBOA103Z/94wt7jpjFdQeyXA6spt6zqjdxXtRz5/a4Lmi9hnXZbnxj5is6/v9m9fdc+VO/Bq4vRRCWvRGGb4xUgecjUbbjiwrvinsg96FwwCVtlXZl4dnBwPuiJRPx0gbmHvHw7pPx+NcahLx+dN8BYZMoFP09hWXBBoUxHv8lV6kinTh4rUwVXJzQ5NEZFIYpVknHbIH0fiVM0M7SBqEubAOb0a3Hvx5pCLAVYzyVlzZp6aNAYYxnexbBYZwiE8XSJrkAoDBWF0ThDlaU9zfO3gB1Dz+vZyCbI5vKEmHXDH58Zp44w/1VWfp05EwuSju3YO7iefwErLrArLrALH+1cx7rcASz6gKztiOQZGkuLDOxTutgxiRq/JZEUEbnFTSQ53YFbcGnka8gAj6OfAWh/oNzVyyVCebb6j9ocT5Ql4HfjPf2zHFTS4DG2EE7KT/uXZAHIxdpbp4NtJrB23gofh1O7/J9yUwG+sz+vdKEL94X6jyKb7EhPx04HcHKOnGBWQcimFUXmFUXEPBx0ytYzZiAZDHglyhademCX+gWhf2MHd8brYpvgvJ+r1smDchelbxC5JqPGXgytkYVZh8+iszTLO5cnDtjH5tB9gmqBM2OIXo4v3tqlntiMr2hP9y4qIq8/aivIELYRCCR9jNOvweUCcdktHPQtt9y2BtiJY/BcJKFE5XyDeWSg2GbLMpExiOeLDz+CsDmPnSQA+qSpFRk5CNT8eQ0X89OZHTJEQNNLonkjuSlXjBF8boNeSKRKDW66C5mXUvCrLKA/Bl4ZvjKysrKysrC+D+PEoTGvXen+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1695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5269695"/>
            <a:ext cx="2448272" cy="158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ovéPole 16"/>
          <p:cNvSpPr txBox="1"/>
          <p:nvPr/>
        </p:nvSpPr>
        <p:spPr>
          <a:xfrm>
            <a:off x="4427984" y="63093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Microcystin</a:t>
            </a:r>
            <a:endParaRPr lang="cs-CZ" dirty="0"/>
          </a:p>
        </p:txBody>
      </p:sp>
      <p:sp>
        <p:nvSpPr>
          <p:cNvPr id="71698" name="AutoShape 18" descr="data:image/png;base64,iVBORw0KGgoAAAANSUhEUgAAAMgAAAD8CAMAAAAFbRsXAAAAflBMVEX///8AAABra2vl5eVubm6UlJT5+fl3d3fKyspMTEy0tLTQ0NBAQED09PTi4uKpqamCgoLs7OzX19daWlqlpaW+vr7ExMSJiYk9PT3U1NQ4ODhRUVFmZmaNjY3Ly8u3t7cYGBicnJwtLS1gYGAeHh4rKysTExNHR0cjIyMNDQ0cAHUsAAAIHklEQVR4nO2d64KyKhRA3Zk6WZpaWdn9MjXz/i94APGSXzWlkBsP609ONcaSOwIahkajQYzneW0HQQTzEQA4cdvBaMwaIAhWAF9tB6QhE3Dpy3AE27aD0ohh6kHyCSzaDUlDNuDzowCUzvEwyo4imLYZkKYUIksYtxmQpnQmRgII+dEmP1KSLwjSAw+O7YakKSM40Bd/AqrX7aRStyxSvc/bDkhj+kfS1prs2g6GAGzTNNsOg6aD+Ev2svT/+B56TsBeYN1yOBrT4yL9lsPRGC2CDS2CDS2CDS2CDS2CDS2CDS2CDS2CDS2CDS2CDS2CDS2CDS2CDS2CDS2CDS2CDS2CDS3ymHHPTg8sp3hz04/SA8cS90tlJIj0gYtcoXgzgVX6LlzF/VIZCSJOJjIoiYyAzwOFgbhfKvMxkd91OrVNKRF+cCviw5n9kkoi8RdluLhJWsaGTXKTKRL5gkVyijeJiPFD5xbLEzHXAI5YEZcxS5hIuhaCirCJk7JE+uS6/VwAeuJOeZNH4iPAyUtFDAssWSLTI/xMDfuwh29hswHLpZYNTrgEh4sYZzCliEQrgDX7VXNCIkXQnK2ySEgnfc4gEzFhLUNkQDTy6YxU6iTktP/UI7tcxBgDFxG4pMAC2LvlN6a/IGSCfLWJEtGaMM34hj1Imyg+BIJmfn+R6HCqb/YAJsvGpx73bxqNEas+LD7lO0objS5kTZZmhAnRuHNJfFIU88adKHy4X4qQBAFNp+naAcD3gynkO3J+kQ3tCB5dl4iUL+tG5QuN1idrw+jHwybnv+FydXq9B5VUtAc41I7/rwXA5mlGM0mEDaK656+cywkcwoNPbVKInevVX6bzSiBjkoXmn1lzRVoWkxoXjVzr0UvJJv6BdEGGdPwTvD3pmKT+31czsjcHOH5mTYl7fO+imeQiW2+kl5CkwtVn1iuNX00oBL/3fmLcDu7XNuKhF23xUvl1gFrND1prfWaNTHh+ZVVRRMJTc3WeiAr4NWYkfc2efmNJqtB+7SqUNfU/ouJtSPny+Jdsck3PjQLSID7fxKZNwAfl0UZEKh9/TGU4gv294G6vYsqdcplnh2F2xtCrHjSHJKBjNauEpP4/CSo+/QWvtfrfJHp6aakPSfqhLXLswu5Xet20bk4E1s0u0CgZkSbnhtQvLHqy/rf9bx+tCbR8KeqKeC+m43pLAqwHuU2YiSQRUhRfssDT4SQJ7dddtjWEDxNDoohhT880U7IehYx9Nfr5hgpr2vODFf9LuAjJ4KTXPRDaxytTZOoYSNECv9cRQ4IIURHc6y5T9BxmdN14MVotQ2QJIG2ZZzVGJCYtOr76LeGsKdU8Ii2zG2ylvYiRr/vssq6c7FKLNYbp4ORBUupK0jaX7HqEnhJo4g1k3U7Ja3bmI7EeSdIIsddixz1LSG9rMSxJJWEZya1fBu0Cqb1RS0pI2on5ji1TWXMlPsC6FCFb+FZ2V6M59Uiyvw7K7pdlskaP6jvnEOiOM7etE/ugYurqVyMkPFx4j1QphszjZkc8gL6CRXHaLdiU31qquCXQIBW5U1KpFSnTOxHC+LoqlU1mvMNZvfp0aEulfGIf70eIfYFfpeqVbMraPyMnO1ETPj4DzyDFnosVwkCNrWM9eBQh6cfBp240N2XBPe52bqnGjxrNx/nTCDmxLrwKRJnH793rHgbp2yb2WDHzQctn+cCTN6oiivXzCGHQfPKZ+/71cfMIeThsbdIbV9j3/NsWw+EPv+Oq0Gsc5R6rx1/ic9Q8J/hQqN4nKCLkzybuNB8owses8Jj89dUj5uwOr0aI6cAIbz7x9q9GyDafQBSi7GR5RRb5Y57Ilg/NTyXelGuEz9uL+5fuIZB8gjeBxdcXIoTh9+Xd6xXC/FllWEBSFfrB+eCFcVFSbPF8vlOlWX+fmFfvO5JP8OT3OOFrPMbJe2OJdPoYpueluNlaA+u9+Z9rbNm9log3rjebXia1RGZwRnezxM3GGQ5viIT1V5xIw4W5Oya46w/NkZZF0b99X2SDqbXlwnQ5JETO+yJvFnRycbPKoEaokInUq0dq/os8tEi9f5FHLlKjCEIlEh14YLbvzzdBJdIELYINLYINLYINLYINLYINLYINLYINLYINLYINLYINLYINLYINLYINLYINLYINLYINLYINLYKNzoigmlTTBBv7WiuNGngxz9phHBpGHKezAe1YuXyyzfYFZNNXsrWVnvRdeYQzrIikOxB4eBcpPaIi8rM/0j/UF+lt2AoNJUX4Lm47JjIxWOJSUiQnFQnpKhIlRUYnxoiLGHOSuJQUqSQtw7iAqaTITWanIhGcjE6IGAc4dEPEXiBetfuIeyJ0r1PlRCptLb5WfK5eW+t/gYNupVI9ZjK2/m4FU5ugw9cm6OhO6uqOSXdSV3dMupO6umPSndTVHZPupK7umHQndXXHpDupqzsm3Uld3THpTuoyVdid8iWidNu94ZJvhuNnuz9Fcp7wJReLPiDnm+38lD9rffHKvmrIWAC4Y/eX7WHlZCID9UTc9DloHtvTWWWR7EkTZjJVWmR285xeJwv/SjmR3c02dU5xg7u1ENVkB+Xt8h0YMFYX5UTcSozwA5q0vMNqoNAuj3DiB3OrktktsCyF7j9O9um8R48+SqosEtFthb/USWI+nOkMuzChaaxS/HrDFa6tHp+yATidTulN7IoIKcSWLYbsXaIJKW2vrJXYy0QSJmLbThceisdo/mzx1vHXtBRAta1rTfbn5fKa/P099NCndOvZHxpNA/4DOS9QzxWy114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1703" name="AutoShape 23" descr="data:image/png;base64,iVBORw0KGgoAAAANSUhEUgAAAKAAAABsCAMAAADaO0nQAAAAkFBMVEX///8AAACYl5fBv8Dn5+dSTlDz8/O9vL2mpaVWVFX8/PwIAAD4+PjFxMTx8PHHx8e1tLRgXl5MSUojHyDS0dHY19eSkZEpJiZxcHHl5eWEgoPf3983MzRubGwuKiuura17eXo9OjsUDA+gnp8mIiMeGBlFQkOKiIheW1saFBUNAAYRCwxIREZoZWWVk5M5NTey4/TwAAAHhElEQVR4nO2biZKqOhCGCUSWyE5ANgMIiOig7/92NywzRx2VxaNyq85fNWXKQfKRdDqdpGGYf5qVPE7AclNSbb75lLH6SaBLqfHJyldfaV3WidZ8BzfCR5nOBTek0AJ9DVxEAUEHCPQPY/0IVW2joeMymiWgkhVtAeUVnCNgCnBX8jPM6MvZARZA7ko6UOjfBtTazwnwuyQAjgL6YpqmojMfwCOAXSndaz9drM4HUN9EXWlhBnMcJKq09ZqCBhw0R0AKZiiq7EWh6c3SDzIMR3KpMsFX3ZARHcm1vDkBMjJXuEcb1cVAbIcMnwYfRboUkhGS+U9TPBB2Y6oZxVfX4sBmc7Bg/4WfkrayrNyccQviJLfKasZGaJu5tYnl/gs/Jc8orcMRfRrjvlS3tJZR/3UfE/IP1p77NMUjHTeWpX0a4pHSMg9x/2WfU5Tlpv1piEcSSLnzPg3xSNpps57xREKDrO1hzn6aOkJz6Yz8RaDpGKKm1M6RfPDKPpAO6ajr7WqThyCJKKHYxeBaeXwFWaeqFMdcjrehbttatY/OAFfsS9BaxdaYJYi6btfSgQTeBeiQMROJcuh6k2N5Ctj+dAygPTo4jsIxayQRnHl1cSnatcRsKKBcmMYoi6JPLyX+8IeSHXB2sZiHSa3wMAwQ6Umis6vdiKkVupmLF2RwD10BHtrtJj9nGdU3148rRpp0cto644GTK0yX9U2RbibCwKg/Ap1B8NQTntkgX7k2+9BY7KIsOi6uIuKAXuMj0+y44PHkKgPwAkbbd60dLfD5KIaFyqjS/d133gkX9s+MpQr5otd34B1J/0QJtmsVfQ/FswRCI2+qUSugXrgZ+qRCeK/nkJ5thXruQUXVbV84ZPtwcAbUEC6B7G2YPuznKEzoUwuZiWU5MAB75gebUUwy9vbaRtZ27a15/bSIvusI/Ny/a4qQzarf3k80Q+0eokwtvOUXtqDMQZI2U925Hww08+Zgs2PiN8OHW4fseaMIxom9OYnzumnqt0i81HJve23sE/+7RwIhEvXm2QO9rQ8KgVxHD2l4ozI2lJqjLOjn14NXjTLphilqRn68F33YtOd//48a3w4/jsnwjj4xm1x/jfRw2yCoLPm60aHIX0n40jA814ofjQYsrdJLRF4Pw951n+ruqJu5coSyZoTNzVSFGt9tA7XjQ3E2WjyWGH1Tr2h+nXlFGS8SdoCThOzav7qzTe2iaTVtbYl3lxXUupO0azKZGl/UH1t6bPZjirZfOtPWVCglklbbBe9a64e3UCOybTwopr5hUOiL4C5vTbEgCzxpX6S2i6ZSlc37517esSRMXaw7PCrAO5CqOjGnnsxW26YtqMNYDIpecGyG61EbCHJk7pPj5H25fTN2NddKB65pUbEYW1mgP7GgX3L1aXlpwMEGwi6m1zZBDaA7MPBTHTwFEMEn1svLMTtmcCFMAYSjFitXGgcoTQKUtSeW4+8AfErvABRiffre9TsAoziaPkre0sXP7P2/A9DzhnvZX3oH4CbLpp/hvQNQwz1R9CP9czN1wFXtpqfBvQPQL/xZAz6nNwDaiqJMjxbeAFiRMLyxEB+oNwDytUb+5o/+2SBjr3eGIU0+B309YMA6x2Mxedn0CkCvC6Ah/eS9Lk6AE83wBYCy2a2wK4dnBElsCB/t6r4bkAfdoWK5rjd388b8IBh5qnEOiIaGa3DHjQG0XAp4yC3UAE7MCKkB4en+Hu+FZA2OBiSuVTwLKCtGKA5eGQ4AZM8AMy3OlCcAD/UeNsPrwBxojGos9QImRq2qrAEtzAMDTgcUk1Cow13krLZBvyny7KbX514DMhwo0GRABh6J22wt2kXe5055wTT7V5CXXUwBkQ8UdTJgvSFPinrvDXG7hH1UvbIm7JCTsYtBQgGZYBEGTwDSwWmSxkvx0er+Tqjq5+tBB8K/AZmoNMqIkZ9YO0WnhGvmooJcHze0gmm2GDjh3wBkfLCMGBieuMmInhO2p7TYL51fDcVzXwOM7xrwQGeSdNME0zypZ5LAseLJYQ2yY8upTVHG5vV5BnY3Q3eI6xvEnZk49Jm07nBFac4+kF2R3rPQ+4jKNmwyX/goTM4OfXk3q0ZlbCP05/O7/F2QuS2ZPlxQtG1NUT1m6+5BoVj2HimNq0QMv1p7DwTfdZqBY3cdBMU+C/AcEjc4WnuQhHTJFP92RpZdENdmkEDy3TpZ+nz9ylHbY0p/5hHCbub8WAl2S/YFKXcIGw6j55UN1cABxdjEHi08tY2mxpnxotRyhIJF1pR4F/BjM4+QuA0xr0Z7Y0h+xEQJ31NLgNH4zKOAtWIj0V+YK4dScOYZxIMj1DpagxNvcPzal0HkYn+ReXRoXnQ7LGvAJ/Zj/57Q8SLzCOhqLSFjGTpPJOIMEKPvlxmhrZ7bIDRTRiMzSCfGWdwWWHCReaTq8vQ16t8UdS9tRooJ0JWbsZ3FHF6csc2ysL00y5XrzKMkmcerR4GblIBUNVrU5aHgdlNCrdxPgv1ItjWlfQ0e4i5NmU5+dYKHSD4K9lA4oZO/37e0/aDQMXSq7RwGyV1xbDRrvv+R/gN/q4frHu5E6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1705" name="AutoShape 25" descr="data:image/png;base64,iVBORw0KGgoAAAANSUhEUgAAAKAAAABsCAMAAADaO0nQAAAAkFBMVEX///8AAACYl5fBv8Dn5+dSTlDz8/O9vL2mpaVWVFX8/PwIAAD4+PjFxMTx8PHHx8e1tLRgXl5MSUojHyDS0dHY19eSkZEpJiZxcHHl5eWEgoPf3983MzRubGwuKiuura17eXo9OjsUDA+gnp8mIiMeGBlFQkOKiIheW1saFBUNAAYRCwxIREZoZWWVk5M5NTey4/TwAAAHhElEQVR4nO2biZKqOhCGCUSWyE5ANgMIiOig7/92NywzRx2VxaNyq85fNWXKQfKRdDqdpGGYf5qVPE7AclNSbb75lLH6SaBLqfHJyldfaV3WidZ8BzfCR5nOBTek0AJ9DVxEAUEHCPQPY/0IVW2joeMymiWgkhVtAeUVnCNgCnBX8jPM6MvZARZA7ko6UOjfBtTazwnwuyQAjgL6YpqmojMfwCOAXSndaz9drM4HUN9EXWlhBnMcJKq09ZqCBhw0R0AKZiiq7EWh6c3SDzIMR3KpMsFX3ZARHcm1vDkBMjJXuEcb1cVAbIcMnwYfRboUkhGS+U9TPBB2Y6oZxVfX4sBmc7Bg/4WfkrayrNyccQviJLfKasZGaJu5tYnl/gs/Jc8orcMRfRrjvlS3tJZR/3UfE/IP1p77NMUjHTeWpX0a4pHSMg9x/2WfU5Tlpv1piEcSSLnzPg3xSNpps57xREKDrO1hzn6aOkJz6Yz8RaDpGKKm1M6RfPDKPpAO6ajr7WqThyCJKKHYxeBaeXwFWaeqFMdcjrehbttatY/OAFfsS9BaxdaYJYi6btfSgQTeBeiQMROJcuh6k2N5Ctj+dAygPTo4jsIxayQRnHl1cSnatcRsKKBcmMYoi6JPLyX+8IeSHXB2sZiHSa3wMAwQ6Umis6vdiKkVupmLF2RwD10BHtrtJj9nGdU3148rRpp0cto644GTK0yX9U2RbibCwKg/Ap1B8NQTntkgX7k2+9BY7KIsOi6uIuKAXuMj0+y44PHkKgPwAkbbd60dLfD5KIaFyqjS/d133gkX9s+MpQr5otd34B1J/0QJtmsVfQ/FswRCI2+qUSugXrgZ+qRCeK/nkJ5thXruQUXVbV84ZPtwcAbUEC6B7G2YPuznKEzoUwuZiWU5MAB75gebUUwy9vbaRtZ27a15/bSIvusI/Ny/a4qQzarf3k80Q+0eokwtvOUXtqDMQZI2U925Hww08+Zgs2PiN8OHW4fseaMIxom9OYnzumnqt0i81HJve23sE/+7RwIhEvXm2QO9rQ8KgVxHD2l4ozI2lJqjLOjn14NXjTLphilqRn68F33YtOd//48a3w4/jsnwjj4xm1x/jfRw2yCoLPm60aHIX0n40jA814ofjQYsrdJLRF4Pw951n+ruqJu5coSyZoTNzVSFGt9tA7XjQ3E2WjyWGH1Tr2h+nXlFGS8SdoCThOzav7qzTe2iaTVtbYl3lxXUupO0azKZGl/UH1t6bPZjirZfOtPWVCglklbbBe9a64e3UCOybTwopr5hUOiL4C5vTbEgCzxpX6S2i6ZSlc37517esSRMXaw7PCrAO5CqOjGnnsxW26YtqMNYDIpecGyG61EbCHJk7pPj5H25fTN2NddKB65pUbEYW1mgP7GgX3L1aXlpwMEGwi6m1zZBDaA7MPBTHTwFEMEn1svLMTtmcCFMAYSjFitXGgcoTQKUtSeW4+8AfErvABRiffre9TsAoziaPkre0sXP7P2/A9DzhnvZX3oH4CbLpp/hvQNQwz1R9CP9czN1wFXtpqfBvQPQL/xZAz6nNwDaiqJMjxbeAFiRMLyxEB+oNwDytUb+5o/+2SBjr3eGIU0+B309YMA6x2Mxedn0CkCvC6Ah/eS9Lk6AE83wBYCy2a2wK4dnBElsCB/t6r4bkAfdoWK5rjd388b8IBh5qnEOiIaGa3DHjQG0XAp4yC3UAE7MCKkB4en+Hu+FZA2OBiSuVTwLKCtGKA5eGQ4AZM8AMy3OlCcAD/UeNsPrwBxojGos9QImRq2qrAEtzAMDTgcUk1Cow13krLZBvyny7KbX514DMhwo0GRABh6J22wt2kXe5055wTT7V5CXXUwBkQ8UdTJgvSFPinrvDXG7hH1UvbIm7JCTsYtBQgGZYBEGTwDSwWmSxkvx0er+Tqjq5+tBB8K/AZmoNMqIkZ9YO0WnhGvmooJcHze0gmm2GDjh3wBkfLCMGBieuMmInhO2p7TYL51fDcVzXwOM7xrwQGeSdNME0zypZ5LAseLJYQ2yY8upTVHG5vV5BnY3Q3eI6xvEnZk49Jm07nBFac4+kF2R3rPQ+4jKNmwyX/goTM4OfXk3q0ZlbCP05/O7/F2QuS2ZPlxQtG1NUT1m6+5BoVj2HimNq0QMv1p7DwTfdZqBY3cdBMU+C/AcEjc4WnuQhHTJFP92RpZdENdmkEDy3TpZ+nz9ylHbY0p/5hHCbub8WAl2S/YFKXcIGw6j55UN1cABxdjEHi08tY2mxpnxotRyhIJF1pR4F/BjM4+QuA0xr0Z7Y0h+xEQJ31NLgNH4zKOAtWIj0V+YK4dScOYZxIMj1DpagxNvcPzal0HkYn+ReXRoXnQ7LGvAJ/Zj/57Q8SLzCOhqLSFjGTpPJOIMEKPvlxmhrZ7bIDRTRiMzSCfGWdwWWHCReaTq8vQ16t8UdS9tRooJ0JWbsZ3FHF6csc2ysL00y5XrzKMkmcerR4GblIBUNVrU5aHgdlNCrdxPgv1ItjWlfQ0e4i5NmU5+dYKHSD4K9lA4oZO/37e0/aDQMXSq7RwGyV1xbDRrvv+R/gN/q4frHu5E6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1706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1196752"/>
            <a:ext cx="1524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ovéPole 25"/>
          <p:cNvSpPr txBox="1"/>
          <p:nvPr/>
        </p:nvSpPr>
        <p:spPr>
          <a:xfrm>
            <a:off x="4283968" y="126876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Efedrin</a:t>
            </a:r>
            <a:endParaRPr lang="cs-CZ" dirty="0"/>
          </a:p>
        </p:txBody>
      </p:sp>
      <p:pic>
        <p:nvPicPr>
          <p:cNvPr id="71709" name="Picture 29" descr="https://encrypted-tbn2.gstatic.com/images?q=tbn:ANd9GcTJE3-JVFjkaxehYW1WUcMqPTR3KbL-wyINK_IDvIpgYy7hXY0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4077072"/>
            <a:ext cx="1524942" cy="936104"/>
          </a:xfrm>
          <a:prstGeom prst="rect">
            <a:avLst/>
          </a:prstGeom>
          <a:noFill/>
        </p:spPr>
      </p:pic>
      <p:pic>
        <p:nvPicPr>
          <p:cNvPr id="73730" name="Picture 2" descr="Mass spectrometry in plant metabolomics strategies: from analytical platforms to data acquisition and processing - Natural Product Reports (RSC Publishing) | Natural Products Chemistry Breaking News | Scoop.i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1268760"/>
            <a:ext cx="2569472" cy="1296208"/>
          </a:xfrm>
          <a:prstGeom prst="rect">
            <a:avLst/>
          </a:prstGeom>
          <a:noFill/>
        </p:spPr>
      </p:pic>
      <p:sp>
        <p:nvSpPr>
          <p:cNvPr id="23" name="Šipka doprava 22"/>
          <p:cNvSpPr/>
          <p:nvPr/>
        </p:nvSpPr>
        <p:spPr>
          <a:xfrm>
            <a:off x="6732240" y="4437112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4" y="4005064"/>
            <a:ext cx="1598705" cy="100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ovéPole 13"/>
          <p:cNvSpPr txBox="1"/>
          <p:nvPr/>
        </p:nvSpPr>
        <p:spPr>
          <a:xfrm>
            <a:off x="6228184" y="4797152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Flavon</a:t>
            </a:r>
            <a:r>
              <a:rPr lang="en-GB" sz="1100" dirty="0" err="1" smtClean="0"/>
              <a:t>ová</a:t>
            </a:r>
            <a:r>
              <a:rPr lang="en-GB" sz="1100" dirty="0" smtClean="0"/>
              <a:t> </a:t>
            </a:r>
            <a:r>
              <a:rPr lang="en-GB" sz="1100" dirty="0" err="1" smtClean="0"/>
              <a:t>struktura</a:t>
            </a:r>
            <a:endParaRPr lang="cs-CZ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216024" y="1844824"/>
            <a:ext cx="831641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eaLnBrk="0" latin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Tx/>
              <a:buFont typeface="Arial" charset="0"/>
              <a:buChar char="•"/>
              <a:tabLst/>
              <a:defRPr/>
            </a:pPr>
            <a:r>
              <a:rPr lang="cs-CZ" sz="2000" dirty="0" err="1" smtClean="0">
                <a:solidFill>
                  <a:srgbClr val="818184"/>
                </a:solidFill>
                <a:latin typeface="+mn-lt"/>
                <a:cs typeface="+mn-cs"/>
              </a:rPr>
              <a:t>Cyanobakteriální</a:t>
            </a:r>
            <a:r>
              <a:rPr lang="cs-CZ" sz="2000" dirty="0" smtClean="0">
                <a:solidFill>
                  <a:srgbClr val="818184"/>
                </a:solidFill>
                <a:latin typeface="+mn-lt"/>
                <a:cs typeface="+mn-cs"/>
              </a:rPr>
              <a:t> toxiny (</a:t>
            </a:r>
            <a:r>
              <a:rPr lang="cs-CZ" sz="2000" dirty="0" err="1" smtClean="0">
                <a:solidFill>
                  <a:srgbClr val="818184"/>
                </a:solidFill>
                <a:latin typeface="+mn-lt"/>
                <a:cs typeface="+mn-cs"/>
              </a:rPr>
              <a:t>domoic</a:t>
            </a:r>
            <a:r>
              <a:rPr lang="cs-CZ" sz="2000" dirty="0" smtClean="0">
                <a:solidFill>
                  <a:srgbClr val="818184"/>
                </a:solidFill>
                <a:latin typeface="+mn-lt"/>
                <a:cs typeface="+mn-cs"/>
              </a:rPr>
              <a:t> </a:t>
            </a:r>
            <a:r>
              <a:rPr lang="cs-CZ" sz="2000" dirty="0" err="1" smtClean="0">
                <a:solidFill>
                  <a:srgbClr val="818184"/>
                </a:solidFill>
                <a:latin typeface="+mn-lt"/>
                <a:cs typeface="+mn-cs"/>
              </a:rPr>
              <a:t>acid</a:t>
            </a:r>
            <a:r>
              <a:rPr lang="cs-CZ" sz="2000" dirty="0" smtClean="0">
                <a:solidFill>
                  <a:srgbClr val="818184"/>
                </a:solidFill>
                <a:latin typeface="+mn-lt"/>
                <a:cs typeface="+mn-cs"/>
              </a:rPr>
              <a:t>, BMAA)</a:t>
            </a:r>
            <a:endParaRPr lang="en-GB" sz="2000" dirty="0" smtClean="0">
              <a:solidFill>
                <a:srgbClr val="818184"/>
              </a:solidFill>
              <a:latin typeface="+mn-lt"/>
              <a:cs typeface="+mn-cs"/>
            </a:endParaRPr>
          </a:p>
          <a:p>
            <a:pPr marL="342900" marR="0" lvl="0" indent="-342900" defTabSz="914400" eaLnBrk="0" latin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Tx/>
              <a:buFont typeface="Arial" charset="0"/>
              <a:buChar char="•"/>
              <a:tabLst/>
              <a:defRPr/>
            </a:pPr>
            <a:r>
              <a:rPr lang="en-GB" sz="2000" dirty="0" smtClean="0">
                <a:solidFill>
                  <a:srgbClr val="818184"/>
                </a:solidFill>
                <a:latin typeface="+mn-lt"/>
                <a:cs typeface="+mn-cs"/>
              </a:rPr>
              <a:t>R</a:t>
            </a:r>
            <a:r>
              <a:rPr lang="cs-CZ" sz="2000" dirty="0" err="1" smtClean="0">
                <a:solidFill>
                  <a:srgbClr val="818184"/>
                </a:solidFill>
                <a:latin typeface="+mn-lt"/>
                <a:cs typeface="+mn-cs"/>
              </a:rPr>
              <a:t>ostlinný</a:t>
            </a:r>
            <a:r>
              <a:rPr lang="cs-CZ" sz="2000" dirty="0" smtClean="0">
                <a:solidFill>
                  <a:srgbClr val="818184"/>
                </a:solidFill>
                <a:latin typeface="+mn-lt"/>
                <a:cs typeface="+mn-cs"/>
              </a:rPr>
              <a:t> původ (L-</a:t>
            </a:r>
            <a:r>
              <a:rPr lang="cs-CZ" sz="2000" dirty="0" err="1" smtClean="0">
                <a:solidFill>
                  <a:srgbClr val="818184"/>
                </a:solidFill>
                <a:latin typeface="+mn-lt"/>
                <a:cs typeface="+mn-cs"/>
              </a:rPr>
              <a:t>DOPA</a:t>
            </a:r>
            <a:r>
              <a:rPr lang="cs-CZ" sz="2000" dirty="0" smtClean="0">
                <a:solidFill>
                  <a:srgbClr val="818184"/>
                </a:solidFill>
                <a:latin typeface="+mn-lt"/>
                <a:cs typeface="+mn-cs"/>
              </a:rPr>
              <a:t>, </a:t>
            </a:r>
            <a:r>
              <a:rPr lang="cs-CZ" sz="2000" dirty="0" err="1" smtClean="0">
                <a:solidFill>
                  <a:srgbClr val="818184"/>
                </a:solidFill>
                <a:latin typeface="+mn-lt"/>
                <a:cs typeface="+mn-cs"/>
              </a:rPr>
              <a:t>BOAA</a:t>
            </a:r>
            <a:r>
              <a:rPr lang="cs-CZ" sz="2000" dirty="0" smtClean="0">
                <a:solidFill>
                  <a:srgbClr val="818184"/>
                </a:solidFill>
                <a:latin typeface="+mn-lt"/>
                <a:cs typeface="+mn-cs"/>
              </a:rPr>
              <a:t>)</a:t>
            </a:r>
          </a:p>
          <a:p>
            <a:pPr marL="342900" marR="0" lvl="0" indent="-342900" defTabSz="914400" eaLnBrk="0" latin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Tx/>
              <a:tabLst/>
              <a:defRPr/>
            </a:pPr>
            <a:r>
              <a:rPr lang="cs-CZ" sz="2000" dirty="0" smtClean="0">
                <a:solidFill>
                  <a:srgbClr val="818184"/>
                </a:solidFill>
                <a:latin typeface="+mn-lt"/>
                <a:cs typeface="+mn-cs"/>
              </a:rPr>
              <a:t>	  neurotoxické </a:t>
            </a:r>
            <a:r>
              <a:rPr lang="en-GB" sz="2000" dirty="0" smtClean="0">
                <a:solidFill>
                  <a:srgbClr val="818184"/>
                </a:solidFill>
                <a:sym typeface="Wingdings" pitchFamily="2" charset="2"/>
              </a:rPr>
              <a:t></a:t>
            </a:r>
            <a:r>
              <a:rPr lang="cs-CZ" sz="2000" dirty="0" smtClean="0">
                <a:solidFill>
                  <a:srgbClr val="818184"/>
                </a:solidFill>
                <a:sym typeface="Wingdings" pitchFamily="2" charset="2"/>
              </a:rPr>
              <a:t> </a:t>
            </a:r>
            <a:r>
              <a:rPr lang="cs-CZ" sz="2000" dirty="0" err="1" smtClean="0">
                <a:solidFill>
                  <a:srgbClr val="818184"/>
                </a:solidFill>
                <a:sym typeface="Wingdings" pitchFamily="2" charset="2"/>
              </a:rPr>
              <a:t>kompetice</a:t>
            </a:r>
            <a:r>
              <a:rPr lang="cs-CZ" sz="2000" dirty="0" smtClean="0">
                <a:solidFill>
                  <a:srgbClr val="818184"/>
                </a:solidFill>
                <a:sym typeface="Wingdings" pitchFamily="2" charset="2"/>
              </a:rPr>
              <a:t> s </a:t>
            </a:r>
            <a:r>
              <a:rPr lang="cs-CZ" sz="2000" dirty="0" err="1" smtClean="0">
                <a:solidFill>
                  <a:srgbClr val="818184"/>
                </a:solidFill>
                <a:sym typeface="Wingdings" pitchFamily="2" charset="2"/>
              </a:rPr>
              <a:t>mediatory</a:t>
            </a:r>
            <a:r>
              <a:rPr lang="cs-CZ" sz="2000" dirty="0" smtClean="0">
                <a:solidFill>
                  <a:srgbClr val="818184"/>
                </a:solidFill>
                <a:sym typeface="Wingdings" pitchFamily="2" charset="2"/>
              </a:rPr>
              <a:t> vzruchu</a:t>
            </a:r>
            <a:endParaRPr lang="en-GB" sz="2000" dirty="0" smtClean="0">
              <a:solidFill>
                <a:srgbClr val="818184"/>
              </a:solidFill>
              <a:latin typeface="+mn-lt"/>
              <a:cs typeface="+mn-cs"/>
            </a:endParaRP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defRPr/>
            </a:pPr>
            <a:r>
              <a:rPr lang="cs-CZ" sz="2000" dirty="0" smtClean="0">
                <a:solidFill>
                  <a:srgbClr val="818184"/>
                </a:solidFill>
                <a:latin typeface="+mn-lt"/>
                <a:cs typeface="+mn-cs"/>
              </a:rPr>
              <a:t> inkorporace do proteinů</a:t>
            </a:r>
            <a:r>
              <a:rPr lang="en-GB" sz="2000" dirty="0" smtClean="0">
                <a:solidFill>
                  <a:srgbClr val="818184"/>
                </a:solidFill>
                <a:latin typeface="+mn-lt"/>
                <a:cs typeface="+mn-cs"/>
              </a:rPr>
              <a:t> </a:t>
            </a:r>
            <a:r>
              <a:rPr lang="en-GB" sz="2000" dirty="0" smtClean="0">
                <a:solidFill>
                  <a:srgbClr val="818184"/>
                </a:solidFill>
                <a:latin typeface="+mn-lt"/>
                <a:cs typeface="+mn-cs"/>
                <a:sym typeface="Wingdings" pitchFamily="2" charset="2"/>
              </a:rPr>
              <a:t> </a:t>
            </a:r>
            <a:r>
              <a:rPr lang="cs-CZ" sz="2000" dirty="0" smtClean="0">
                <a:solidFill>
                  <a:srgbClr val="818184"/>
                </a:solidFill>
                <a:latin typeface="+mn-lt"/>
                <a:cs typeface="+mn-cs"/>
                <a:sym typeface="Wingdings" pitchFamily="2" charset="2"/>
              </a:rPr>
              <a:t>nefunkční proteiny (</a:t>
            </a:r>
            <a:r>
              <a:rPr lang="en-GB" sz="2000" dirty="0" err="1" smtClean="0">
                <a:solidFill>
                  <a:srgbClr val="818184"/>
                </a:solidFill>
                <a:latin typeface="+mn-lt"/>
                <a:cs typeface="+mn-cs"/>
                <a:sym typeface="Wingdings" pitchFamily="2" charset="2"/>
              </a:rPr>
              <a:t>patologie</a:t>
            </a:r>
            <a:r>
              <a:rPr lang="cs-CZ" sz="2000" dirty="0" smtClean="0">
                <a:solidFill>
                  <a:srgbClr val="818184"/>
                </a:solidFill>
                <a:latin typeface="+mn-lt"/>
                <a:cs typeface="+mn-cs"/>
                <a:sym typeface="Wingdings" pitchFamily="2" charset="2"/>
              </a:rPr>
              <a:t>)</a:t>
            </a:r>
            <a:endParaRPr lang="cs-CZ" sz="2000" dirty="0" smtClean="0">
              <a:solidFill>
                <a:srgbClr val="818184"/>
              </a:solidFill>
              <a:latin typeface="+mn-lt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26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Vitamíny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000" dirty="0" smtClean="0">
                <a:solidFill>
                  <a:srgbClr val="818184"/>
                </a:solidFill>
                <a:latin typeface="+mn-lt"/>
                <a:cs typeface="+mn-cs"/>
              </a:rPr>
              <a:t>vit E (tokoferoly-</a:t>
            </a:r>
            <a:r>
              <a:rPr lang="cs-CZ" sz="2000" dirty="0" smtClean="0">
                <a:solidFill>
                  <a:srgbClr val="FF0000"/>
                </a:solidFill>
                <a:latin typeface="+mn-lt"/>
                <a:cs typeface="+mn-cs"/>
              </a:rPr>
              <a:t>lipid</a:t>
            </a:r>
            <a:r>
              <a:rPr lang="cs-CZ" sz="2000" dirty="0" smtClean="0">
                <a:solidFill>
                  <a:srgbClr val="818184"/>
                </a:solidFill>
                <a:latin typeface="+mn-lt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000" dirty="0" smtClean="0">
                <a:solidFill>
                  <a:srgbClr val="818184"/>
                </a:solidFill>
                <a:latin typeface="+mn-lt"/>
                <a:cs typeface="+mn-cs"/>
              </a:rPr>
              <a:t>vit C (</a:t>
            </a:r>
            <a:r>
              <a:rPr lang="cs-CZ" sz="2000" dirty="0" err="1" smtClean="0">
                <a:solidFill>
                  <a:srgbClr val="818184"/>
                </a:solidFill>
                <a:latin typeface="+mn-lt"/>
                <a:cs typeface="+mn-cs"/>
              </a:rPr>
              <a:t>kys</a:t>
            </a:r>
            <a:r>
              <a:rPr lang="cs-CZ" sz="2000" dirty="0" smtClean="0">
                <a:solidFill>
                  <a:srgbClr val="818184"/>
                </a:solidFill>
                <a:latin typeface="+mn-lt"/>
                <a:cs typeface="+mn-cs"/>
              </a:rPr>
              <a:t>. askorbová-</a:t>
            </a:r>
            <a:r>
              <a:rPr lang="cs-CZ" sz="2000" dirty="0" smtClean="0">
                <a:solidFill>
                  <a:srgbClr val="FF0000"/>
                </a:solidFill>
                <a:latin typeface="+mn-lt"/>
                <a:cs typeface="+mn-cs"/>
              </a:rPr>
              <a:t>sacharid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212976"/>
            <a:ext cx="1544089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2" descr="http://botanika.wendys.cz/kytky/prew.php?../foto/O3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212976"/>
            <a:ext cx="1547664" cy="1080120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1547664" y="350100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</a:rPr>
              <a:t>BMAA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69634" name="AutoShape 2" descr="data:image/png;base64,iVBORw0KGgoAAAANSUhEUgAAATEAAAClCAMAAAADOzq7AAAAhFBMVEX///8AAABZWVn39/fFxcW1tbXv7+/7+/t+fn7Y2Nj09PRpaWnb29u8vLympqb5+fni4uKUlJRFRUWoqKjp6emurq6enp52dnbT09OJiYliYmKYmJjLy8t6enpPT0+Hh4ddXV03Nzc/Pz9nZ2cSEhItLS0aGhpLS0szMzMjIyMdHR0WFhZEombAAAAMVElEQVR4nO2diXqqvBaGE4YAgTAHgiCgbX9Pu+///k4CqIgMRVv3rs379HEoYz5XVlZGAJBIJBKJRCKRSCSSESKq8deiEJ9p/Jdv5gdAasb0gweUF/ENan/7fv55DFtYFXkHG1t8lYot4mw88VaDTSrepWKLOG7zpoCXj1pRaqnYIk6pijdpY59na/EXdyf92KfRUkIi25Bl5QqIxvirJWwNaOgv34zkKbH8v30HPw1d+q6VSMXWIhVbi1RsLVKxtUjF1iIVW8uvV4yIgBTrXvcV6bo+f8CSYk5zBk/H/LNPvuAO/zVgwl8s2FUQg6oo2maJSRYUsxOteHdBDB3+JYFfc5P/FFC0ER4Vw6F4TbdzB8wrFivi9UNHT6wY5S9+p5jbprCYO2BeMbtRDPkI+ufzPRdwVyt1yRWrSgKi5RQiSvDM5lRp32NY8vPu/gNGWT5Z1b2zMewysFUXbUx1M41kyfTprmzsAED5lff79zn6MYSBidXWj5lTOyepaEg0rBc6tQdqFPvv7Md80Y/yVJzLSoXLkFeaJspKNBYWsISBmDS9SUVkXW/XcrsrK6NeWekr7FsT8HDaeIyAwgemKeIxIsRCejrUTH2hDkjz7t/MfRmeidLGYTnNGbzG2/ka4AK/PWNUxpXT/eqi1Z6Uvnr+5gQpt6+w7/Q3Sc+lYyccL0Mrx58NVn4wJBiWaUFw+qjnPrCCgSZWcDKeJM+nzpsHU1ueEKxQYWZGzO3HeBkpIfUQG/xNTdhcxPGrKLY61oOMu62JqtM2J9znPZlvvw8t0xA4UGdqe0yGmfXXc1UmDsCT0dtvZb4lQyp2zbxiTqRKxQbMK2YlUrEhC4q5UrEhUrG1SMXWIhVbi1RsLVKxtUjF1iIVW4tUbC1SsbVIxdYi65VrkTa2FnthHIZsHxuyAUCrZ4ZOeM/auXYbiIWO4vogMEf6wAVWbrPQkj1JR4I8AmL0QIVxko3kTb9KmsEC+czYld+EFh57xWMTAxQx9XK7EWfdWgSYJXIWHPCj/gCeNCEgCqL+Dnpenb8w89ev5GAHl922MQmRwZTTuAEn1C4lKrJfUmhejhx2ImUDidDDuN41Mz1ANs1HlI6Ms0CH5xzEM+Bi5DAoLTEgcyrhKOt0yjJ1dAfNfrIRnGNA4ZucTjHajOpEk6NxDCcsEOIlwogFNqjB9uk1gy9JklRcMTEa6hMjh6Mkn50igbLJEZ9PAgx8xyEQixF3xicUW55l82QDha/ociUufLDF7F38i6RzBywq9mQDha84e34xcjjk+mlwNrL69YrVomD0D1iMTuf1IFYq5Xz4/usVO5IwYEbLu0nFzohZNp9BKrYWqdhapGJrkYqt5ekU09M047XpVDQkk8mJHPdc4MkUg4UH7LRrjKh233CFJ1NMbyo4itY2RmT777jEcylWNop5ngN9TzUqrhj+6n4eNjl9pONnKaZ0lWgHptutuQ9Bkaaz/bPfcQ8Pvt59HJruVmY5UJgWz5Xcyg5feQFUlMpU32XHULHgj3iFXQcdssr6sDQPZfryUPQ+nBqlrECp4Z29WKEnWiKcsx9D7EvnN4rZkup+9pRXir2J16NijaddWIRkGtwoRo+KvcYAFHDJTcxDgyrjp2jLSpPfq+8urCqzim5hjNlGw3HFXlvF1CbJE9PD4sXeKAyFfR8VM5tuGnKuDxu3/BI4jnmijCZhKhbjTCY7Om7gtErzDEM581fqupTbWJyQo2Kj+H9gNbmxBcMscnUbitZzA9iby61oB2cbQz+FuNm7T3LGaS1lRjE/HEoSfDiMOVwx0yLEmFYMvUMIF1wIhtRywhyCnFnmUDHjjZ/gBsmyy6/sS+fXIuE5QDwZ52nVdZJPudIVgu/E/eA/14f6PLlwqY/gmCtpLWw5ahQ7dcUU/AThJxIx5HsL9+RFFFg6GK9/5fpIwRU0nQfC80cVAvpeGMPI4SZPr+Jd//8C3JWVDkAvPJIW39y37ppCsP0t0ec3h0O4VBorDumwYxIV4WhfZdS4eUUHMWDi0FIpI26ng70ohG+b64OHV9+JgpEcADJBzZWKlPpoVRqE77cFUo8KIIvBwIwsX3CY3oY7uWNfejxwHgTCjzV9wzVX/iI0FxY2HydO8riQ2+1lIr2Ml3IUIKV56kvncUS/X13n6V01NgjX5YUzZbcL9tBKit2FpZa7PoLxe1YmsuTawVTahcvK4Outgj22WucroiWjTG4okLdnichaC2vRzlcN4B2R/4Mrwrod/HfjoawrMSNuYbdVDnGnswn/3DFA5tFNBxG9tT3pmJMhfL0xvUXrFap7LOzRijFxr0t1m2mEjaSQLBYaExgeEMYJo1tP0PBQxRhUxsfefRIemNl3PawEE4Df3Htu4bGKla/d6M/brcyG97atfNw7NP5xiqG3Xj1wvKW3SNzZYtQj6UKgTzJ91smhP/m8jWo5nY07EMnI1JDLL8YIITzppI3lDLShjhVtpu8nMolBqhkbYRuCtGSm1csMNJXY05r5G91n7syvkmfEI9uHjKvc8iDqIq3DiMo4Dle3J5pwnK5hyArHjcBw7O53CCdSRMI2KtGV8ehE3XaXViZ+FRa2hWwRnu7et6xYrHIoPsdfOUfhhQt20QLhD2qKNDjfRDbiq9TesrJuNhKhkCA/WWeRjWRuPzvXNILsejtwg5OQLBuxw/6Y3TxrLoaDJHF5+a83zbzlzR0SI1zF6aoHopPHMfyw6P3sSAvjy7yJ87R/dLwNBprhkPTtJnbrQaGM07zn4Ly41C/P4F3OMIu7FQx7J8iqi1uwXb67I7qWCohIo1h9a5MuEblGPUWqmFKqAu2qNdU55T4aXGXEqj9E26fpMOT0037zkUGvbSZNembC3HQY1mgm7WlMsyvPKmYKnW82SodZjqUUt45Gw61im1sVexe3Hx/j6iRlzNzxaw53U+PuYbNZMeJWYu2UC/HYPDqe805HRXYxUlz49CQZS8ZcX3FOYFWM5POYnHJhHIyV4UVwdM0EiqdNvqYAH5Zb7a7Z9RVrV6TPR9uXty7wY228YVF4+EbJIpv65baNkqi46io4om8KEd0X6VTxGjbBjK+HE/VU7dDegjkVQEJTnCAGJxvbL6+LOMJO5DHcKUZmVwsnMJlp+KF5dpn7BsR06wTBXFFPM6pVdLqeYUUpusi+VycIEralkxX/yNa3jvdffPJjxfK6iCPs32qlVrhiQUmPik1g4tlo0PDz+Xo7TiZn8LR4hT5fL8Pm/BU8K5rZAe0Yi1+PqVS4WGQicpmlszGf6CDwO8WedpobL7X0YymmE5HOj/VR2dGPqRjkvtF0P1Q3ZO4fSQlwvb5l5FxWCpdLTULSZ598dALfFGEUwud7RLUYSGoeRRByc4vWL6OInPy3zwZfSZHcN/JIIpFIJBKJRCKRSCQSiUQikUgkEolEIpFIJBKJRCKRSCS/lLun5f22sZHW3WuhsR/5ZCa/bEbUp6OLp/q9YeupXde10puOYH5+aHw2uiw51v3vWLH122lm3sUhCEB6tVJOXzE4SLU9mNuizUymOIyu3oZMsP2Jj0xzxAIwWx3o/v8+GDAr0wEFMreg2BIQM0+jZpvcK8UG51H4Dolp6jy78pMA4JomBWqWic/KPmvWa9yaiVjGLgeR2IgqUPzI55i88VTYKihByv8yg0GPQlXdUQSZ5XqwUINmtjrM4zj2zzbRKZaECWgGyevQcENVhRo/Tq0qulPVV4KhpmYKKFOVQUT2hlG6AOoG/Z+qfhD8UxXLA8AUMYnfFMpoUYlp2qzXRDShGOvm98M6yLLe7NtWscQBuVoD16UFBGKGILNb5yQm/Tov8V48wQOU3M7yWK8iN8/Auw/E9FNnE/9UxTCM34hI15b/lcS3cWQ1KumXig0S1yrGN9EdAhZzuB8Tz9pjsC1DAyFK+7lVLIj1yLIsJA7M240/VTGgJ2KepgJSpVloUjEi9hnFGnPjB3SP7iKwWdIvIHHN5WDi0Y+5rkIHxIdOsWbamCNmOOYut07Kc2X0pcscPgwKRZoPwIdFYdtZbYp0HBrFkkaxpgyF+zRN7fNMTKeZzErtrWY2U5LRnuc7O33jRlSmsBCf3xGGmxRqYM+zeebHmm2nvtDfJ3b6gXhZectKif8YhjEdyxuG0d/Uxp/8X8f/GqD7eH5Fl/PPzydoPuD7ly/9UaBP5Cg0s2IsD0Pkk0WviR+0JoxE8q/xf0IGmFil4fl1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9636" name="AutoShape 4" descr="data:image/png;base64,iVBORw0KGgoAAAANSUhEUgAAATEAAAClCAMAAAADOzq7AAAAhFBMVEX///8AAABZWVn39/fFxcW1tbXv7+/7+/t+fn7Y2Nj09PRpaWnb29u8vLympqb5+fni4uKUlJRFRUWoqKjp6emurq6enp52dnbT09OJiYliYmKYmJjLy8t6enpPT0+Hh4ddXV03Nzc/Pz9nZ2cSEhItLS0aGhpLS0szMzMjIyMdHR0WFhZEombAAAAMVElEQVR4nO2diXqqvBaGE4YAgTAHgiCgbX9Pu+///k4CqIgMRVv3rs379HEoYz5XVlZGAJBIJBKJRCKRSCSSESKq8deiEJ9p/Jdv5gdAasb0gweUF/ENan/7fv55DFtYFXkHG1t8lYot4mw88VaDTSrepWKLOG7zpoCXj1pRaqnYIk6pijdpY59na/EXdyf92KfRUkIi25Bl5QqIxvirJWwNaOgv34zkKbH8v30HPw1d+q6VSMXWIhVbi1RsLVKxtUjF1iIVW8uvV4yIgBTrXvcV6bo+f8CSYk5zBk/H/LNPvuAO/zVgwl8s2FUQg6oo2maJSRYUsxOteHdBDB3+JYFfc5P/FFC0ER4Vw6F4TbdzB8wrFivi9UNHT6wY5S9+p5jbprCYO2BeMbtRDPkI+ufzPRdwVyt1yRWrSgKi5RQiSvDM5lRp32NY8vPu/gNGWT5Z1b2zMewysFUXbUx1M41kyfTprmzsAED5lff79zn6MYSBidXWj5lTOyepaEg0rBc6tQdqFPvv7Md80Y/yVJzLSoXLkFeaJspKNBYWsISBmDS9SUVkXW/XcrsrK6NeWekr7FsT8HDaeIyAwgemKeIxIsRCejrUTH2hDkjz7t/MfRmeidLGYTnNGbzG2/ka4AK/PWNUxpXT/eqi1Z6Uvnr+5gQpt6+w7/Q3Sc+lYyccL0Mrx58NVn4wJBiWaUFw+qjnPrCCgSZWcDKeJM+nzpsHU1ueEKxQYWZGzO3HeBkpIfUQG/xNTdhcxPGrKLY61oOMu62JqtM2J9znPZlvvw8t0xA4UGdqe0yGmfXXc1UmDsCT0dtvZb4lQyp2zbxiTqRKxQbMK2YlUrEhC4q5UrEhUrG1SMXWIhVbi1RsLVKxtUjF1iIVW4tUbC1SsbVIxdYi65VrkTa2FnthHIZsHxuyAUCrZ4ZOeM/auXYbiIWO4vogMEf6wAVWbrPQkj1JR4I8AmL0QIVxko3kTb9KmsEC+czYld+EFh57xWMTAxQx9XK7EWfdWgSYJXIWHPCj/gCeNCEgCqL+Dnpenb8w89ev5GAHl922MQmRwZTTuAEn1C4lKrJfUmhejhx2ImUDidDDuN41Mz1ANs1HlI6Ms0CH5xzEM+Bi5DAoLTEgcyrhKOt0yjJ1dAfNfrIRnGNA4ZucTjHajOpEk6NxDCcsEOIlwogFNqjB9uk1gy9JklRcMTEa6hMjh6Mkn50igbLJEZ9PAgx8xyEQixF3xicUW55l82QDha/ociUufLDF7F38i6RzBywq9mQDha84e34xcjjk+mlwNrL69YrVomD0D1iMTuf1IFYq5Xz4/usVO5IwYEbLu0nFzohZNp9BKrYWqdhapGJrkYqt5ekU09M047XpVDQkk8mJHPdc4MkUg4UH7LRrjKh233CFJ1NMbyo4itY2RmT777jEcylWNop5ngN9TzUqrhj+6n4eNjl9pONnKaZ0lWgHptutuQ9Bkaaz/bPfcQ8Pvt59HJruVmY5UJgWz5Xcyg5feQFUlMpU32XHULHgj3iFXQcdssr6sDQPZfryUPQ+nBqlrECp4Z29WKEnWiKcsx9D7EvnN4rZkup+9pRXir2J16NijaddWIRkGtwoRo+KvcYAFHDJTcxDgyrjp2jLSpPfq+8urCqzim5hjNlGw3HFXlvF1CbJE9PD4sXeKAyFfR8VM5tuGnKuDxu3/BI4jnmijCZhKhbjTCY7Om7gtErzDEM581fqupTbWJyQo2Kj+H9gNbmxBcMscnUbitZzA9iby61oB2cbQz+FuNm7T3LGaS1lRjE/HEoSfDiMOVwx0yLEmFYMvUMIF1wIhtRywhyCnFnmUDHjjZ/gBsmyy6/sS+fXIuE5QDwZ52nVdZJPudIVgu/E/eA/14f6PLlwqY/gmCtpLWw5ahQ7dcUU/AThJxIx5HsL9+RFFFg6GK9/5fpIwRU0nQfC80cVAvpeGMPI4SZPr+Jd//8C3JWVDkAvPJIW39y37ppCsP0t0ec3h0O4VBorDumwYxIV4WhfZdS4eUUHMWDi0FIpI26ng70ohG+b64OHV9+JgpEcADJBzZWKlPpoVRqE77cFUo8KIIvBwIwsX3CY3oY7uWNfejxwHgTCjzV9wzVX/iI0FxY2HydO8riQ2+1lIr2Ml3IUIKV56kvncUS/X13n6V01NgjX5YUzZbcL9tBKit2FpZa7PoLxe1YmsuTawVTahcvK4Outgj22WucroiWjTG4okLdnichaC2vRzlcN4B2R/4Mrwrod/HfjoawrMSNuYbdVDnGnswn/3DFA5tFNBxG9tT3pmJMhfL0xvUXrFap7LOzRijFxr0t1m2mEjaSQLBYaExgeEMYJo1tP0PBQxRhUxsfefRIemNl3PawEE4Df3Htu4bGKla/d6M/brcyG97atfNw7NP5xiqG3Xj1wvKW3SNzZYtQj6UKgTzJ91smhP/m8jWo5nY07EMnI1JDLL8YIITzppI3lDLShjhVtpu8nMolBqhkbYRuCtGSm1csMNJXY05r5G91n7syvkmfEI9uHjKvc8iDqIq3DiMo4Dle3J5pwnK5hyArHjcBw7O53CCdSRMI2KtGV8ehE3XaXViZ+FRa2hWwRnu7et6xYrHIoPsdfOUfhhQt20QLhD2qKNDjfRDbiq9TesrJuNhKhkCA/WWeRjWRuPzvXNILsejtwg5OQLBuxw/6Y3TxrLoaDJHF5+a83zbzlzR0SI1zF6aoHopPHMfyw6P3sSAvjy7yJ87R/dLwNBprhkPTtJnbrQaGM07zn4Ly41C/P4F3OMIu7FQx7J8iqi1uwXb67I7qWCohIo1h9a5MuEblGPUWqmFKqAu2qNdU55T4aXGXEqj9E26fpMOT0037zkUGvbSZNembC3HQY1mgm7WlMsyvPKmYKnW82SodZjqUUt45Gw61im1sVexe3Hx/j6iRlzNzxaw53U+PuYbNZMeJWYu2UC/HYPDqe805HRXYxUlz49CQZS8ZcX3FOYFWM5POYnHJhHIyV4UVwdM0EiqdNvqYAH5Zb7a7Z9RVrV6TPR9uXty7wY228YVF4+EbJIpv65baNkqi46io4om8KEd0X6VTxGjbBjK+HE/VU7dDegjkVQEJTnCAGJxvbL6+LOMJO5DHcKUZmVwsnMJlp+KF5dpn7BsR06wTBXFFPM6pVdLqeYUUpusi+VycIEralkxX/yNa3jvdffPJjxfK6iCPs32qlVrhiQUmPik1g4tlo0PDz+Xo7TiZn8LR4hT5fL8Pm/BU8K5rZAe0Yi1+PqVS4WGQicpmlszGf6CDwO8WedpobL7X0YymmE5HOj/VR2dGPqRjkvtF0P1Q3ZO4fSQlwvb5l5FxWCpdLTULSZ598dALfFGEUwud7RLUYSGoeRRByc4vWL6OInPy3zwZfSZHcN/JIIpFIJBKJRCKRSCQSiUQikUgkEolEIpFIJBKJRCKRSCS/lLun5f22sZHW3WuhsR/5ZCa/bEbUp6OLp/q9YeupXde10puOYH5+aHw2uiw51v3vWLH122lm3sUhCEB6tVJOXzE4SLU9mNuizUymOIyu3oZMsP2Jj0xzxAIwWx3o/v8+GDAr0wEFMreg2BIQM0+jZpvcK8UG51H4Dolp6jy78pMA4JomBWqWic/KPmvWa9yaiVjGLgeR2IgqUPzI55i88VTYKihByv8yg0GPQlXdUQSZ5XqwUINmtjrM4zj2zzbRKZaECWgGyevQcENVhRo/Tq0qulPVV4KhpmYKKFOVQUT2hlG6AOoG/Z+qfhD8UxXLA8AUMYnfFMpoUYlp2qzXRDShGOvm98M6yLLe7NtWscQBuVoD16UFBGKGILNb5yQm/Tov8V48wQOU3M7yWK8iN8/Auw/E9FNnE/9UxTCM34hI15b/lcS3cWQ1KumXig0S1yrGN9EdAhZzuB8Tz9pjsC1DAyFK+7lVLIj1yLIsJA7M240/VTGgJ2KepgJSpVloUjEi9hnFGnPjB3SP7iKwWdIvIHHN5WDi0Y+5rkIHxIdOsWbamCNmOOYut07Kc2X0pcscPgwKRZoPwIdFYdtZbYp0HBrFkkaxpgyF+zRN7fNMTKeZzErtrWY2U5LRnuc7O33jRlSmsBCf3xGGmxRqYM+zeebHmm2nvtDfJ3b6gXhZectKif8YhjEdyxuG0d/Uxp/8X8f/GqD7eH5Fl/PPzydoPuD7ly/9UaBP5Cg0s2IsD0Pkk0WviR+0JoxE8q/xf0IGmFil4fl1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509120"/>
            <a:ext cx="2016224" cy="109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5805264"/>
            <a:ext cx="1172344" cy="69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42" name="AutoShape 10" descr="data:image/jpeg;base64,/9j/4AAQSkZJRgABAQAAAQABAAD/2wCEAAkGBwgHBhUIBxQWFhUWGR0bGRgYGR4cHxwfICMkJR0hHCQgIjQhIyElHBYfKDElJikrLjQwHiIzODMtNygvLisBCgoKBQUFDgUFDisZExkrKysrKysrKysrKysrKysrKysrKysrKysrKysrKysrKysrKysrKysrKysrKysrKysrK//AABEIAJIBWAMBIgACEQEDEQH/xAAcAAEBAAMBAQEBAAAAAAAAAAAABgQFBwMCAQj/xABJEAABAwMCAwQFBwcJCQEAAAABAAIDBAURBiEHEjETQVFhFCIycYEjN3SRobGzFTRCYnJzwSQ1NmN1kpOy0RczQ1JTgqLi8Aj/xAAUAQEAAAAAAAAAAAAAAAAAAAAA/8QAFBEBAAAAAAAAAAAAAAAAAAAAAP/aAAwDAQACEQMRAD8A7iiIgIiICIiAiIgIiICIiAiLTat1JQ6Usb7rcc8rdmtHV7j0aPM/YMlBuUXOKKbibfoPT4zS0THbsie0vfju5z3Z+B8gsiw61u1HqRumdbwsimkGYZoyTHL5DPQ/HrtgZGQv0REBERAREQEREBERAREQEREBEXnUTxUtO6oqCGtaC5xPQAbkn4IPRFzKh1LrLWz3VGkWRU1ICQyecczpMbEtb0AyO8fHIIH7Wap1doiZkmsmRVFI5waaiAFroye97e8e4Dp1zgEOmIviGWOeISwkFrgCCOhB6EfBfaAiIgIiICIiAiIgIiICIiAiIgIiICIiAiIgLmPFoek6ps9DP/u3VWXDuJBZjPwJ+tdOUnxI0rLqmyNbb3BlTA8SwPPc4dx8j94CCsXMePAEVnoq2IfKMrY+Q9+7XHb4sb9SyKDiZNRQejasoaqGoaMO5Ii9jz4sI8fDpv1KwWUt64j6np7hcad9Lb6VwkYyUYkmeOhI7hsPLGRk52DqTCSwFy+kRAREQEREBERAREQEREBERAUVxnnlp+GlW+EkEiNuR4OkYHD4tJHxVqsG92unvVoltlZ7ErC0/HvHmDugw9F08NLpGlgpscohjxj9kE/aV4cQoIanQ9ZHU45ewkO/cQ0kH4EA/BRenr/e+H9KNP6opZpoYtoamBnOCzuDh1GBt492Nsn51Her7xDpvyBpmmmggkIE9TOzkAZ1IYM5Oce89NgSUFPwjnmqOHNG+o6hhb8GucG/+ICsFh2i3QWi1x26kGGRMDG+4DG6zEBERAREQEREBERAREQEREBERAREQEREBERAREQaTTeoYr/LUxxMLPRp3wHJB5i3HrDHccr30/eor5DLLC0t7KaSE5xuY3YJGO4qY4X/AJ7df7Rm+5qzOGv5hWfT6r8QoK9ERAREQEREBERAREQEREBERAREQaeS/Rs1W3T5YeZ0LpufIxhrg3GOufWX3He4pNTPsQaeZkLZi7bGHOLQPHOWqfqfngh+gyfiNXrS/OzP9Bi/FegsEREBERAREQEREBERAWBf7kLNZJ7m5vMIY3ycucZ5QTjPdnCz1P8AEH+gtd9Gl/yFBmaYvDb/AGCG7MbyCVodyk5x8VrtZatZpeWlY+IyekzCIYdjlzjfpv1UHobX9VbNI01Ey2V8oZGB2kcJLHebT3havX2q59Q3K3QzUNXTclWw808ZYHbjZuepQdj1Dfbdpy1uuV2fyMb9ZPc1o7ycdFGQ681VcYhWWizzOgO4dJK2N5HiGnc5HTGfeVh69DbxxXtlhqt4mNM7m9ziOblz47xdPAldRQS+j9b27U8r6MNfBUxf7ynlGHt8SPEZI38xkDIVQuX8R4haOIdqvlH6skswp5MfpscQN8dcB7vs8F1BAREQEREBERBCcL/z26/2jN9zVmcNfzCs+n1X4hUvpPVVq01dLlT3Rzg51fK/DGOfys9X138oPKzzKpOFk8VVaKqop3BzH11S5rh0IL8gjyIIKCzREQEREBERARFotQaus1gkEFa8uld0ijaZJMePK3cDzPgg3qLBs14t18ohWWmVkrD3tOceR7wfI7rOQEREBERAREQRVT88EP0GT8Rq9aX52Z/oMX4r1qtT3ijsPE+GuuBPL6E9rQ0FznOMjcNa0bknB+peml71Q37iVNW21xLfQo2kOaWua4SPy1wO4IyNvMIOgoiICIiAiIgIiICIiAp/iD/QWu+jS/5CqBedRBDVQOp6lrXscCHNcAQ4HqCDsQR3IJrhb83tF+6H8VM8avzq1/TWfeF0qlpoKOnbT0jGsY0Ya1oDWgeAA2AXnW26hryw10UcnI7mZzsDuV3i3I2PmEEJxQtVwprlSaxs0Zkko3ESRtGS6I+1j3Au93NnuW2t3EvSFdQiqNXHHtkskPK9p7wW95HlkKuWnq9K6drag1FZR0z3nq50LCT7yW7/ABQc/gqH8SeINPcaFjvQKAlwkcCBLLnbl8QC1p8sHPtALoNZqW00F5baa+Ts5HgFnOC1r8nGGuPql23s5zuFtIYo4IhFCA1o2AAwB7gFjXW10F4ozR3SJkrD1a8Aj3jwPmN0GYiiPyPqPSnr6bkNXTDrSzv+UaPCCQ+Hc1+RjvW509q21315p4i6Kdvt08w5JW+9p6jzGQg3yLFuVxorVRmsuUjIo29XPcGj7e8+Ckvy9qDVXqaUj9Hpz1q6hhy4eMEZ3P7T8DyQUGoNSWrT0QdcpAHO9iNvrSPPgxg9Z3X3Kf7LVOrhmoLrfSH9Fp/lTx+sfZiGO4Zctvp/SFsskxrPWmqHe1UTHnkPkCfZb+q3AVAg1lj0/arDSejWqJrAfaPVzz4vcd3HzJWkr9FCmqjctIymkmO7mNGYJT/WR9M/rNwevVVyII6i1pJb6kW/WkXospwGzZzTyH9SQ+ydvZfgjbcqwa4ObzN3B6FeNZSU1fTOpq1jZGOGC14DgfeDsp21aVqbBc2usNQ5tKT69NLmRrRj/gknmZvjbJHVBUouE6svt9sXFeputuL5IaZsTpouYkGNzWhxDemxIOe44PTK7XbLhS3W2suFA4OjkaHNI8D/ABHePFBlrXXu+Wyw0npV3lbG3oOY7uPg0dXHyAJUPwamuNdw05opfli+UNkky/B7iQTkgeGVR2TRlFQ1f5Suj31dV/1psHl/dN9mMfsjPmg1wrNUatOLa11BSnrLK3+UPH9WzpGOu7snoQFvtPaYtWnmH0BmZHe3M888sh8XvO593TyW5RBLXnRVLUVhuljkdR1XUyRY5X+UzPZePfg+axIdXV9hlFJriIRg7Nq4QXQO8OfvicfB23XdWi+JYo54jFMA5pGCCMgjwIKD8gniqYRPTuDmuGQ5pBBHcQRsQvRRc+jqyyzGs0NMICd3UsmXU7z34aN4yfFu3ksq1a1p31oteoY3UdT0DZSOSQ/1MnsvBPQbHyQVSL5e9kbC+QgAbknYBR1VrOousxodDxCpeNjUPyKZh83jd58mZ96CpudyobTRmsucjIo29XPcAPt7/JSX5d1Bqo8mlY/R6c9auoYQ5w8YIzuf2n4Hksq26JifWC56olNZUDdvaD5KM/1UfsjHicnbqq3ogn9PaQtljmNWOaaod7VRMeeU+QJ9keTcDovzUGkLbepxWt5oKlvs1EJ5JB5E9HN/VdkYVCiCJF/v+lj2erI+3g6Crp2E8o8Z4+rf2m5CrLbcaK6Ugq7bIySN3RzHBw+zv8llEZGCpebRdJBdRc7BI+kkLgZGxY7OUZ9bnjPq8xGfWGDv3oKhFBcQdR3Zt4p9JaWIbVVILnSEZEUW+Xe/LTuc9PEhYzOE8Rj7Se5XEzde0E+PW8QCCcZ/Wz5oOjIudaLv15tOq36K1U/tXhnaU8/fIzwf4uwDv4tdknYpYq2rfxprqR8jzG2nYWsLiWg/J7hucA/DvKDoqLznJEDiPAqF4IVlVXaBZPWyPkeZJPWe4uOx23O6C+REQEREBERAREQEREBQPE600tyuNujlBa59Vydow8sgaY3n1XjcbtB+CvlH67/nm1/TR+HIglr1px1v11am3WolrDJJKPl8FrQyP1OVgHLnJyXYySAdl1kbbBQmuP6f2b95UfhhXaAiIgIiICIiDmdkhiqOM9ygnAc11NGHNIyCCGZB8iFjaXmfw61gdJV7j6HVEvo3uPsuPWMk+Zx7y0/pFUtp01X0fEir1DKWdjNExjACebLQ3ORjA9k95Wbr3SsGrtPut7zyyD1opO9jx0Pjg9DjuPjhBOcAvm8Z+9k+9dGUjwu03XaU0o213MsLw97ssJIw47dQPuVcgIiICIiAsO7WqgvNGaO6xMlYerXjPxHgfMbrMRByi02OiuOtanSlbPUy0tKxkjIHykty/cteR6zmNy3la47ZOcrqVLTQUdO2npGNYxow1rQAAPAAbALi+ibr2/H2uz+mJYv8MsH3RFdtQEREBERAREQcwd/J/wD9AA1W3aUfyee/xx/ccunqV13o5up4oqmjlMFVTu5oZm9x8HeLScf/AGQdK2s4qxQ+iup6F7unbc7g33luc/YPcgw9VubUcbbZDTjL44nukx3NIfjPxB+vzWpqrLV3zjPW09DVzUpbAxxfF1cMMGDv03z8FaaI0ZUWevlvt/lE9bOMPePZY3/kjzvjYb4GwGw7/m06buNLxPqtQyhvYSwtY3DvWyOTqMfqlBrpeHt8bEXG9V3Q9/8A7L94CfN1H+8k/wAy6DM0viLR3gqT4V6er9MaQZa7oGiQPeTynIwTkboK9ERAREQEREBERAREQFH67/nm1/TR+HIrBT+p7PVXO4UM9Ny4p6gSPyceryObt4nLgg0muP6f2b95UfhhXal9TWOtuWq7dcqbl7OmfKZMnBw9gDcDv3CqEBERAREQEREGrh1Da59QPsEb81DGdo5nK7Zu2+ccv6Q2z3raLkRvNtsfHWqqrvKyJhpA0OecDJMZA9+Gn6laniHo/H59B/eQbXT1+tupLcLhZ388ZJbzcrm7jrs4ArZrm/AH5vW/vZPvC6QgIiICIiAvxxDW5K/VgX+rFvsNRWn/AIcUj/7rSf4IP5t4dXLPGNlU07SzyjPjz833khf1Cv4z0hVehaspKo9GTxE+4PGfsX9mICIiAiIgIiICIiAiIgIiICIiAiIgIiICIiAiIgLm9XqrUeqb/LaNDCOOKA8stXKOYc3e2NvQkYPj8BjN9dHyRW2WSD2gxxb7wDj7VB8A442cPGPjAy6SQu8znG/wAQeNw/2kaVpDc5J4bhGzeSLshE/lHUs5Bvjr39OhVvpe/wBFqaxx3a3Z5JB0PVpBw5p8wR/EbFbUjIwVzHgVyx26up6c/JMrHiPfuwOnwwg6ciIgIiICIiDk9Pb6K5ceaqG4xskaKQENe0OGcx74Pfgn61fHSenMfmdN/gs/0X7T6Zt1Pqh+o4w7t5I+zceb1eX1eg/7Atyg5vwB+b1v72T7wukLUaX07b9L2oW21BwjDi71jzHJ67rboCIiAiIgLkfE7XF80zr2CmosvphTtlmh5GnmbzyB5yRzD1WjvxsPNdcXMr3DFU8daeCcBzXW9zXNPQgulBB8iEF5a32u6W+O4UDWOjkaHNcGjofhsfJTHDi/XO83K4w3KTnbBUlkY5Wjlbvt6oGenU5K0WlJ5eHesjpGvP8AI6lxfRvcfZcTvGfice/B/T2y+EP883f6Y773INlwov1zv1uq5btJ2hjq5I2Hla3DAG4HqgZ6nc7rN4pXeusWhKi5Wp/JKzs+V2AcZkY07OBHsuI6LnPDaDWctPWHS8tMyL0yXmEzXF3NhucY7sY+1ZHE6n19HoeodfpqR0HyfOI2ODj8ozlwTt7WPhlB1qwVEtXY4KmoOXPiY5x6ZJaCTtt1WepyhvNvsWjKetusgYwRRDOCSSWjAaACST4AL2s2rbReK40FM57Jg3m7OWN8Ti3/AJgHtGR7soN6iIgIiICIiAiIgIiICIiAiIgIiICIiAuWU9DfuGl3mdaad9XbpnGTs4sdpA49Q1vVw7sDbAHQ9epog5pdNbakv1KbdpK3VUcrxgzVDeybGD1cM9SN/wDQ9FVaE0vDpDTcdpidzOGXPfjHM49T7h0HkAqFEBERAREQEREBERAREQEREBERAUHcLTcJOM1Pd2RuMDaMsdJ+iHc0hwfPDh9avEQTmvtLQ6t0+6hceWRvrwv72PHQ+49D7/EBS3BO0X2109Y/Ucb2SSyh2X49Y4OTtsd10xEEFwhtFwtFtq47nG6Mvq5HtDh1aQ3BHlsVn8WbbWXfh/U0NtYZJH9nysb1OJWE/UAT8FXIgn6CxUtTa6GW6MPaUrGuaCSA1/Jglw6Ejfr0U/FMNZa+p7laRmmoO1BnxtLJI3lLIz3tb1Lund4FZ/Emzagv9BHb7IYuyLiahr3uZ2jRjDMtaTyu35sYOwHeV6aeZq2jlio6mnoYqZuxEMkhLWgbcoLAOuPtQVq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9643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3212976"/>
            <a:ext cx="1728192" cy="73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ovéPole 20"/>
          <p:cNvSpPr txBox="1"/>
          <p:nvPr/>
        </p:nvSpPr>
        <p:spPr>
          <a:xfrm>
            <a:off x="6732240" y="400506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</a:rPr>
              <a:t>BOAA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68612" name="AutoShape 4" descr="data:image/jpeg;base64,/9j/4AAQSkZJRgABAQAAAQABAAD/2wCEAAkGBxQTEhUUExQWFRUXGB0bGBcYGBwYIBkfHB0XGhoaHBwcHiggGBwlHBwXITEhJSkrLi4uHB8zODMsNygtLiwBCgoKDg0OGxAQGywkICQsLCwsLCwsLCwsLCwsLCwsLCwsLCwsLCwsLCwsLCwsLCwsLCwsLCwsLCwsLCwsLCwsLP/AABEIAMIBBAMBIgACEQEDEQH/xAAcAAACAgMBAQAAAAAAAAAAAAAFBgQHAAIDAQj/xAA/EAABAwIEBAQDBgQFBAMBAAABAgMRAAQFEiExBkFRYRMicYEykbEjQlKhwdEHFGLhM0OC8PEVFnKSU2OyJP/EABoBAAMBAQEBAAAAAAAAAAAAAAIDBAEABQb/xAAwEQACAgEEAgEBBgUFAAAAAAAAAQIRAwQSITEiQVEyBRNCcYGRFCMzobE0UmHB0f/aAAwDAQACEQMRAD8AX2b1aXPBWMwHwH9KdsCZebUAUjIdx/bnXHDi2ndsrJ+8kSQKKWd7bpOpUk7SqRv618zLVSlCkh9IH8VYapB8QCUEa9v7UtoxaNNIBnTefWrCWwhafI7POJpbxfhEuZlN6KjYc/2o8OrUVtyHOJAVxU6pOUq0iPb/AIpz4Huh4BMfeqsLrCHmj5kH604cCXJ8JSTpBml/aM4vBcAsa8qZYdvcIdGRUZokp/WlfGsSfs1lIMoUZSo6+3agnEF64y+2836fuDTjZ4i3eMALAClDY8jtOtJwtKCk+jpKpUBrPj2J8RAPTLpUi44wQ6AhoKSokSdNBzpUxDhwpMCQoaEbp7HqJFSMCwpTeZSxqdufyqmcsW20CP8AhT3jAKUn4D5T7RWnFl94TClRO0/Oh+DXaxKUpMd6g8bXijblASSsxp01pGLv8wqBGH46CsRGpH1rvd4x51AkaEjlSTb2rwdT5CBmHTTWmmyxZLC1/wD83iKzmVKUJ3O3ar52l48g2GsOxJ0f4bSlDkYimOxvXlfGzHfMPpSc7x6/923SB3M/Q17d45fK1bdYCe2hHsahnDNJ9JBWWHpz0rmpYglMK9CKrNy7uC2S24p1xKpXOxHIJHMbTXS6uXilN1ayhYADzXIEbLA6cqH+Ei+6syx3Yx9hSspVkUPurGX+1EFeGrSUKnloara4uf5psqdb8J3bNpkVv3kGle/xBTPlQTmI1X+ieg70cNFCXFUzm6LjcwFicwbSFciAPnG1KuO8JOAlbcOSZIO/96QcP4jukKAbcXJ2Ek/lVgr4udt2km5yqWRMJ0MVzx5sEltlf/B3DEi6eyKyqTBHKu9jizKYzshevM0dxfHrK8RJ8rkaEiDPrVf4g2WzG45HrXpYcjmqkqYDVFpYFds3S0ltltGQ6oiSeh15cqfWVjLsABy6aTVEcC3Khdt5TGuvpVj8VXDgYIbnXSZiJ5ntSczcZ0g6tALjrF8z8TKU6AfU0GwviNTC8yD69CKFYo6yhJTmLrpOqwYSnsPxetBG1KUqEiSaqxrxoB8Fm4gG7xsvW6RnTq419VJ6/wBqW7R0KMBP5e1A2MULDiVNKOZP3gd/7U22GJBxwOsJQHlEeIhSQdZ+NAOxpcnLHx6NVMn3LJtbppMglUGBrAJIKT10BpexjE0NrXA0zKCR11MVZr5CgEuIlSgQcuhH+rlSRfcIthwqZl0JJC0KMFJPw+qd6mxannyDlESbpwukKc+KIjaBrFZXLGLZKXlgApAOx5VlXxmmrFUHA64q1QtsqCkmPKamWOJXuX7UBaOfiAf80etGEoRlbAkaiSIn61BuMNU5q7cNI7TP6148MncWuL/UZRH/AJNt7VlzwHvwT5Veh5V1tsSubVQS8qO55+/Otf8Ao1tHnu//AFgV4vFbZtPhrcVcNxGVQnL3SrcUW6L4Sb/Q6gu9xSyYDkGecVKw+9YWYagGNQKQ8YsUFvxGFFaN9d09jW3Byz4oynXmOo7UGfTwlibiapU0PGLWRdSAlWUjWhhXcNJ0EmN+v7V2xjGS2vImc0AiBv6nkKIYUtakArAk1Hhk8WJWHkpyNLJ1x1KfEJC07Ecx0NMlrbAJCiY+lCi8lOlE8OaKkEqMg6iPSYpuO5eTA6JaykphPLbTb96SOI8FefIKVGQVDMDymRPeZp4DBA306dKErU4HU5EygzmO0K3276VRHjk5lRXrTrWQqzbmdehrljL5D7m+/OrE4gDDszoqDHrzHakLiayUlzOBIITrv90D22q7FO+waBjTqiQkHcxM6f8AFdbh5aJTmOhiZqAFf8V1f5Hl0mn1yCEMJxtxhxK0qMg6zsas5LCXkpu7YgE/4iOR6g1UBA3AMfOmngLiL+WcyK/wl6Knl3qTV4ZOO/H2gov5J/F9gcqSzPhoB8vQn4vf9KSXronQ69Kvm8wlDyJQdFDQjnVXcTYAbZzOUSN+0/oKn0euUvCapmyj8HbAPCsmi+//AIih5E8z09BNKmMYwu4cK1nfYdByFcL25WtRUs5j9OwqNOh01r0MeFKTm+WwGz0vURw67J8p8yfwn/elQ7a3Cj5pA7CSe3amSxDdvBcSAT8KB5lHuo7JHYU2cuKOQb4Gw7I6XQISAfi3G+3UU149cJcSWnF5G1jLPRW6T6b1ywlxK2FPBuCE+k+1JV+VrunGzJDuokzlMSNuhkVFW+VsN8KgJitqUOqaCTMxJ3/451BXcZQUJ57kc+w7UyYuguM5h/itQh0kQSnXKrrA+E+gpfShpv4lFZ6J0HzOvyquEriA0cm0kEc1HYdKP8OhTRLigUmQkHnKvpoDQdu6Ws5GkhEnQJ3PqdzVhcKcNOMhRegoMEjRQn9xStRkUY0/YUFyMlliailKgQD94RuTGgJ51yxO3SlZcU4WidCdBmnbSZPOpzzqsicjjeVJGaQFCNwTpoajpsP5tJ8dswHDkymJHqN015qpMa2JeKXAS6pK7cLUDqsgkq6KMaaisp7u8IaJGdJSUpA0UrYbGvathJ7ULZUWE2j6HElSFwdDIPOuFxg9wSshCiAelNzPHLjYActTHUT+1FsN4+YWoJUytEmJ3H0qZ5cye5RRyorAWDwM+GvT+k13ftDlzgEfiTG1W6njW0CilYUkjqj9a6K4jw5YMlHeUR+ld/FZlztOorHA7hTbZXEjmDsodDU9zDEnLd2hJSCPEb+82efqn0p3/mcMygq8MJO3l0P5UUw+4siPsS3B08qY/SkT1Mmm9n7m0LSMPS6oPRrAntRFTqWxKtBzpg+wSgqgZRvA2qBiWIWaG0rcEoVsQjMKijjySldcBWI2O3q27mRsmCnoQdaLsY2EgKbJLaj5o+4f2os/iOHqaDxSFI2BKJjt2oScZwxXlQlQKvupQdfavQxzk1tcegSS5xiyQQHIO2oPzqIvFM0lC1eUHzTuVaT/AGoHfcPNOrPgB5Aj76CB7k1AxSyds2RKgfEVoQeSRJ3AI1NPUIvo4j4uHcxWFAz00rqxiQIbS4N0QZ7EihK8WJHmFdbrVpCtJg+2pJ/SqVFqkwePRN/6MlxSsoER8p5+1C8Vw1DXwOZ4idOs6TziKyzxAjRXz61MuEBaFBI0AkxqBtrRcp9mAa9uQT5BlTA0+v51lpoZrsrCXk+Ytqga6jT5z0it7G3SVALXlk6gDMR/s96bca4BGPh7jR62hHxImYNO/wD1+2vm1NkZFkaBX6GkBQtmiB4ZdUJnMco9IGv51xXiLitEISjoGxr8xrUmXTwnzVMNM9xLhspzKUpKQJmd46gc6CFbCNkqcI5qOUfIa0z4ZhV4tQJRp/8AYdxzHcUOx7hpaCXG21eHuob5DzHcd6dCava2c0Dv+rrOiEoR3AE/M1xQkTmW5JnlqfnUUo9qk29p5c6/Kjl1Ueg/flVFJAlw8G3qX7SBuPLrzgTSdi1/Li2CchPwuRlOboeiDUvhW9Ubf7OE5VqASOfkJE9dU70JxVIvWzcIADyB9s2OY2Dg696RGHk2Ezrg5Di1MuEpeKSiTssEaA95iDSzimEuMqCVpidj1/3tRO1uQ5lC/K4kjK6ecbJV+/Km11ouuKbfACVgKQr8CiNT3BMzQTyPG7R22yF/DjCGypSnEy4BKOfqYqwGrRaifPGUxlgx1pVw+1Wy4EjyqBAkd4/KmRy6znLn15CYB7etQybyS3MZ1weBeSVuqypR5VaQlR5QOftSZxRxy6hzIwSkQJJBE+gPKi2I3pYz/wA04AmQWR8SgfxBJ0G50NV7xHjIdWMuY5RGdeqlazr0qnBj8roCT4O13xldLVJVGkVlBGbZSxmGvvWV6CgqFF0s4/Y5Rmca/I0UtE2jwlvwlekTXzwyvTvRPD70oMhSk9wYio8mli0EpMuzGOH0rBKEDNHp+cVWfEGEXDZOZkpHUeYeulHsJ4mu22lKzB9IEgnXbcHmDRfDf4hsPQh1opJ0keYfvUcYZcbbjykHuEvhtvxFKYcEpUND+FXWnrDMODKI6DejVvhds552soJ6aVE4iwp5TSg18Uad6kz78svhGxE7GeMS26EtQQDCwdQocwfajuFNtXDBSgyw5sncsr6enMVVeJ2LzSiHUKSZ5j9am8McQLtXQpOqTopPJQ/fvXoPSxePwfKBt2Nlphqm0v2q/wDySe1I/irac0UUqSdCDBFXS6hu5bQ+0ZBH5c0nv+1VnxthZQvOBodDU2kztZXCfb/ya1a4Cjt+p1tot3wbAQMwUpebN94mNxXW+wRlSErubtZCU75fiJk+XMZPKgHC9qlSXFBbYdTGQOKAAGsq10JHSpGPYg20tzKrxnVDLmI8rYiCEg7nfXvV0l5VE5PgVCmVQnUE6fPSmXGsNUEssNiVFOZVDuE7HxblA5AyfanjC0hy7eeIUEpORCo0hOhg9dK3Ll2yr4BigTw7wRnAL5WJJGUaRHfnTU1w54eTwwAlJ+EaZ45r3mj7CSIE6fv9K7POJMpnL1jf1qOWSU+2GkLWM4SSlwyQlSBKdIkkeYd9DrVZWlp4aVOTKkkpT35Zu4FXA6FS4rMVoMEJGp7iO9Vvx0wUOIWhJQmIgaQTJiOWm9P08qe0yRBwvCS6B9oATsIJO55+xp2w3BC0iEgK6nYkncmeQ3rnwCgKZlIkJGxEeaPNCv8Ae9M1kQSCD5uYVS82STlRqILNsUqIIMgQDMke/pUlwKA8o0PLLudz+VTxbGVEkknWI/XnXC4uMoAkSrbQipvYQkcQYCy4rOU+ERqrLsudkxyUevrSZjzLiFw4goEQkcgOUdas3Ei5lVlSpUJzJMA89o396rTFMXW5KCCEDQJOpHv1r0dLKT7FyPMHxlbAITtmCvcT+5qNZYgtpYcQYV+RHQjmD0qCaKYbZZyCdhVc5KKsFch9nDczTayIzKJiNqZbT/DSFCQnTuOYg11dtwLVvsBUNt8ZVj+mfl/aa8VZXktv5HVQxYZkd2jMjX10PlNLjnEbTbhbUo5yoyeh6SflWqL7IotTDnhLWrlBKfKPYfWl4qbv0wohF0kaKOgdA5Horvz2q3Hi4uQF/BGxjGPFcKXBIOmvLoaBYhbLbOVUxuP3rW6ZUhRQ4kpUnedCPWmvhpDd60bV2A6kfZKPP+mq3/LimugexObcI2JFZTH/ANquIKkrBBBgdxprWUazQa7BoUWjUttVRLcVJaTJ6UyRgx8NYyWXIOratFpOxH704M8JIDqX2TLKtR/TPKkfC7JoqBcXCedWvgGIs+GlCCCgaR2rytW/9oyPwCOIcQUkBpqU9VDlQj/vx+3KUBfiAbhevtO4ol/EHCXW0+Mz5mzvGuXvVWLWTqd+9bpMUXE2RbeOYkw/bIuMhTm0UUmcquiknQikG7ZQZU2tPyg/LWunCGLJQssu6sujKoHYE7Gh2P4cq2eUjWPunqDqDTsePZNx/YG+Bx/hxxB4TngLWChzYzolWw367U4cVYWHG1aaH8jVIsOkEETM1cWD8RBxlpxz4F/ZrP4XBsfRQqLX6Z2skO0FCXoqu+ZDbmUTpuD1/Y1ti6PtXP8Aypm/iDhORYcTsdCR+RpexRBU8I/zAkj3AH1qzBl+8gp+/ZjVMZODLbwrd64OhCTHtP61N4NuHfCUvOYnUKQSmNTKT+LWuXFTotrJtgGFLifQb/nQ+yxrL4bYdbDIGogztJnrSYJzUp/LO6LDZK1N50ELUZgzyJ0JHbpUa8uSgZcpUoAFXmjU9AN46bUMwDFg4gKSkgoJSlMwHDrB9gPamlFvmSlSwnNGskSnnvSZR29hWDsLeStPhpzJUDy0MAnnzJP6UH4+tleC6SJQmIkJ0OkGRqdfrTFbPIMqbLZSZiDsAdT3pa40xRDluoAqMQIOmbT4gDyGlHjXmjmcP4Y3xLZZyyAomdNJj3jSnMP5lFAEgDeIE9DzpA/h1iTaJbUcqlGZjfbc71YZ1J0kAzPI9q3PHzZiPbV0jQkDuZ9q5XD0bjNqNBvzGnLatnncxEQY3AMadute3KShP2YBKtug9aRQQFxRDikLI8oAOXWDJ1AjmeUVUGJ2i21kLEE69dDOtXFjiVLbIiFpKZAMTBkwelV7xBdNhbgU2SuISoiBGuvbl8qr0radASFdgaxyo5aPbDkKBAxUpm6irMkNxkXQ+jFQbMgnVJ27UIwG+8S41+EJUT6Rt7mBSy5fLXKU7HlTBgiPBaQP8x9Z9QhEiPQq+lTx06gmwt1kJdrnzPOKWkqBWVCCMswU7/Fy1oYw2nOchJTOhO//ADW9hhrrq8glKSdzIA/Smu64SFs14oWF9YP6U6UlFU2YkyE+UPoCLnyrAhFxEkdEr/EO+9ArnDn7RxCoI1lC06hXcHb2p0tLNLzcRuKgWTVw2oslIdYnVK9hqNROx9Knxajlx/sa4jdbcR25Qg3Cgl3KMwj86yk/ErBh1xSg8UDbKUzEaaHmK9oo4YUC7EnBGgp1KSJGs94BNE3MPSpsOo/1J6dx2n5VB4Z/xk+/0NFMNuSUON/h845TyUPcVTkbvgFA5aSRE+1OHCislutR9vali7YAhaDKVaj+nsaZUHw7Enqn61JqncVH5YcVyH+BuMEuTbXBBSowknYTyPY0M424PQwvPBDSz8aROT/yHMelV007Bmre4D4pTdtfylzqqISo/eHQ96LJhcPOBilXZXl5wy82jxWyHm/xt6x6jdJo6+z/ADtiFQfHYEGfvJ1rfHLV/CriWifCWdAdQeqTRfh7H7R5eqfAcVoY+FU/SlZMk3FTSuvZvTKtimnhB3xUvWp/zElSOy0eYfMAiteM+HF2zqlBMtq1SRqNeVBsKvSy824ndKgf3Hymq1NZcdoFqhwwnGf5m3Vbun7RI8hPPse9ecNYcHHGVq3bzII7p1E+x/Kl3H2SzdLyaAnOgjorUU34Qo+A4qQlxaRl7rO3uaknDbG4/iD/ADFTjPE/HuVR8KfKn23PzofhFgXlxOVI1Wo7JSNyay0sFvO5EjzEmZ5dSegHWiWI3qG0C3Y1SD9ov/5FfokHaq14RUIg+yQnGcjyPDkNNaJAMEjmo9zoaNucbqCT5SskGcw5fdTpv3NLFpbidelSXGvLMUmSiaEMN4pUAQrK3rKYbkAfhEGf9moPEOPF+EyopHJQG/MiNY7VCyBQ6GoakQYNNUIp3Rh2s7goWFAkenTnVw8OX4dQCg+VQIg7yPxGqYSmTTnw3jC2kADVKZJHYkT60GaG5cGosm2QEbCBtB026TqRUF27UXClCUnzawVabe1QrbFGnQCkiE6QTBHMET3qXh2ItyrKrMQTm3nSNYqNxa9BWb3DKW5cUslI1OYnSd4HSqx4+um1vhSDPl15iOR96f8AHcTHhHzDMo6DQSeW/LrVQYmsFxZEbnbb2qnTY+dwEmQlGuZVXriq5zXoJABHCWc60p1knzHoncn5Uew/EEO3oUQfDQnKgCBCUghP7+9ALK8DbbkTnWMo7JPxH8gK9w24ShLip85TlT7nU/KgnG0wk+SzEOtAAOrKUAydiRO2280HxbEWVaMhZSN5OhoJhOEPXKAfEGXortRlFmlKFA6LGo0qJxjB12xtNknAbvaRl6CjV+ylUKG8f8Us3d2gW+afOkjIB+dSLLGQprMd9qllglu3I6/RGaS0BDhObWa8qDf3iFLJrKug5bUC2hf4WEvI9/oa4IVDk8pqNh14ppQUjQxHzrslU1Tt8mxa6GO2hlYSoBTD4Go1gdR0UDRTjEeFbhA2MQeo60L4cdS6PAXvOZs9DzHuKMcTAPILMHxG050ctB8SflUGWP8AOjYcXwV3NEsMfU2C4kwUkAHvUBIA3o3eseHaN9XCT7VdkklS+QEizcExZrFbU270eME6HrGxHeqvxrCnLV4trEFJ0PXvUfCMQUy4lxBIUkyIq1cSZaxez8VsQ8geYc5/UGpZp4Jbl9L7CXPDI2FYqp6xCsoWUghSTzj9YpMv7Fh7zW5yL5tK5/8AievaifBF0pp1TC9ArbsoUO42wjwHfESIQsz6HmKnxRjDO4p98oL0dX7Y3FuyuIcZV4LgOhy7oP1Fe3763VIYZGpVmHLbY9gACamcHPrdS4hcKSUxm+8CNUgn160Afv1oS4lBEKMKOyoH3fSelPim5OL9GN8WF+ILpKGfsCCVmH3BzUOQ6IOvrrSmg61Owq7SklC9W3PKrt0UO4P61yurUtuFO5nToZ2I6ginqO24sHsN2iJg1OWx5TWuHWKy0FwCBvHKOo5UQ8PSKhlLngYlwK4RBrjfjWpjzUKJOgFCrt3MqRVseUgWd7VNHMLWAoT6H0OlBLacuxjrRCyJBrpGInusZVKT0rhbYk4yoqQdTMzzqVdOzB6j+1CcTXE0EV6ZzRs3jPiLy3GqDpp9zuKh47gq2YUDnaVqhY2Pr0NCVnWmfhTHUoBZfGZle8/dPUUyacPKP7GIUzXiUTTJxNw0WV5keZpWqSPnS2DFNx5IzVxMao1mth1rU1sKaYN3C+NZUpZ1nNoANNY95qw79tKWAhXgoeI8udWUp6TvNIPDiE21su5iXIISfwzCQfWT+VKl5iC3Fla1FSjzOtRLEsk21wl/cc5UqDfEWE3TCgp4eVR8qkmUn3FFLltBt0JHldUSpKRrmOgiuHB2JF1Dto55m3EHKPwqAkEdNqiXS8i7QLOgSCf/AG50bTb2+0AcLrBHM2mbv5Dv7VlNt9jac3wp9tR7VlCpyro51ZViNq6prUJI0rcVW+QAvwoJuUdjNE8f4meU4tsFOUEgHKJHXXehvDqsi1L/AApNC3FEkk7k1Ps3ZG2b6PG0SoDqfrTJxiqPBb/Aj6/8UHwVnM+2Oqh9aJcSAuXCjsE6D2oZu80V8Wwo9MDJbOXNyBimHgrHlWr4X9w6LHUfvUG2tG/vqPzFGMOwRlR+Mj3FdlnGqaMoa+McCDhF3bb6K0585HcV3eYRfWoJgEiD/SsUU4VaQ0jwivMg7Ty/tUtvCAw4spPkXuOU8iK8WUpR4+Ov/Bq5Krez2QbbGjhVnXHbYHrtULi63CLlWTZYCx/q10qysW4ZS+74mbKuIn57d9aGY7wOXEtwuFIRlk8wDpPeq8Osjab/AFMcSrkbgEwJ3osu/ASEpOZSRAWREDon9zU+84KeR95JHrQO5sVNGFRXoKcMnTAaaGLBEq8IqmBMb6n96Mi6GWCJ09DNAcCXmGUE6awRp3pgaQlYgJIjpr71BmpSdhoAOWYddIWvIkCSflHrQm/tglag3mIGmu/5U33uBr/xEueH1JEaUMtLZttYWhYePMkgD5HWm4cnFpnNAdt4pT5lKBAIyRpXlrdlJA3ovxAlx4hSW4AGpEa0Gdt1gCEHQamKpj5LkWFF3JKAeh/Y0GxJ6flUnx/IEiZJkn20FQLkaVsY8nESa98TSKxRzHpWobkwNfSn8GD5wdiwfR/KukHTyE/Sl/irAFWzmg8h2PTtXK1wtxqHVkNAagnc+gp8s8TaxBhTS/jA58/6hXnzbwz+8h9PsPtUyqFCtk0QxLCVNOFCtxz60NcRFejCSkrQD4HrBFodtMqj5IKHCPuSQpC/SdKX7zhe4QqA2Vg/CpOoUOoND8MxRxheZtUH8iOhHMUxW3HjyAQhDSSeaUkflmilfdyg/ELcn2SMMsf5BtT1x5XFpytI566Zo7UCx+4zBlQP+XB9ZNQ8SxJx9ZW4oqUeZ/3pUFZpkcfNvsFys0Us1lamspyQNjna4AhSk5lTNEMX4WbyAMgBQklRPKjOC4etLaVKQYqZcoAMq0B0rx5ZZbuGUpKisoLaVoPxHT2qDlqw3uGEXCiQooPIxINQMU4DdQPKoLMbRE+lUQ1WPp9i3BgbhJseOFHZIKvkKh3l2VrUeRJNEMFQW0vqIIIbIHvpQaKKNSyORno0XvUm3e1G5PQGK5ttgnUwOZo9w9hXiqzk5UDROkknt3oskoqNsxI72GIFO4WtQ2QiQAf6juacMO4ryoQzdA+eTp/lg/DPWh99iiLNOVtsSNhJknmVRE11wXiJi5+zumkpWfhXvryGuompJRU43XAXQ02jSgMpVnTuhXUdPUUv8Rh5LTwClfCFoPSD5h8j+VcMX4iTb5EImDOvJMafOdxTJbXCLy3OUiYhUdxE1508csTU64DtPgppzGXju4o+9dcLsHrlcJBUeZ5CuF5Zlp5SFjVKojrTfZWz3hZQ6llOmiBrJ/Eo1685pRuPsBJ2HsC4OZZGZ50TzAOn96IXGL27QyspBPpVaoD3iKQSZQTmJVAHckmiqX0CDmzntIH715+TR7pbpysJNkjHrhy4G/7ClnyIkiFqHM/CP3NMCll0kDSd40A70LOFqccSy2NNye3NR/OqcLjHxMaBPiKMrUTA9teQqKt5XU/OiWN3KCQ21/ho0B/Eeaj3P0ofbtFagBJq1NVYDJjCNPao9wkk5RqaZLbCTHmIQO+/sBrR3DsKabGaMo5rXufQcqjyatY31bGKF9i9gfBbj0FfkHTnTBfC0w9MJSFuxz1g9zUPFeMMnktvdZ/SoNpYt4gDC8lz0Oy/70pLLN783Efg60uELeL4mt9ZUr2A2HpWmGXimVpWk6g10xXCHbdRS4gjvyqOy3O9elHZKFLoW7ssC6abvmgtEZwNv0qvsRaKVFJEEGidndqZUFIJBH+9aN4lbIxBvxGYD6R5m/xAcxU2NPBKn9P+AnyIVe1u4ggwdIrQ16CFmVrGtexXR1ohKSRoqYPWK6ziKswaysWNaymJgl6YO6SyMw8wG8/pzqKvDi7CSrZU0vYBiKvDMK0mR6U5WEuDMggn69a8OUWnwUJ8BnDsLDY1hcbcq54iwpwawmCCewBmBHOt7xCy2kI8hG4Vz96CYtizyXWEJWkLWYIiRB0k9ancLYQn4wVPqdCAZUqEgJjQSaC/9sXUT4K/l+k0+3nELSgfA+xXJBVl+KNPi+7Pak/FnnEqzB5xRUfxH96swyml1QFoFCxWVhCklJG8iI6k054JahpGc7JHlHQdfUmoDb61+G2dXI86zqQDrBNH1voaQVL+EaevTSp9Tmk6gbFCliOIFo5ilKnVa+YSEDkIO5O9bYLiD77mUIaXGsKSlPTYiDNc+JMJdLviISXELAKVJEjYT6Ga6YDga0AvvDw0pEpz+WVcu8Df2FWx2qFewXYW4nw0NtLcyK+PMUK5FXlJSfwnSonATz7LgUlCvDOis2iSPU6VItMQW4w+kE+ClBha91LmdJ+nKlhl8qgrUopGkBR+m1BFXGUXyc/kfeP+Gw6Dct7pHmA1mP1paa4uCWg2WErMQVHSfWN/erFwa+ZMpJKZQmUqGivLuO9AsR/h606pS23MoJkDSNelRYs0cS2ZevQVX0Vle3ynFlatz+XQCpuEhThCE70x338OXkapUD+VGOE+HPCGuqzuf0FN1H2hhjjuL5OjjdnjWGBtrtzPWhHEF4LdooTo47ueYT07U9XdlmgCfl9aTMY4LdWtTinZnkR+QrztJqIOW7LKg5J+hDUiUz3NF8AtXFnySO40o1acIuLUlJTlQmZPXX9qmYreC3T4TCD3WB9Otenk1in4Y+WwIxrlnjzrVsMzhzL6UsYljjlwqJhP4RUG/WpSpVPvXXDmZ1imY8EMa3y5ZjbkdLa2Sr4iU94miLXD1wmFsKC4M+RWo9q6M2elQL1a21ShSkkdDFdHI5Ok/wBzWkh9w7Ek3KQzeNFt2IzKTovlrpoaXOIeEFNEqaEj8O/yPOoVlxpcoASohwDksBX5mmXD/wCIDSgEPMwOqTP1pEsObFLdj/VX/wBHWmitn3TMEEVlndqbUFoUUkHSKtXF+FLW9+1YcSlQ+JJ0n16VX1/wpcIUQEhQ/pUFfSrsWeORVLh+0BtfaO1+lF6C4gBL8eZA0C/6h37UsOIIJBEGdqkrbcZOoUgjsRFa3l2XDmIGbmevr3qjHHb10CzW3CNSrpoO9SsRP2DH+r6ih1EcSH2LA/pV/wDqil9SO9AZVZXqhXlNsAtThrBg03DkBXMEzNOvDWOsJSW8yEqBMDaZ6aUPsTbyAspLiQfaN49q3vMbaaAU23nnmEjT10rwsed77oe6qhkuL0hJ0nSdNfpSOblb1ynKlACDJVHJOqpVvURzj10qgBKRO0TWiOLnQoGUxO2UCRzBgU7Y+WcpcHV7hZLq1OMv5kkkgJSVEc4Ov6Voxw95VKzhZROUKSUaj13ij+G4w0AHU5WFrOqXBGg1OU9NedCsStkuXfiN3HiJPmKEkkJOmnShlkag76OSIWE2GQEq+NW5+tDuI7nN5E6pT+Z5mmu8tSlCjzI/2KS71O9RaeW+f3jDfCImCYnctyGioo+8ndInmRyqTfcRJWok27aiNAVFah/6kxQm0vVsEuIMfd7H1HMVK/6/I0ZZSr8QQP10r16b5oUiXfvu+EVOq8yhDbY8oSnTMoJGgBGnzpeSo712ffUtUqJJ6mu+F4Yp5eVMBI1Us7JHUmtpQTs7sZV4lcIcaDS4T4SSZggCIJM0Xw7jNJV4TgSpOwXESe4HKl/ia5SltgN6tlETtmymNe3aofDmHF50eXyjU/tUk4Q+63TCrngsli8U6mAjw5J0CiZHpyotbKbbgKOvTeolo1kTAHmj5VCxDFWmNVkKX0GpP7V4MMLyz3VwNbSVDQ5ctpTmKgkdTQ64vWyoArTrtMD61W+L8RvOklCTptvCfTvS25erJlSiT1Neivs5ZeHwKtrkvVVmFIgER2oS9gnQA1WFlxC62gISVDnmCjJ+ekUXtOO7hBH3h/Vufegl9kyT8JHb2OJwlnZxoH1ANDLrDrIGPCW2eqRpXtl/EJC4DrPuk/vRU3dq+NCU+opH3ObD9XK/MNSsDrwdkjyPD0UI/OljG8EcEkAL7oIVTxcYICPs1g0i8RWzzJkgjuJqnSzudGy6PLFpLcAJmFBOgBUtXPUg5QKL8R2Nv4JUltJdCkhagfh5mY0PIVH4cxtoznUlKzHxaQdiUnqRXlw8zPhBQUVkjy6gAmZnmqrXu3++AL44FBGKuIcK0KKT2PLkK3xLE/GGaMjnMp0CvYbGjWJ8LZE5ydAk6czl/trSitfsKug4Tdr0LaaOirxwaFRPqZ+s1ENbqrUGKoQJ6kCdaI30ZbcHbJPzUaHlRO9TcbTBbHRtP5if1oXzJI08usMzKzNg5Tt9K8rLTFi2nLHfesrVGRlotPBsabfeCENRCTLqh202oFxL/NKzlvVpA8ykwNjEx0rlg2OFTRDKCEIRJUN1ERpNTLfiRl56HGktNqQUFXPbTMa8pQlGd10NtCRbklVPXB/DTji0uuI+yGokxmPL11rmhvDAypQlLiTA8xOeDuAeRo3b8espU02hk5IgjaD2o8s3LpGLgI3lii5SWrhHhrRJBB0jll6+lcOGMAFu0pbhA1KiTyHL8qaFWSVgKXEJ80q/LXoKrP8AiDxcHpYY/wAMHzK/Ge3aoVjnmf3a69hto64vxB4pJQAUJPlB58poM4or2Ek8hUfDLNwDKpJGcafUT0qU68pqABlGpKuao+gqtYYw8YgptgrF7LKUpU4hIAneTJ1MgbdKFqU2B5cxPU6D5Vl6CpRVzmuDLJUYHz6d6ugqiCydhloXVRISN1KOwHU1OxLF0pR4FuIbnzK5uEcz27UOfu/L4beiOfVR6moiUGs227ZwyLaU9ZsZdVJcUiPWD8qesDtm7RpIUQFRKifrS7wmksWy3VJKjIUlHc6AkchRaz4deuPt7xXhtnXITGnIH25V5epabqT8U/3GLo9uuIHHiUWwyo1zOHT3mo2C4Uh0qAXnynzKVzPMJnl3rbHLu0TlbS4kNp3SnXN61g4vYbSAyyT+U0txyOFY4tf2OTSfyGH8LbSnKNB2pVxTh1EyhSUDud6NWrt3ciQkNp6x9JqajDbe0T4tworVyzaknsNhUmGWXDOt1v4QTfyK1lwaVic8jqBA+ZrhfYQ0zu4FEck61MxrjVbkpb+zR0FKq3iZ1Ote1ihmfORinNeiVakF0AD86csIRpSpg2HLJC48pMTTlhSIFSa980g4I7XyykaEj0pVvMRcU4lvOSlRiDr9aY8Wdnyp1NeYPgPmC1DXvUeLNHFG5BPkW7PhZdyoFKC0J1kzPoKYX8LZsUeRIU6Bq4rZPfuewpsuH0W7ZURGh9TVRcSY65cLO4QDokfWq9NLNqHcuI/AEmlwh6wVYubZSs2YyZnvIPpyqv3uF3VKPhwrU+UHX5Uxfw7uiFuNEnzIJjuI/Sh/Fv2NxnSFDMJ8qo1qrHJwzuC9mXxbAD/D1yn4mHB/pND3LZY+JKh6ginDDePrprSc6ei9fziaacP49tHgBc24SeZACh8qqlkyx9WD4sqRtGoqZjZ+0PoB8gKtm5w/DLmC2psE9ND8qG4p/DZDhKmXdSToYNIjr47vOLQWy1wyoyKym+9/h/dIUQEhQ6g1lehHNBq7FbWHeDUgJWAIEj6iuDzScx8o36CsrKWv6kjfRoGk9B8qM8LMp/mUeUb9BWVldP6Wch44tUf5Rep5D86qxbKZHlHyHWsrKXh+g4b+G0Dw9hz5dzXDGWk/yzZyiZPLvWVlJ/GGuhSeaTPwj5CtUtiNhy5V7WVcgfZoGU/hHyFdWmUyPKNxyHWsrK19GD1wageK9oPu1t/EJRytidIOlZWV5dL+IR34RDU0n8I+VG+F2El5MpT8hXlZXoZPo/Q2BZw0GmlJ3EAlKp10O+tZWV5OFL7wZLsSA0n8I+VbBpPQfKvKyvYj7FMO4MgZhoNqZWUDKdBv+lZWV5upXkNie4S2JOg+VG2EisrK8zMuTYi/xyZQJpELSfwj5VlZXuaT+mKfYb4LbH8ynQbHl2FduNWwfD0HPlWVlBL/AFS/IL8IBv2E5h5U7DkK4JZT+EfIV5WVcugGScLbHio0HxDl3qctwpdVlJHnOxjma9rKXkRz6G6xWSgEkk969rKykLo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8614" name="AutoShape 6" descr="data:image/jpeg;base64,/9j/4AAQSkZJRgABAQAAAQABAAD/2wCEAAkGBxQTEhUUExQWFRUXGB0bGBcYGBwYIBkfHB0XGhoaHBwcHiggGBwlHBwXITEhJSkrLi4uHB8zODMsNygtLiwBCgoKDg0OGxAQGywkICQsLCwsLCwsLCwsLCwsLCwsLCwsLCwsLCwsLCwsLCwsLCwsLCwsLCwsLCwsLCwsLCwsLP/AABEIAMIBBAMBIgACEQEDEQH/xAAcAAACAgMBAQAAAAAAAAAAAAAFBgQHAAIDAQj/xAA/EAABAwIEBAQDBgQFBAMBAAABAgMRAAQFEiExBkFRYRMicYEykbEjQlKhwdEHFGLhM0OC8PEVFnKSU2OyJP/EABoBAAMBAQEBAAAAAAAAAAAAAAIDBAEABQb/xAAwEQACAgEEAgEBBgUFAAAAAAAAAQIRAwQSITEiQVEyBRNCcYGRFCMzobE0UmHB0f/aAAwDAQACEQMRAD8AX2b1aXPBWMwHwH9KdsCZebUAUjIdx/bnXHDi2ndsrJ+8kSQKKWd7bpOpUk7SqRv618zLVSlCkh9IH8VYapB8QCUEa9v7UtoxaNNIBnTefWrCWwhafI7POJpbxfhEuZlN6KjYc/2o8OrUVtyHOJAVxU6pOUq0iPb/AIpz4Huh4BMfeqsLrCHmj5kH604cCXJ8JSTpBml/aM4vBcAsa8qZYdvcIdGRUZokp/WlfGsSfs1lIMoUZSo6+3agnEF64y+2836fuDTjZ4i3eMALAClDY8jtOtJwtKCk+jpKpUBrPj2J8RAPTLpUi44wQ6AhoKSokSdNBzpUxDhwpMCQoaEbp7HqJFSMCwpTeZSxqdufyqmcsW20CP8AhT3jAKUn4D5T7RWnFl94TClRO0/Oh+DXaxKUpMd6g8bXijblASSsxp01pGLv8wqBGH46CsRGpH1rvd4x51AkaEjlSTb2rwdT5CBmHTTWmmyxZLC1/wD83iKzmVKUJ3O3ar52l48g2GsOxJ0f4bSlDkYimOxvXlfGzHfMPpSc7x6/923SB3M/Q17d45fK1bdYCe2hHsahnDNJ9JBWWHpz0rmpYglMK9CKrNy7uC2S24p1xKpXOxHIJHMbTXS6uXilN1ayhYADzXIEbLA6cqH+Ei+6syx3Yx9hSspVkUPurGX+1EFeGrSUKnloara4uf5psqdb8J3bNpkVv3kGle/xBTPlQTmI1X+ieg70cNFCXFUzm6LjcwFicwbSFciAPnG1KuO8JOAlbcOSZIO/96QcP4jukKAbcXJ2Ek/lVgr4udt2km5yqWRMJ0MVzx5sEltlf/B3DEi6eyKyqTBHKu9jizKYzshevM0dxfHrK8RJ8rkaEiDPrVf4g2WzG45HrXpYcjmqkqYDVFpYFds3S0ltltGQ6oiSeh15cqfWVjLsABy6aTVEcC3Khdt5TGuvpVj8VXDgYIbnXSZiJ5ntSczcZ0g6tALjrF8z8TKU6AfU0GwviNTC8yD69CKFYo6yhJTmLrpOqwYSnsPxetBG1KUqEiSaqxrxoB8Fm4gG7xsvW6RnTq419VJ6/wBqW7R0KMBP5e1A2MULDiVNKOZP3gd/7U22GJBxwOsJQHlEeIhSQdZ+NAOxpcnLHx6NVMn3LJtbppMglUGBrAJIKT10BpexjE0NrXA0zKCR11MVZr5CgEuIlSgQcuhH+rlSRfcIthwqZl0JJC0KMFJPw+qd6mxannyDlESbpwukKc+KIjaBrFZXLGLZKXlgApAOx5VlXxmmrFUHA64q1QtsqCkmPKamWOJXuX7UBaOfiAf80etGEoRlbAkaiSIn61BuMNU5q7cNI7TP6148MncWuL/UZRH/AJNt7VlzwHvwT5Veh5V1tsSubVQS8qO55+/Otf8Ao1tHnu//AFgV4vFbZtPhrcVcNxGVQnL3SrcUW6L4Sb/Q6gu9xSyYDkGecVKw+9YWYagGNQKQ8YsUFvxGFFaN9d09jW3Byz4oynXmOo7UGfTwlibiapU0PGLWRdSAlWUjWhhXcNJ0EmN+v7V2xjGS2vImc0AiBv6nkKIYUtakArAk1Hhk8WJWHkpyNLJ1x1KfEJC07Ecx0NMlrbAJCiY+lCi8lOlE8OaKkEqMg6iPSYpuO5eTA6JaykphPLbTb96SOI8FefIKVGQVDMDymRPeZp4DBA306dKErU4HU5EygzmO0K3276VRHjk5lRXrTrWQqzbmdehrljL5D7m+/OrE4gDDszoqDHrzHakLiayUlzOBIITrv90D22q7FO+waBjTqiQkHcxM6f8AFdbh5aJTmOhiZqAFf8V1f5Hl0mn1yCEMJxtxhxK0qMg6zsas5LCXkpu7YgE/4iOR6g1UBA3AMfOmngLiL+WcyK/wl6Knl3qTV4ZOO/H2gov5J/F9gcqSzPhoB8vQn4vf9KSXronQ69Kvm8wlDyJQdFDQjnVXcTYAbZzOUSN+0/oKn0euUvCapmyj8HbAPCsmi+//AIih5E8z09BNKmMYwu4cK1nfYdByFcL25WtRUs5j9OwqNOh01r0MeFKTm+WwGz0vURw67J8p8yfwn/elQ7a3Cj5pA7CSe3amSxDdvBcSAT8KB5lHuo7JHYU2cuKOQb4Gw7I6XQISAfi3G+3UU149cJcSWnF5G1jLPRW6T6b1ywlxK2FPBuCE+k+1JV+VrunGzJDuokzlMSNuhkVFW+VsN8KgJitqUOqaCTMxJ3/451BXcZQUJ57kc+w7UyYuguM5h/itQh0kQSnXKrrA+E+gpfShpv4lFZ6J0HzOvyquEriA0cm0kEc1HYdKP8OhTRLigUmQkHnKvpoDQdu6Ws5GkhEnQJ3PqdzVhcKcNOMhRegoMEjRQn9xStRkUY0/YUFyMlliailKgQD94RuTGgJ51yxO3SlZcU4WidCdBmnbSZPOpzzqsicjjeVJGaQFCNwTpoajpsP5tJ8dswHDkymJHqN015qpMa2JeKXAS6pK7cLUDqsgkq6KMaaisp7u8IaJGdJSUpA0UrYbGvathJ7ULZUWE2j6HElSFwdDIPOuFxg9wSshCiAelNzPHLjYActTHUT+1FsN4+YWoJUytEmJ3H0qZ5cye5RRyorAWDwM+GvT+k13ftDlzgEfiTG1W6njW0CilYUkjqj9a6K4jw5YMlHeUR+ld/FZlztOorHA7hTbZXEjmDsodDU9zDEnLd2hJSCPEb+82efqn0p3/mcMygq8MJO3l0P5UUw+4siPsS3B08qY/SkT1Mmm9n7m0LSMPS6oPRrAntRFTqWxKtBzpg+wSgqgZRvA2qBiWIWaG0rcEoVsQjMKijjySldcBWI2O3q27mRsmCnoQdaLsY2EgKbJLaj5o+4f2os/iOHqaDxSFI2BKJjt2oScZwxXlQlQKvupQdfavQxzk1tcegSS5xiyQQHIO2oPzqIvFM0lC1eUHzTuVaT/AGoHfcPNOrPgB5Aj76CB7k1AxSyds2RKgfEVoQeSRJ3AI1NPUIvo4j4uHcxWFAz00rqxiQIbS4N0QZ7EihK8WJHmFdbrVpCtJg+2pJ/SqVFqkwePRN/6MlxSsoER8p5+1C8Vw1DXwOZ4idOs6TziKyzxAjRXz61MuEBaFBI0AkxqBtrRcp9mAa9uQT5BlTA0+v51lpoZrsrCXk+Ytqga6jT5z0it7G3SVALXlk6gDMR/s96bca4BGPh7jR62hHxImYNO/wD1+2vm1NkZFkaBX6GkBQtmiB4ZdUJnMco9IGv51xXiLitEISjoGxr8xrUmXTwnzVMNM9xLhspzKUpKQJmd46gc6CFbCNkqcI5qOUfIa0z4ZhV4tQJRp/8AYdxzHcUOx7hpaCXG21eHuob5DzHcd6dCava2c0Dv+rrOiEoR3AE/M1xQkTmW5JnlqfnUUo9qk29p5c6/Kjl1Ueg/flVFJAlw8G3qX7SBuPLrzgTSdi1/Li2CchPwuRlOboeiDUvhW9Ubf7OE5VqASOfkJE9dU70JxVIvWzcIADyB9s2OY2Dg696RGHk2Ezrg5Di1MuEpeKSiTssEaA95iDSzimEuMqCVpidj1/3tRO1uQ5lC/K4kjK6ecbJV+/Km11ouuKbfACVgKQr8CiNT3BMzQTyPG7R22yF/DjCGypSnEy4BKOfqYqwGrRaifPGUxlgx1pVw+1Wy4EjyqBAkd4/KmRy6znLn15CYB7etQybyS3MZ1weBeSVuqypR5VaQlR5QOftSZxRxy6hzIwSkQJJBE+gPKi2I3pYz/wA04AmQWR8SgfxBJ0G50NV7xHjIdWMuY5RGdeqlazr0qnBj8roCT4O13xldLVJVGkVlBGbZSxmGvvWV6CgqFF0s4/Y5Rmca/I0UtE2jwlvwlekTXzwyvTvRPD70oMhSk9wYio8mli0EpMuzGOH0rBKEDNHp+cVWfEGEXDZOZkpHUeYeulHsJ4mu22lKzB9IEgnXbcHmDRfDf4hsPQh1opJ0keYfvUcYZcbbjykHuEvhtvxFKYcEpUND+FXWnrDMODKI6DejVvhds552soJ6aVE4iwp5TSg18Uad6kz78svhGxE7GeMS26EtQQDCwdQocwfajuFNtXDBSgyw5sncsr6enMVVeJ2LzSiHUKSZ5j9am8McQLtXQpOqTopPJQ/fvXoPSxePwfKBt2Nlphqm0v2q/wDySe1I/irac0UUqSdCDBFXS6hu5bQ+0ZBH5c0nv+1VnxthZQvOBodDU2kztZXCfb/ya1a4Cjt+p1tot3wbAQMwUpebN94mNxXW+wRlSErubtZCU75fiJk+XMZPKgHC9qlSXFBbYdTGQOKAAGsq10JHSpGPYg20tzKrxnVDLmI8rYiCEg7nfXvV0l5VE5PgVCmVQnUE6fPSmXGsNUEssNiVFOZVDuE7HxblA5AyfanjC0hy7eeIUEpORCo0hOhg9dK3Ll2yr4BigTw7wRnAL5WJJGUaRHfnTU1w54eTwwAlJ+EaZ45r3mj7CSIE6fv9K7POJMpnL1jf1qOWSU+2GkLWM4SSlwyQlSBKdIkkeYd9DrVZWlp4aVOTKkkpT35Zu4FXA6FS4rMVoMEJGp7iO9Vvx0wUOIWhJQmIgaQTJiOWm9P08qe0yRBwvCS6B9oATsIJO55+xp2w3BC0iEgK6nYkncmeQ3rnwCgKZlIkJGxEeaPNCv8Ae9M1kQSCD5uYVS82STlRqILNsUqIIMgQDMke/pUlwKA8o0PLLudz+VTxbGVEkknWI/XnXC4uMoAkSrbQipvYQkcQYCy4rOU+ERqrLsudkxyUevrSZjzLiFw4goEQkcgOUdas3Ei5lVlSpUJzJMA89o396rTFMXW5KCCEDQJOpHv1r0dLKT7FyPMHxlbAITtmCvcT+5qNZYgtpYcQYV+RHQjmD0qCaKYbZZyCdhVc5KKsFch9nDczTayIzKJiNqZbT/DSFCQnTuOYg11dtwLVvsBUNt8ZVj+mfl/aa8VZXktv5HVQxYZkd2jMjX10PlNLjnEbTbhbUo5yoyeh6SflWqL7IotTDnhLWrlBKfKPYfWl4qbv0wohF0kaKOgdA5Horvz2q3Hi4uQF/BGxjGPFcKXBIOmvLoaBYhbLbOVUxuP3rW6ZUhRQ4kpUnedCPWmvhpDd60bV2A6kfZKPP+mq3/LimugexObcI2JFZTH/ANquIKkrBBBgdxprWUazQa7BoUWjUttVRLcVJaTJ6UyRgx8NYyWXIOratFpOxH704M8JIDqX2TLKtR/TPKkfC7JoqBcXCedWvgGIs+GlCCCgaR2rytW/9oyPwCOIcQUkBpqU9VDlQj/vx+3KUBfiAbhevtO4ol/EHCXW0+Mz5mzvGuXvVWLWTqd+9bpMUXE2RbeOYkw/bIuMhTm0UUmcquiknQikG7ZQZU2tPyg/LWunCGLJQssu6sujKoHYE7Gh2P4cq2eUjWPunqDqDTsePZNx/YG+Bx/hxxB4TngLWChzYzolWw367U4cVYWHG1aaH8jVIsOkEETM1cWD8RBxlpxz4F/ZrP4XBsfRQqLX6Z2skO0FCXoqu+ZDbmUTpuD1/Y1ti6PtXP8Aypm/iDhORYcTsdCR+RpexRBU8I/zAkj3AH1qzBl+8gp+/ZjVMZODLbwrd64OhCTHtP61N4NuHfCUvOYnUKQSmNTKT+LWuXFTotrJtgGFLifQb/nQ+yxrL4bYdbDIGogztJnrSYJzUp/LO6LDZK1N50ELUZgzyJ0JHbpUa8uSgZcpUoAFXmjU9AN46bUMwDFg4gKSkgoJSlMwHDrB9gPamlFvmSlSwnNGskSnnvSZR29hWDsLeStPhpzJUDy0MAnnzJP6UH4+tleC6SJQmIkJ0OkGRqdfrTFbPIMqbLZSZiDsAdT3pa40xRDluoAqMQIOmbT4gDyGlHjXmjmcP4Y3xLZZyyAomdNJj3jSnMP5lFAEgDeIE9DzpA/h1iTaJbUcqlGZjfbc71YZ1J0kAzPI9q3PHzZiPbV0jQkDuZ9q5XD0bjNqNBvzGnLatnncxEQY3AMadute3KShP2YBKtug9aRQQFxRDikLI8oAOXWDJ1AjmeUVUGJ2i21kLEE69dDOtXFjiVLbIiFpKZAMTBkwelV7xBdNhbgU2SuISoiBGuvbl8qr0radASFdgaxyo5aPbDkKBAxUpm6irMkNxkXQ+jFQbMgnVJ27UIwG+8S41+EJUT6Rt7mBSy5fLXKU7HlTBgiPBaQP8x9Z9QhEiPQq+lTx06gmwt1kJdrnzPOKWkqBWVCCMswU7/Fy1oYw2nOchJTOhO//ADW9hhrrq8glKSdzIA/Smu64SFs14oWF9YP6U6UlFU2YkyE+UPoCLnyrAhFxEkdEr/EO+9ArnDn7RxCoI1lC06hXcHb2p0tLNLzcRuKgWTVw2oslIdYnVK9hqNROx9Knxajlx/sa4jdbcR25Qg3Cgl3KMwj86yk/ErBh1xSg8UDbKUzEaaHmK9oo4YUC7EnBGgp1KSJGs94BNE3MPSpsOo/1J6dx2n5VB4Z/xk+/0NFMNuSUON/h845TyUPcVTkbvgFA5aSRE+1OHCislutR9vali7YAhaDKVaj+nsaZUHw7Enqn61JqncVH5YcVyH+BuMEuTbXBBSowknYTyPY0M424PQwvPBDSz8aROT/yHMelV007Bmre4D4pTdtfylzqqISo/eHQ96LJhcPOBilXZXl5wy82jxWyHm/xt6x6jdJo6+z/ADtiFQfHYEGfvJ1rfHLV/CriWifCWdAdQeqTRfh7H7R5eqfAcVoY+FU/SlZMk3FTSuvZvTKtimnhB3xUvWp/zElSOy0eYfMAiteM+HF2zqlBMtq1SRqNeVBsKvSy824ndKgf3Hymq1NZcdoFqhwwnGf5m3Vbun7RI8hPPse9ecNYcHHGVq3bzII7p1E+x/Kl3H2SzdLyaAnOgjorUU34Qo+A4qQlxaRl7rO3uaknDbG4/iD/ADFTjPE/HuVR8KfKn23PzofhFgXlxOVI1Wo7JSNyay0sFvO5EjzEmZ5dSegHWiWI3qG0C3Y1SD9ov/5FfokHaq14RUIg+yQnGcjyPDkNNaJAMEjmo9zoaNucbqCT5SskGcw5fdTpv3NLFpbidelSXGvLMUmSiaEMN4pUAQrK3rKYbkAfhEGf9moPEOPF+EyopHJQG/MiNY7VCyBQ6GoakQYNNUIp3Rh2s7goWFAkenTnVw8OX4dQCg+VQIg7yPxGqYSmTTnw3jC2kADVKZJHYkT60GaG5cGosm2QEbCBtB026TqRUF27UXClCUnzawVabe1QrbFGnQCkiE6QTBHMET3qXh2ItyrKrMQTm3nSNYqNxa9BWb3DKW5cUslI1OYnSd4HSqx4+um1vhSDPl15iOR96f8AHcTHhHzDMo6DQSeW/LrVQYmsFxZEbnbb2qnTY+dwEmQlGuZVXriq5zXoJABHCWc60p1knzHoncn5Uew/EEO3oUQfDQnKgCBCUghP7+9ALK8DbbkTnWMo7JPxH8gK9w24ShLip85TlT7nU/KgnG0wk+SzEOtAAOrKUAydiRO2280HxbEWVaMhZSN5OhoJhOEPXKAfEGXortRlFmlKFA6LGo0qJxjB12xtNknAbvaRl6CjV+ylUKG8f8Us3d2gW+afOkjIB+dSLLGQprMd9qllglu3I6/RGaS0BDhObWa8qDf3iFLJrKug5bUC2hf4WEvI9/oa4IVDk8pqNh14ppQUjQxHzrslU1Tt8mxa6GO2hlYSoBTD4Go1gdR0UDRTjEeFbhA2MQeo60L4cdS6PAXvOZs9DzHuKMcTAPILMHxG050ctB8SflUGWP8AOjYcXwV3NEsMfU2C4kwUkAHvUBIA3o3eseHaN9XCT7VdkklS+QEizcExZrFbU270eME6HrGxHeqvxrCnLV4trEFJ0PXvUfCMQUy4lxBIUkyIq1cSZaxez8VsQ8geYc5/UGpZp4Jbl9L7CXPDI2FYqp6xCsoWUghSTzj9YpMv7Fh7zW5yL5tK5/8AievaifBF0pp1TC9ArbsoUO42wjwHfESIQsz6HmKnxRjDO4p98oL0dX7Y3FuyuIcZV4LgOhy7oP1Fe3763VIYZGpVmHLbY9gACamcHPrdS4hcKSUxm+8CNUgn160Afv1oS4lBEKMKOyoH3fSelPim5OL9GN8WF+ILpKGfsCCVmH3BzUOQ6IOvrrSmg61Owq7SklC9W3PKrt0UO4P61yurUtuFO5nToZ2I6ginqO24sHsN2iJg1OWx5TWuHWKy0FwCBvHKOo5UQ8PSKhlLngYlwK4RBrjfjWpjzUKJOgFCrt3MqRVseUgWd7VNHMLWAoT6H0OlBLacuxjrRCyJBrpGInusZVKT0rhbYk4yoqQdTMzzqVdOzB6j+1CcTXE0EV6ZzRs3jPiLy3GqDpp9zuKh47gq2YUDnaVqhY2Pr0NCVnWmfhTHUoBZfGZle8/dPUUyacPKP7GIUzXiUTTJxNw0WV5keZpWqSPnS2DFNx5IzVxMao1mth1rU1sKaYN3C+NZUpZ1nNoANNY95qw79tKWAhXgoeI8udWUp6TvNIPDiE21su5iXIISfwzCQfWT+VKl5iC3Fla1FSjzOtRLEsk21wl/cc5UqDfEWE3TCgp4eVR8qkmUn3FFLltBt0JHldUSpKRrmOgiuHB2JF1Dto55m3EHKPwqAkEdNqiXS8i7QLOgSCf/AG50bTb2+0AcLrBHM2mbv5Dv7VlNt9jac3wp9tR7VlCpyro51ZViNq6prUJI0rcVW+QAvwoJuUdjNE8f4meU4tsFOUEgHKJHXXehvDqsi1L/AApNC3FEkk7k1Ps3ZG2b6PG0SoDqfrTJxiqPBb/Aj6/8UHwVnM+2Oqh9aJcSAuXCjsE6D2oZu80V8Wwo9MDJbOXNyBimHgrHlWr4X9w6LHUfvUG2tG/vqPzFGMOwRlR+Mj3FdlnGqaMoa+McCDhF3bb6K0585HcV3eYRfWoJgEiD/SsUU4VaQ0jwivMg7Ty/tUtvCAw4spPkXuOU8iK8WUpR4+Ov/Bq5Krez2QbbGjhVnXHbYHrtULi63CLlWTZYCx/q10qysW4ZS+74mbKuIn57d9aGY7wOXEtwuFIRlk8wDpPeq8Osjab/AFMcSrkbgEwJ3osu/ASEpOZSRAWREDon9zU+84KeR95JHrQO5sVNGFRXoKcMnTAaaGLBEq8IqmBMb6n96Mi6GWCJ09DNAcCXmGUE6awRp3pgaQlYgJIjpr71BmpSdhoAOWYddIWvIkCSflHrQm/tglag3mIGmu/5U33uBr/xEueH1JEaUMtLZttYWhYePMkgD5HWm4cnFpnNAdt4pT5lKBAIyRpXlrdlJA3ovxAlx4hSW4AGpEa0Gdt1gCEHQamKpj5LkWFF3JKAeh/Y0GxJ6flUnx/IEiZJkn20FQLkaVsY8nESa98TSKxRzHpWobkwNfSn8GD5wdiwfR/KukHTyE/Sl/irAFWzmg8h2PTtXK1wtxqHVkNAagnc+gp8s8TaxBhTS/jA58/6hXnzbwz+8h9PsPtUyqFCtk0QxLCVNOFCtxz60NcRFejCSkrQD4HrBFodtMqj5IKHCPuSQpC/SdKX7zhe4QqA2Vg/CpOoUOoND8MxRxheZtUH8iOhHMUxW3HjyAQhDSSeaUkflmilfdyg/ELcn2SMMsf5BtT1x5XFpytI566Zo7UCx+4zBlQP+XB9ZNQ8SxJx9ZW4oqUeZ/3pUFZpkcfNvsFys0Us1lamspyQNjna4AhSk5lTNEMX4WbyAMgBQklRPKjOC4etLaVKQYqZcoAMq0B0rx5ZZbuGUpKisoLaVoPxHT2qDlqw3uGEXCiQooPIxINQMU4DdQPKoLMbRE+lUQ1WPp9i3BgbhJseOFHZIKvkKh3l2VrUeRJNEMFQW0vqIIIbIHvpQaKKNSyORno0XvUm3e1G5PQGK5ttgnUwOZo9w9hXiqzk5UDROkknt3oskoqNsxI72GIFO4WtQ2QiQAf6juacMO4ryoQzdA+eTp/lg/DPWh99iiLNOVtsSNhJknmVRE11wXiJi5+zumkpWfhXvryGuompJRU43XAXQ02jSgMpVnTuhXUdPUUv8Rh5LTwClfCFoPSD5h8j+VcMX4iTb5EImDOvJMafOdxTJbXCLy3OUiYhUdxE1508csTU64DtPgppzGXju4o+9dcLsHrlcJBUeZ5CuF5Zlp5SFjVKojrTfZWz3hZQ6llOmiBrJ/Eo1685pRuPsBJ2HsC4OZZGZ50TzAOn96IXGL27QyspBPpVaoD3iKQSZQTmJVAHckmiqX0CDmzntIH715+TR7pbpysJNkjHrhy4G/7ClnyIkiFqHM/CP3NMCll0kDSd40A70LOFqccSy2NNye3NR/OqcLjHxMaBPiKMrUTA9teQqKt5XU/OiWN3KCQ21/ho0B/Eeaj3P0ofbtFagBJq1NVYDJjCNPao9wkk5RqaZLbCTHmIQO+/sBrR3DsKabGaMo5rXufQcqjyatY31bGKF9i9gfBbj0FfkHTnTBfC0w9MJSFuxz1g9zUPFeMMnktvdZ/SoNpYt4gDC8lz0Oy/70pLLN783Efg60uELeL4mt9ZUr2A2HpWmGXimVpWk6g10xXCHbdRS4gjvyqOy3O9elHZKFLoW7ssC6abvmgtEZwNv0qvsRaKVFJEEGidndqZUFIJBH+9aN4lbIxBvxGYD6R5m/xAcxU2NPBKn9P+AnyIVe1u4ggwdIrQ16CFmVrGtexXR1ohKSRoqYPWK6ziKswaysWNaymJgl6YO6SyMw8wG8/pzqKvDi7CSrZU0vYBiKvDMK0mR6U5WEuDMggn69a8OUWnwUJ8BnDsLDY1hcbcq54iwpwawmCCewBmBHOt7xCy2kI8hG4Vz96CYtizyXWEJWkLWYIiRB0k9ancLYQn4wVPqdCAZUqEgJjQSaC/9sXUT4K/l+k0+3nELSgfA+xXJBVl+KNPi+7Pak/FnnEqzB5xRUfxH96swyml1QFoFCxWVhCklJG8iI6k054JahpGc7JHlHQdfUmoDb61+G2dXI86zqQDrBNH1voaQVL+EaevTSp9Tmk6gbFCliOIFo5ilKnVa+YSEDkIO5O9bYLiD77mUIaXGsKSlPTYiDNc+JMJdLviISXELAKVJEjYT6Ga6YDga0AvvDw0pEpz+WVcu8Df2FWx2qFewXYW4nw0NtLcyK+PMUK5FXlJSfwnSonATz7LgUlCvDOis2iSPU6VItMQW4w+kE+ClBha91LmdJ+nKlhl8qgrUopGkBR+m1BFXGUXyc/kfeP+Gw6Dct7pHmA1mP1paa4uCWg2WErMQVHSfWN/erFwa+ZMpJKZQmUqGivLuO9AsR/h606pS23MoJkDSNelRYs0cS2ZevQVX0Vle3ynFlatz+XQCpuEhThCE70x338OXkapUD+VGOE+HPCGuqzuf0FN1H2hhjjuL5OjjdnjWGBtrtzPWhHEF4LdooTo47ueYT07U9XdlmgCfl9aTMY4LdWtTinZnkR+QrztJqIOW7LKg5J+hDUiUz3NF8AtXFnySO40o1acIuLUlJTlQmZPXX9qmYreC3T4TCD3WB9Otenk1in4Y+WwIxrlnjzrVsMzhzL6UsYljjlwqJhP4RUG/WpSpVPvXXDmZ1imY8EMa3y5ZjbkdLa2Sr4iU94miLXD1wmFsKC4M+RWo9q6M2elQL1a21ShSkkdDFdHI5Ok/wBzWkh9w7Ek3KQzeNFt2IzKTovlrpoaXOIeEFNEqaEj8O/yPOoVlxpcoASohwDksBX5mmXD/wCIDSgEPMwOqTP1pEsObFLdj/VX/wBHWmitn3TMEEVlndqbUFoUUkHSKtXF+FLW9+1YcSlQ+JJ0n16VX1/wpcIUQEhQ/pUFfSrsWeORVLh+0BtfaO1+lF6C4gBL8eZA0C/6h37UsOIIJBEGdqkrbcZOoUgjsRFa3l2XDmIGbmevr3qjHHb10CzW3CNSrpoO9SsRP2DH+r6ih1EcSH2LA/pV/wDqil9SO9AZVZXqhXlNsAtThrBg03DkBXMEzNOvDWOsJSW8yEqBMDaZ6aUPsTbyAspLiQfaN49q3vMbaaAU23nnmEjT10rwsed77oe6qhkuL0hJ0nSdNfpSOblb1ynKlACDJVHJOqpVvURzj10qgBKRO0TWiOLnQoGUxO2UCRzBgU7Y+WcpcHV7hZLq1OMv5kkkgJSVEc4Ov6Voxw95VKzhZROUKSUaj13ij+G4w0AHU5WFrOqXBGg1OU9NedCsStkuXfiN3HiJPmKEkkJOmnShlkag76OSIWE2GQEq+NW5+tDuI7nN5E6pT+Z5mmu8tSlCjzI/2KS71O9RaeW+f3jDfCImCYnctyGioo+8ndInmRyqTfcRJWok27aiNAVFah/6kxQm0vVsEuIMfd7H1HMVK/6/I0ZZSr8QQP10r16b5oUiXfvu+EVOq8yhDbY8oSnTMoJGgBGnzpeSo712ffUtUqJJ6mu+F4Yp5eVMBI1Us7JHUmtpQTs7sZV4lcIcaDS4T4SSZggCIJM0Xw7jNJV4TgSpOwXESe4HKl/ia5SltgN6tlETtmymNe3aofDmHF50eXyjU/tUk4Q+63TCrngsli8U6mAjw5J0CiZHpyotbKbbgKOvTeolo1kTAHmj5VCxDFWmNVkKX0GpP7V4MMLyz3VwNbSVDQ5ctpTmKgkdTQ64vWyoArTrtMD61W+L8RvOklCTptvCfTvS25erJlSiT1Neivs5ZeHwKtrkvVVmFIgER2oS9gnQA1WFlxC62gISVDnmCjJ+ekUXtOO7hBH3h/Vufegl9kyT8JHb2OJwlnZxoH1ANDLrDrIGPCW2eqRpXtl/EJC4DrPuk/vRU3dq+NCU+opH3ObD9XK/MNSsDrwdkjyPD0UI/OljG8EcEkAL7oIVTxcYICPs1g0i8RWzzJkgjuJqnSzudGy6PLFpLcAJmFBOgBUtXPUg5QKL8R2Nv4JUltJdCkhagfh5mY0PIVH4cxtoznUlKzHxaQdiUnqRXlw8zPhBQUVkjy6gAmZnmqrXu3++AL44FBGKuIcK0KKT2PLkK3xLE/GGaMjnMp0CvYbGjWJ8LZE5ydAk6czl/trSitfsKug4Tdr0LaaOirxwaFRPqZ+s1ENbqrUGKoQJ6kCdaI30ZbcHbJPzUaHlRO9TcbTBbHRtP5if1oXzJI08usMzKzNg5Tt9K8rLTFi2nLHfesrVGRlotPBsabfeCENRCTLqh202oFxL/NKzlvVpA8ykwNjEx0rlg2OFTRDKCEIRJUN1ERpNTLfiRl56HGktNqQUFXPbTMa8pQlGd10NtCRbklVPXB/DTji0uuI+yGokxmPL11rmhvDAypQlLiTA8xOeDuAeRo3b8espU02hk5IgjaD2o8s3LpGLgI3lii5SWrhHhrRJBB0jll6+lcOGMAFu0pbhA1KiTyHL8qaFWSVgKXEJ80q/LXoKrP8AiDxcHpYY/wAMHzK/Ge3aoVjnmf3a69hto64vxB4pJQAUJPlB58poM4or2Ek8hUfDLNwDKpJGcafUT0qU68pqABlGpKuao+gqtYYw8YgptgrF7LKUpU4hIAneTJ1MgbdKFqU2B5cxPU6D5Vl6CpRVzmuDLJUYHz6d6ugqiCydhloXVRISN1KOwHU1OxLF0pR4FuIbnzK5uEcz27UOfu/L4beiOfVR6moiUGs227ZwyLaU9ZsZdVJcUiPWD8qesDtm7RpIUQFRKifrS7wmksWy3VJKjIUlHc6AkchRaz4deuPt7xXhtnXITGnIH25V5epabqT8U/3GLo9uuIHHiUWwyo1zOHT3mo2C4Uh0qAXnynzKVzPMJnl3rbHLu0TlbS4kNp3SnXN61g4vYbSAyyT+U0txyOFY4tf2OTSfyGH8LbSnKNB2pVxTh1EyhSUDud6NWrt3ciQkNp6x9JqajDbe0T4tworVyzaknsNhUmGWXDOt1v4QTfyK1lwaVic8jqBA+ZrhfYQ0zu4FEck61MxrjVbkpb+zR0FKq3iZ1Ote1ihmfORinNeiVakF0AD86csIRpSpg2HLJC48pMTTlhSIFSa980g4I7XyykaEj0pVvMRcU4lvOSlRiDr9aY8Wdnyp1NeYPgPmC1DXvUeLNHFG5BPkW7PhZdyoFKC0J1kzPoKYX8LZsUeRIU6Bq4rZPfuewpsuH0W7ZURGh9TVRcSY65cLO4QDokfWq9NLNqHcuI/AEmlwh6wVYubZSs2YyZnvIPpyqv3uF3VKPhwrU+UHX5Uxfw7uiFuNEnzIJjuI/Sh/Fv2NxnSFDMJ8qo1qrHJwzuC9mXxbAD/D1yn4mHB/pND3LZY+JKh6ginDDePrprSc6ei9fziaacP49tHgBc24SeZACh8qqlkyx9WD4sqRtGoqZjZ+0PoB8gKtm5w/DLmC2psE9ND8qG4p/DZDhKmXdSToYNIjr47vOLQWy1wyoyKym+9/h/dIUQEhQ6g1lehHNBq7FbWHeDUgJWAIEj6iuDzScx8o36CsrKWv6kjfRoGk9B8qM8LMp/mUeUb9BWVldP6Wch44tUf5Rep5D86qxbKZHlHyHWsrKXh+g4b+G0Dw9hz5dzXDGWk/yzZyiZPLvWVlJ/GGuhSeaTPwj5CtUtiNhy5V7WVcgfZoGU/hHyFdWmUyPKNxyHWsrK19GD1wageK9oPu1t/EJRytidIOlZWV5dL+IR34RDU0n8I+VG+F2El5MpT8hXlZXoZPo/Q2BZw0GmlJ3EAlKp10O+tZWV5OFL7wZLsSA0n8I+VbBpPQfKvKyvYj7FMO4MgZhoNqZWUDKdBv+lZWV5upXkNie4S2JOg+VG2EisrK8zMuTYi/xyZQJpELSfwj5VlZXuaT+mKfYb4LbH8ynQbHl2FduNWwfD0HPlWVlBL/AFS/IL8IBv2E5h5U7DkK4JZT+EfIV5WVcugGScLbHio0HxDl3qctwpdVlJHnOxjma9rKXkRz6G6xWSgEkk969rKykLo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8617" name="Picture 9" descr="https://encrypted-tbn3.gstatic.com/images?q=tbn:ANd9GcRYAP6CwLbmvpbVeQV8dzjjky4KfKbyWSZVc-H_5NEePDNl1-U0k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6096" y="5805264"/>
            <a:ext cx="1213188" cy="908720"/>
          </a:xfrm>
          <a:prstGeom prst="rect">
            <a:avLst/>
          </a:prstGeom>
          <a:noFill/>
        </p:spPr>
      </p:pic>
      <p:sp>
        <p:nvSpPr>
          <p:cNvPr id="68619" name="AutoShape 11" descr="data:image/jpeg;base64,/9j/4AAQSkZJRgABAQAAAQABAAD/2wCEAAkGBxQTEhUUEhQWFhUXGBgXGRcXFxwfGhoYHxgYGhgZFx0YHSggHBwlHBcZIjEiJSorLi4uFx8zODUsNygtLisBCgoKDg0OGxAQGywlICQ0LCw1LywsLCwvLCwsLCwsLCwsLCwsLCwsLCwsLCwsLCwsLCwsLCwsLCwsLCwsLCwsLP/AABEIALUBFwMBIgACEQEDEQH/xAAcAAABBQEBAQAAAAAAAAAAAAAGAAMEBQcBAgj/xABEEAACAQIEBAMFBQQKAQMFAAABAhEAAwQSITEFBkFRImFxEzKBkbFCUqHB0QcUI/AVM0NicnOCsuHxNBYkkjVTY6LS/8QAGgEAAgMBAQAAAAAAAAAAAAAABAUAAgMBBv/EADARAAICAQMDAgQFBAMAAAAAAAECAAMRBBIhBTFBE2EiMlFxFCOBkfA0QqHxUsHR/9oADAMBAAIRAxEAPwDca8101UYrj9pGK6sRoY2qj2KgyxxLKjMcAS1rxdvKoliFHcmB+ND17j5fRPCBuev0qn4liQ+tzxds+vyXb8KBs6ig4UZhNekcnniUXNQc4u69r+IrxqpBGihY1O4IqFwLmS9hbpDW2WV911IVtdx3jy7mlzVxtLFvTKrsQFga7idukfWm+Gsbtv8A9yRlOuT8ydwfTWgw7H8wjEaBRt9M84hdhf2gz76L/pP60QYfmNLttmtKXcCRb6nyFZFzDxC2FyWbdvMYgqAGB0JOaO3enuXcTiUdWCMANyWH/VEJqLVG49veYWaSpgQowZrNjiN/QNZJ1ILQRplJmMsRMDf9KVziN/QCwQZTuRGeHBOX7qkyJ3HUibHhl0tbUsVYxqVMialxTRTkZigjBxGsK5ZAWXKSNQenlT1KlXZycilXC1dFcyJJTX+MOpaLDtBO2bWLhT7nlm66Eb9PD8buDOf3Z4VVIAmSSXBHuxoFQxv4z2iryKUV2SUz8XZQzPbKjMFUEMJPjnXLqPDuBEEEwJj1/S7yB7B9Y11jWYM5fKD2PkQatmQHcT/OldIqSSntcdAQveRrSiBLT94r2HYH0NBHNvPD+1C4dittQpzbFjqTOh0EARsTO9NftH4liRc9mGULqyDqQejAHXURJoIx6vcACZPaCDDiFJ6jUSD8dfjQV1pJ2jiUZvEOuW+dLtpGS5ba6SZV/aTppAIOoAHbrNWuG509nbbOru5MqSDAEfajaPzrOsIbqAE2oMSQWAGaddVJkTr3py7buMhZsoA3C6yY2np0rH1nHGZTcYScb5sGJREZgI95Y1ZjMaT0ER8aoeCuyMVsoV2lmO0v1XXsCCRppG2lLZtEDI3hVjm8BMnQDxa+fwAERRRyvZWzdtC6QLZOZgVzToAMxmYAmN486zbluTzJnJmtcDsullVuEFh1BmRMgz1prj3EzYQECWYwPLuasUcZQRERM9IoN5k46LngQAqDvGpPl2onWXrRT3wfEN01RscDGRImO41ffQPA6xp+AqtPFblvRbj5ugBbX8ag3MWSdOlN3OJwQT069qQjU2NyScx+unUDAAhTg+Zr9tQLmV+sneO0j61Pu8yW76ezzG0WBBJEggqyxI1GpBnyjrQecRMGZBrxasrMq2vY0XXrrF4B/eDWaOpu4wfaaLhsBe0YYnMNCdNGOVQdZ2JDemYRtXLnDb4Flbd6FVVRoEbJAcST9obdZ1mKDeG8duWDoQR1U7H9DRbwzmm1c0fwHz1Hz6fGmtGtSzg8GLLtHZXyORJdvh14R/G6a6GS0KCZnYkNp0zaRAp3h2BuW2Oe6XWDoQZktM79tI9IjrPRgdQZHevVGQWKlSpVJJw0FcQ5eupm9mwcMSdTDAEzHnHejY1Fxe2lY3UraMNNarWrORM+wtq6E1ttMmYg/jJ6Uw9lmksHHTwqZPxIMD8au+YrMN4fDproCPhOtVGHZlWBDRtOn0/SlNmmVSeY0ruJGcSlxvBcPPtGs53jTMbhPwGaB8BUzC4O0qg+xBJE6qW+WbauNirr3slwKigEwNc3TQ/H8KnDBkLAbzjQ/gZqjIQMMZorg9hIT8PR9f3dB2IVVPnrM/CvB4PdA/huoHUOy6ehnp51PXCt9+PSPyFSsJw6WAJLSRoT2IPX+datWgJAzOPYVGRL/k7hl2wpF1wxboNh2onFQsOIbXr6bxt51MmnSKFGBEzuXbJjOMxHs0ZyCcoJgbmBMDzNAFrnjGNcUNg2RGZVnfKCwEnTpNXv7RrFxsG3siwdWVxlMHTp+NYeeO31YE3HJUgwWO46EUNqbGUgCN+m6NLq2Y4J9/E3ZOJMTJqbYxseY7fpQtgOIrdRLiGVdQw+I2+FXOEuqAc3wry1WsvrvKFvPczK2hcdpfPjEAksBpOp6d6dt3AwBBBB1BGx9KEuMWUuWHViRCswIMFYB1BB2/Cq/wDZTxUtaNpmkbpO4+8vpqCPjXp9JrBeBxBm0n5RsB7Ht7GaBXGpTTV+9lH5UaTiBjmBXP3KzYhTct6XQInuomJ8xO//ABGTYLhl9WIuXjOb3TBKsCBOuvlAgeKa+hBd9qpXZhuP56VlHO3B7lm4XZSiOxh1giSB70aLrO/zoS8cbllbARBwDEvKsVGUkAiZJHusI20OwMyN694cSIujURMAiddNz6aeuuunheK3Lci+hyjQOuvzAkg/pVvwDEWziLLBVuKXSVMdWAkgsO/Ux67UKQZjCDl3gdvCuuIxuRARCWyJJke88TAg9af5s4thrqCzhl9xjLqkKIAnK3WZj4ek2H7QEKNbuQSplekBvP4CqXg/Drt8/wANJQz4hooE7g9e9WtZlJrUS544ELuE3rtzh5JlnKsF0gldgNPKRQdcUz59q1DB4RbaKi7KI/59aEOaGUXcoAkDUxqZrDqOl3IrluRxGvT7Sp2YlCLYHvAHy6f81C4jZtsDoV03U/kak3WqvxbaEzpSovjgR1WCTmUuHLW2IDHfbofhU08QIGqn4VDSwXbMBp+Md6n2sP61qyZ5MIbHmRv3prhAEhepNXFp4H87fHrXeGcvm8WyXMsR0017Ve2OSG+1dn0Fb16e5hlBxA7tRSpwTLHkTiTM72ifCFzKCdjMHL5df+6NRVHy7wRcPMakiCetXtPNMjpWFfvEGpdXsJXtFSpUqImE4a8MK9mvE1ySUnFcJnWTuvU9qFb+HIMj5jX6UeYi2NZ1B3HSh67wJfa+0YEhQcuUkGSNNug/ShL6dxyIXRdtGDAbjl8+DJq4Og126kx8KkYDiV5gAbQP+E/kausZw4gnKG/1jf45Z+tN2MLc6JB/w6fShmrIG3GYWrqfizGrKteHhbTy0I+PQ0Q8s8OaM7NmAJ6zULAcBYnxxPnJ+U7UV4SwqqFUQK109RByRxB9RaCMCQOLJkuWr7BmRAwYCfDO1yBuBrPbQ9JEL+k8xc5lAzGJOsVfcSulbTsokqpIHmBWU3cRr4SR5UJ1W5qyoXzk/wAM16dpxZuJhhi8cWUrnDA6RMgjzms14xym96+wsGWyl8rEzAIBCn/UND59quf3hxqI+Jodx3H71m45UjOyFMwJlVJBaPM5V16Ce9A6K2xrgSePpnMYXVjT0syyRydj2sZsNeMMGbICRm3OYR5MD8z2ot4veuj2OS4ltWbxMxAY+Sz0A3IIPpWbcQtm8bWYFWhYcRlIXNGUQAOg06r3NOYDhR/efYXLjXEMkNm7EhT4tweg89qMs0CNd6vn7RCeoblw0veNc0LLYbD3M1tgVe9JYkknMEYnVYMZtZ1g9aXI2Ma1iVUDU5IHfXQj1BNEVz9j4JGW8FHks/nRzy7yzZwaAL4mH9o4Gb0B6Dy86Nq0vpnjjz944Ou06afYgyTLm9dCiTVTdxEmT8B2FdxV/Mf7o2/WqXHYvoK0vvWpdzRZTVmPYnEkMGQ+Ifj5Hyq3w9y1irRW4qsp0ZGAOvUEUJpd70/h8UbTh12+0O4/UfrS+rqAZs+IRbp9w95fYzlTDPaa2LYXMQcwGoYTBE9pIjsa88u8pWMIPCMz/faJiQYHQairfBYoXFDAyCJqRTdVRsMBFpXBjWJwqXFK3FDKehGldw2HW2oRAFUbAbCqTD8wu6oww7w623EaiG7GNSBEgx8oJkXuMOvsz7FznEmA3hGu4yzsJjQ61pgd5JcUOcx8HNxg9uM0QQevb41OwHFHefaWmtgLmkz5ae6Ndfw+UrCYxLolTWV1SWrsaXrsNbblgN/6avk65R8a9Yrkf2gE3II18vlR/wCzFL2YoWvplCeM/eFHqF3g4mZXeVMQnuqrDuD+tMjlzFE/1cerCPwNaoUFefZiqnpdRPczQdTtx2EFuUcHYXPbF+3duqf4io6lkJ0AYAkrsd6JjZAoT5M4EtjGY+8LiP7d0IVd0CgzmM6yTNGF4GDGhjSRP4UeiBF2rAbHLNloLcP57wt3ErhrftCze6xWFPzM/hRZWXcH5KvJxT94GRbQUBYaXByDWChkTO7TWoCohJHMjgA8TtKlSq8pONtTGU1IpVJJEdD2phrJiCsj+e/61ZVn37TOZXsgWbW7FQx9dfp9axusFa5MuoLEAQmJRiVQIzDceEkeoBr3bw3/AOIfIfrWL8Mx1wl8xMpDK+xBny/netd5I48cVZ8f9YkBvMdG+Ma0Pp9T6jbSMGWsRqztMs2tt9lAvn/1T1pCBr9KlUqMxM8xoLVTiuV7DkkqRPaPzFXdcNcZFYYYZnVdl5U4g8nJ+HG+Y+RI/SqvmbkyybTGzZlvtQfER5Zt/SroX8VGU2/tHxgicuZY8O0wT8BOh0ri4/ECFFoOwtWmaTBzsSG8oGUkgfDoDxKa0+UATr2O4wxMwnG4G5hnNsB3tx/VsT1ghkGmswY7r1o3/Zvywl257a4jxbIYM+hLzMAdh170YXpvNJwtu4QFYHYw2YEieoK7dd9NquOEh18BtLbQTly7e8QJ16iDPmdusNSlt0FFPxZlnVdxC9JyD4/kKk47EBELHpsO56Cq7CoYzHc61V25xDK18zxeOUedUWLwpmehq9v61FZelea6pdubHiG1HbKM2SK6Km3FgxTLJSiu3bCs5nvgnEfY3Mh9xjp5N1Hofr60aW3BE1nmOsSpHyPY9CKveUOM+0TKx8SnKfUfrv8AGvSdK1m78toHq6eN4hOFAEDQdqERzNdzjMoA6pkYGR1JO+nbt60YVnnOtlkPtGDDKfCVtr4j4pDEN4VjWdOskaU3vJC5EXy0u8xe1Rx4VB01B1376dB97tlNSeW8SIUAkTp3U76aAZW9dD0npnVnFnwxGRjJ/vCNlK+I6HUAwcwkrNHHJl0EgHfWIA93zjpIPxHnWNdhLDM4DDOh3E842Exq4Jlue1aIIUZNROpzSN+1XGJxoQhYJJE6UE43lVLuPtYs3bqOqKoUZex1JIPi138hRZz4lhjzNAmkTQ5zjjMThsE7YNGv3lyASAxjMMzMoILQJ0XWSNN6rOGc6u+Ct3r2HZL9yV9jIBMEguBcZTEQcup1G+9RmCjJkAJhHw3+su+tSsfixbWSCSdABuTQrwHmm2+KFkLcU3AT40Kw0So8W8jNqNNPOrbmLGi2VJUtodo01GutYC9FrLscAS+wlsR3D4gzOXt17CKs8LfziYjyoSt8wL/9pz8V/WpPL/MIvYl7IQrC5oMfHUHue1Ur11DttVgTOtUwGSIVUqVKjJlFUDinFrdhZc6nZRuan1mHOGKP704Y6CAPIQKF1l5pr3CSEyc62wf4lt1X7w8UeoGvymgP9p17LeW8sXLN4Aq26mAB8wRTeKxYIEdtda8cs423eutg3h7V2SFM+G6qlgy9pVSDHlS1NQ1/5b/vLAHuIKrxK5dPs7KjXeNB6k0dctcUbAW3bwvIAaZA+EVRYzhwwd1rQ1Jhsx3g+6PQQaY4jiC6ZJIG/odP0rFnNVm1OMToO5hu7TYeWOarOMByeFxuhOsdx3Fc4/zfh8KcrsWf7iQSP8WsD03rEeF8QuYK8l22Qz66LJkEGSRGwEk+QO1TDjFILPLM2pMnU9SY760a+sdUH1+s2autX+bia9wXnPD4hgkm27e6rx4vJSNJ8t6JK+br+IYkEaREeUbVv3LOON/C2bjasyDN/iGh/EUXprWcfF3g5xniWdciu0qKnJyKRrteXrhOBJKLi93PeS2Ps+I/Hb8PrUlzFVHDb/tL1y53MD06fgBVo29KLruCR5hrJtwsavGFJ7An8KqeENh/6Ps4zF3Cge3buXHa64UM8dmgDMwAFWmN0Ru+U/SoXKeCS9wjB27numxYPTcBSN9NwKmgVXL5AJGJlaSMSrxfMHCgj+wxVt7uVsiC87Fmg5QFzGTPSpUVKxvBbNi294XP6tGf3bYmATqQsxXlrWlKOvKw2HaB37f6E30rDnmQ7i6UPYfFGxjABtc+o1B+U0S3FoJ5xuZXRhupmlvTrSLhDwu4FZsPDsSHQGqzm/BW7lmbkyIywQPF0EsY1Om4mq7k7iEgCdCAR8aEuduMNevG2xWEJa2AVLSPAdToPFHcgsNga9uLQaxE4pyxEo2hPBmICnroDBkQULKQBmMTHgOuwJpyHem7IBgyBpGkGZ+IXQVj741lVWVXKrDAukMs5isjUMD94aAROtbN+zzH22+zlcrmZp0LdSBJ7n4Ed6oifECZSyvYYW3my4gE+6bbSegiD+RoM4jzCvtmINyVMD7oIHpqJnrVvx/irS4+wpKgLMkjQlomYM6fHXoIFk3yk/D+TVdRqNpwJFWavh74dFddQwBB8iJrFv2m8xoLouvh0vWWDW7Z9oRqrEOdBG4230G0UQWOZ2tYW86k5AtwQfssJWR28UUHcxcKzcGwxclXthbhk6/xHzEeviGncVS3Uo20N2JxLqpGSIO8A5qJcILVy47OBZJuEez8WgWJmDEelbHjuIm/ZtM4i4odLg6Zxk1HkR4h61kn7NOGe0xRuZRksjSRpmPugSpExruDpNajiTqex1+NK+p6hU3VIO45+/iEUIWwxjKGn+S//qL/AOUfqtR1qZyKJx97ytD6rS3pX9SP55m2o+QzRKVKlXuIrioN525fNz+Nb1aIZe8dR5x08qMqquJcTyXBbVM5Kg7nYsR0U6afzBrO2pbV2tJMbxQOoGhgx6xS/Zxwe4MSLziMgI9WIgfU/hWkY7CWrmrYJpgsfeB0zeHRNW8MR3IiQZqW1v8Ad2VbGHOUOQTBOns3aRA08QXXXqDBig6NF6bZzLrYVUqPMpOduW2vZL9sHOq5WXuskiPMEn50BHC3JjIZ9DWzniVyVBsNqBOpIEmCJywYIJ1jSCJnSa2AtnXIJ9K2s0iO24zMiZpy7yuih2xGrPbe0FH2FdYY+bQY8vOaDuI4BrLG2+pXSRsR0YeRre/3O2Ogof5g4fgbv9cskbFSQfgRWd9dSqMkD7y6ozcKMzGrVuSANZOgG5Pl51vXK+G9lhrdvqq6+p1P4mhLh+D4fZYNatvmGzFiSPSZohw3MVhdAGHyrOrVadP7xNvwl3/EwipVWXOLobTvbIYqjMF2JIUmPwqO3EcQCoNkeJgAc24yux66aKu+xaNerBHVxlTmYMpU4Il3TGNaEb0P0qvt46+R/UiQyggEe6Tqd9DAmNffXzqVxU/wzXLfkMi9xBPlx/AD5/kKI1oR5auwHQ7q3/H5URLf8Nebd8Jk+I11C5fInMW0q3ofpVTwzhwxHA8LaZBcVrOGJQiZCm2x066Cra4sqR3BFD/Cf6Uw9m3Yt/uRS0i21LLdzFVEAtDxMDpXOlautA4tbGcf9wS5ScYnjDcqYK2wcYAIV8WZrIhY1nXaKImFVF27xO6rW7pwaI6lWZEulgCIOUNcifWrrLAoPqfonHpOW+5zL1bvIkG+NKzTnG/LHyo/4ziwqkCsq5sxWhNCdMqJtzGKfChYw45NxeVLB7on0FM85cu30vG6qm9ZuH+rCpMuSGJzIQSVVBB+6usKAG+GW/ZraTqqovyABrV+GGbSHy/OvYaYblIiqxtpzMRxPK12PatmW0QxVcoClCJKldcsFbY00kGNDV3yXYgqqaFSEAP3S6kbE6aGtJ5iwwew2kxrH1gd4mKHOU+EyVuRs0zpJ0OnkJj8fKrvWQwAg9jlzmROeEewXuBWZC2cFQWIn3lgMDvJ+NB2G5ptXNFYZtfCQQw76aH8a27EYdXEOoYdjQ5xHkfCXNRaUNuDlB16b1yzShiSJAxmSY+6EtXLV0OExF1wrATv7JmMnXQE9SfxqdzjxOzeuWrVwn91tkF8kZnuEFbajUQFWST/AHoGuon4/lK+1109m4UGFYLO3unzHkO5qPwrla/cZ7V3DOSBIlQqSNJzMInXfXSdOhGOnO4EjnmaBsDEHeW+NNgbHsltFrlx2bOzQh0AGX72g8t6IuEcde+hLMuadUICw2gInVifKvT/ALK8XeZTdNm2AY8LFiF7wAoP/NGnBP2aYWwPEWuPvmIA/wDiNY+dVs0Hq5OOT3MstxUj6QUXHycuZAe3i/SiD9nlpv3vEMRpkAJgxPhgSfLWiROT8GNTZVv8WtXGCwVu0uW0iovZVAH4VNL0sU2B8ztmo3DEkUqVKnEGirhUV2lUknIpRXaVSScquvcWQEga05xm6VsuV3iAe06T8Jmg66CHbfc0t12qaohV8wzSadbc7pYcV4szaKaoMThyFZ7jHSDlGpMmAN9ydK5zFibtvDscMJukqJInKpMFgADJH87Vl3F8ZjFvFr1xxcANtSoKycpIBAKyJadjo07wCsTTtqDuZv8A2Hm78ONqL+s0u5ctKzxLC1IuZfeU5M4GXdiREBZmagJxdGuZFtOCXyJmIXNsS3XpmIn7hG+lZz7fEtkeymtvKwy5ndmDAy/2mAILQJADb6g164pg7rql9mbNbVQzPlAIAJGQgjqYC67GSCIogdOrXhjMTrrTyMzYEtsnjtnbfXb5UX8A4p7VYb3hWCcqnEi6oXMpScytc0YvJlswIAiNQvQHetV4NcZbTN9sJJOg8QEnYAb+Q+FYqG0dnwtkfSXsP4irLLg/WHwqHxZZtmofLvGBfXX3hv5+dWmISVIp6li3JuXsYqdDW21vEyu5ivY3sx91tD6/zr86IVxYK79jVNx7CDOyNsfw8xVDhuJNh29le90+6/Qj+enSkl1HJEZ1MGAmgWMRUkYignCceymGO38zVta45bPWkz6Zge02asGEBxFRsRidKp73HrY60OcZ5qEELUTTOx7SJUMx3mjiwURNBnCLJxOJEibds5m7ae6PiQPgDTF57uJuZEEsfko7seg8/qYFGXDMAuHtBF1O7N95u/5CnGn04pX3MmosGNok22ZcDzrVeFrFpB5VmfL+GNy6K1OwkKB5U40y4EVXGK9bDKVOxEU1gcGLShVmB3NSaVE45zMI3iFJVgpysQQDEwY0MdYPSqu7gb5Kn2g8JBAP+BlImBOrHWOxjSKuK4K7JKS3gcQAiC7ColoZgB4okONZMkQZ/wCSPf7liYH8cT1JUETrJjKNNQcvkNTBzW1x4EnpQfxvm51Y27KAH7zGfwrOy1axlppXWznAlx+5Xxmb2mZiLaiCJAzqX1KgbZhMTtpNeP6OxKgBL4+2SSvvMWZgx0MakSB6UEf0ti0JZbr5iZM+JfgDt8KIeUuZb1wlMQFYzo6b+jLWNOsrtOFM2s0joMwhOEvZUAuDwgZpE5iJmZB30Pll6zTvCcK9tMtx80BQPIAAdv586mA12ioLO0qVKpJFNNfvCfeX5j4/Wm+I3Ctq4y6FUYj1CkjfSsQ/pq6RLtBAKEZB1Y5tljUCZAGijvpjbetZwZvTQ1ucTb7OPttmyuDlMHt1mCdD7rbfdPanP3hInMsd5Hl+o+YrFbXMrwSzyY1JUQQxLERBA1130EbTFW2F4q9whlbUQdQpiHLruD9qY8j5ChLepV1/MDj+e82/A2e01O8VYFSREEHX5/Wh29ZcMwTJdymCDowMBo89GG3ehxUuXSTuSZPhWAZmdoGuvnJmavOC8Pe3e9s9zLbgk5soklQogxMAAaTHhFCjW6bVuEwc/XHb7yrUPVzkRm6lu5pHs37HaqLGYZ7Z8SzB0kT8q0G7hbN9ZGVumZSN/UVVYngF0f1dyR2YVnd06zOU5m9GvKcOMiBuEZLZZhbHi339YHYa7CvFlrSoLaIiqslVyzEknQHzJ+dWfFkxFr3kEdwoqixfG7qKGFlTM65R070FZTcp+LzDatXS5wqcyww2GzEkD9dqmDGiGtIZ0h2+z/hB2J7xttWZcW5nxVy4bZuC3bOmZSFkwpykgaaE6aHTyol5JtZcO7ez9mCSVOYtnVoIbXvJ/H0q9mlaurexnBqfVsCAYELeTbhGIAneQa0MUAclYcm7m7TrR+Ka9Jz6J+8B6nj1v0gtzbwrMM6jUUDXlVgUuKCOx/nQ1rmJKxDEAHvQbzFy4ZLpRF9QY5HeDVPjgzPMTy8RrZeR0V9x5Aj8/nUQ4DEj7DfAqfoaIrishg1wYmgijQ5b2EGHwGJb+zb4kD6mncPyw7a3XCDqF1b57D8aIziaba9UCtIb2MWEw1uyuW2oUbnuT3JO9LVjArtqyzmAKMOXOW9mcVtXTkwdnx3k7lHhORcxGtFVeLaBRAr3TFV2jEDY5OYqVKuTVpydrlKuE1JJUcwY421hQxkHYH6jas9xDgEk6a6z/wA0Vc3cWuKwTDoGMHM5Og7Aa6n9RQVfTEXh/FdJnaf/AORHwpBr6zc+N3A8RxoyETJE84fiagkZwexjSrvg+LCOHQamNVE/HShUcAuayygDYydfwmrLhF/EWSERQ3dMw+Y1/mKGXSBHD1tgiEtYGUgzWuHYsXFkTpoZBH1qVVZwS6Ci+EgkSwJByntIJqzr0tZJUZiBwAxxO0qVKryshcYP8C9/lv8A7TXz17TwwSYAgGWJMyRB1lo0kt9iSNIH0Jxr/wAe9/lXP9pr55wS6rm0O0yNTPQsok9dpJBmYEg6s4IMZaAZDTz7FgSM3ihQSAdAJzaDJ3CjY6dJq45axZtuc2zk+82hOw21AmfPTpTWPsKuYhT4RpBnUiTOsxsdTHh21moztEFSIB00iVAOhEGdCsjMSDuOlL7CLkIPaHBds0oYm5EWhlXuQJPmBsPhJ8zSs8Bu4kgliB1dpP8A8Z3P4VG4VeuXLSNmA0E6qDp369KJcPi8QACrBx2YD8CoBHyNI9M9Qt23ZwPCjj9YPdlB8OMy64Xw9LFsW7Y0Gsnck7k+dS6icPxLOpL2zbIMQdj5g9RUwV7asqVG3tFDZzzG7toMIYSOxoS4pwYI5SP4dzUf3X/5oxpnFWA4g+o8jWWqoFyES1blGBExrifKdq6XDE27kZc426xI+J+dW/COElbaWwNgM0Elc2k5ZAhe2g+dXXF+HMLh03M/zNXPL+EgSwiKRKlth9E/6jl7akHqr3kvgPDvZJ5mpmJxipude1CvMnPFm14LdxQBq93cIB9lQJzXG2AAMbnQUBcv8dv3MIwLe0vXGYtcY+FJ3mDM66BRHmIpobBTUFq/eJLLS7FjDkc84Y37qXmACBciyNiJZjmIB3G3561nGeaXuELhL/s1EtmYK8jTSArmB/2ddM/v8Ht2/a4i/NyAXaLYk98vUASoGoAEV74FibLKjhQoaY8EbEgn3zAkHeNvSh3sYruU59+0z3TVuFYL97tzcCkgCHVcuY65vDmYDYdeuwqPiuTfu1T8C41ctmUZSo+yokHpJytB09KIE58TMAUUg6StwEg+axp5a1vTehT8zvNRYRKz/wBHv51MwvJv3jRnhcStxQ6EFTqCKeo1a0PIlvVaUeE4NasDM0ADqa9njB/s7LkdyQvxAOvzimsfdz38p922AY/vHWT6CI9TVPzZzH+7AKgGcideg8vOg7dSQ+yuRVLmWrcYu/atED+4QT/+0flSt8WVzlDMHP2XlT8I8LfAmswbnnEgyHnXYqpH0ot4Dxi3xCywZQt1PfXp5MvlI9QfgaD1JvC5Y8e0t6ZXnvL7ENcGwX5E/U14woZj40AH3hKkfKsw5v5w4hg74tJdU2ysqXSWEaEEzr01OtVa838QxBCG83iOUKigEzpAgTND09PuYiwWHB57zpsXHyzbODYxjiHtBi6KuY5tSrSIAbrInQztUnj2KdbTC0rFyIGUbefc1D5N4OcLh/4pm43jckzB7Se1DfPfORs31s27Sv4czM3nsqxsY117inmPSqwxkoqax8KJX3GbZi4I3GbXpuCPOoTXijakARqZgEeg0J2qp4nzZfcxbHslGoAY5o8zqOk9KHsdiWc53csd9T+u9LNnPEdLpmxloUWuN2s+Uk5W02EfED61a2ULf1Zz6aRDHyrOLtzXc/z6VbcB48bD6gtbaJUMR8RB39auap16QR8PebDypfuqcr28qnuIM6dO1FgoO5R45hro/hOueNbbEK49J0PwMUW2LwYadNCDuD2NNKOEHMR3ghzkYjtKlSraYyDxr/x73+Vc/wBhrFeHYeW0kiANx7sSc38TMPEdmTp3rauNf+Pe/wAq5/sNY1y65AGm42BkbTMLoOup3k7Uq6mSqgj3jPp/Ib9JM4vhpXoTE6k9twTr3696G7LFYEgHYga6KFAYjNmOWYOhXUToCQa31BEzEjY9dts3XfShq9hlF2M2hMkaiCBIIMRIjvseomlWku4KmMO/MuuWboa0FZSYJBI3EbyDHefj50V8N4g1mFRwy9FYwY8gdflQ9yJfyJDqwQsZKiCDsDvoIGw795rUQFdQYDA+Uipp9E11rvXZtIPjn/EC1V23CsuRGOG40XVmCpBgg94nSpopu1ZVRCgAdgI+lOV6aoOqgOcn6xU2CeIqVKvLNFaTkTChLmPmlFD27YndGY7diB39a88e5nYXDatQP70+JjH2RuB0n/ug3HZskkPmHdCDMyDDASDJ+VLtRfn4U/eVLShxeCtkHSTtB7nQSToBJEmoHK2JezOEYzduaKgVvaWQQJ9rnSBE5tZ8p0ots8MzRcYQMssOhgGT6evb40P4rmWzavIbCC8wlQEXSDpAYfhlmgU7FAMyg4lbxLle40Z8Q5R4kanxDUh5OpBMjprIirzg3DksYZUcyyF9QsjKWlToZHbY61JxPFLTgGChInI4ysD1kdeokaVBs8QR3uwQVVFB9SWJj0hfma6llzfC3aQ9o3cwxU5hCzsytv3hl2PlvUzEcRW2qPdTOJCk6tpvMiT5jYfhURwojUTGonsKmYexntlBoSDlaPtR4SREaGtVrznM6sK+XcewuKUH8BvGxUsFJJ1iTuI1XSNO+ukKZEisQ5L45ce2TeRRlgTb7/ZlZ8PXy0rWeWrpNqDMAnKTsVkwB6bfAURpG2sUM08SBxZvZ4qTtcQEeqmG/Bk+dAX7TUb2iP8AZZYnzE6fI/WtR49w329uAYdTmRuzDv3BBIPr3igy/jLTg2MWgkbq31U9fIihdYj1W+qBkGa1PtPMy/lq2lzFJbvGEYkHz0MD4mK1Llfg1rDtcxCAotxAAhacsEkkHqD4fSD0ioWC4Rw3DN7QIuYaguxaPTMdKq+Pc0PimGHwgJLaSPy/WsTa+pISsHE1ewY4nbnAl4pin1hLUajrObT8Pwo+5X5OsYPVEGf7x1Pwnb4V75H4AMJhwp1dvE58+w7gfr3ojp5TUK0CjxBY1ft5hEkeYrNuZOU7DOzFrqMzFiVIdSxOphiCPQGK06hbmNPFXLlBHMK0jlX4OJk3EeV2UkrdUg/eRh8gof61X/0Ow/tbfyu/nbo+xIqvuCgyojkWMe5ga3BTsblqdtrv19lT1nlpiJ9skbbXCfkUEn40Uhfh506o8OneoAJxmaVnC+V7BgXGvXCOgVba/POzfhWu8t4BbVsEAglVGrFoCjwgE+p186BeGLqK0vBLCKPIfSiKAO8W61jwCY/SpUqKi+QeND/297/Kuf7DWJ8tEEhdCcpK9yNYAEwVEDUeo3rbONn/ANve/wAq5/sNfP8Awu8rFfDMESIJyj+4JzKZLe6euumWlvUE3riMtAcBoXvdIA8z+s6dNTMf81R3GHtXaSsRPiKwQpIOhIImNWGkb1Ju8VzHKiBvMtuImWgnptpJBOnehD5g2kF3Mnr2YzA7dVbtHQqtPSRkniMTiGXKblLISA2p2EMNd4/X50Z4HijWxG43g7/CKCuHWnREgEkD7IJO09J6fSiLl/iFu4ct85tdDIHwYADQf99TSxVtOo31Ntye/wDOJhqAu3kZhnw7Ge1TMFZfURPmO4qXXi2BAjbpFe69wgIUZOTEh78RUHftAu4nJksKxUrJye+TJGUE6KO5gntRhNN3kmoyBxgypnzvif6RtW2VBdsIxk+xlST1Ny4PGx2GrRUDgWKv2cQLl25cdWDI4dyxg7FSzHUEBp9R1rauP8uNduZ1N0eSuAv4UJ3+UMYGzLm8lXIo8szvnZjHXSgnB5VR/iU5kTmziFt8MqhzkYK2RPE7r9kHLoqzBnrl+YPZ47csWbgSwlq47Zbd0iWUBdVAYbmJzbanTaDjHcF4luUs5R0M/VSPpVWOGYjMUxNu37Fjoy+/ab7LAySV6EdR5ihQDV84H7zmJDwWF9sktddi0SGckE9zmkfOqzinBr5U5GZ7YOtlvB8JWAfKRpRJawns4nRgdQ2oPbX8vKrC5iAnvaIQJB1y6kTI6TprWVV5DTpMz/B4CydJ9m33bsLH+qY+lGXCMAUEq4BjWNQR94iIJA1BB67xUfH8Kt3h4vmNwe4/mPnUXh3BcZZUhLdy8o/qwoEKDuWLsNNfdEiZOlbOhs5U8zozPdu09m893MLaMoARBBJ0OZsogDTYgkydOtEic6XbltLchQqwYkTHfyqmw3LHEbp8Vggae+y/EMM7T6zNGnAf2fqgBujMeonw/wDNc9G1+O07zCTlLj9u/bCBwbiqJE6nuY33qbxnl+xiRF1AfPrXnhHALVhs6W1VoyyBrGkie2g+VWxNNKlYJhuZaZzxL9n2Ftsul182bRdYgTqY8oHwq64PwzD4WVtWGBjVomYExO501irLFc2YG2+S5i7CuDGU3VkHsRO9TMFxixdANu6jAkgEMIYjRgp2aDoY2OlaAAdpJFw/GCzR7NwsW4lSDLZiwPTQR+PlVzXK7XZJw1QcasFvI+ex9DtVne4paUN4xK5pAOvhmQB3kEeoPam8RxC0CoZoLQB5EiQG7Tpp5iqsuRLo+05gLjcG43Vh8NPnVY9utAtY22QzLcUBYkmB7zFVOkyGIMd68XLqsQM1tiZjWZgTpprpQzUmHrrPqJnbWjpr8PpUu1hWYDKrH0BP0oytXVmAUBmBsCdgCI3BJABqQ0aC5cUGWgEyfCSGgfA1BSZ06wDsJQcM4aywXEeW5Py2+MUcYOcizvFVlrE4df7RWInQEdGymBt72nrpvVjhcYjxlO6hgOuU9a3RNsCutNhzJNKlSrSYyDxv/wAe9/lXP9hr504Uuis0MSQgkAgS6JJBBnUz36TSpUHq/EP0X90nXLxVcoiDbLjQabaERB33gdO01zgdktdMnbxmesqhjfaAB1mO+tcpUvt4qYiMF5YZhjwPF5b6WwNHJKwdUO5g9R5VomAsW7yBrtq2zAlcxQEmDE6jSaVKhOk/1JXwVz+ue8E6hxgy3UVF4kWCqVaPGgOm4LBfhqwP+mOtKlXp4rlPjLd0oJvE6o3u9VuCdjOpg76bV7si4bqlrhYB7jAQNIQqAI6RcG86qe8BUqkkg2r985/4zeC6i+6uqnDq/wADLEk9Z6CBT7rdZQGvEgqJ8MHNlBzTPkdO5nypUqkktbCF7Ci4cxKAMdpManTY9aFOKYIW3ygkjfXt2pUqXdRUFAZUyowOHF69k0EayQD9aL8FylhhqyBz3bU0qVZ6Gte+JAI9ieUsK5UlCI+6Y+BirWxgkQQqgAUqVMwig5AlpIApTSpVaSKaTrIg0qVSSZRx3gp4fdb91uZUvJBUopKwZlG3U6kT+cEEGD4Mo4ZhrYIkZWzZFbxOxdzluBhqWM+p2pUqyUYYiYqAGIl3w7Cm17HK7ZWlWQ6rIVjmQfYMqNB4YJ02IvaVKtZtIT8OtGZtqZmdN5bOZ/1En4mu3OHWiZNtSdDt1AAB9QAPkO1KlUknj+iLOUqqBQfZzl0kI2dB6Az8zTo4fa0/hroZGg0MhhHbxKD6ilSqSTza4ZaX3baiI2EbGR8jt2rj8NtlsxE6MIOo8TZyY7zXaVSSN2uDWVEZAdW33hrntCo8swBjyFSMNgraHwIF0jTtpp+A+QpUqkkk0qVKpJ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8620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4437112"/>
            <a:ext cx="1553941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ovéPole 21"/>
          <p:cNvSpPr txBox="1"/>
          <p:nvPr/>
        </p:nvSpPr>
        <p:spPr>
          <a:xfrm>
            <a:off x="251520" y="1340768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cs-CZ" sz="2400" dirty="0" err="1" smtClean="0"/>
              <a:t>Neproteinogenní</a:t>
            </a:r>
            <a:r>
              <a:rPr lang="cs-CZ" sz="2400" dirty="0" smtClean="0"/>
              <a:t> aminokyseliny</a:t>
            </a:r>
          </a:p>
        </p:txBody>
      </p:sp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27784" y="3212976"/>
            <a:ext cx="936104" cy="117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>
            <a:off x="7740352" y="6237312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Vit C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2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PŘÍRODNÍ LÁTKY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</a:rPr>
              <a:t>příklady</a:t>
            </a:r>
            <a:endParaRPr lang="cs-CZ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https://encrypted-tbn1.gstatic.com/images?q=tbn:ANd9GcQjWGs0G9ySK19Q_aSv2K_Uw2sPBb8aD9JT3AtfMcIK37wXpZQ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8486657" cy="4752528"/>
          </a:xfrm>
          <a:prstGeom prst="rect">
            <a:avLst/>
          </a:prstGeom>
          <a:noFill/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395536" y="2996952"/>
            <a:ext cx="8229600" cy="8501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 eaLnBrk="0" hangingPunct="0"/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METODY STUDIA </a:t>
            </a:r>
            <a:r>
              <a:rPr lang="cs-CZ" sz="3200" dirty="0" err="1" smtClean="0">
                <a:solidFill>
                  <a:schemeClr val="tx2">
                    <a:lumMod val="75000"/>
                  </a:schemeClr>
                </a:solidFill>
              </a:rPr>
              <a:t>METABOLOMU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Stanovení metabolitů</a:t>
            </a:r>
            <a:endParaRPr lang="cs-CZ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67544" y="1340768"/>
            <a:ext cx="8424936" cy="482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/>
              <a:buChar char="à"/>
            </a:pPr>
            <a:r>
              <a:rPr lang="cs-CZ" dirty="0" smtClean="0"/>
              <a:t> Kultivace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cs-CZ" dirty="0" smtClean="0">
                <a:sym typeface="Wingdings" pitchFamily="2" charset="2"/>
              </a:rPr>
              <a:t>	</a:t>
            </a:r>
            <a:r>
              <a:rPr lang="cs-CZ" dirty="0" smtClean="0"/>
              <a:t> Vzorkování </a:t>
            </a:r>
          </a:p>
          <a:p>
            <a:pPr>
              <a:lnSpc>
                <a:spcPct val="90000"/>
              </a:lnSpc>
            </a:pPr>
            <a:endParaRPr lang="cs-CZ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cs-CZ" dirty="0" smtClean="0">
                <a:sym typeface="Wingdings" pitchFamily="2" charset="2"/>
              </a:rPr>
              <a:t>		 </a:t>
            </a:r>
            <a:r>
              <a:rPr lang="cs-CZ" dirty="0" smtClean="0"/>
              <a:t>Extrakce </a:t>
            </a:r>
          </a:p>
          <a:p>
            <a:pPr>
              <a:lnSpc>
                <a:spcPct val="90000"/>
              </a:lnSpc>
            </a:pPr>
            <a:endParaRPr lang="cs-CZ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cs-CZ" dirty="0" smtClean="0">
                <a:sym typeface="Wingdings" pitchFamily="2" charset="2"/>
              </a:rPr>
              <a:t>		</a:t>
            </a:r>
            <a:r>
              <a:rPr lang="cs-CZ" dirty="0" smtClean="0"/>
              <a:t> </a:t>
            </a:r>
            <a:r>
              <a:rPr lang="cs-CZ" dirty="0" err="1" smtClean="0"/>
              <a:t>Derivatizace</a:t>
            </a:r>
            <a:r>
              <a:rPr lang="cs-CZ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90000"/>
              </a:lnSpc>
            </a:pPr>
            <a:r>
              <a:rPr lang="cs-CZ" dirty="0" smtClean="0">
                <a:sym typeface="Wingdings" pitchFamily="2" charset="2"/>
              </a:rPr>
              <a:t>		 </a:t>
            </a:r>
            <a:r>
              <a:rPr lang="cs-CZ" dirty="0" err="1" smtClean="0"/>
              <a:t>Zakoncentrování</a:t>
            </a:r>
            <a:r>
              <a:rPr lang="cs-CZ" dirty="0" smtClean="0"/>
              <a:t> (SP(M)E) </a:t>
            </a:r>
            <a:endParaRPr lang="en-US" dirty="0" smtClean="0"/>
          </a:p>
          <a:p>
            <a:pPr>
              <a:lnSpc>
                <a:spcPct val="90000"/>
              </a:lnSpc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  <a:buNone/>
            </a:pPr>
            <a:r>
              <a:rPr lang="cs-CZ" dirty="0" smtClean="0">
                <a:sym typeface="Wingdings" pitchFamily="2" charset="2"/>
              </a:rPr>
              <a:t>		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cs-CZ" dirty="0" smtClean="0"/>
              <a:t>Separace (GC, LC, </a:t>
            </a:r>
            <a:r>
              <a:rPr lang="cs-CZ" dirty="0" err="1" smtClean="0"/>
              <a:t>CE</a:t>
            </a:r>
            <a:r>
              <a:rPr lang="cs-CZ" dirty="0" smtClean="0"/>
              <a:t>, </a:t>
            </a:r>
            <a:r>
              <a:rPr lang="cs-CZ" dirty="0" err="1" smtClean="0"/>
              <a:t>TLC</a:t>
            </a:r>
            <a:r>
              <a:rPr lang="cs-CZ" dirty="0" smtClean="0"/>
              <a:t>) </a:t>
            </a:r>
          </a:p>
          <a:p>
            <a:pPr>
              <a:lnSpc>
                <a:spcPct val="90000"/>
              </a:lnSpc>
              <a:buNone/>
            </a:pPr>
            <a:endParaRPr lang="cs-CZ" dirty="0" smtClean="0"/>
          </a:p>
          <a:p>
            <a:pPr>
              <a:lnSpc>
                <a:spcPct val="90000"/>
              </a:lnSpc>
              <a:buNone/>
            </a:pPr>
            <a:r>
              <a:rPr lang="cs-CZ" dirty="0" smtClean="0">
                <a:sym typeface="Wingdings" pitchFamily="2" charset="2"/>
              </a:rPr>
              <a:t>			 </a:t>
            </a:r>
            <a:r>
              <a:rPr lang="cs-CZ" dirty="0" smtClean="0"/>
              <a:t>Analýza (NMR, MS, DAD, </a:t>
            </a:r>
            <a:r>
              <a:rPr lang="cs-CZ" dirty="0" err="1" smtClean="0"/>
              <a:t>FTICR</a:t>
            </a:r>
            <a:r>
              <a:rPr lang="cs-CZ" dirty="0" smtClean="0"/>
              <a:t>, </a:t>
            </a:r>
            <a:r>
              <a:rPr lang="cs-CZ" dirty="0" err="1" smtClean="0"/>
              <a:t>MALDI</a:t>
            </a:r>
            <a:r>
              <a:rPr lang="cs-CZ" dirty="0" smtClean="0"/>
              <a:t>)</a:t>
            </a:r>
          </a:p>
          <a:p>
            <a:pPr>
              <a:lnSpc>
                <a:spcPct val="90000"/>
              </a:lnSpc>
              <a:buNone/>
            </a:pPr>
            <a:endParaRPr lang="cs-CZ" dirty="0" smtClean="0"/>
          </a:p>
          <a:p>
            <a:pPr lvl="8">
              <a:lnSpc>
                <a:spcPct val="90000"/>
              </a:lnSpc>
              <a:buFont typeface="Wingdings"/>
              <a:buChar char="à"/>
            </a:pPr>
            <a:r>
              <a:rPr lang="cs-CZ" dirty="0" smtClean="0"/>
              <a:t> Vyhodnocení </a:t>
            </a: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8">
              <a:lnSpc>
                <a:spcPct val="90000"/>
              </a:lnSpc>
              <a:buFont typeface="Wingdings"/>
              <a:buChar char="à"/>
            </a:pPr>
            <a:r>
              <a:rPr lang="cs-CZ" dirty="0" smtClean="0"/>
              <a:t> Statistická analýza</a:t>
            </a:r>
          </a:p>
          <a:p>
            <a:pPr lvl="8">
              <a:lnSpc>
                <a:spcPct val="90000"/>
              </a:lnSpc>
            </a:pPr>
            <a:r>
              <a:rPr lang="cs-CZ" dirty="0" smtClean="0"/>
              <a:t> </a:t>
            </a:r>
            <a:r>
              <a:rPr lang="cs-CZ" dirty="0" err="1" smtClean="0"/>
              <a:t>PCA</a:t>
            </a:r>
            <a:r>
              <a:rPr lang="cs-CZ" dirty="0" smtClean="0"/>
              <a:t> </a:t>
            </a:r>
            <a:r>
              <a:rPr lang="cs-CZ" sz="1200" dirty="0" smtClean="0"/>
              <a:t>- </a:t>
            </a:r>
            <a:r>
              <a:rPr lang="cs-CZ" sz="1200" dirty="0" err="1" smtClean="0"/>
              <a:t>principal</a:t>
            </a:r>
            <a:r>
              <a:rPr lang="cs-CZ" sz="1200" dirty="0" smtClean="0"/>
              <a:t> </a:t>
            </a:r>
            <a:r>
              <a:rPr lang="cs-CZ" sz="1200" dirty="0" err="1" smtClean="0"/>
              <a:t>component</a:t>
            </a:r>
            <a:r>
              <a:rPr lang="cs-CZ" sz="1200" dirty="0" smtClean="0"/>
              <a:t> </a:t>
            </a:r>
            <a:r>
              <a:rPr lang="cs-CZ" sz="1200" dirty="0" err="1" smtClean="0"/>
              <a:t>analyses</a:t>
            </a:r>
            <a:r>
              <a:rPr lang="cs-CZ" dirty="0" smtClean="0"/>
              <a:t>, CA - </a:t>
            </a:r>
            <a:r>
              <a:rPr lang="cs-CZ" sz="1200" dirty="0" err="1" smtClean="0"/>
              <a:t>clustre</a:t>
            </a:r>
            <a:r>
              <a:rPr lang="cs-CZ" sz="1200" dirty="0" smtClean="0"/>
              <a:t> </a:t>
            </a:r>
            <a:r>
              <a:rPr lang="cs-CZ" sz="1200" dirty="0" err="1" smtClean="0"/>
              <a:t>analyses</a:t>
            </a:r>
            <a:r>
              <a:rPr lang="cs-CZ" dirty="0" smtClean="0"/>
              <a:t>, </a:t>
            </a:r>
            <a:r>
              <a:rPr lang="cs-CZ" dirty="0" err="1" smtClean="0"/>
              <a:t>heat</a:t>
            </a:r>
            <a:r>
              <a:rPr lang="cs-CZ" dirty="0" smtClean="0"/>
              <a:t> map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Metabolit x Matrice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</a:rPr>
              <a:t>vzorek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cs-CZ" sz="3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576064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cs-CZ" sz="51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Matrice: </a:t>
            </a:r>
          </a:p>
          <a:p>
            <a:pPr>
              <a:buNone/>
            </a:pPr>
            <a:r>
              <a:rPr lang="cs-CZ" sz="2900" dirty="0" smtClean="0"/>
              <a:t>		</a:t>
            </a:r>
            <a:r>
              <a:rPr lang="cs-CZ" sz="33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krev</a:t>
            </a:r>
            <a:r>
              <a:rPr lang="cs-CZ" sz="3300" dirty="0" smtClean="0"/>
              <a:t> (rozpuštěné proteiny, lipidy, soli, sacharidy, suspendované 	buňky)</a:t>
            </a:r>
            <a:endParaRPr lang="cs-CZ" sz="33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buNone/>
            </a:pPr>
            <a:r>
              <a:rPr lang="cs-CZ" sz="3300" dirty="0" smtClean="0"/>
              <a:t>		</a:t>
            </a:r>
            <a:r>
              <a:rPr lang="cs-CZ" sz="33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plasma </a:t>
            </a:r>
            <a:r>
              <a:rPr lang="cs-CZ" sz="3300" dirty="0" smtClean="0"/>
              <a:t>(centrifugací oddělené jen buňky (heparin, </a:t>
            </a:r>
            <a:r>
              <a:rPr lang="cs-CZ" sz="3300" dirty="0" err="1" smtClean="0"/>
              <a:t>EDTA</a:t>
            </a:r>
            <a:r>
              <a:rPr lang="cs-CZ" sz="3300" dirty="0" smtClean="0"/>
              <a:t>)</a:t>
            </a:r>
          </a:p>
          <a:p>
            <a:pPr>
              <a:buNone/>
            </a:pPr>
            <a:r>
              <a:rPr lang="cs-CZ" sz="3300" dirty="0" smtClean="0"/>
              <a:t>		</a:t>
            </a:r>
            <a:r>
              <a:rPr lang="cs-CZ" sz="33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sérum</a:t>
            </a:r>
            <a:r>
              <a:rPr lang="cs-CZ" sz="3300" dirty="0" smtClean="0"/>
              <a:t> (oddělené buňky a srážecí proteiny, cca 5%)</a:t>
            </a:r>
          </a:p>
          <a:p>
            <a:pPr>
              <a:buNone/>
            </a:pPr>
            <a:r>
              <a:rPr lang="cs-CZ" sz="3300" dirty="0" smtClean="0"/>
              <a:t>		</a:t>
            </a:r>
            <a:r>
              <a:rPr lang="cs-CZ" sz="33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moč </a:t>
            </a:r>
            <a:r>
              <a:rPr lang="cs-CZ" sz="3300" dirty="0" smtClean="0"/>
              <a:t>(soli, močovina, metabolity ve volné formě)</a:t>
            </a:r>
            <a:endParaRPr lang="cs-CZ" sz="33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buNone/>
            </a:pPr>
            <a:r>
              <a:rPr lang="cs-CZ" sz="3300" dirty="0" smtClean="0"/>
              <a:t>		</a:t>
            </a:r>
            <a:r>
              <a:rPr lang="cs-CZ" sz="33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mléko </a:t>
            </a:r>
            <a:r>
              <a:rPr lang="cs-CZ" sz="3300" dirty="0" smtClean="0"/>
              <a:t>(lipidy, proteiny, sacharidy)</a:t>
            </a:r>
          </a:p>
          <a:p>
            <a:pPr>
              <a:buNone/>
            </a:pPr>
            <a:r>
              <a:rPr lang="cs-CZ" sz="3300" dirty="0" smtClean="0"/>
              <a:t>		</a:t>
            </a:r>
            <a:r>
              <a:rPr lang="cs-CZ" sz="33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tkáně </a:t>
            </a:r>
            <a:r>
              <a:rPr lang="cs-CZ" sz="3300" dirty="0" smtClean="0"/>
              <a:t>(buňky, proteiny, lipidy, sacharidy) </a:t>
            </a:r>
          </a:p>
          <a:p>
            <a:pPr>
              <a:buNone/>
            </a:pPr>
            <a:r>
              <a:rPr lang="cs-CZ" sz="3300" dirty="0" smtClean="0"/>
              <a:t>		</a:t>
            </a:r>
            <a:r>
              <a:rPr lang="cs-CZ" sz="33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dechový kondenzát </a:t>
            </a:r>
            <a:r>
              <a:rPr lang="cs-CZ" sz="3300" dirty="0" smtClean="0"/>
              <a:t>(voda, částice)</a:t>
            </a:r>
          </a:p>
          <a:p>
            <a:pPr>
              <a:buNone/>
            </a:pPr>
            <a:r>
              <a:rPr lang="cs-CZ" sz="3300" dirty="0" smtClean="0"/>
              <a:t>		</a:t>
            </a:r>
            <a:r>
              <a:rPr lang="cs-CZ" sz="33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sliny</a:t>
            </a:r>
            <a:r>
              <a:rPr lang="cs-CZ" sz="3300" dirty="0" smtClean="0"/>
              <a:t> (99% voda, dále enzymy, soli, glykoproteiny)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51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Analyt</a:t>
            </a:r>
            <a:r>
              <a:rPr lang="cs-CZ" sz="51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:  </a:t>
            </a:r>
            <a:r>
              <a:rPr lang="cs-CZ" sz="4400" dirty="0" smtClean="0"/>
              <a:t>	</a:t>
            </a:r>
            <a:r>
              <a:rPr lang="cs-CZ" dirty="0" smtClean="0"/>
              <a:t>	</a:t>
            </a:r>
          </a:p>
          <a:p>
            <a:pPr>
              <a:buNone/>
            </a:pPr>
            <a:r>
              <a:rPr lang="cs-CZ" sz="2900" dirty="0" smtClean="0"/>
              <a:t>		</a:t>
            </a:r>
            <a:r>
              <a:rPr lang="cs-CZ" sz="3300" dirty="0" smtClean="0"/>
              <a:t>nízkomolekulární látka  </a:t>
            </a:r>
          </a:p>
          <a:p>
            <a:pPr>
              <a:buNone/>
            </a:pPr>
            <a:r>
              <a:rPr lang="cs-CZ" sz="3300" dirty="0" smtClean="0"/>
              <a:t>		nízká a variabilní koncentrace v přítomnosti komplexní matrice</a:t>
            </a:r>
          </a:p>
          <a:p>
            <a:pPr>
              <a:buNone/>
            </a:pPr>
            <a:r>
              <a:rPr lang="cs-CZ" sz="3300" dirty="0" smtClean="0"/>
              <a:t>		volná forma nebo vázané na proteiny (</a:t>
            </a:r>
            <a:r>
              <a:rPr lang="cs-CZ" sz="3300" dirty="0" err="1" smtClean="0"/>
              <a:t>glucuronid</a:t>
            </a:r>
            <a:r>
              <a:rPr lang="cs-CZ" sz="3300" dirty="0" smtClean="0"/>
              <a:t>, sulfát)</a:t>
            </a:r>
          </a:p>
          <a:p>
            <a:pPr>
              <a:buNone/>
            </a:pPr>
            <a:r>
              <a:rPr lang="cs-CZ" sz="3300" dirty="0" smtClean="0"/>
              <a:t>		velká fyzikálně chemická variabilita</a:t>
            </a:r>
          </a:p>
          <a:p>
            <a:pPr>
              <a:buNone/>
            </a:pPr>
            <a:r>
              <a:rPr lang="cs-CZ" sz="3600" dirty="0" smtClean="0"/>
              <a:t>		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1886198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800" cap="all" dirty="0" err="1" smtClean="0">
                <a:solidFill>
                  <a:schemeClr val="tx2">
                    <a:lumMod val="75000"/>
                  </a:schemeClr>
                </a:solidFill>
              </a:rPr>
              <a:t>Příprava</a:t>
            </a:r>
            <a:r>
              <a:rPr lang="en-GB" sz="2800" cap="al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800" cap="all" dirty="0" err="1" smtClean="0">
                <a:solidFill>
                  <a:schemeClr val="tx2">
                    <a:lumMod val="75000"/>
                  </a:schemeClr>
                </a:solidFill>
              </a:rPr>
              <a:t>vzorku</a:t>
            </a:r>
            <a:endParaRPr lang="cs-CZ" sz="2800" cap="all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64096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EXTRAKCE</a:t>
            </a:r>
            <a:endParaRPr lang="cs-CZ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1700808"/>
            <a:ext cx="8496944" cy="40011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Zastavení buněčného metabolismu (t=s)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43608" y="2276872"/>
            <a:ext cx="7776864" cy="400110"/>
          </a:xfrm>
          <a:prstGeom prst="rect">
            <a:avLst/>
          </a:prstGeom>
          <a:solidFill>
            <a:schemeClr val="lt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Vzorkovací technika (tkáň, extracelulární médium)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619672" y="2924944"/>
            <a:ext cx="7200800" cy="400110"/>
          </a:xfrm>
          <a:prstGeom prst="rect">
            <a:avLst/>
          </a:prstGeom>
          <a:solidFill>
            <a:schemeClr val="lt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Uvolnění </a:t>
            </a:r>
            <a:r>
              <a:rPr lang="cs-CZ" sz="2000" dirty="0" err="1" smtClean="0"/>
              <a:t>analytu</a:t>
            </a:r>
            <a:r>
              <a:rPr lang="cs-CZ" sz="2000" dirty="0" smtClean="0"/>
              <a:t> (homogenizace, rozbití, odstranění buněk)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059832" y="4221088"/>
            <a:ext cx="5760640" cy="400110"/>
          </a:xfrm>
          <a:prstGeom prst="rect">
            <a:avLst/>
          </a:prstGeom>
          <a:solidFill>
            <a:schemeClr val="lt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Přečištění, </a:t>
            </a:r>
            <a:r>
              <a:rPr lang="cs-CZ" sz="2000" dirty="0" err="1" smtClean="0"/>
              <a:t>zakoncentrování</a:t>
            </a:r>
            <a:r>
              <a:rPr lang="cs-CZ" sz="2000" dirty="0" smtClean="0"/>
              <a:t> (</a:t>
            </a:r>
            <a:r>
              <a:rPr lang="cs-CZ" sz="2000" dirty="0" err="1" smtClean="0"/>
              <a:t>SPE</a:t>
            </a:r>
            <a:r>
              <a:rPr lang="cs-CZ" sz="2000" dirty="0" smtClean="0"/>
              <a:t>, </a:t>
            </a:r>
            <a:r>
              <a:rPr lang="cs-CZ" sz="2000" dirty="0" err="1" smtClean="0"/>
              <a:t>LLE</a:t>
            </a:r>
            <a:r>
              <a:rPr lang="cs-CZ" sz="2000" dirty="0" smtClean="0"/>
              <a:t>)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707904" y="4797152"/>
            <a:ext cx="5112568" cy="400110"/>
          </a:xfrm>
          <a:prstGeom prst="rect">
            <a:avLst/>
          </a:prstGeom>
          <a:solidFill>
            <a:schemeClr val="lt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Derivatizace</a:t>
            </a:r>
            <a:endParaRPr lang="cs-CZ" sz="2000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2411760" y="3573016"/>
            <a:ext cx="6408712" cy="400110"/>
          </a:xfrm>
          <a:prstGeom prst="rect">
            <a:avLst/>
          </a:prstGeom>
          <a:solidFill>
            <a:schemeClr val="lt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Odstranění makromolekul, homogenizačního roztoku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427984" y="5301208"/>
            <a:ext cx="4392488" cy="400110"/>
          </a:xfrm>
          <a:prstGeom prst="rect">
            <a:avLst/>
          </a:prstGeom>
          <a:solidFill>
            <a:schemeClr val="lt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Výměna rozpouštědel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220072" y="5805264"/>
            <a:ext cx="3600400" cy="400110"/>
          </a:xfrm>
          <a:prstGeom prst="rect">
            <a:avLst/>
          </a:prstGeom>
          <a:solidFill>
            <a:schemeClr val="lt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Separace (</a:t>
            </a:r>
            <a:r>
              <a:rPr lang="cs-CZ" sz="2000" dirty="0" err="1" smtClean="0"/>
              <a:t>LC</a:t>
            </a:r>
            <a:r>
              <a:rPr lang="cs-CZ" sz="2000" dirty="0" smtClean="0"/>
              <a:t>, </a:t>
            </a:r>
            <a:r>
              <a:rPr lang="cs-CZ" sz="2000" dirty="0" err="1" smtClean="0"/>
              <a:t>CE</a:t>
            </a:r>
            <a:r>
              <a:rPr lang="cs-CZ" sz="2000" dirty="0" smtClean="0"/>
              <a:t>, </a:t>
            </a:r>
            <a:r>
              <a:rPr lang="cs-CZ" sz="2000" dirty="0" err="1" smtClean="0"/>
              <a:t>GC</a:t>
            </a:r>
            <a:r>
              <a:rPr lang="cs-CZ" sz="2000" dirty="0" smtClean="0"/>
              <a:t>)</a:t>
            </a:r>
          </a:p>
        </p:txBody>
      </p:sp>
      <p:sp>
        <p:nvSpPr>
          <p:cNvPr id="13" name="Šipka nahoru 12"/>
          <p:cNvSpPr/>
          <p:nvPr/>
        </p:nvSpPr>
        <p:spPr>
          <a:xfrm rot="8179096">
            <a:off x="1741450" y="1528428"/>
            <a:ext cx="1198408" cy="6046014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2000" dirty="0" smtClean="0"/>
              <a:t>80% celkového času</a:t>
            </a:r>
            <a:r>
              <a:rPr lang="en-GB" sz="2000" dirty="0" smtClean="0"/>
              <a:t> </a:t>
            </a:r>
            <a:r>
              <a:rPr lang="en-GB" sz="2000" dirty="0" err="1" smtClean="0"/>
              <a:t>analýzy</a:t>
            </a:r>
            <a:r>
              <a:rPr lang="cs-CZ" sz="2000" dirty="0" smtClean="0"/>
              <a:t> </a:t>
            </a:r>
            <a:r>
              <a:rPr lang="en-GB" sz="2000" dirty="0" smtClean="0"/>
              <a:t> </a:t>
            </a:r>
            <a:r>
              <a:rPr lang="en-GB" sz="2000" b="1" dirty="0" smtClean="0">
                <a:solidFill>
                  <a:srgbClr val="FF0000"/>
                </a:solidFill>
              </a:rPr>
              <a:t>(!)</a:t>
            </a:r>
            <a:endParaRPr lang="cs-CZ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2006" t="8834" r="23813" b="10667"/>
          <a:stretch>
            <a:fillRect/>
          </a:stretch>
        </p:blipFill>
        <p:spPr bwMode="auto">
          <a:xfrm>
            <a:off x="611560" y="993540"/>
            <a:ext cx="7987253" cy="563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700" name="Picture 12" descr="https://encrypted-tbn2.gstatic.com/images?q=tbn:ANd9GcTz7GSK09nHEiEX2_Y4whFXMxIhTSF9S_H8PH162chj99Gxl4f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149080"/>
            <a:ext cx="1313047" cy="54868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992888" cy="648071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Metabolity a malé molekuly</a:t>
            </a:r>
            <a:endParaRPr lang="cs-CZ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683568" y="3068960"/>
            <a:ext cx="4208512" cy="263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4696" name="Picture 8" descr="https://encrypted-tbn1.gstatic.com/images?q=tbn:ANd9GcTF8aspliB7WErkLbQZVI7t6mBzMVux2ACQ-U41_nWp9V0cK4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717032"/>
            <a:ext cx="648072" cy="435202"/>
          </a:xfrm>
          <a:prstGeom prst="rect">
            <a:avLst/>
          </a:prstGeom>
          <a:noFill/>
        </p:spPr>
      </p:pic>
      <p:pic>
        <p:nvPicPr>
          <p:cNvPr id="114698" name="Picture 10" descr="https://encrypted-tbn1.gstatic.com/images?q=tbn:ANd9GcSv4k9zwl-eTBSaPUyEVW3wetx9hFmk6PSxbu2YNreq1FX1f_2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437112"/>
            <a:ext cx="792088" cy="487439"/>
          </a:xfrm>
          <a:prstGeom prst="rect">
            <a:avLst/>
          </a:prstGeom>
          <a:noFill/>
        </p:spPr>
      </p:pic>
      <p:pic>
        <p:nvPicPr>
          <p:cNvPr id="114702" name="Picture 14" descr="http://mikrobiologie.xf.cz/files/imgs/fos-cyk-bac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2852936"/>
            <a:ext cx="1008112" cy="475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Homogenizace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229200"/>
            <a:ext cx="1296144" cy="144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2" descr="http://depts.washington.edu/oldenlab/wordpress/wp-content/uploads/2013/03/BioticHomogenizati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3933056"/>
            <a:ext cx="1584176" cy="1267341"/>
          </a:xfrm>
          <a:prstGeom prst="rect">
            <a:avLst/>
          </a:prstGeom>
          <a:noFill/>
        </p:spPr>
      </p:pic>
      <p:pic>
        <p:nvPicPr>
          <p:cNvPr id="57350" name="Picture 6" descr="https://encrypted-tbn0.gstatic.com/images?q=tbn:ANd9GcT0pVG3pRna18atbBQElctqTw_ko62zi3cy3S_DcZSy-3iJ-xN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1556792"/>
            <a:ext cx="1368152" cy="1095612"/>
          </a:xfrm>
          <a:prstGeom prst="rect">
            <a:avLst/>
          </a:prstGeom>
          <a:noFill/>
        </p:spPr>
      </p:pic>
      <p:pic>
        <p:nvPicPr>
          <p:cNvPr id="57354" name="Picture 10" descr="http://img.youtube.com/vi/olwyI7_EFNE/hqdefault.jpg"/>
          <p:cNvPicPr>
            <a:picLocks noChangeAspect="1" noChangeArrowheads="1"/>
          </p:cNvPicPr>
          <p:nvPr/>
        </p:nvPicPr>
        <p:blipFill>
          <a:blip r:embed="rId6" cstate="print"/>
          <a:srcRect t="13960" b="12571"/>
          <a:stretch>
            <a:fillRect/>
          </a:stretch>
        </p:blipFill>
        <p:spPr bwMode="auto">
          <a:xfrm>
            <a:off x="7236296" y="2780928"/>
            <a:ext cx="1592177" cy="877322"/>
          </a:xfrm>
          <a:prstGeom prst="rect">
            <a:avLst/>
          </a:prstGeom>
          <a:noFill/>
        </p:spPr>
      </p:pic>
      <p:pic>
        <p:nvPicPr>
          <p:cNvPr id="10" name="Obrázek 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8520" y="1340768"/>
            <a:ext cx="705576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6804248" y="6669360"/>
            <a:ext cx="23397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Musilová J. </a:t>
            </a:r>
            <a:r>
              <a:rPr lang="pl-PL" sz="800" dirty="0" smtClean="0"/>
              <a:t>Chem. Listy </a:t>
            </a:r>
            <a:r>
              <a:rPr lang="pl-PL" sz="800" i="1" dirty="0" smtClean="0"/>
              <a:t>105, 745-751 (2011)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Odstranění matrice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51309"/>
            <a:ext cx="8507288" cy="481399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Odstranění </a:t>
            </a:r>
            <a:r>
              <a:rPr lang="cs-CZ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makromolekul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endParaRPr lang="cs-CZ" sz="28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r>
              <a:rPr lang="en-US" sz="2200" dirty="0" err="1" smtClean="0"/>
              <a:t>Kl</a:t>
            </a:r>
            <a:r>
              <a:rPr lang="en-GB" sz="2200" dirty="0" err="1" smtClean="0"/>
              <a:t>íčové</a:t>
            </a:r>
            <a:r>
              <a:rPr lang="en-GB" sz="2200" dirty="0" smtClean="0"/>
              <a:t> je </a:t>
            </a:r>
            <a:r>
              <a:rPr lang="en-GB" sz="2200" dirty="0" err="1" smtClean="0"/>
              <a:t>odstranění</a:t>
            </a:r>
            <a:r>
              <a:rPr lang="en-GB" sz="2200" dirty="0" smtClean="0"/>
              <a:t> </a:t>
            </a:r>
            <a:r>
              <a:rPr lang="en-GB" sz="2200" dirty="0" err="1" smtClean="0"/>
              <a:t>zejména</a:t>
            </a:r>
            <a:r>
              <a:rPr lang="en-GB" sz="2200" dirty="0" smtClean="0"/>
              <a:t> </a:t>
            </a:r>
            <a:r>
              <a:rPr lang="en-GB" sz="2200" dirty="0" err="1" smtClean="0"/>
              <a:t>peptidů</a:t>
            </a:r>
            <a:r>
              <a:rPr lang="en-US" sz="2200" dirty="0" smtClean="0"/>
              <a:t>/protein</a:t>
            </a:r>
            <a:r>
              <a:rPr lang="en-GB" sz="2200" dirty="0" smtClean="0"/>
              <a:t>ů a </a:t>
            </a:r>
            <a:r>
              <a:rPr lang="en-GB" sz="2200" dirty="0" err="1" smtClean="0"/>
              <a:t>lipidů</a:t>
            </a:r>
            <a:endParaRPr lang="en-US" sz="2200" dirty="0" smtClean="0"/>
          </a:p>
          <a:p>
            <a:r>
              <a:rPr lang="en-GB" sz="2200" dirty="0" err="1" smtClean="0"/>
              <a:t>Proteiny</a:t>
            </a:r>
            <a:endParaRPr lang="en-GB" sz="2200" dirty="0" smtClean="0"/>
          </a:p>
          <a:p>
            <a:pPr lvl="1"/>
            <a:r>
              <a:rPr lang="cs-CZ" sz="1800" dirty="0" smtClean="0"/>
              <a:t>Srážení</a:t>
            </a:r>
          </a:p>
          <a:p>
            <a:pPr lvl="1"/>
            <a:r>
              <a:rPr lang="cs-CZ" sz="1800" dirty="0" smtClean="0"/>
              <a:t>Hydrolýza (</a:t>
            </a:r>
            <a:r>
              <a:rPr lang="cs-CZ" sz="1800" dirty="0" err="1" smtClean="0"/>
              <a:t>6N</a:t>
            </a:r>
            <a:r>
              <a:rPr lang="cs-CZ" sz="1800" dirty="0" smtClean="0"/>
              <a:t> </a:t>
            </a:r>
            <a:r>
              <a:rPr lang="cs-CZ" sz="1800" dirty="0" err="1" smtClean="0"/>
              <a:t>HCl</a:t>
            </a:r>
            <a:r>
              <a:rPr lang="cs-CZ" sz="1800" dirty="0" smtClean="0"/>
              <a:t>, teplota, enzymaticky, mikrovlnná extrakce)</a:t>
            </a:r>
          </a:p>
          <a:p>
            <a:pPr lvl="1"/>
            <a:r>
              <a:rPr lang="cs-CZ" sz="1800" dirty="0" smtClean="0"/>
              <a:t>Ultrafiltrace</a:t>
            </a:r>
          </a:p>
          <a:p>
            <a:pPr lvl="1"/>
            <a:r>
              <a:rPr lang="cs-CZ" sz="1800" dirty="0" smtClean="0"/>
              <a:t>Centrifugace</a:t>
            </a:r>
          </a:p>
          <a:p>
            <a:r>
              <a:rPr lang="en-GB" sz="2200" dirty="0" err="1" smtClean="0"/>
              <a:t>Lipidy</a:t>
            </a:r>
            <a:endParaRPr lang="en-GB" sz="2200" dirty="0" smtClean="0"/>
          </a:p>
          <a:p>
            <a:pPr lvl="1"/>
            <a:r>
              <a:rPr lang="cs-CZ" sz="1800" dirty="0" smtClean="0"/>
              <a:t>Gelová </a:t>
            </a:r>
            <a:r>
              <a:rPr lang="cs-CZ" sz="1800" dirty="0" err="1" smtClean="0"/>
              <a:t>permeační</a:t>
            </a:r>
            <a:r>
              <a:rPr lang="cs-CZ" sz="1800" dirty="0" smtClean="0"/>
              <a:t> chromatografie</a:t>
            </a:r>
          </a:p>
          <a:p>
            <a:pPr lvl="1"/>
            <a:r>
              <a:rPr lang="cs-CZ" sz="1800" dirty="0" smtClean="0"/>
              <a:t>Extrakce (</a:t>
            </a:r>
            <a:r>
              <a:rPr lang="cs-CZ" sz="1800" dirty="0" err="1" smtClean="0"/>
              <a:t>LLE</a:t>
            </a:r>
            <a:r>
              <a:rPr lang="cs-CZ" sz="1800" dirty="0" smtClean="0"/>
              <a:t>)</a:t>
            </a:r>
          </a:p>
          <a:p>
            <a:pPr lvl="1"/>
            <a:r>
              <a:rPr lang="cs-CZ" sz="1800" dirty="0" smtClean="0"/>
              <a:t>Vymražení</a:t>
            </a:r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r>
              <a:rPr lang="cs-CZ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Odstranění </a:t>
            </a:r>
            <a:r>
              <a:rPr lang="cs-CZ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homogenizačního roztoku</a:t>
            </a:r>
          </a:p>
          <a:p>
            <a:r>
              <a:rPr lang="cs-CZ" sz="2200" dirty="0" err="1" smtClean="0"/>
              <a:t>Lyofilizace</a:t>
            </a:r>
            <a:endParaRPr lang="cs-CZ" sz="2200" dirty="0" smtClean="0"/>
          </a:p>
          <a:p>
            <a:r>
              <a:rPr lang="cs-CZ" sz="2200" dirty="0" smtClean="0"/>
              <a:t>Sušárna</a:t>
            </a:r>
          </a:p>
        </p:txBody>
      </p:sp>
      <p:sp>
        <p:nvSpPr>
          <p:cNvPr id="55298" name="AutoShape 2" descr="data:image/jpeg;base64,/9j/4AAQSkZJRgABAQAAAQABAAD/2wCEAAkGBxQSEhUSExQUFBUVFRgXFxcYGRYXHRgWFBcYGBcUGBYaHisjGCElHhsXITEhJSktLjEuFx8zODMsNygtLisBCgoKDg0OGhAQGzAfHCQwNDQ3LCw0LTgsLCwtMDQwLCwuLDcsLCwsLC82LCw3LCwsLCwsLDcsLTMtKzYsMjArMP/AABEIAO0A1AMBIgACEQEDEQH/xAAcAAEAAgMBAQEAAAAAAAAAAAAABQYBBAcCAwj/xABPEAABAwEDBAkPCAoCAwEAAAABAAIDEQQSIQUGMUETIjNRYXKRsvAHFBUWQlJxc4GSobPB0dIjJDI0NWJ04RcmU1RVk6LC4vGxtDaCg0P/xAAZAQEAAwEBAAAAAAAAAAAAAAAAAwQFAgH/xAAlEQEAAgAFBAIDAQAAAAAAAAAAAQIDERIyUQQTFCFB8CIxMyP/2gAMAwEAAhEDEQA/AOo5IyTFLHfeHOcXvqbz9T3DUVudgIO8Pnv969Zu7gONJ6xykkEX2Ag7w+e/3p2Ag7w+e/3qURBF9gIO8Pnv96dgIO8Pnv8AepRYcPJwoIzsBB3h89/vTsBB3h89/vUFmZlWe02OOaWUl5tUrCQ2MVZHLIwNpd3mjEY1WpmrnfPI2yslaJDMy2SPkF1ppZZgxrQ0UGhwx4EFo7AQd4fPf707AQd4fPf71EMz2abKy19bztikbeYXbFi3Yny1N15ufRuCtKuc0a6r6uz3s7XXX3mDrUWqrqCsJY55LBXb3Q2hu1oXDhKCS7AQd4fPf707AQd4fPf71FNz3iu4xSh4kssZZtKg24NMJrepSrqHHAg6RQnTOfEZdDMTLHEYLbJIwsY76k8MeS4OqCCHUDah17HUgsPYCDvD57/enYCDvD57/evPZJ77PNII3wuYxxYXXDe+TD2yNoSCMaY62ny13N7PsOsrHWhr9mENjcSAykrrcbkd0A7Xbh1QaUGKCydgIO8Pnv8AenYCDvD57/eoafPyIAXYpXu+d1aDGLpsBAmBLnDTUXaaa40XqHPqF175ORpElkjaDd25t4aYTgcAA7bV0XTpwqEv2Ag7w+e/3p2Ag7w+e/3qEtHVAgay+IpnUjle5oDajYJ22d8banbuvuwA1Y6wDtWvPKJjZ37HK9lnE2yOaAQHWZrXSMrWgO2IFaVLHcFQkewEHeHz3+9OwEHeHz3+9QNpzya9ouiWFzbZY4XbWN9RahHI0YuoA5rwCRiMaVW7NnlE18rDHJ8i+CJztqW7NaXBrIQ4HFwBDnbwI36IJHsBB3h89/vTsBB3h89/vUfHnaHTR2dlmtDpJItlIIYy4xs2wvLtkc04HbCgNW4itVZEEX2Ag7w+e/3p2Ag7w+e/3qURBF9gIO8Pnv8AenYCDvD57/epREFNtbdilkYwua0OFBedrY06yi9ZX3eXjN5jEQT2bu4DjSescpJRubu4DjSescpJAREQEREEZk/IUMBOxNLRfdIGXnFrXyVvOawmja1OjDE7617JmrZohGGMc3YhKGUe/AWgh0oOO2BcAca0IwU2iCEfmpZTDBAYyY7PURC/ILocx0ZaSHVcLjnChrpXtubFmpGDHfETbjA9znho2PYTS8TiWbUnWphEEI3NWzBobcOEkMlbz7xdZg0Q1dWpDbraA4YY1qa+Ys0LI26NiqGNnYA5znC7a3F07SCdsHE6/JRTq0srZVis0eyzOLGAgF117g2vdOug3WjW44DWQg82LJEcUHW7b5ju3KOe95u0u3bziTQDAYrRs+aFkY0sbGbpjhjoXvNG2U3oKVOBYSSDprpqpGz5Tie98bHhzmVvAV1EtdQ0o6hBBpWhwK+Jy9Z9iim2QbHO5jInUdtnSmkYpSoqcMaINaTNSym78mdq2dtQ5wr12QZyaHEvIBrq1USLNOytvUjO22A1vOJBslNgcDXAtujHXTGqkcn5RjnaXxOvND3sJoRto3Fj20IGhwI8i2kFTypmiSY+tpX2dsbHhtx1CJJX33SuvNeJCXY9ya1xNcJJ2a9nInDmuPXLaTgPe1shLQxz7gN1ri0AEgVU0iCC7UrLjtHYywzHbv3Syta2F2nuQ1opoNMarAzPsuxvhuPuPc55GySV2R0gkModeqH3wDerUUwU8iCOgyLE2Zs4DjK2Iwhxc5xMZdfINTib2NTipFEQEREBERBT8r7vLxm8xiJlfd5eM3mMRBPZu7gONJ6xyklG5u7gONJ6xykkBERAREQEREBERAUZnBYJJ4tjjfEypF/ZYnTNewaWFrZGYE0rjiKimKk1p5UypDZmbJPKyJhcG3nkNF41oKnXgUEVknNdsFofOHlxcJg0EaBaZtnkrjtttQDAUAUXZMxXtgis7rTfbFPZZgTFQ/NbtYwQ/BrroIrUtvO04UnoM57I/wChPG/im9/wvvLluBoq590b5a4f8hBB5OzOMToSZmuZDPPOG7GRefPK57au2TG418gA0VcHagFbFCx52WJz2xC1Q33uDWtvirnHAADWVNICIiAiIgIiICIiAiIgp+V93l4zeYxEyvu8vGbzGIgns3dwHGk9Y5SSjc3dwHGk9Y5SSAiIgIiICIiAiIgLnfV0+z2fioua9dEXO+rp9ns/FRc16CuZi9yt7JOdwyhHaxUfIWhzGUOmE4Ru8t1yj8yGggA6CKHwHSpay5Ds1nZaDBEyMmV7Ddrixt0tGnUSeVBRrP8Aalj/ABUXPC/Ri/Odn+1LH+Ki54X6MQEREBERAREQEREBERBT8r7vLxm8xiJlfd5eM3mMRBPZu7gONJ6xyklG5u7gONJ6xykkBERAREQEREBERAXO+rp9ns/FRc166Iud9XT7PZ+Ki5r0FazIYHAAioIoRvg4EL5ZoZoGwMtrnihdO6OMnXDHi13lvf0r7Zi9yr7nVuQ4qDj1n+1LH+Ki54X6DygDsbiHFl0F1RTUCaYgr8+Wf7Usf4qLnhfoxBUM3stWgxWFr/lH2my7PK+Q3LhjbZw9gaxml2yPcAaULTq0aLc/pDAZRZwSL5peftmss0doF2rKmt4sxAxbiAatF9RBQsv55TNgtIZFscjeuWRyVD2gxwSyQuBxDnOLWC4cQ68CDQXtmTPV7HvjdDe2NjiXAmtGMsbr5YG4A9cSHDVZ3UrjS6URBU7XnY9mygRRvMULZMJMJLwqHRmlXMrtb1MD6bRZy66L4aHa7pJHkJAK+iICIiAiIgp+V93l4zeYxEyvu8vGbzGIgns3dwHGk9Y5SSjc3dwHGk9Y5SSAiIghspZzQQOma+/WBkT5KNrRs7iyMjfq5pHBRSL7dGK1kYLpAdVzRdLtAOOBKgMuZnMtMk8jn0M8cLPoAlgs73PBaToJLiDwUXmTMuMvL9kfUyiUA4gHrttsc0jugZGgDebUDSSgn25ShILhLGWilSHtoLwq2prrGIXp1viBc0yRgtFXC82rRhiRXDSOUKrPzCYRTZnghjWijW0F2KeIuLTUEls7tOFWtw0g/JmZ0hkeHOiZFevRFrXmRpbNFK285zy17XlhLxcaa0odaC02nK0LGvJkaSxheWtc0uutAJN2u8W+cN9fQ2+IVBkjBbSoLm4VNBXHDEEeRVq05ixuEzWyFjZWSMutY0XWy2aGzUbqADYmkCmknVRfe0Zntke6R8t5zpRIasBBDY3RCFwJxjDHvo0Uxe5xqSUEwzK8RtHWwdWURmQgYgNa5rSCRoNXNwO+qV1dPs9n4qLmvVkyPmu2zz7M2RxF2drWkDAWmfrh9SNNH1A4N/Sq11dTTJzPxUXNegrmYvcq+51bkOKueZkWuMXavYPC5o9qvWdGUYTEKSxHa6nt96Dk9n+1LH+Ki54X6MX5wssrTlSx0cD86i0EHuwv0egIiICIiAiIgIiICIiCn5X3eXjN5jETK+7y8ZvMYiCezd3AcaT1jlJKNzd3AcaT1jlJICIiAoDO+3SRCziJzmmW0tjddDC4tdHKaNvigNWjHgU+sFoOkIKlZxlIsvSGjwLKHNbsV03ti68cw/Sq0CS7UgVOFcFo9bZSkksrpWG9EQ8lphutLrHaWOLsalwldHUAFugitFfEQUzJEuU3bELQ17GlzL5b1uXNpZ7O51RUi4ZRammlXC82mGKnM1Ip22WNtpvGYXr5cWuJJe41q3ClKUW1laZzGNLTQmWFur6L5o2uGO+CR5VuoCo3VmsuyZLkOkxywv5JGtPocVeVAZ/WcyZNtjRiet5HAb7mNLmjlAQc0zGjG1wHIFfM6YW7ENq36O8FRcxO5V9zq3IcVBynIFk2TLFjbTATF5/+cb3j0gL9ArjPU7gvZXB1R2eV/lvRsA/rPIuzICIiAiIgIiICIiAiIgp+V93l4zeYxEyvu8vGbzGIgns3dwHGk9Y5SSjc3dwHGk9Y5SSAiIgIiICIucyZXtLs4nWMTvZALGHBgDCL2BvUcDjjpQXXLu5t8fZ/+xEpFQOW7HJsbfnDz8vZ+5i/eI8forf6yl/eJPMi+BBvr52mEPY5jtDmlp8DhQrU6yl/eJPMi+BOspf3iTzIvgQcry1ks5Ntdns8E0hbJGXEvEbjVrg0UIYB6FJdUG1zw2cPE7nHY60cyKmjgaF8eqBE5uUrJekdJ8i/Ehop8oO9AXvqp/VW+K9iC05lZrx2cC1NfI+SaFl69coKgON0NaNe/XQFa1B5EscnW8Hzh4+Rjwuxd4Purd6yl/eJPMi+BBvotDrKX94k8yL4E6yl/eJPMi+BBuyPDQXOIAAJJOAAGkk6liGVr2hzSHNIqCCCCDoII0qo9USyyDJltJne4CzyYFsQrtThg2q+nUo+yLH4r+5yC2oiICIiAiIgp+V93l4zeYxEyvu8vGbzGIgns3dwHGk9Y5SSjc3dwHGk9Y5SSAiIgIiIC5dD/wCWP/Aj+1dRXH8oW8w50ucGg/NA3EkdyDX0L2ImZyh5MxEZy6fl3c2+Ps//AGIlIrmmfPVB61ijc+Eua6aPFp0GN7ZaGtNIaaeDw3bGzOh5AOxNFQCQXHCurR05A6TsXzyyR96mWa0Iqyc5X/s28p6dNNMQGcz/ANm3lPu6eHAdePicPO/TlVOqV9p2PxD/AFgXjqqfVW+K9i0s8MoGbKNlcWhtInDDjjp79J3eqn9Vb4v2KG1ZrOUpa2i0Zw6NkL6tB4mPmBbypuSM5HizwjY27lHrPeDg9nk0B252yv8A2beU9PT5abZS+PicIu/TlZkVZGcz/wBm3lPu6eGoGBnM/wDZt5T06cAve+PicHfpy99Un7Ktv4aTmla3Uo+yLH4r+5yh8/s4HPyda2FjQHQPFanWKdPzN2Y6k/2RY/Ff3OUd6WpOUpKXi36W1ERcOhERAREQU/K+7y8ZvMYiZX3eXjN5jEQT2bu4DjSescpJRubu4DjSescpJAREQEREBcUziH6zu/CjmdNR9o7WuLZxH9ZnfhBzem97DJhb4R4uyUvlTJ7bQ0MfobJHIPDG9rgNeB0eB2+Rsm7I49P9+3VpwqwX49OH8/To21zL3dOT8vRruh2n6ZzBJp093s4KdwTDh09/t8vdOyXYf63vDTRw0prpthlrumPurprqrWuFatHrxU8ufX7P4t3PHAOm99ETfVS+qt8X7FC5cNbfZvFu5w9lPzFCZrqpfVW+L9izMffLRwdkPpkxx2CHxTOYOH26tOF5m4SadPd7OCncLVyY/wCQh8Uzf71vBXTTVXRhWgdtXsPJwb3hpo4aU102y0oZ8/thjunQ+3y43nYaTXp01HkOApSP0x3ToK6a6tNcK1DcNf05Py9H3b/ohs8z8ytXiH83/XKN/wCUuPUo+yLH4r+5yp+ebvmNq8S/mn8/T967cOpR9kWPxX9zlR6rdC5022VtRFiqqrLKIiAiIgp+V93l4zeYxEyvu8vGbzGIgns3dwHGk9Y5SSjc3dwHGk9Y5SSAiIgIiIC4tnF/5Mfwg5ur8v8Aiq7SuLZxD9ZnfhBzemlSYW+EeLslZMK9OD/H+mncI+nSnD5N/g06ryFmPTh/y9OnbX8vb05Py9Gu6W6jNZPTTpry1r5a/eosNpTV6N4eTRTgpTuaIW4f63vBTRwUpqptTlremO/y6a661rjWriFUy79fs/i3b/fiunhr5a1xqprqpfVW+L9ihcuClvs3i3c4eynopQUAmuql9Vb4v2LMx/6S0cHZDxZ7dDFZ4NkkjYDFGBec0VqwAADQdejDTqvKUI6Y6a8ta+Wv3lU35lWW0Mglc1zZBHGbzXOqSGt+kCTXVw46cQRYDkuKn0G9PRo4KU1U2q0a6vmFG2ltsAp/reHk0U4KU1XUaBX/AHw/5f1ffWqzJUXeD0++umuuta41qT5bkqLvB0p+Xo+7d99ufTSzz+o2rxD+b/r+n7iuHUo+yLH4r+5yo2d+To22K0uDACIXkadND+fp+9et3UuyXC/JVjc6NpJixP8A7OVLqt0LnTbZXhU20ZvTMjyhHG1j43tllsrDcPy1oiIkjLX7WgfeIvYETuBwCuLGgAAYACg8AWVVWVGZYMoRunMQc0PEjgKwEXzHZmxlgOg1bNUGgoOEL65w2fKJM0dnMpjNlna15dA0umdDWIgggtN+orQad6hFiytlbYXwxiN0jp3uY2haKXI3SEuJOijTo10Veyjn03rd74Y3bIYXSx3xtadbyztc/RqjNWadGI0gNeayZRYbQYWObee97KdagvIs1nbEZDXH5RsgJONBvUUnmzbppLRO2V8hAMoY0xhrdpaZW3g4YCjNiYBXEMLtJNLDYJi+KN5pVzGuNNFXAE0X3ogp+V93l4zeYxEyvu8vGbzGIgns3dwHGk9Y5SSjc3dwHGk9Y5SSAiIgIiIC4tnEP1md+EHN6ax7D2lcWziP6zO/CDm9NR9okwt8I8XZKx3TXp01DkGig2PL29Og8OrWcMaPxeNenTWOUaajZMvd06Hw69RxwJZp+mcEGnT3+3y92DG4dPd7PJ3LckmnT3ezydwcMdh09/t8vdO9FWy4Pn9m8W7njh6V1/SM11UvqrfF+xR2XofnNlk3jIzyuuuHMdqGvR9Fsl1UYy6zNaNLow0adLsBo4Vm48f6S0MGfwh7yYw7BD4pnMHB4dWs4Y3X7hBp09/t8vdrwdqABoAp5APDwb+o44XmeyTTp7vZ5O4Wiz2GN6dB7PJ3LcNaa9Oms8pxNSZMsd06H2+XunYa416dNR5DgKER+iHzzHzK1eIfzf8AXIN7aXHqUfZFj8V/c5U7PJ3zK1eIfzf9co3xfuPUo+yLH4r+5yo9Vuhc6bbK2oiKqsvDomkhxAJbW6SBUVFDQ6sMF8H5OhcC0xRkF14gsaQXaL1KaeFbSIMNFBQYALKIgp+V93l4zeYxEyvu8vGbzGIgns3dwHGk9Y5SSjc3dwHGk9Y5SSAiIgIiIC4tnEf1md+EHN6aV2lcZ6qcZsWV7LlFw+Qlj2CR1K3HC9jXVtSDwhjl3hzleJlxiRnWYWEvx6cP+Xp0ba7l7unJ+Xo13Q7xFI1wDmkOaaEEGoINKEEae50fdp3C9Ppwejh8m/wadV5arNZLsP8AWinhpo4aU10q4Za7pjv8umuqta4VqAPTTpry1r5a/eosNpTV6N4eTRTgpTuaI8RuWGBzGv8A2UjZPAPoOPgDXV3sBqul0lnhFfdZGHfY8+CLb+XEAb2ONBisBoNQca4GvlrWv/tw/S1315DMQXPc8tAY29TasFKMFAK40NTVxN3E7RQXwdV4snpi6aTV7e7pyeXTT0a7ocvYeTg0U8NNHDSmum2R9OD0cPk0V4KV1Xlk9NOmvLWvlr95ToGGO6Y8Pl011VrXCtQMMf05P8fR929llKavRvDyaKcFKarqNpXpw/5f1ffQQ2ebvmNq8S/mn8/T967cOpR9kWPxX9zlzrqkZXbHZ3Wdm3ntFI2RtqXUeQCboxxwAGs03m06zmbkk2Sw2azO+lFE1ruPSrqcFSVQ6qc7L3TR+KZREVZYEREBERBT8r7vLxm8xiJlfd5eM3mMRBPZu7gONJ6xyklG5u7gONJ6xykkBERAREQFpZZyTDa4XwTsEkbxQtPoIOkEaQRiFuog5I/qOzQuPWOUpYYz/wDm9t+mnug4A6T3Os6ap+jDKf8AF3fyjwfe4ByDeXW0XUWtHy5msT8OSfowyl/Fz/KO9Tvt7BP0Y5T/AIu7+WfD3+/U+VdbRNduTRXhyQdS/KX8XP8AKPB97gHIN5P0YZS/i5/lHh+9wnlO+utomu3Jorw5J+jDKf8AF3fyjwfe4ByBP0YZS0dlz/KO9Tvt7BdbRNduTRXhyT9GOU/4u7+WfD32+TylY/RdlLR2XdTgiOjD7/AOQby64ia7cmivCh5l9S+z2GTrmR77Vaf2smhpOlzGVNDwkk71FfERcuhF52QVu1FaVpXGmitN5ekBF5fIG4kgYgYmmJNAPKaBekBERBT8r7vLxm8xiJlfd5eM3mMRBPZu7gONJ6xyklUIMrSQgxtDCGufiQa4uJ77hX07Y5d6Pkd8SC1oqp2xy70fI74k7Y5d6Pkd8SC1oqp2xy70fI74k7Y5d6Pkd8SC1oqp2xy70fI74k7Y5d6Pkd8SC1oqp2xy70fI74k7Y5d6Pkd8SC1oqp2xy70fI74k7Y5d6Pkd8SC1oqp2xy70fI74k7Y5d6Pkd8SC1oqp2xy70fI74k7Y5d6Pkd8SCy2yIuY5rTdcRtTjg4Yg4aq0Ua7JkpZTZCHXjQhzvoPDgR4W3yRxGVUZ2xy70fI74k7Y5d6Pkd8S5msSlpjWpGUJR9gm2jhIA6gL8XXS5rq0aN6hcPI3eX0ttkldQMddAa5uLnGoLSA7DEOBpjU69dCIftjl3o+R3xJ2xy70fI74k0Q68i2efr799JDsdMXh5dQgmlHuwBdGaaNsNq7A4YrHY+fA3gSBTFzgSL0ZIJpSpAcKgDVhiVodscu9HyO+JO2OXej5HfEvNEOvKvxCQkydK5t1xqA6IgmR1brHxOc04YkXHUdpNdVTT7ss812Npoboo7buBOGDr1KkjeOmvAojtjl3o+R3xJ2xy70fI74k0Q5nqLTGWUfYyb82T7Qbm3wB29HuF/5OZt4U+jVzojd1XOAVkcnwvaHB5rVwLdsXUFxtcT94OPlVf7Y5d6Pkd8Sdscu9HyO+JexWIeXx7XjKcnyyvu8vGbzGIkUZnL5HEAudoAwwa0ayi6Q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Přečištění - </a:t>
            </a:r>
            <a:r>
              <a:rPr lang="cs-CZ" sz="3200" dirty="0" err="1" smtClean="0">
                <a:solidFill>
                  <a:schemeClr val="tx2">
                    <a:lumMod val="75000"/>
                  </a:schemeClr>
                </a:solidFill>
              </a:rPr>
              <a:t>Zakoncentrování</a:t>
            </a:r>
            <a:endParaRPr lang="cs-CZ" sz="3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6696744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LLE</a:t>
            </a:r>
            <a:r>
              <a:rPr lang="cs-CZ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- </a:t>
            </a:r>
            <a:r>
              <a:rPr lang="cs-CZ" sz="240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extrakce kapalina-kapalina</a:t>
            </a:r>
          </a:p>
          <a:p>
            <a:r>
              <a:rPr lang="cs-CZ" sz="1600" dirty="0" smtClean="0"/>
              <a:t>extrakce širokého množství látek, jednoduchá</a:t>
            </a:r>
          </a:p>
          <a:p>
            <a:r>
              <a:rPr lang="cs-CZ" sz="1600" dirty="0" smtClean="0"/>
              <a:t>časová náročnost, variabilní výtěžnost, spotřeba materiálu, vznik odpadů</a:t>
            </a:r>
          </a:p>
          <a:p>
            <a:pPr>
              <a:buNone/>
            </a:pPr>
            <a:endParaRPr lang="cs-CZ" sz="900" dirty="0" smtClean="0"/>
          </a:p>
          <a:p>
            <a:pPr>
              <a:buNone/>
            </a:pPr>
            <a:r>
              <a:rPr lang="cs-CZ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SFE</a:t>
            </a:r>
            <a:r>
              <a:rPr lang="cs-CZ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- </a:t>
            </a:r>
            <a:r>
              <a:rPr lang="cs-CZ" sz="240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superkritická fluidní extrakce</a:t>
            </a:r>
          </a:p>
          <a:p>
            <a:pPr>
              <a:buNone/>
            </a:pPr>
            <a:r>
              <a:rPr lang="cs-CZ" sz="1600" dirty="0" smtClean="0"/>
              <a:t>	</a:t>
            </a:r>
            <a:r>
              <a:rPr lang="cs-CZ" sz="1600" dirty="0" err="1" smtClean="0"/>
              <a:t>CO</a:t>
            </a:r>
            <a:r>
              <a:rPr lang="cs-CZ" sz="1600" baseline="-25000" dirty="0" err="1" smtClean="0"/>
              <a:t>2</a:t>
            </a:r>
            <a:r>
              <a:rPr lang="cs-CZ" sz="1600" dirty="0" smtClean="0"/>
              <a:t> v nadkritickém stavu,  kapalina s vlastnostmi plynu (viskozita, difuze), recyklace</a:t>
            </a:r>
          </a:p>
          <a:p>
            <a:endParaRPr lang="cs-CZ" sz="900" dirty="0" smtClean="0"/>
          </a:p>
          <a:p>
            <a:pPr>
              <a:buNone/>
            </a:pPr>
            <a:r>
              <a:rPr lang="cs-CZ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(</a:t>
            </a:r>
            <a:r>
              <a:rPr lang="cs-CZ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Elektro</a:t>
            </a:r>
            <a:r>
              <a:rPr lang="cs-CZ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)dialýza </a:t>
            </a:r>
            <a:r>
              <a:rPr lang="cs-CZ" sz="2000" dirty="0" smtClean="0"/>
              <a:t>- </a:t>
            </a:r>
            <a:r>
              <a:rPr lang="cs-CZ" sz="1600" i="1" dirty="0" smtClean="0"/>
              <a:t>koncentrační rozdíl nebo rozdíl el. potenciálu na polopropustné membráně</a:t>
            </a:r>
          </a:p>
          <a:p>
            <a:pPr>
              <a:buNone/>
            </a:pPr>
            <a:endParaRPr lang="cs-CZ" sz="900" i="1" dirty="0" smtClean="0"/>
          </a:p>
          <a:p>
            <a:pPr>
              <a:buNone/>
            </a:pPr>
            <a:r>
              <a:rPr lang="cs-CZ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Reverzní </a:t>
            </a:r>
            <a:r>
              <a:rPr lang="cs-CZ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osmoza</a:t>
            </a:r>
            <a:r>
              <a:rPr lang="cs-CZ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ultrafiltrace </a:t>
            </a:r>
            <a:r>
              <a:rPr lang="cs-CZ" sz="2000" dirty="0" smtClean="0"/>
              <a:t>- </a:t>
            </a:r>
            <a:r>
              <a:rPr lang="cs-CZ" sz="1600" i="1" dirty="0" smtClean="0"/>
              <a:t>využití hydrostatického tlaku</a:t>
            </a:r>
          </a:p>
          <a:p>
            <a:pPr>
              <a:buNone/>
            </a:pPr>
            <a:endParaRPr lang="cs-CZ" sz="1000" i="1" dirty="0" smtClean="0"/>
          </a:p>
          <a:p>
            <a:pPr>
              <a:buNone/>
            </a:pPr>
            <a:r>
              <a:rPr lang="cs-CZ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TLC – </a:t>
            </a:r>
            <a:r>
              <a:rPr lang="cs-CZ" sz="240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tenkovrstvá kapalinová chromatografie </a:t>
            </a:r>
            <a:r>
              <a:rPr lang="cs-CZ" sz="1600" i="1" dirty="0" smtClean="0"/>
              <a:t>– využití </a:t>
            </a:r>
            <a:r>
              <a:rPr lang="en-GB" sz="1600" i="1" dirty="0" smtClean="0"/>
              <a:t> </a:t>
            </a:r>
            <a:r>
              <a:rPr lang="cs-CZ" sz="1600" i="1" dirty="0" smtClean="0"/>
              <a:t>separace tříd lipidů před MALDI-MS </a:t>
            </a:r>
          </a:p>
          <a:p>
            <a:pPr>
              <a:buNone/>
            </a:pPr>
            <a:endParaRPr lang="cs-CZ" sz="2400" dirty="0"/>
          </a:p>
        </p:txBody>
      </p:sp>
      <p:pic>
        <p:nvPicPr>
          <p:cNvPr id="4" name="Picture 6" descr="http://www.siumed.edu/%7Ebbartholomew/images/chapter6/F06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933056"/>
            <a:ext cx="2163689" cy="1368152"/>
          </a:xfrm>
          <a:prstGeom prst="rect">
            <a:avLst/>
          </a:prstGeom>
          <a:noFill/>
        </p:spPr>
      </p:pic>
      <p:pic>
        <p:nvPicPr>
          <p:cNvPr id="53250" name="Picture 2" descr="https://encrypted-tbn2.gstatic.com/images?q=tbn:ANd9GcQe_n-4F6X4i4O9SM-E76S3qWQMBog-9Y7-w4y29k5dVIVgDe5g82p6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1412776"/>
            <a:ext cx="1296144" cy="969080"/>
          </a:xfrm>
          <a:prstGeom prst="rect">
            <a:avLst/>
          </a:prstGeom>
          <a:noFill/>
        </p:spPr>
      </p:pic>
      <p:pic>
        <p:nvPicPr>
          <p:cNvPr id="53254" name="Picture 6" descr="Phase diagra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2492896"/>
            <a:ext cx="1440097" cy="1310650"/>
          </a:xfrm>
          <a:prstGeom prst="rect">
            <a:avLst/>
          </a:prstGeom>
          <a:noFill/>
        </p:spPr>
      </p:pic>
      <p:pic>
        <p:nvPicPr>
          <p:cNvPr id="53256" name="Picture 8" descr="http://www.agua.cz/fotocache/gallery/Reverseosmosi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30059" y="5517232"/>
            <a:ext cx="2513941" cy="1340768"/>
          </a:xfrm>
          <a:prstGeom prst="rect">
            <a:avLst/>
          </a:prstGeom>
          <a:noFill/>
        </p:spPr>
      </p:pic>
      <p:sp>
        <p:nvSpPr>
          <p:cNvPr id="54274" name="AutoShape 2" descr="data:image/jpeg;base64,/9j/4AAQSkZJRgABAQAAAQABAAD/2wCEAAkGBxISEhQUERMQFQ8QEBAUFBAUFBAQFA8QFREWFhUUFRUYHSggGBolHBQVITEhJSksLi4uFx8zODMsNygtLisBCgoKDg0OGxAQGiwcHhwsLCwsLCwsLCwsLCwsLCwsLCwsLCwsLCwsLCwsLCwsLCwsLCwsLCwsLCwsLCwsLCwsLP/AABEIAMwAzAMBEQACEQEDEQH/xAAcAAEAAgIDAQAAAAAAAAAAAAAAAwQCBQEGBwj/xABBEAACAgEBAwcKAwUHBQAAAAAAAQIDBBEFITEGEkFRYXGRBxMyQlKBobHB0SJichRTdOHwJDNDY5KisiM0VIKT/8QAGQEBAAMBAQAAAAAAAAAAAAAAAAEDBAUC/8QAMREBAAICAQMDAwIDCQEAAAAAAAECAxEEEiExE0FRBRRxMlJTgaEkM0JDYnKRscEj/9oADAMBAAIRAxEAPwD3EAAAAAAAAAAAAAAAAAAAAAAAAAAAAAAAAAAAAAAAAAAAAAAAAAAAAAAAAAAAAAAAAAAAAAAAAAAAAAAAAAAAAAAAAAAAAAAAAAAAAA4bAj88ujV93DxA4dj/ACrvZGzbB3/nh4P7jcI3Ar/zw8H9x1QdUM1a/wAr7noNwbc+e6018vFEpSRevADkAAAAAAAAAAAAAAAAAAAIXbr6OmntPh7usDV7T21RQnK2cd3TJpJfRFdskVVWyRDpW1PKbHhRCU/zehHxf0MmTlxDNfk6dby+WmdZwdUF2KVj8W0vgZbc1ntypULNuZr43z90YL6FX3kvH3EsY7dzY8L5e+MH9CY5cpjkSuYvLjOr4uua7VKD8U2vgXV5ayvIl2XZPlRjwvhKHb6cfFfY005USvryHd9l7covSlXOO/pi00zVXLEtFcsS20bdPS009pcPf1Fi1KByAAAAAAAAAAAAAABxKWm98AKuRcktZ7o+z19/2ImYhE2iHnfKzl/o3Vi6Tmtzl6lb7WuL7EYc3JirFl5GvDodysulzrpSnLt4R/THgjlZeTMuffNMrNWEY7ZWebrMcMqnJKOqWX7Ih1ynco54qJi8piZVrcQtrkeolRvxC+uRZF1bHutolz6ZyhLp04S71wZrpmmF9Mkw9E5H+UbnNVZWkJvRKXCE32a8H2G/Fn21483y9Lx7k1rB6x6Y9XcbImJa62iVuMk1quB6enIAAAAAAAAAAAAcMCrfekudJ/hXBdfaRM6RM6eScteV08icqaJaVxbU7Fxb9mL+bOZyeTrw52fP8Ou4eGlwW442TLtzb3bajGMlrzKrytwqPD1FWaqD3FR1EvfSjlSeoOlBZSeoOlTupLYnRprsigupZ6hqcrHNdLrq2dv5Bctp0TVN8ta20oWPin7Mn8mb8WVqx5NS9nx71Jc+O+L4pfNHQrO/DbWdraZL05AAAAAAAAAAAENr13dHGXd1AeZ+UrlPJP8AZ6ZaTmvxSX+HD7vgjByc2oYeRl06NgYqWiS3I4WXJvy5V7bbvHq0Mdp2qjuu1wPCyKp4VhbFUqrD30uXWTtOkcqyYNLmBsZWRlZbNVUxenPa1cpdUV0m3BxovWb3nprC2mGLRu06hDtHYdfmZW0XecjBpTi48yUdeDLcnHp0deO24jyXw16eqsur5FRmrLPpq8movpKYafLpNmOy6svTPJZytb/s90vxxS5rfrw+6Ohhyaa8WTT1al6PToe+P1RthsTAAAAAAAAAAHEnotXwQGk5RbSWPROc3p+FyfhwKstumFWS2oeEq6V1krZ+nZLnPsXRH3I4XIyblyMt9y3WJWcy87ZJ7tjTEqWVquVxIWxCxCBCyISqI2lzzCNpcKptpJattJLrbPdKza0Vj3Ijc6bDlC1FV0R9GmP4vzWPi/66zo828UiuGv8Ah/7XZ51EUj2V8OHNw8mT/wASVVaXU1v1/wB3wPXH7ca8z79kU7YrT8ur31mOJZmryai6sjU5VRopZMS19OROmyNkN04STXb1p9jNtLL6y+ieTG1I5OPCcHrrFSXf1fQ6eK24b8Vtw3sJarXrLVrIAAAAAAAABFd0LrfwW9geW+V7an93Sn/eSbl+iGjfxcTByr6hh5N/Z0nBicPLLl3luqGZJh4hfoaPK6q9UjwshZgjzL3CVRIS55oJhstiVJSlbL0aY698nwR0fp1IibZbeKr8NY31T7NTkScm5S3yk22+1mK+Sb2m0+7Pedztacf7FL+JX/BG+k/2Of8Ad/4t/wAn+brl0DJDM12TWXVkajKrLqyNPl1GvHZZWXonka2s1z6G/QkpR/TLX6p+KOlx7NeC2pet09K6n8Hv+5tbUoAAAAAAAACC17/0wfxf8iJRLwfl/leczpLorhGK97bf0OTyrOZnncqmGcrIwWbSllEwRDtFOwNIQlO/Hh5yCmozlo+azV9j2i1rRG2yON2iZtraxDY8Fwysb/WjzPBj+JD16EfuhZr2dFccnGf/ALI8/Y1/iQ9xi/1Qs07LUnpC+mUuiKlq2TX6d1fpvEvcYYntuFXHx5TekItv+uLMePj5Mk6rCutJnsvbRkq61TBpvXnWSXTLqNvKvXDjjBSd/KzJMVr0w084nMZk+LnKEJVzrVlcpKWmri1Lr1Ru4/KrjpNLRuJ7rKZYrGpjcMJ7ZhH+7xsdPrknN/Qv+9pH6KRB68R+msK+1o15OM71CNd9M4xmoLSNkZcHp1/11F15rmw+pEamE21fH1a1MOlZNZlrLLvs1GXWaMcpiV/yf5Pms6HVZGUX8GvkdDBbu1Yp7voGqW9P2ofJ/wA2dSPDox4WCUgAAAAAAAFTJe6fcvkebeHm3h888o7Nc2/X95p/tRx+R5cvN5S4sjnXjuyTDZ0SKZIdq5Qvdi/wlfzZp5/jH+GvkeK/hr62cyWbaeDPEpbnku/7RDul8jd9M/v4aONP/wBGUtu3SWn4Yxa3qEeb8eJ5v9RzW7Rqv4e55F/HhDGxPvMe9vHVEsZolEq9iDzLPD2Y7U251whF6OU3pv013I2cbj+r3mYiIeqYurvM6Xs7zCwrq6G5KE6+dY1pz5t9HZuOpb0q8a1cffXu0W6YxTFXQ8mJy6sEtRlQNFJIlX2C+bmUP/NXxTR0MM92jHL6LxXur7n8jr18OpXwuHp6AAAAAAAAKmSt0+5fI828PNvD525TR5ubf22a/wC1HJzx3czL5ZYszn3hmls6JlFoeYdt5RP8OJ/B1/8AJmjn+Kfhq5Hiv4a6uRzJZViDK5S3fJf/ALiHdL5G76b/AH8NPF/XDXQe73HOmFU+WTYRtyrmuO8mJT1OXNPgenrbnFwJ3S0gluWrbaiorrbNPHw2y26avVMc3ns2Wbj1V4V0ITU5qdbskuHOb3JPs0OvOOmPjWrWdz7tFqxXFMRO3RslHKiXPlqctF9EQqbEhrl0L/NXwTZ0cHlpxPojFW6vufyOzXw6tfC4enoAAAAAAAAgtW/9Ufk/5kSiXgPlIxvN5zfRZBP3ptP6HMz17udlju1GLYYL1ZbQ2mPYZ7Q86dx5SS/DifwVf/Jl3OjtT8NHI8V/DXVSOZaGWG22ZiKanKc1CupRcpaOT1k2opJcXuZbhwepEzM6iFuPH1bmZ1ENzsXF83lVpSUozg5QmtVzotPofA2cXB6XIjvuJjs0YsfRkj4lpK3uXccaezLPlnqRMDFgRyZ6gTYVM7ZcyHFp6tvmpJdLfUauPjtkt0191mOJtOobfNpqrwroVzU5xsrdklw5ze6KfZoda2OmPjWrWdz7tVq1rimInbo+QcmHMs1WaaMfkql5D4vnM6HVCMpPs4JfNnV40d23BG3vVMd6Xsw+b/kzrw6keFglIAAAAAAABFd0Pqfwe5geU+WXZP4YXRW+uT1/RLTX4pGLPRjzV1O3meLYc69WO0Nrj2GW0Kno+dsmeTXizqso0hiVxalYotSTb4adpsz8ec1azWY7Q2ZMXqVrMT4hDXyXv9vG/wDqvsZJ+n5J94/5U/bW+YbHZ2ycirnaSxJQmkpQnNSjJLh0dBZi4uXHvWpiflZjxXr27Tts9n4tqyI22zx1CEXFRhNaQjpuUV1F2LFeM0ZLzGoW0pbr6raaiO0qf/Fr/wBUznzysPvjhT62Pf6VmmOPkfhjHzN3q724T7N/BnqtePyY6ax0Weo9PJ2iNSrS2Hk/u34x+5nn6fnjtr+qv7bJ8MJbCyf3UvGP3JjgZ/2/1R9vk+HEOT2S/UUV0ylKMUl279S2nAz/AI/mmONk/CPa91VNH7PVJWTlNStsXo6rhGJdntTDj9Gk7mfMoy2rSnRWd/Lq1zMMMMy0+dM1Yoe6Q7j5I9l6ysva9OSjH9MNfq34I7fFo6nGo9Xp6X1v4LcdBuSgAAAAAAAAOJLVaPgwNJyh2bHIonXNa/hcX27uJXlr1QqyV3D5zy8SePbOqfpQlpr7S6H70czJVgtC5j2mO9VEw2WPMz2h4lsaJIptEI2u1yRTNYFmDK5gTxkeZhLNSHidp2zeTL2peLLfWyful69S3yxlkz9qX+pk+tk/dKPUt8oLb5PjKT72yZy3ntMy8WyTPmVKxnhRayhlWaFtI28x3aayuVs411+nZJRXZrxfcuJ0cGPcteKm3uvJnZaxseEIrTSKiu/Ti/md7FTph2MVdQ30Y6LRdBatcgAAAAAAAAAENq039HCXd1geXeVPkk5rz9Mf+pBPVL14dXeugx5sfux5cbyzGtOferJaG1x7DLeFMtjRYUWh5X6rCmYQtwsK5gTRmeZhO0imedGznhG2Eph5myGcyVc2VbrND3WFflp87J4tvcbMePc9l9K7d08mvJiTf7RdHSUkuZF+pD7v7Hb42DTqcfE9Rpjrv6Fuj9WdBv1pMAAAAAAAAAAAAFS+hNc2Xovg+rsPNo2i0bh45y/5Dzqm78eOsXq51rr9qK+aMOXFphyY9OkY15gvRltVtMe4y2qomGwqsKZh52t12FUwjaeNh40dSRWETCJs584eXmbMZWDTxNla7ISLK0mUREtVmZa0er3I1Y8W11Kbdh5GckZ5M423x0qi04VvjJ9EpL5I7HG4+u7o4MD13HoUVzI7ori/ojpVjTpVrELaR6S5AAAAAAAAAAAADiUdeIFXIpTWk1rHr6u/7kTESia7eccsfJypt242kLHva9WfelwfajHlwMmTC81y8a3HlzboSg+t+jLufBmC+GYY7Y5TUZRltjUWovVZRRbGrmqzDJRXNJeJiUiykeOiXnplxLMJ9OTplXtzSyuJ6jGrUysulzKYynPqjwj+qXBGvHxrWaKYJl3vkp5P3qrcrSU1o1D1IPr38X2s6uHjRV0MXH15ejY9CS0huj7XX3fc2xEQ2xWIWoxS4HpLIAAAAAAAAAAAAAAABDKrT0dNPZfD3dQGr2nsai9ONsI7+iSTT+hXbHEq7Y4s6RtbyXV73RKVfYnzo+DM1+LEs1+O6xlchM6v0fNzXfKD8NGviZrcRRbjypS5P50eNEvdKD+pTPElXPHlzDYOc+FEvfKC+pH2co+3lfxeRWdZx81BdrlN+CSXxLK8L5e68aXZdl+TKPG+c5/l15kfBcfE1U4lYaK8bTuuy9iUUJRqhHd0RSSRqriiGquKIbVVa8dNPZXD39ZasSoDkAAAAAAAAAAAAAAAAAAcNAR+ZXRqu57vADh1P8r719iBg6PyQ8X9h0wjpgVH5IeL+w1Bpmqn+VdyGjTnzPW2+97vAlKRLqA5AAAAAAAAAAAAAAAAAMJWJARyy4LpAhltOtdIEM9uVLpArz5T0L1gIZcr8ZcZAYPlri+2AXLXF9sCSPK/GfCQE0OU1D9YCeG3KnwYE0dp1vpAmjlwfSBIrEwMwAAAAAAAAAAAAAYuC6gMHjRfQgIpYFb9VARS2RU/VQEUtgUP1EBFLkzjP1F4AYPkri/u4+CALkri/u4+CAzjyZxl6i8EBLHYFC9RASx2RUuEUBLHArXqoCWOPFdCAzUF1AZAAAAAAAAAAAAAAAAAAAAAAAAAAAAAAAAAAAAAAAAAAAAAAAAAAAAAAAAAAAAAAAAAAAAAAAAAAAAAAAAAAAAAAAAAAAAAAAA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700808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2060848"/>
            <a:ext cx="360040" cy="42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Šipka dolů 20"/>
          <p:cNvSpPr/>
          <p:nvPr/>
        </p:nvSpPr>
        <p:spPr>
          <a:xfrm>
            <a:off x="2699792" y="3284984"/>
            <a:ext cx="576064" cy="3501008"/>
          </a:xfrm>
          <a:prstGeom prst="downArrow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Přečištění – </a:t>
            </a:r>
            <a:r>
              <a:rPr lang="cs-CZ" sz="3200" dirty="0" err="1" smtClean="0">
                <a:solidFill>
                  <a:schemeClr val="tx2">
                    <a:lumMod val="75000"/>
                  </a:schemeClr>
                </a:solidFill>
              </a:rPr>
              <a:t>Zakoncentrování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>: SPE</a:t>
            </a:r>
            <a:endParaRPr lang="cs-CZ" sz="3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sz="2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SPE - </a:t>
            </a:r>
            <a:r>
              <a:rPr lang="cs-CZ" sz="260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extrakce na tuhé fázi</a:t>
            </a:r>
            <a:r>
              <a:rPr lang="en-GB" sz="260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200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– </a:t>
            </a:r>
            <a:r>
              <a:rPr lang="en-GB" sz="2000" i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často</a:t>
            </a:r>
            <a:r>
              <a:rPr lang="en-GB" sz="200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2000" i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užívaná</a:t>
            </a:r>
            <a:r>
              <a:rPr lang="en-GB" sz="200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2000" i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metoda</a:t>
            </a:r>
            <a:r>
              <a:rPr lang="en-GB" sz="200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(!)</a:t>
            </a:r>
            <a:endParaRPr lang="cs-CZ" sz="2600" i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cs-CZ" sz="1800" dirty="0" smtClean="0"/>
              <a:t> selektivita, automatizace, reprodukovatelnost, časová nenáročnost, malá spotřeba rozpouštědel, miniaturizace, odsolení, výměna rozpouštědel, </a:t>
            </a:r>
            <a:r>
              <a:rPr lang="cs-CZ" sz="1800" dirty="0" err="1" smtClean="0"/>
              <a:t>zakoncentrování</a:t>
            </a:r>
            <a:r>
              <a:rPr lang="cs-CZ" sz="1800" dirty="0" smtClean="0"/>
              <a:t>, možnost frakcionace</a:t>
            </a:r>
          </a:p>
          <a:p>
            <a:r>
              <a:rPr lang="cs-CZ" sz="1800" dirty="0" smtClean="0"/>
              <a:t>různá kvalita sorbentu, ztráty </a:t>
            </a:r>
            <a:r>
              <a:rPr lang="cs-CZ" sz="1800" dirty="0" err="1" smtClean="0"/>
              <a:t>analytu</a:t>
            </a:r>
            <a:r>
              <a:rPr lang="cs-CZ" sz="1800" dirty="0" smtClean="0"/>
              <a:t> </a:t>
            </a:r>
            <a:r>
              <a:rPr lang="cs-CZ" sz="1800" dirty="0" err="1" smtClean="0"/>
              <a:t>sorbcí</a:t>
            </a:r>
            <a:r>
              <a:rPr lang="cs-CZ" sz="1800" dirty="0" smtClean="0"/>
              <a:t> nebo předčasnou elucí při promytí, horší reprodukovatelnost mezi laboratořemi, kolonky na jedno použití</a:t>
            </a:r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1800" dirty="0" smtClean="0"/>
          </a:p>
        </p:txBody>
      </p:sp>
      <p:grpSp>
        <p:nvGrpSpPr>
          <p:cNvPr id="4" name="Skupina 20"/>
          <p:cNvGrpSpPr/>
          <p:nvPr/>
        </p:nvGrpSpPr>
        <p:grpSpPr>
          <a:xfrm>
            <a:off x="1691680" y="3429000"/>
            <a:ext cx="2520280" cy="2961620"/>
            <a:chOff x="2987824" y="2996952"/>
            <a:chExt cx="2520280" cy="2961620"/>
          </a:xfrm>
        </p:grpSpPr>
        <p:sp>
          <p:nvSpPr>
            <p:cNvPr id="11" name="TextovéPole 10"/>
            <p:cNvSpPr txBox="1"/>
            <p:nvPr/>
          </p:nvSpPr>
          <p:spPr>
            <a:xfrm>
              <a:off x="2987824" y="2996952"/>
              <a:ext cx="2520280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dirty="0" err="1" smtClean="0"/>
                <a:t>Kondicionace</a:t>
              </a:r>
              <a:endParaRPr lang="cs-CZ" dirty="0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2987824" y="3645024"/>
              <a:ext cx="2520280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Aplikace vzorku</a:t>
              </a:r>
              <a:endParaRPr lang="cs-CZ" dirty="0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2987824" y="4293096"/>
              <a:ext cx="2520280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Promytí, úprava pH </a:t>
              </a:r>
              <a:endParaRPr lang="cs-CZ" dirty="0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2987824" y="4941168"/>
              <a:ext cx="2520280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Sušení</a:t>
              </a:r>
              <a:endParaRPr lang="cs-CZ" dirty="0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2987824" y="5589240"/>
              <a:ext cx="2520280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Eluce</a:t>
              </a:r>
              <a:endParaRPr lang="cs-CZ" dirty="0"/>
            </a:p>
          </p:txBody>
        </p:sp>
      </p:grpSp>
      <p:sp>
        <p:nvSpPr>
          <p:cNvPr id="18" name="TextovéPole 17"/>
          <p:cNvSpPr txBox="1"/>
          <p:nvPr/>
        </p:nvSpPr>
        <p:spPr>
          <a:xfrm>
            <a:off x="4427984" y="3356992"/>
            <a:ext cx="471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 smtClean="0"/>
              <a:t>Oplach</a:t>
            </a:r>
            <a:r>
              <a:rPr lang="cs-CZ" sz="1600" dirty="0" smtClean="0"/>
              <a:t> rozpouštědlem, odstranění nečistot z výroby, příprava na solvataci (př. </a:t>
            </a:r>
            <a:r>
              <a:rPr lang="cs-CZ" sz="1600" dirty="0" err="1" smtClean="0"/>
              <a:t>methanol</a:t>
            </a:r>
            <a:r>
              <a:rPr lang="cs-CZ" sz="1600" dirty="0" smtClean="0"/>
              <a:t>/voda)</a:t>
            </a:r>
            <a:endParaRPr lang="cs-CZ" sz="16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4355976" y="4077072"/>
            <a:ext cx="4788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Rychlost „</a:t>
            </a:r>
            <a:r>
              <a:rPr lang="cs-CZ" sz="1600" dirty="0" err="1" smtClean="0"/>
              <a:t>crocodille</a:t>
            </a:r>
            <a:r>
              <a:rPr lang="cs-CZ" sz="1600" dirty="0" smtClean="0"/>
              <a:t>“</a:t>
            </a:r>
            <a:endParaRPr lang="cs-CZ" sz="16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4355976" y="4725144"/>
            <a:ext cx="4788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Nemusí se vždy využít, odstraní matrici</a:t>
            </a:r>
            <a:endParaRPr lang="cs-CZ" sz="16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355976" y="5373216"/>
            <a:ext cx="478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Odstranění nečistot bez ztráty </a:t>
            </a:r>
            <a:r>
              <a:rPr lang="cs-CZ" sz="1600" dirty="0" err="1" smtClean="0"/>
              <a:t>analytu</a:t>
            </a:r>
            <a:r>
              <a:rPr lang="cs-CZ" sz="1600" dirty="0" smtClean="0"/>
              <a:t> (voda); možné vysoušet inertním </a:t>
            </a:r>
            <a:r>
              <a:rPr lang="cs-CZ" sz="1600" dirty="0" err="1" smtClean="0"/>
              <a:t>N2</a:t>
            </a:r>
            <a:endParaRPr lang="cs-CZ" sz="16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4355976" y="6021288"/>
            <a:ext cx="478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Eluce rozpouštědlem – přerušení vazby </a:t>
            </a:r>
            <a:r>
              <a:rPr lang="cs-CZ" sz="1600" dirty="0" err="1" smtClean="0"/>
              <a:t>analytu</a:t>
            </a:r>
            <a:r>
              <a:rPr lang="cs-CZ" sz="1600" dirty="0" smtClean="0"/>
              <a:t> a sorbentu (</a:t>
            </a:r>
            <a:r>
              <a:rPr lang="cs-CZ" sz="1600" dirty="0" err="1" smtClean="0"/>
              <a:t>methanol</a:t>
            </a:r>
            <a:r>
              <a:rPr lang="cs-CZ" sz="1600" dirty="0" smtClean="0"/>
              <a:t>)</a:t>
            </a:r>
            <a:endParaRPr lang="cs-CZ" sz="160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564904"/>
            <a:ext cx="360040" cy="42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268760"/>
            <a:ext cx="129614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Přečištění - </a:t>
            </a:r>
            <a:r>
              <a:rPr lang="cs-CZ" sz="3200" dirty="0" err="1" smtClean="0">
                <a:solidFill>
                  <a:schemeClr val="tx2">
                    <a:lumMod val="75000"/>
                  </a:schemeClr>
                </a:solidFill>
              </a:rPr>
              <a:t>Zakoncentrování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>: SPE</a:t>
            </a:r>
            <a:endParaRPr lang="cs-CZ" sz="3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789040"/>
            <a:ext cx="3549571" cy="287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encrypted-tbn0.gstatic.com/images?q=tbn:ANd9GcSDdFWkHdVZctxGVIFWKJ93TxH1aF4tHPgwH4uqRpwvIpFHYZfGu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9824" y="1340768"/>
            <a:ext cx="1584176" cy="1600018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323528" y="6211669"/>
            <a:ext cx="216024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6024" y="1052736"/>
            <a:ext cx="6300192" cy="597666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sz="26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SPE</a:t>
            </a:r>
            <a:r>
              <a:rPr lang="cs-CZ" sz="2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výběr kolony </a:t>
            </a:r>
            <a:r>
              <a:rPr lang="cs-CZ" sz="1800" dirty="0" smtClean="0"/>
              <a:t>(objem vzorku, vlastnosti matrice a </a:t>
            </a:r>
            <a:r>
              <a:rPr lang="cs-CZ" sz="1800" dirty="0" err="1" smtClean="0"/>
              <a:t>analytu</a:t>
            </a:r>
            <a:r>
              <a:rPr lang="cs-CZ" sz="1800" dirty="0" smtClean="0"/>
              <a:t>)</a:t>
            </a:r>
          </a:p>
          <a:p>
            <a:pPr>
              <a:buNone/>
            </a:pPr>
            <a:endParaRPr lang="cs-CZ" sz="1000" dirty="0" smtClean="0"/>
          </a:p>
          <a:p>
            <a:pPr>
              <a:buNone/>
            </a:pPr>
            <a:r>
              <a:rPr lang="cs-CZ" sz="23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Nepolární interakce:</a:t>
            </a:r>
          </a:p>
          <a:p>
            <a:r>
              <a:rPr lang="cs-CZ" sz="1800" b="1" dirty="0" smtClean="0"/>
              <a:t>Reverzní fáze</a:t>
            </a:r>
            <a:r>
              <a:rPr lang="cs-CZ" sz="1800" dirty="0" smtClean="0"/>
              <a:t>, na pevné fázi navázány uhlovodíkové řetězce (</a:t>
            </a:r>
            <a:r>
              <a:rPr lang="cs-CZ" sz="1800" dirty="0" err="1" smtClean="0"/>
              <a:t>C18</a:t>
            </a:r>
            <a:r>
              <a:rPr lang="cs-CZ" sz="1800" dirty="0" smtClean="0"/>
              <a:t>, </a:t>
            </a:r>
            <a:r>
              <a:rPr lang="cs-CZ" sz="1800" dirty="0" err="1" smtClean="0"/>
              <a:t>Ph</a:t>
            </a:r>
            <a:r>
              <a:rPr lang="cs-CZ" sz="1800" dirty="0" smtClean="0"/>
              <a:t>, </a:t>
            </a:r>
            <a:r>
              <a:rPr lang="cs-CZ" sz="1800" dirty="0" err="1" smtClean="0"/>
              <a:t>CN</a:t>
            </a:r>
            <a:r>
              <a:rPr lang="cs-CZ" sz="1800" dirty="0" smtClean="0"/>
              <a:t>)</a:t>
            </a:r>
          </a:p>
          <a:p>
            <a:r>
              <a:rPr lang="cs-CZ" sz="1800" dirty="0" err="1" smtClean="0"/>
              <a:t>Analyty</a:t>
            </a:r>
            <a:r>
              <a:rPr lang="cs-CZ" sz="1800" dirty="0" smtClean="0"/>
              <a:t> - </a:t>
            </a:r>
            <a:r>
              <a:rPr lang="cs-CZ" sz="1800" dirty="0" err="1" smtClean="0"/>
              <a:t>protonované</a:t>
            </a:r>
            <a:r>
              <a:rPr lang="cs-CZ" sz="1800" dirty="0" smtClean="0"/>
              <a:t> nebo neutrální molekuly, aromáty, alifatické řetězce</a:t>
            </a:r>
          </a:p>
          <a:p>
            <a:r>
              <a:rPr lang="cs-CZ" sz="1800" dirty="0" smtClean="0"/>
              <a:t>Eluce - nepolární až středně polární rozpouštědla</a:t>
            </a:r>
          </a:p>
          <a:p>
            <a:endParaRPr lang="cs-CZ" sz="1000" dirty="0" smtClean="0"/>
          </a:p>
          <a:p>
            <a:pPr>
              <a:buNone/>
            </a:pPr>
            <a:r>
              <a:rPr lang="cs-CZ" sz="23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Polární interakce:</a:t>
            </a:r>
          </a:p>
          <a:p>
            <a:r>
              <a:rPr lang="cs-CZ" sz="1800" b="1" dirty="0" smtClean="0"/>
              <a:t>Normální fáze</a:t>
            </a:r>
            <a:r>
              <a:rPr lang="cs-CZ" sz="1800" dirty="0" smtClean="0"/>
              <a:t>,  pevná fáze (silikagel) s modifikacemi</a:t>
            </a:r>
          </a:p>
          <a:p>
            <a:r>
              <a:rPr lang="cs-CZ" sz="1800" dirty="0" err="1" smtClean="0"/>
              <a:t>Analyty</a:t>
            </a:r>
            <a:r>
              <a:rPr lang="cs-CZ" sz="1800" dirty="0" smtClean="0"/>
              <a:t> - aminy, alkoholy, fenoly, karboxylové kyseliny, aromatické uhlovodíky, </a:t>
            </a:r>
            <a:r>
              <a:rPr lang="cs-CZ" sz="1800" dirty="0" err="1" smtClean="0"/>
              <a:t>heterosloučeniny</a:t>
            </a:r>
            <a:endParaRPr lang="cs-CZ" sz="1800" dirty="0" smtClean="0"/>
          </a:p>
          <a:p>
            <a:r>
              <a:rPr lang="cs-CZ" sz="1800" dirty="0" smtClean="0"/>
              <a:t>Eluce - středně polární až polární rozpouštědla</a:t>
            </a:r>
          </a:p>
          <a:p>
            <a:endParaRPr lang="cs-CZ" sz="1000" dirty="0" smtClean="0"/>
          </a:p>
          <a:p>
            <a:pPr>
              <a:buNone/>
            </a:pPr>
            <a:r>
              <a:rPr lang="cs-CZ" sz="23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Iontově výměnné interakce:</a:t>
            </a:r>
          </a:p>
          <a:p>
            <a:r>
              <a:rPr lang="cs-CZ" sz="1800" dirty="0" smtClean="0"/>
              <a:t>Nabitý povrch částice (</a:t>
            </a:r>
            <a:r>
              <a:rPr lang="cs-CZ" sz="1800" dirty="0" err="1" smtClean="0"/>
              <a:t>alkylsulfonáty</a:t>
            </a:r>
            <a:r>
              <a:rPr lang="cs-CZ" sz="1800" dirty="0" smtClean="0"/>
              <a:t>, </a:t>
            </a:r>
            <a:r>
              <a:rPr lang="cs-CZ" sz="1800" dirty="0" err="1" smtClean="0"/>
              <a:t>tetraalkylamoniová</a:t>
            </a:r>
            <a:r>
              <a:rPr lang="cs-CZ" sz="1800" dirty="0" smtClean="0"/>
              <a:t> sůl)</a:t>
            </a:r>
          </a:p>
          <a:p>
            <a:r>
              <a:rPr lang="cs-CZ" sz="1800" dirty="0" err="1" smtClean="0"/>
              <a:t>Analyty</a:t>
            </a:r>
            <a:r>
              <a:rPr lang="cs-CZ" sz="1800" dirty="0" smtClean="0"/>
              <a:t>-organické kyseliny, mastné kyseliny</a:t>
            </a:r>
          </a:p>
          <a:p>
            <a:r>
              <a:rPr lang="cs-CZ" sz="1800" dirty="0" smtClean="0"/>
              <a:t>Eluce – změna pH</a:t>
            </a:r>
          </a:p>
          <a:p>
            <a:pPr>
              <a:buNone/>
            </a:pPr>
            <a:endParaRPr lang="cs-CZ" sz="1000" dirty="0" smtClean="0"/>
          </a:p>
          <a:p>
            <a:pPr>
              <a:buNone/>
            </a:pPr>
            <a:r>
              <a:rPr lang="cs-CZ" sz="23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Afinitní interakce:</a:t>
            </a:r>
          </a:p>
          <a:p>
            <a:r>
              <a:rPr lang="cs-CZ" sz="1800" dirty="0" smtClean="0"/>
              <a:t>Imobilizovaný ligand (protilátky) reagující s </a:t>
            </a:r>
            <a:r>
              <a:rPr lang="cs-CZ" sz="1800" dirty="0" err="1" smtClean="0"/>
              <a:t>analytem</a:t>
            </a:r>
            <a:endParaRPr lang="cs-CZ" sz="1800" dirty="0" smtClean="0"/>
          </a:p>
          <a:p>
            <a:r>
              <a:rPr lang="cs-CZ" sz="1800" dirty="0" err="1" smtClean="0"/>
              <a:t>Analyty</a:t>
            </a:r>
            <a:r>
              <a:rPr lang="cs-CZ" sz="1800" dirty="0" smtClean="0"/>
              <a:t> – léčiva, potravinářství</a:t>
            </a:r>
          </a:p>
          <a:p>
            <a:pPr>
              <a:buNone/>
            </a:pPr>
            <a:endParaRPr lang="cs-CZ" sz="900" dirty="0" smtClean="0"/>
          </a:p>
          <a:p>
            <a:pPr>
              <a:buNone/>
            </a:pPr>
            <a:r>
              <a:rPr lang="cs-CZ" sz="23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Mix interakcí:</a:t>
            </a:r>
          </a:p>
          <a:p>
            <a:r>
              <a:rPr lang="cs-CZ" sz="1800" dirty="0" smtClean="0"/>
              <a:t>Reverzní fáze se silnými/slabým</a:t>
            </a:r>
            <a:r>
              <a:rPr lang="en-GB" sz="1800" dirty="0" err="1" smtClean="0"/>
              <a:t>i</a:t>
            </a:r>
            <a:r>
              <a:rPr lang="cs-CZ" sz="1800" dirty="0" smtClean="0"/>
              <a:t> </a:t>
            </a:r>
            <a:r>
              <a:rPr lang="cs-CZ" sz="1800" dirty="0" err="1" smtClean="0"/>
              <a:t>kationtově</a:t>
            </a:r>
            <a:r>
              <a:rPr lang="cs-CZ" sz="1800" dirty="0" smtClean="0"/>
              <a:t>/aniontově 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cs-CZ" sz="1800" dirty="0" smtClean="0"/>
              <a:t>výměnnými skupinami</a:t>
            </a:r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Extrakce</a:t>
            </a:r>
          </a:p>
        </p:txBody>
      </p:sp>
      <p:pic>
        <p:nvPicPr>
          <p:cNvPr id="68610" name="Picture 2" descr="https://qeryz-seohacker.netdna-ssl.com/blog/wp-content/uploads/2015/03/Best-Questions-for-Survey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72816"/>
            <a:ext cx="6840760" cy="3850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066130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Extrakce –vliv postupu na analýzu - 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000" dirty="0" err="1" smtClean="0"/>
              <a:t>Amitriptyline</a:t>
            </a:r>
            <a:r>
              <a:rPr lang="cs-CZ" sz="2000" dirty="0" smtClean="0"/>
              <a:t> (antidepresivum, </a:t>
            </a:r>
            <a:r>
              <a:rPr lang="cs-CZ" sz="2000" dirty="0" err="1" smtClean="0"/>
              <a:t>pKa</a:t>
            </a:r>
            <a:r>
              <a:rPr lang="cs-CZ" sz="2000" dirty="0" smtClean="0"/>
              <a:t> 9.4, </a:t>
            </a:r>
            <a:r>
              <a:rPr lang="cs-CZ" sz="2000" dirty="0" err="1" smtClean="0"/>
              <a:t>solubility</a:t>
            </a:r>
            <a:r>
              <a:rPr lang="cs-CZ" sz="2000" dirty="0" smtClean="0"/>
              <a:t> 9.7 mg/L) v plasmě</a:t>
            </a:r>
          </a:p>
          <a:p>
            <a:endParaRPr lang="cs-CZ" dirty="0" smtClean="0"/>
          </a:p>
        </p:txBody>
      </p:sp>
      <p:pic>
        <p:nvPicPr>
          <p:cNvPr id="76802" name="Picture 2" descr="http://www.pharmacy-and-drugs.com/reviews/Amitriptyl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293096"/>
            <a:ext cx="1047750" cy="1238250"/>
          </a:xfrm>
          <a:prstGeom prst="rect">
            <a:avLst/>
          </a:prstGeom>
          <a:noFill/>
        </p:spPr>
      </p:pic>
      <p:pic>
        <p:nvPicPr>
          <p:cNvPr id="76804" name="Picture 4" descr="https://encrypted-tbn3.gstatic.com/images?q=tbn:ANd9GcSWF70Wgq8lUzd5DHROQ2k0Npzr6slzZzQLFfhimXY-smfw-6E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132856"/>
            <a:ext cx="2160240" cy="2160240"/>
          </a:xfrm>
          <a:prstGeom prst="rect">
            <a:avLst/>
          </a:prstGeom>
          <a:noFill/>
        </p:spPr>
      </p:pic>
      <p:pic>
        <p:nvPicPr>
          <p:cNvPr id="66564" name="Picture 4" descr="http://healthcare.utah.edu/healthfeed/images/factoids/0914_W4_F_depress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2060848"/>
            <a:ext cx="4032448" cy="4032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Extrakce –vliv extrakčního postupu na analýzu - 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000" dirty="0" err="1" smtClean="0"/>
              <a:t>Amitriptyline</a:t>
            </a:r>
            <a:r>
              <a:rPr lang="cs-CZ" sz="2000" dirty="0" smtClean="0"/>
              <a:t> (antidepresivum, </a:t>
            </a:r>
            <a:r>
              <a:rPr lang="cs-CZ" sz="2000" dirty="0" err="1" smtClean="0">
                <a:solidFill>
                  <a:srgbClr val="C00000"/>
                </a:solidFill>
              </a:rPr>
              <a:t>pKa</a:t>
            </a:r>
            <a:r>
              <a:rPr lang="cs-CZ" sz="2000" dirty="0" smtClean="0">
                <a:solidFill>
                  <a:srgbClr val="C00000"/>
                </a:solidFill>
              </a:rPr>
              <a:t> 9.4</a:t>
            </a:r>
            <a:r>
              <a:rPr lang="cs-CZ" sz="2000" dirty="0" smtClean="0"/>
              <a:t>, </a:t>
            </a:r>
            <a:r>
              <a:rPr lang="cs-CZ" sz="2000" dirty="0" err="1" smtClean="0"/>
              <a:t>solubility</a:t>
            </a:r>
            <a:r>
              <a:rPr lang="cs-CZ" sz="2000" dirty="0" smtClean="0"/>
              <a:t> 9.7 mg/L) v </a:t>
            </a:r>
            <a:r>
              <a:rPr lang="cs-CZ" sz="2000" dirty="0" smtClean="0">
                <a:solidFill>
                  <a:srgbClr val="C00000"/>
                </a:solidFill>
              </a:rPr>
              <a:t>plasmě</a:t>
            </a:r>
          </a:p>
          <a:p>
            <a:endParaRPr lang="cs-CZ" dirty="0" smtClean="0"/>
          </a:p>
        </p:txBody>
      </p:sp>
      <p:pic>
        <p:nvPicPr>
          <p:cNvPr id="4" name="Obrázek 3" descr="http://www.chromatographyonline.com/lcgc/data/articlestandard/lcgc/452008/564645/i5.gif"/>
          <p:cNvPicPr/>
          <p:nvPr/>
        </p:nvPicPr>
        <p:blipFill>
          <a:blip r:embed="rId3" cstate="print"/>
          <a:srcRect l="32562" t="8591" r="3140" b="3436"/>
          <a:stretch>
            <a:fillRect/>
          </a:stretch>
        </p:blipFill>
        <p:spPr bwMode="auto">
          <a:xfrm>
            <a:off x="395536" y="2204864"/>
            <a:ext cx="554461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539552" y="6453336"/>
            <a:ext cx="83529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100" i="1" dirty="0" smtClean="0">
                <a:solidFill>
                  <a:schemeClr val="bg1">
                    <a:lumMod val="65000"/>
                  </a:schemeClr>
                </a:solidFill>
              </a:rPr>
              <a:t>http://www.</a:t>
            </a:r>
            <a:r>
              <a:rPr lang="cs-CZ" sz="1100" i="1" dirty="0" err="1" smtClean="0">
                <a:solidFill>
                  <a:schemeClr val="bg1">
                    <a:lumMod val="65000"/>
                  </a:schemeClr>
                </a:solidFill>
              </a:rPr>
              <a:t>chromatographyonline.com</a:t>
            </a:r>
            <a:r>
              <a:rPr lang="cs-CZ" sz="1100" i="1" dirty="0" smtClean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cs-CZ" sz="1100" i="1" dirty="0" err="1" smtClean="0">
                <a:solidFill>
                  <a:schemeClr val="bg1">
                    <a:lumMod val="65000"/>
                  </a:schemeClr>
                </a:solidFill>
              </a:rPr>
              <a:t>lcgc</a:t>
            </a:r>
            <a:r>
              <a:rPr lang="cs-CZ" sz="1100" i="1" dirty="0" smtClean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cs-CZ" sz="1100" i="1" dirty="0" err="1" smtClean="0">
                <a:solidFill>
                  <a:schemeClr val="bg1">
                    <a:lumMod val="65000"/>
                  </a:schemeClr>
                </a:solidFill>
              </a:rPr>
              <a:t>article</a:t>
            </a:r>
            <a:r>
              <a:rPr lang="cs-CZ" sz="1100" i="1" dirty="0" smtClean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cs-CZ" sz="1100" i="1" dirty="0" err="1" smtClean="0">
                <a:solidFill>
                  <a:schemeClr val="bg1">
                    <a:lumMod val="65000"/>
                  </a:schemeClr>
                </a:solidFill>
              </a:rPr>
              <a:t>articleDetail.jsp</a:t>
            </a:r>
            <a:r>
              <a:rPr lang="cs-CZ" sz="1100" i="1" dirty="0" smtClean="0">
                <a:solidFill>
                  <a:schemeClr val="bg1">
                    <a:lumMod val="65000"/>
                  </a:schemeClr>
                </a:solidFill>
              </a:rPr>
              <a:t>?id=564645&amp;</a:t>
            </a:r>
            <a:r>
              <a:rPr lang="cs-CZ" sz="1100" i="1" dirty="0" err="1" smtClean="0">
                <a:solidFill>
                  <a:schemeClr val="bg1">
                    <a:lumMod val="65000"/>
                  </a:schemeClr>
                </a:solidFill>
              </a:rPr>
              <a:t>pageID</a:t>
            </a:r>
            <a:r>
              <a:rPr lang="cs-CZ" sz="1100" i="1" dirty="0" smtClean="0">
                <a:solidFill>
                  <a:schemeClr val="bg1">
                    <a:lumMod val="65000"/>
                  </a:schemeClr>
                </a:solidFill>
              </a:rPr>
              <a:t>=2</a:t>
            </a:r>
            <a:endParaRPr lang="cs-CZ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6802" name="Picture 2" descr="http://www.pharmacy-and-drugs.com/reviews/Amitriptyl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509120"/>
            <a:ext cx="1047750" cy="1238250"/>
          </a:xfrm>
          <a:prstGeom prst="rect">
            <a:avLst/>
          </a:prstGeom>
          <a:noFill/>
        </p:spPr>
      </p:pic>
      <p:pic>
        <p:nvPicPr>
          <p:cNvPr id="76804" name="Picture 4" descr="https://encrypted-tbn3.gstatic.com/images?q=tbn:ANd9GcSWF70Wgq8lUzd5DHROQ2k0Npzr6slzZzQLFfhimXY-smfw-6E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132856"/>
            <a:ext cx="2016224" cy="2016224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1115616" y="2492896"/>
            <a:ext cx="1368152" cy="538609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                 </a:t>
            </a:r>
            <a:r>
              <a:rPr lang="cs-CZ" sz="1100" dirty="0" smtClean="0"/>
              <a:t>srážení kyselinou</a:t>
            </a:r>
            <a:endParaRPr lang="cs-CZ" sz="11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115616" y="3645024"/>
            <a:ext cx="1368152" cy="52322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         </a:t>
            </a:r>
            <a:r>
              <a:rPr lang="cs-CZ" sz="1000" dirty="0" smtClean="0"/>
              <a:t>nepolární interakce</a:t>
            </a:r>
            <a:endParaRPr lang="cs-CZ" sz="1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115616" y="4797152"/>
            <a:ext cx="1224136" cy="52322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          </a:t>
            </a:r>
            <a:r>
              <a:rPr lang="cs-CZ" sz="1000" dirty="0" smtClean="0"/>
              <a:t>mix interakcí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22114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dirty="0" err="1" smtClean="0">
                <a:solidFill>
                  <a:schemeClr val="tx2">
                    <a:lumMod val="75000"/>
                  </a:schemeClr>
                </a:solidFill>
              </a:rPr>
              <a:t>Derivatizace</a:t>
            </a:r>
            <a:endParaRPr lang="cs-CZ" sz="3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4176464" cy="2808312"/>
          </a:xfrm>
        </p:spPr>
        <p:txBody>
          <a:bodyPr>
            <a:normAutofit/>
          </a:bodyPr>
          <a:lstStyle/>
          <a:p>
            <a:r>
              <a:rPr lang="cs-CZ" sz="2000" dirty="0" smtClean="0"/>
              <a:t>nezbytná pro </a:t>
            </a:r>
            <a:r>
              <a:rPr lang="cs-CZ" sz="2000" dirty="0" err="1" smtClean="0"/>
              <a:t>GC</a:t>
            </a:r>
            <a:endParaRPr lang="cs-CZ" sz="2000" dirty="0" smtClean="0"/>
          </a:p>
          <a:p>
            <a:r>
              <a:rPr lang="cs-CZ" sz="2000" dirty="0" smtClean="0"/>
              <a:t>stabilizuje molekuly</a:t>
            </a:r>
          </a:p>
          <a:p>
            <a:r>
              <a:rPr lang="cs-CZ" sz="2000" dirty="0" smtClean="0"/>
              <a:t>vnáší chromo/</a:t>
            </a:r>
            <a:r>
              <a:rPr lang="cs-CZ" sz="2000" dirty="0" err="1" smtClean="0"/>
              <a:t>elektrofory</a:t>
            </a:r>
            <a:r>
              <a:rPr lang="cs-CZ" sz="2000" dirty="0" smtClean="0"/>
              <a:t> do molekuly </a:t>
            </a:r>
            <a:r>
              <a:rPr lang="cs-CZ" sz="2000" dirty="0" err="1" smtClean="0"/>
              <a:t>analytu</a:t>
            </a:r>
            <a:endParaRPr lang="cs-CZ" sz="2000" dirty="0" smtClean="0"/>
          </a:p>
          <a:p>
            <a:r>
              <a:rPr lang="cs-CZ" sz="2000" dirty="0" smtClean="0"/>
              <a:t>mění polární látky na více lipofilní</a:t>
            </a:r>
          </a:p>
          <a:p>
            <a:r>
              <a:rPr lang="cs-CZ" sz="2000" dirty="0" smtClean="0"/>
              <a:t>zvyšuje sensitivitu </a:t>
            </a:r>
            <a:r>
              <a:rPr lang="cs-CZ" sz="1800" dirty="0" smtClean="0"/>
              <a:t>signálu</a:t>
            </a:r>
            <a:r>
              <a:rPr lang="cs-CZ" sz="2000" dirty="0" smtClean="0"/>
              <a:t> v MS</a:t>
            </a:r>
            <a:endParaRPr lang="cs-CZ" sz="2000" dirty="0"/>
          </a:p>
        </p:txBody>
      </p:sp>
      <p:pic>
        <p:nvPicPr>
          <p:cNvPr id="41988" name="Picture 4" descr="http://www.restek.com/images/articles/figure_forensics_005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268760"/>
            <a:ext cx="3960440" cy="5200578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1187624" y="4725144"/>
            <a:ext cx="2232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1. androsterone</a:t>
            </a:r>
          </a:p>
          <a:p>
            <a:r>
              <a:rPr lang="cs-CZ" sz="1200" dirty="0" smtClean="0"/>
              <a:t>2. </a:t>
            </a:r>
            <a:r>
              <a:rPr lang="cs-CZ" sz="1200" dirty="0" err="1" smtClean="0"/>
              <a:t>dehydroepiandrosterone</a:t>
            </a:r>
            <a:r>
              <a:rPr lang="cs-CZ" sz="1200" dirty="0" smtClean="0"/>
              <a:t> (</a:t>
            </a:r>
            <a:r>
              <a:rPr lang="cs-CZ" sz="1200" dirty="0" err="1" smtClean="0"/>
              <a:t>DHEA</a:t>
            </a:r>
            <a:r>
              <a:rPr lang="cs-CZ" sz="1200" dirty="0" smtClean="0"/>
              <a:t>)</a:t>
            </a:r>
          </a:p>
          <a:p>
            <a:r>
              <a:rPr lang="cs-CZ" sz="1200" dirty="0" smtClean="0"/>
              <a:t>3. 17-</a:t>
            </a:r>
            <a:r>
              <a:rPr lang="el-GR" sz="1200" dirty="0" smtClean="0"/>
              <a:t>α-</a:t>
            </a:r>
            <a:r>
              <a:rPr lang="cs-CZ" sz="1200" dirty="0" smtClean="0"/>
              <a:t>estradiol</a:t>
            </a:r>
          </a:p>
          <a:p>
            <a:r>
              <a:rPr lang="cs-CZ" sz="1200" dirty="0" smtClean="0"/>
              <a:t>4. estrone</a:t>
            </a:r>
          </a:p>
          <a:p>
            <a:r>
              <a:rPr lang="cs-CZ" sz="1200" dirty="0" smtClean="0"/>
              <a:t>5. 17-</a:t>
            </a:r>
            <a:r>
              <a:rPr lang="el-GR" sz="1200" dirty="0" smtClean="0"/>
              <a:t>β-</a:t>
            </a:r>
            <a:r>
              <a:rPr lang="cs-CZ" sz="1200" dirty="0" smtClean="0"/>
              <a:t>estradiol</a:t>
            </a:r>
          </a:p>
          <a:p>
            <a:r>
              <a:rPr lang="cs-CZ" sz="1200" dirty="0" smtClean="0"/>
              <a:t>6. testosterone</a:t>
            </a:r>
          </a:p>
          <a:p>
            <a:r>
              <a:rPr lang="cs-CZ" sz="1200" dirty="0" smtClean="0"/>
              <a:t>7. </a:t>
            </a:r>
            <a:r>
              <a:rPr lang="cs-CZ" sz="1200" dirty="0" err="1" smtClean="0"/>
              <a:t>derivatization</a:t>
            </a:r>
            <a:r>
              <a:rPr lang="cs-CZ" sz="1200" dirty="0" smtClean="0"/>
              <a:t> by-</a:t>
            </a:r>
            <a:r>
              <a:rPr lang="cs-CZ" sz="1200" dirty="0" err="1" smtClean="0"/>
              <a:t>product</a:t>
            </a:r>
            <a:endParaRPr lang="cs-CZ" sz="1200" dirty="0"/>
          </a:p>
        </p:txBody>
      </p:sp>
      <p:sp>
        <p:nvSpPr>
          <p:cNvPr id="7" name="Obdélník 6"/>
          <p:cNvSpPr/>
          <p:nvPr/>
        </p:nvSpPr>
        <p:spPr>
          <a:xfrm>
            <a:off x="611560" y="4005064"/>
            <a:ext cx="37444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Příklad</a:t>
            </a:r>
            <a:r>
              <a:rPr lang="en-US" sz="1400" dirty="0" smtClean="0"/>
              <a:t>: </a:t>
            </a:r>
            <a:endParaRPr lang="cs-CZ" sz="1400" dirty="0" smtClean="0"/>
          </a:p>
          <a:p>
            <a:r>
              <a:rPr lang="en-US" sz="1400" dirty="0" smtClean="0"/>
              <a:t>Analysis of Steroid Hormones</a:t>
            </a:r>
            <a:r>
              <a:rPr lang="cs-CZ" sz="1400" dirty="0" smtClean="0"/>
              <a:t>  in urine</a:t>
            </a:r>
            <a:r>
              <a:rPr lang="en-US" sz="1400" dirty="0" smtClean="0"/>
              <a:t> by GC/MS</a:t>
            </a:r>
            <a:r>
              <a:rPr lang="cs-CZ" sz="1400" dirty="0" smtClean="0"/>
              <a:t>  - </a:t>
            </a:r>
            <a:r>
              <a:rPr lang="cs-CZ" sz="1400" dirty="0" err="1" smtClean="0"/>
              <a:t>derivatizace</a:t>
            </a:r>
            <a:r>
              <a:rPr lang="cs-CZ" sz="1400" dirty="0" smtClean="0"/>
              <a:t> „</a:t>
            </a:r>
            <a:r>
              <a:rPr lang="cs-CZ" sz="1400" dirty="0" err="1" smtClean="0"/>
              <a:t>Silylation</a:t>
            </a:r>
            <a:r>
              <a:rPr lang="cs-CZ" sz="1400" dirty="0" smtClean="0"/>
              <a:t>“</a:t>
            </a:r>
            <a:endParaRPr lang="en-US" sz="1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076056" y="6525344"/>
            <a:ext cx="3491880" cy="21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Více : </a:t>
            </a:r>
            <a:r>
              <a:rPr lang="cs-CZ" sz="800" dirty="0" err="1" smtClean="0"/>
              <a:t>Hanbook</a:t>
            </a:r>
            <a:r>
              <a:rPr lang="cs-CZ" sz="800" dirty="0" smtClean="0"/>
              <a:t> </a:t>
            </a:r>
            <a:r>
              <a:rPr lang="cs-CZ" sz="800" dirty="0" err="1" smtClean="0"/>
              <a:t>of</a:t>
            </a:r>
            <a:r>
              <a:rPr lang="cs-CZ" sz="800" dirty="0" smtClean="0"/>
              <a:t> sample </a:t>
            </a:r>
            <a:r>
              <a:rPr lang="cs-CZ" sz="800" dirty="0" err="1" smtClean="0"/>
              <a:t>preparation</a:t>
            </a:r>
            <a:r>
              <a:rPr lang="cs-CZ" sz="800" dirty="0" smtClean="0"/>
              <a:t> (2010) </a:t>
            </a:r>
            <a:r>
              <a:rPr lang="cs-CZ" sz="800" dirty="0" err="1" smtClean="0"/>
              <a:t>ISBN</a:t>
            </a:r>
            <a:r>
              <a:rPr lang="cs-CZ" sz="800" dirty="0" smtClean="0"/>
              <a:t> 978-0-470-09934-6</a:t>
            </a:r>
            <a:endParaRPr lang="cs-CZ" sz="800" dirty="0"/>
          </a:p>
        </p:txBody>
      </p:sp>
      <p:sp>
        <p:nvSpPr>
          <p:cNvPr id="9" name="Obdélník 8"/>
          <p:cNvSpPr/>
          <p:nvPr/>
        </p:nvSpPr>
        <p:spPr>
          <a:xfrm>
            <a:off x="4716016" y="4221088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348880"/>
            <a:ext cx="8229600" cy="1886198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800" cap="all" smtClean="0">
                <a:solidFill>
                  <a:schemeClr val="tx2">
                    <a:lumMod val="75000"/>
                  </a:schemeClr>
                </a:solidFill>
              </a:rPr>
              <a:t>SEPARACE  A  </a:t>
            </a:r>
            <a:r>
              <a:rPr lang="en-GB" sz="2800" cap="all" dirty="0" err="1" smtClean="0">
                <a:solidFill>
                  <a:schemeClr val="tx2">
                    <a:lumMod val="75000"/>
                  </a:schemeClr>
                </a:solidFill>
              </a:rPr>
              <a:t>Analýza</a:t>
            </a:r>
            <a:endParaRPr lang="cs-CZ" sz="2800" cap="all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enomemedicine.com/sites/3008/images/Diseasemetabolomic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620688"/>
            <a:ext cx="5481464" cy="5606043"/>
          </a:xfrm>
          <a:prstGeom prst="rect">
            <a:avLst/>
          </a:prstGeom>
          <a:noFill/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683568" y="3356992"/>
            <a:ext cx="7992888" cy="6480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METABOLOMIKA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dirty="0" err="1" smtClean="0">
                <a:solidFill>
                  <a:schemeClr val="tx2">
                    <a:lumMod val="75000"/>
                  </a:schemeClr>
                </a:solidFill>
              </a:rPr>
              <a:t>Separace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471338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Chromatografie</a:t>
            </a:r>
            <a:r>
              <a:rPr lang="cs-CZ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- dělení látek </a:t>
            </a:r>
            <a:r>
              <a:rPr lang="en-GB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ze</a:t>
            </a:r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směsi</a:t>
            </a:r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mezi stacionární a mobilní fázi </a:t>
            </a:r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n-GB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cs-CZ" sz="2000" i="1" dirty="0" smtClean="0"/>
              <a:t>oddělí i isomery (různá struktura), isobary (různé molekuly)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cs-CZ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Elektroforéza </a:t>
            </a:r>
            <a:r>
              <a:rPr lang="cs-CZ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- dělení na základě pohyblivosti nabitého </a:t>
            </a:r>
            <a:r>
              <a:rPr lang="cs-CZ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analytu</a:t>
            </a:r>
            <a:r>
              <a:rPr lang="cs-CZ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nebo micel v elektrickém poli (CZE, MEKC) </a:t>
            </a:r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n-GB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cs-CZ" sz="2000" i="1" dirty="0" smtClean="0"/>
              <a:t>vhodné </a:t>
            </a:r>
            <a:r>
              <a:rPr lang="en-GB" sz="2000" i="1" dirty="0" smtClean="0"/>
              <a:t>pro </a:t>
            </a:r>
            <a:r>
              <a:rPr lang="en-GB" sz="2000" i="1" dirty="0" err="1" smtClean="0"/>
              <a:t>látky</a:t>
            </a:r>
            <a:r>
              <a:rPr lang="en-GB" sz="2000" i="1" dirty="0" smtClean="0"/>
              <a:t> s </a:t>
            </a:r>
            <a:r>
              <a:rPr lang="en-GB" sz="2000" i="1" dirty="0" err="1" smtClean="0"/>
              <a:t>nábojem</a:t>
            </a:r>
            <a:r>
              <a:rPr lang="en-GB" sz="2000" i="1" dirty="0" smtClean="0"/>
              <a:t> </a:t>
            </a:r>
            <a:br>
              <a:rPr lang="en-GB" sz="2000" i="1" dirty="0" smtClean="0"/>
            </a:br>
            <a:r>
              <a:rPr lang="cs-CZ" sz="2000" i="1" dirty="0" smtClean="0"/>
              <a:t>např. pro organické </a:t>
            </a:r>
            <a:r>
              <a:rPr lang="cs-CZ" sz="2000" i="1" dirty="0" err="1" smtClean="0"/>
              <a:t>kys</a:t>
            </a:r>
            <a:r>
              <a:rPr lang="cs-CZ" sz="2000" i="1" dirty="0" smtClean="0"/>
              <a:t>.</a:t>
            </a:r>
            <a:r>
              <a:rPr lang="en-US" sz="2000" i="1" dirty="0" smtClean="0"/>
              <a:t>, </a:t>
            </a:r>
            <a:r>
              <a:rPr lang="cs-CZ" sz="2000" i="1" dirty="0" smtClean="0"/>
              <a:t>nukleotidy, </a:t>
            </a:r>
          </a:p>
          <a:p>
            <a:pPr>
              <a:buNone/>
            </a:pPr>
            <a:r>
              <a:rPr lang="cs-CZ" sz="2000" i="1" dirty="0" smtClean="0"/>
              <a:t>	měření obsahu látek v malém objemu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34820" name="Picture 4" descr="https://encrypted-tbn2.gstatic.com/images?q=tbn:ANd9GcSk8I2zivENy026L-ne5R8jzHDG9Cfw4S00TolXqCtv3-y2epu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5025" y="5438774"/>
            <a:ext cx="3228975" cy="1419226"/>
          </a:xfrm>
          <a:prstGeom prst="rect">
            <a:avLst/>
          </a:prstGeom>
          <a:noFill/>
        </p:spPr>
      </p:pic>
      <p:pic>
        <p:nvPicPr>
          <p:cNvPr id="34822" name="Picture 6" descr="https://encrypted-tbn3.gstatic.com/images?q=tbn:ANd9GcQPwpUofXpjfgKkqcXuPpfCC4I3fZdv1fkUAJPXfprarg38oIM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497063"/>
            <a:ext cx="2647950" cy="1724025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3347864" y="2425055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Uspořádání HPLC</a:t>
            </a:r>
            <a:endParaRPr lang="cs-CZ" sz="1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7452320" y="2425055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Uspořádání </a:t>
            </a:r>
            <a:r>
              <a:rPr lang="cs-CZ" sz="1600" dirty="0" err="1" smtClean="0"/>
              <a:t>GC</a:t>
            </a:r>
            <a:endParaRPr lang="cs-CZ" sz="1600" dirty="0"/>
          </a:p>
        </p:txBody>
      </p:sp>
      <p:pic>
        <p:nvPicPr>
          <p:cNvPr id="35842" name="Picture 2" descr="http://plantbreeding.boku.ac.at/957308/qu_hplc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353047"/>
            <a:ext cx="2808312" cy="1775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dirty="0" err="1" smtClean="0">
                <a:solidFill>
                  <a:schemeClr val="tx2">
                    <a:lumMod val="75000"/>
                  </a:schemeClr>
                </a:solidFill>
              </a:rPr>
              <a:t>Separace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965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31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Mobilní fáze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31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Stacionární fáze 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22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tR</a:t>
            </a:r>
            <a:r>
              <a:rPr lang="cs-CZ" sz="2200" dirty="0" smtClean="0"/>
              <a:t> 	</a:t>
            </a:r>
            <a:r>
              <a:rPr lang="en-GB" sz="2200" dirty="0" smtClean="0"/>
              <a:t>	</a:t>
            </a:r>
            <a:r>
              <a:rPr lang="cs-CZ" sz="2200" dirty="0" smtClean="0"/>
              <a:t>retenční čas látky zdržující se v systému</a:t>
            </a:r>
          </a:p>
          <a:p>
            <a:pPr>
              <a:buNone/>
            </a:pPr>
            <a:r>
              <a:rPr lang="cs-CZ" sz="22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tM</a:t>
            </a:r>
            <a:r>
              <a:rPr lang="cs-CZ" sz="2200" dirty="0" smtClean="0"/>
              <a:t>	</a:t>
            </a:r>
            <a:r>
              <a:rPr lang="en-GB" sz="2200" dirty="0" smtClean="0"/>
              <a:t>	</a:t>
            </a:r>
            <a:r>
              <a:rPr lang="cs-CZ" sz="2200" dirty="0" smtClean="0"/>
              <a:t>retenční čas látky, která se pohybuje spolu s MF</a:t>
            </a:r>
          </a:p>
          <a:p>
            <a:pPr>
              <a:buNone/>
            </a:pPr>
            <a:r>
              <a:rPr lang="cs-CZ" sz="22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FM</a:t>
            </a:r>
            <a:r>
              <a:rPr lang="cs-CZ" sz="2200" dirty="0" smtClean="0"/>
              <a:t>	objem mobilní fáze za čas</a:t>
            </a:r>
          </a:p>
          <a:p>
            <a:pPr>
              <a:buNone/>
            </a:pPr>
            <a:r>
              <a:rPr lang="cs-CZ" sz="22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VM</a:t>
            </a:r>
            <a:r>
              <a:rPr lang="cs-CZ" sz="2200" dirty="0" smtClean="0"/>
              <a:t>	mrtvý objem (</a:t>
            </a:r>
            <a:r>
              <a:rPr lang="cs-CZ" sz="2200" dirty="0" err="1" smtClean="0"/>
              <a:t>FM</a:t>
            </a:r>
            <a:r>
              <a:rPr lang="cs-CZ" sz="2200" dirty="0" smtClean="0"/>
              <a:t>*</a:t>
            </a:r>
            <a:r>
              <a:rPr lang="cs-CZ" sz="2200" dirty="0" err="1" smtClean="0"/>
              <a:t>tM</a:t>
            </a:r>
            <a:r>
              <a:rPr lang="cs-CZ" sz="2200" dirty="0" smtClean="0"/>
              <a:t>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obsah 3"/>
          <p:cNvSpPr txBox="1">
            <a:spLocks/>
          </p:cNvSpPr>
          <p:nvPr/>
        </p:nvSpPr>
        <p:spPr>
          <a:xfrm>
            <a:off x="3635896" y="2996952"/>
            <a:ext cx="5472608" cy="165618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Náboj – </a:t>
            </a:r>
            <a:r>
              <a:rPr kumimoji="0" lang="cs-CZ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ionex</a:t>
            </a:r>
            <a:endParaRPr kumimoji="0" lang="cs-CZ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Hydrofobicita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reverzní fáze, normální fáze, </a:t>
            </a:r>
            <a:r>
              <a:rPr kumimoji="0" lang="cs-CZ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HILIC</a:t>
            </a:r>
            <a:endParaRPr kumimoji="0" lang="cs-CZ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Biospecifická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afinita – afinitní kolona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Velikost a tvar molekuly – gelová kolona (</a:t>
            </a:r>
            <a:r>
              <a:rPr kumimoji="0" lang="cs-CZ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sephadex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cs-CZ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sepharoza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Zástupný symbol pro obsah 3"/>
          <p:cNvSpPr txBox="1">
            <a:spLocks/>
          </p:cNvSpPr>
          <p:nvPr/>
        </p:nvSpPr>
        <p:spPr>
          <a:xfrm>
            <a:off x="3635896" y="1412776"/>
            <a:ext cx="5472608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plyn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kapalina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gradient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isokratika</a:t>
            </a: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dirty="0" err="1" smtClean="0">
                <a:solidFill>
                  <a:schemeClr val="tx2">
                    <a:lumMod val="75000"/>
                  </a:schemeClr>
                </a:solidFill>
              </a:rPr>
              <a:t>LC - separace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23528" y="1700808"/>
            <a:ext cx="6120680" cy="93610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cs-CZ" dirty="0" smtClean="0"/>
              <a:t>Princip kapalinové chromatografie:</a:t>
            </a:r>
          </a:p>
        </p:txBody>
      </p:sp>
      <p:pic>
        <p:nvPicPr>
          <p:cNvPr id="4102" name="Picture 6" descr="http://chemwiki.ucdavis.edu/@api/deki/files/12382/Figure12.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852936"/>
            <a:ext cx="3024336" cy="2431112"/>
          </a:xfrm>
          <a:prstGeom prst="rect">
            <a:avLst/>
          </a:prstGeom>
          <a:noFill/>
        </p:spPr>
      </p:pic>
      <p:pic>
        <p:nvPicPr>
          <p:cNvPr id="4106" name="Picture 10" descr="http://chemwiki.ucdavis.edu/@api/deki/files/12383/Figure12.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5085184"/>
            <a:ext cx="3168352" cy="789431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7415808" y="6611779"/>
            <a:ext cx="17281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</a:t>
            </a:r>
            <a:r>
              <a:rPr lang="cs-CZ" sz="1000" dirty="0" err="1" smtClean="0"/>
              <a:t>chemwiki.ucdavis.edu</a:t>
            </a:r>
            <a:endParaRPr lang="cs-CZ" sz="1000" dirty="0"/>
          </a:p>
        </p:txBody>
      </p:sp>
      <p:pic>
        <p:nvPicPr>
          <p:cNvPr id="4108" name="Picture 12" descr="http://chemwiki.ucdavis.edu/@api/deki/files/12385/Figure12.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924944"/>
            <a:ext cx="3675338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dirty="0" err="1" smtClean="0">
                <a:solidFill>
                  <a:schemeClr val="tx2">
                    <a:lumMod val="75000"/>
                  </a:schemeClr>
                </a:solidFill>
              </a:rPr>
              <a:t>LC - separace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411760" y="1196752"/>
            <a:ext cx="4845224" cy="13967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Stacionární fáze</a:t>
            </a:r>
            <a:r>
              <a:rPr lang="en-GB" sz="2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  <a:p>
            <a:pPr>
              <a:buNone/>
            </a:pPr>
            <a:r>
              <a:rPr lang="en-GB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- </a:t>
            </a:r>
            <a:r>
              <a:rPr lang="en-GB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podobné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principy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s SPE</a:t>
            </a:r>
          </a:p>
          <a:p>
            <a:pPr>
              <a:buNone/>
            </a:pPr>
            <a:r>
              <a:rPr lang="en-GB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- </a:t>
            </a:r>
            <a:r>
              <a:rPr lang="en-GB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materiál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cs-CZ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více </a:t>
            </a:r>
            <a:r>
              <a:rPr lang="en-GB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homogenní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en-GB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malé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částice</a:t>
            </a:r>
            <a:endParaRPr lang="en-GB" sz="1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GB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- </a:t>
            </a:r>
            <a:r>
              <a:rPr lang="cs-CZ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o</a:t>
            </a:r>
            <a:r>
              <a:rPr lang="en-GB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pakované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použití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(</a:t>
            </a:r>
            <a:r>
              <a:rPr lang="en-GB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vs</a:t>
            </a:r>
            <a:r>
              <a:rPr lang="cs-CZ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.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SPE – single use only)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580112" y="2492896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/>
              <a:t>Ionex</a:t>
            </a:r>
            <a:endParaRPr lang="cs-CZ" sz="2000" b="1" dirty="0" smtClean="0"/>
          </a:p>
          <a:p>
            <a:r>
              <a:rPr lang="cs-CZ" sz="1400" dirty="0" smtClean="0"/>
              <a:t>kationt-aniont </a:t>
            </a:r>
            <a:r>
              <a:rPr lang="cs-CZ" sz="1400" dirty="0" err="1" smtClean="0"/>
              <a:t>exchange</a:t>
            </a:r>
            <a:r>
              <a:rPr lang="cs-CZ" sz="1400" dirty="0" smtClean="0"/>
              <a:t>; eluce zvýšení iontové síly, změna pH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95536" y="2515543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Reverzní fáze </a:t>
            </a:r>
          </a:p>
          <a:p>
            <a:r>
              <a:rPr lang="cs-CZ" sz="1400" dirty="0" smtClean="0"/>
              <a:t>hydrofobní povrch; eluce zvýšením </a:t>
            </a:r>
            <a:r>
              <a:rPr lang="cs-CZ" sz="1400" dirty="0" err="1" smtClean="0"/>
              <a:t>hydrofobicity</a:t>
            </a:r>
            <a:r>
              <a:rPr lang="cs-CZ" sz="1400" dirty="0" smtClean="0"/>
              <a:t>, nejvyužívanější stacionární fáze</a:t>
            </a:r>
          </a:p>
        </p:txBody>
      </p:sp>
      <p:pic>
        <p:nvPicPr>
          <p:cNvPr id="2050" name="Picture 2" descr="http://www.shodex.net/img/lesson_05_01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6824" y="3501008"/>
            <a:ext cx="3992008" cy="2448272"/>
          </a:xfrm>
          <a:prstGeom prst="rect">
            <a:avLst/>
          </a:prstGeom>
          <a:noFill/>
        </p:spPr>
      </p:pic>
      <p:pic>
        <p:nvPicPr>
          <p:cNvPr id="4100" name="Picture 4" descr="http://www.sigmaaldrich.com/content/dam/sigma-aldrich/migrationresource4/g00357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501008"/>
            <a:ext cx="2016224" cy="2627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dirty="0" err="1" smtClean="0">
                <a:solidFill>
                  <a:schemeClr val="tx2">
                    <a:lumMod val="75000"/>
                  </a:schemeClr>
                </a:solidFill>
              </a:rPr>
              <a:t>LC - separace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491880" y="1556792"/>
            <a:ext cx="280831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Afinitní kolona</a:t>
            </a:r>
          </a:p>
          <a:p>
            <a:r>
              <a:rPr lang="cs-CZ" dirty="0" smtClean="0"/>
              <a:t>Specifický povrch; biochemické interakce, eluce nízkým pH, vyšší koncentrace soli, často v sérii s další kolonou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660232" y="1556792"/>
            <a:ext cx="24837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Gelová kolona</a:t>
            </a:r>
          </a:p>
          <a:p>
            <a:r>
              <a:rPr lang="cs-CZ" dirty="0" smtClean="0"/>
              <a:t>Náplň tvoří silikagel nebo polymery, velké molekuly obtečou, malé se zdrží difúzí v pórech.</a:t>
            </a:r>
          </a:p>
          <a:p>
            <a:endParaRPr lang="cs-CZ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861048"/>
            <a:ext cx="296429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www.ivtnetwork.com/sites/default/files/imagecache/gallery_full/Binding-of-Target-Molecule-to-Affinity-Chromatography-Res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789040"/>
            <a:ext cx="2210478" cy="1728192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179512" y="1556792"/>
            <a:ext cx="29523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/>
              <a:t>HILIC</a:t>
            </a:r>
            <a:r>
              <a:rPr lang="cs-CZ" sz="2000" b="1" dirty="0" smtClean="0"/>
              <a:t>, </a:t>
            </a:r>
            <a:r>
              <a:rPr lang="cs-CZ" sz="2000" b="1" dirty="0" err="1" smtClean="0"/>
              <a:t>NP</a:t>
            </a:r>
            <a:r>
              <a:rPr lang="cs-CZ" sz="2000" b="1" dirty="0" smtClean="0"/>
              <a:t> kolona</a:t>
            </a:r>
          </a:p>
          <a:p>
            <a:r>
              <a:rPr lang="cs-CZ" dirty="0" smtClean="0"/>
              <a:t>Hydrofilní polymery nebo silikagel s různými polymery, eluce zvýšeným podílem vody (př. dělení aminokyselin, sacharidů)</a:t>
            </a:r>
          </a:p>
        </p:txBody>
      </p:sp>
      <p:pic>
        <p:nvPicPr>
          <p:cNvPr id="4098" name="Picture 2" descr="http://www.sepscience.com/images/Articles/HILIC/3/Fig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3016"/>
            <a:ext cx="2880320" cy="3144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dirty="0" err="1" smtClean="0">
                <a:solidFill>
                  <a:schemeClr val="tx2">
                    <a:lumMod val="75000"/>
                  </a:schemeClr>
                </a:solidFill>
              </a:rPr>
              <a:t>LC - separace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292080" y="1704871"/>
            <a:ext cx="35283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Využití více kolon</a:t>
            </a:r>
          </a:p>
          <a:p>
            <a:r>
              <a:rPr lang="cs-CZ" dirty="0" smtClean="0"/>
              <a:t>Například 2D - LC uspořádání nejprve iontově výměnné a pak reverzní fáze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i="1" dirty="0" smtClean="0"/>
              <a:t>(</a:t>
            </a:r>
            <a:r>
              <a:rPr lang="en-GB" i="1" dirty="0" err="1" smtClean="0"/>
              <a:t>využití</a:t>
            </a:r>
            <a:r>
              <a:rPr lang="en-GB" i="1" dirty="0" smtClean="0"/>
              <a:t> </a:t>
            </a:r>
            <a:r>
              <a:rPr lang="en-GB" i="1" dirty="0" err="1" smtClean="0"/>
              <a:t>např</a:t>
            </a:r>
            <a:r>
              <a:rPr lang="en-GB" i="1" dirty="0" smtClean="0"/>
              <a:t>. </a:t>
            </a:r>
            <a:r>
              <a:rPr lang="cs-CZ" i="1" dirty="0" smtClean="0"/>
              <a:t>v </a:t>
            </a:r>
            <a:r>
              <a:rPr lang="cs-CZ" i="1" dirty="0" err="1" smtClean="0"/>
              <a:t>proteomice</a:t>
            </a:r>
            <a:r>
              <a:rPr lang="en-GB" i="1" dirty="0" smtClean="0"/>
              <a:t>)</a:t>
            </a:r>
            <a:endParaRPr lang="cs-CZ" i="1" dirty="0" smtClean="0"/>
          </a:p>
        </p:txBody>
      </p:sp>
      <p:sp>
        <p:nvSpPr>
          <p:cNvPr id="11" name="TextovéPole 10"/>
          <p:cNvSpPr txBox="1"/>
          <p:nvPr/>
        </p:nvSpPr>
        <p:spPr>
          <a:xfrm>
            <a:off x="611560" y="1700808"/>
            <a:ext cx="33123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/>
              <a:t>Chirální</a:t>
            </a:r>
            <a:r>
              <a:rPr lang="cs-CZ" sz="2000" b="1" dirty="0" smtClean="0"/>
              <a:t> kolona</a:t>
            </a:r>
          </a:p>
          <a:p>
            <a:r>
              <a:rPr lang="cs-CZ" dirty="0" smtClean="0"/>
              <a:t>Separuje </a:t>
            </a:r>
            <a:r>
              <a:rPr lang="cs-CZ" dirty="0" err="1" smtClean="0"/>
              <a:t>enantiomery</a:t>
            </a:r>
            <a:r>
              <a:rPr lang="cs-CZ" dirty="0" smtClean="0"/>
              <a:t>, využití  například ve farmakologii</a:t>
            </a:r>
          </a:p>
          <a:p>
            <a:endParaRPr lang="cs-CZ" dirty="0" smtClean="0"/>
          </a:p>
        </p:txBody>
      </p:sp>
      <p:pic>
        <p:nvPicPr>
          <p:cNvPr id="28674" name="Picture 2" descr="http://www.daicel.com/en/ir/lab/img/0906_img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068959"/>
            <a:ext cx="4320480" cy="2461365"/>
          </a:xfrm>
          <a:prstGeom prst="rect">
            <a:avLst/>
          </a:prstGeom>
          <a:noFill/>
        </p:spPr>
      </p:pic>
      <p:pic>
        <p:nvPicPr>
          <p:cNvPr id="26626" name="Picture 2" descr="http://www.chem.agilent.com/promotions/PromotionImages/06272012_ibt_2dlc-proof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501008"/>
            <a:ext cx="4283968" cy="1748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GC – separace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cs-CZ" sz="3200" dirty="0" err="1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Zástupný symbol pro obsah 7"/>
          <p:cNvSpPr>
            <a:spLocks noGrp="1"/>
          </p:cNvSpPr>
          <p:nvPr>
            <p:ph idx="1"/>
          </p:nvPr>
        </p:nvSpPr>
        <p:spPr>
          <a:xfrm>
            <a:off x="467544" y="1628800"/>
            <a:ext cx="8424936" cy="42484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sz="33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MF</a:t>
            </a:r>
            <a:r>
              <a:rPr lang="cs-CZ" dirty="0" smtClean="0"/>
              <a:t>: inertní plyn, </a:t>
            </a:r>
            <a:r>
              <a:rPr lang="cs-CZ" dirty="0" err="1" smtClean="0"/>
              <a:t>N</a:t>
            </a:r>
            <a:r>
              <a:rPr lang="cs-CZ" baseline="-25000" dirty="0" err="1" smtClean="0"/>
              <a:t>2</a:t>
            </a:r>
            <a:r>
              <a:rPr lang="cs-CZ" dirty="0" smtClean="0"/>
              <a:t>, Ar, He, </a:t>
            </a:r>
            <a:r>
              <a:rPr lang="cs-CZ" dirty="0" err="1" smtClean="0"/>
              <a:t>CO</a:t>
            </a:r>
            <a:r>
              <a:rPr lang="cs-CZ" baseline="-25000" dirty="0" err="1" smtClean="0"/>
              <a:t>2</a:t>
            </a:r>
            <a:r>
              <a:rPr lang="cs-CZ" dirty="0" smtClean="0"/>
              <a:t>, </a:t>
            </a:r>
            <a:r>
              <a:rPr lang="cs-CZ" dirty="0" err="1" smtClean="0"/>
              <a:t>isokratika</a:t>
            </a:r>
            <a:r>
              <a:rPr lang="cs-CZ" dirty="0" smtClean="0"/>
              <a:t> (</a:t>
            </a:r>
            <a:r>
              <a:rPr lang="cs-CZ" dirty="0" err="1" smtClean="0"/>
              <a:t>konst</a:t>
            </a:r>
            <a:r>
              <a:rPr lang="cs-CZ" dirty="0" smtClean="0"/>
              <a:t>. teplota plynu), gradient (teplotní gradient)</a:t>
            </a:r>
          </a:p>
          <a:p>
            <a:pPr>
              <a:buNone/>
            </a:pPr>
            <a:r>
              <a:rPr lang="cs-CZ" dirty="0" smtClean="0"/>
              <a:t> </a:t>
            </a:r>
          </a:p>
          <a:p>
            <a:pPr>
              <a:buNone/>
            </a:pPr>
            <a:r>
              <a:rPr lang="cs-CZ" sz="33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SF</a:t>
            </a:r>
            <a:r>
              <a:rPr lang="cs-CZ" dirty="0" smtClean="0"/>
              <a:t>: kolonky (</a:t>
            </a:r>
            <a:r>
              <a:rPr lang="cs-CZ" dirty="0" err="1" smtClean="0"/>
              <a:t>Al</a:t>
            </a:r>
            <a:r>
              <a:rPr lang="cs-CZ" dirty="0" smtClean="0"/>
              <a:t>, </a:t>
            </a:r>
            <a:r>
              <a:rPr lang="cs-CZ" dirty="0" err="1" smtClean="0"/>
              <a:t>Cu</a:t>
            </a:r>
            <a:r>
              <a:rPr lang="cs-CZ" dirty="0" smtClean="0"/>
              <a:t>, Ni, sklo), 1-5 m s </a:t>
            </a:r>
            <a:r>
              <a:rPr lang="cs-CZ" dirty="0" err="1" smtClean="0"/>
              <a:t>adsorbenty</a:t>
            </a:r>
            <a:r>
              <a:rPr lang="cs-CZ" dirty="0" smtClean="0"/>
              <a:t> (silikagel, </a:t>
            </a:r>
            <a:r>
              <a:rPr lang="cs-CZ" dirty="0" err="1" smtClean="0"/>
              <a:t>alumina</a:t>
            </a:r>
            <a:r>
              <a:rPr lang="cs-CZ" dirty="0" smtClean="0"/>
              <a:t>, </a:t>
            </a:r>
            <a:r>
              <a:rPr lang="cs-CZ" dirty="0" err="1" smtClean="0"/>
              <a:t>active</a:t>
            </a:r>
            <a:r>
              <a:rPr lang="cs-CZ" dirty="0" smtClean="0"/>
              <a:t> </a:t>
            </a:r>
            <a:r>
              <a:rPr lang="cs-CZ" dirty="0" err="1" smtClean="0"/>
              <a:t>carbon</a:t>
            </a:r>
            <a:r>
              <a:rPr lang="cs-CZ" dirty="0" smtClean="0"/>
              <a:t>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33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Analyt</a:t>
            </a:r>
            <a:r>
              <a:rPr lang="cs-CZ" dirty="0" smtClean="0"/>
              <a:t>: těkavá a teplotně stabilní látka, často nutná </a:t>
            </a:r>
            <a:r>
              <a:rPr lang="cs-CZ" dirty="0" err="1" smtClean="0"/>
              <a:t>derivatizace</a:t>
            </a:r>
            <a:r>
              <a:rPr lang="cs-CZ" dirty="0" smtClean="0"/>
              <a:t>, nízký limit detekce</a:t>
            </a:r>
          </a:p>
          <a:p>
            <a:pPr>
              <a:buNone/>
            </a:pPr>
            <a:r>
              <a:rPr lang="cs-CZ" dirty="0" smtClean="0"/>
              <a:t> </a:t>
            </a:r>
          </a:p>
          <a:p>
            <a:pPr>
              <a:buNone/>
            </a:pPr>
            <a:r>
              <a:rPr lang="cs-CZ" sz="33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Ve spojení s MS v posledních letech velmi využívaná v </a:t>
            </a:r>
            <a:r>
              <a:rPr lang="cs-CZ" sz="33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metabolomice</a:t>
            </a:r>
            <a:r>
              <a:rPr lang="cs-CZ" sz="33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33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n-GB" sz="33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cs-CZ" sz="3300" dirty="0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cs-CZ" sz="33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knihovny hmotnostních spekter</a:t>
            </a:r>
            <a:r>
              <a:rPr lang="en-US" sz="33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n-US" sz="33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GB" sz="2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(u LC  – </a:t>
            </a:r>
            <a:r>
              <a:rPr lang="en-GB" sz="2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různá</a:t>
            </a:r>
            <a:r>
              <a:rPr lang="en-GB" sz="2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2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spektra</a:t>
            </a:r>
            <a:r>
              <a:rPr lang="cs-CZ" sz="2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za různých podmínek</a:t>
            </a:r>
            <a:r>
              <a:rPr lang="en-GB" sz="2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: </a:t>
            </a:r>
            <a:r>
              <a:rPr lang="en-GB" sz="2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tvorba</a:t>
            </a:r>
            <a:r>
              <a:rPr lang="en-GB" sz="2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2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knihoven</a:t>
            </a:r>
            <a:r>
              <a:rPr lang="en-GB" sz="2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2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omezená</a:t>
            </a:r>
            <a:r>
              <a:rPr lang="en-GB" sz="2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</a:t>
            </a:r>
            <a:endParaRPr lang="cs-CZ" sz="26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08112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dirty="0" err="1" smtClean="0">
                <a:solidFill>
                  <a:schemeClr val="tx2">
                    <a:lumMod val="75000"/>
                  </a:schemeClr>
                </a:solidFill>
              </a:rPr>
              <a:t>Analyzátory - Detektory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29411"/>
          </a:xfrm>
        </p:spPr>
        <p:txBody>
          <a:bodyPr>
            <a:normAutofit lnSpcReduction="10000"/>
          </a:bodyPr>
          <a:lstStyle/>
          <a:p>
            <a:r>
              <a:rPr lang="cs-CZ" sz="31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fotometrický detektor </a:t>
            </a:r>
            <a:endParaRPr lang="en-GB" sz="31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/>
            <a:r>
              <a:rPr lang="cs-CZ" sz="2000" dirty="0" smtClean="0"/>
              <a:t>absorpce fotonů </a:t>
            </a:r>
            <a:r>
              <a:rPr lang="cs-CZ" sz="2000" dirty="0" smtClean="0">
                <a:solidFill>
                  <a:srgbClr val="FF0000"/>
                </a:solidFill>
              </a:rPr>
              <a:t>chromoforem</a:t>
            </a:r>
            <a:r>
              <a:rPr lang="cs-CZ" sz="2000" dirty="0" smtClean="0"/>
              <a:t> (metabolity s dvojitými vazbami, aromatické sloučeniny, některé heteroatomy)</a:t>
            </a:r>
            <a:r>
              <a:rPr lang="en-GB" sz="2000" dirty="0" smtClean="0"/>
              <a:t/>
            </a:r>
            <a:br>
              <a:rPr lang="en-GB" sz="2000" dirty="0" smtClean="0"/>
            </a:br>
            <a:endParaRPr lang="cs-CZ" sz="2400" i="1" dirty="0" smtClean="0"/>
          </a:p>
          <a:p>
            <a:r>
              <a:rPr lang="cs-CZ" sz="31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fluorescenční detektor </a:t>
            </a:r>
            <a:endParaRPr lang="en-GB" sz="31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/>
            <a:r>
              <a:rPr lang="cs-CZ" sz="2000" dirty="0" smtClean="0">
                <a:solidFill>
                  <a:srgbClr val="FF0000"/>
                </a:solidFill>
              </a:rPr>
              <a:t>emise fotonů </a:t>
            </a:r>
            <a:r>
              <a:rPr lang="cs-CZ" sz="2000" dirty="0" smtClean="0"/>
              <a:t>z „excitovaných molekul“ (PAH a jejich deriváty, nebo metabolity po konjugaci</a:t>
            </a:r>
            <a:r>
              <a:rPr lang="en-GB" sz="2000" dirty="0" smtClean="0"/>
              <a:t> – </a:t>
            </a:r>
            <a:r>
              <a:rPr lang="en-GB" sz="2000" dirty="0" err="1" smtClean="0"/>
              <a:t>vnesení</a:t>
            </a:r>
            <a:r>
              <a:rPr lang="en-GB" sz="2000" dirty="0" smtClean="0"/>
              <a:t> </a:t>
            </a:r>
            <a:r>
              <a:rPr lang="en-GB" sz="2000" dirty="0" err="1" smtClean="0"/>
              <a:t>fluoroforu</a:t>
            </a:r>
            <a:r>
              <a:rPr lang="cs-CZ" sz="2000" dirty="0" smtClean="0"/>
              <a:t>)</a:t>
            </a:r>
            <a:r>
              <a:rPr lang="en-GB" sz="2000" dirty="0" smtClean="0"/>
              <a:t/>
            </a:r>
            <a:br>
              <a:rPr lang="en-GB" sz="2000" dirty="0" smtClean="0"/>
            </a:br>
            <a:endParaRPr lang="cs-CZ" sz="2400" i="1" dirty="0" smtClean="0"/>
          </a:p>
          <a:p>
            <a:r>
              <a:rPr lang="cs-CZ" sz="31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elektrochemický detektor </a:t>
            </a:r>
            <a:endParaRPr lang="en-GB" sz="31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/>
            <a:r>
              <a:rPr lang="cs-CZ" sz="2000" dirty="0" smtClean="0"/>
              <a:t>změna elektrické veličiny </a:t>
            </a:r>
            <a:r>
              <a:rPr lang="cs-CZ" sz="2000" dirty="0" smtClean="0">
                <a:solidFill>
                  <a:srgbClr val="FF0000"/>
                </a:solidFill>
              </a:rPr>
              <a:t>po elektrochemické reakci látky v cele </a:t>
            </a:r>
            <a:r>
              <a:rPr lang="en-GB" sz="2000" dirty="0" err="1" smtClean="0">
                <a:solidFill>
                  <a:srgbClr val="FF0000"/>
                </a:solidFill>
              </a:rPr>
              <a:t>detektoru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smtClean="0"/>
              <a:t>s elektrodami (látky lehce oxidovatelné, redukovatelné, fenoly, aromatické aminy, peroxidy, merkaptany, ketony, aldehydy, konjugované nitrily, aromatické halogenované sloučeniny)</a:t>
            </a:r>
          </a:p>
          <a:p>
            <a:pPr>
              <a:buNone/>
            </a:pPr>
            <a:endParaRPr lang="cs-CZ" dirty="0" smtClean="0"/>
          </a:p>
          <a:p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</a:rPr>
              <a:t>Analyzátory – Detektory</a:t>
            </a: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en-GB" sz="2800" b="1" dirty="0" err="1" smtClean="0">
                <a:solidFill>
                  <a:schemeClr val="tx2">
                    <a:lumMod val="75000"/>
                  </a:schemeClr>
                </a:solidFill>
              </a:rPr>
              <a:t>Hmotnostní</a:t>
            </a:r>
            <a:r>
              <a:rPr lang="en-GB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800" b="1" dirty="0" err="1" smtClean="0">
                <a:solidFill>
                  <a:schemeClr val="tx2">
                    <a:lumMod val="75000"/>
                  </a:schemeClr>
                </a:solidFill>
              </a:rPr>
              <a:t>detekce</a:t>
            </a:r>
            <a:endParaRPr lang="cs-CZ" sz="28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91264" cy="5040560"/>
          </a:xfrm>
        </p:spPr>
        <p:txBody>
          <a:bodyPr/>
          <a:lstStyle/>
          <a:p>
            <a:pPr>
              <a:buNone/>
            </a:pPr>
            <a:endParaRPr lang="cs-CZ" sz="1600" i="1" dirty="0" smtClean="0"/>
          </a:p>
          <a:p>
            <a:endParaRPr lang="cs-CZ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7714" y="2348880"/>
            <a:ext cx="665620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95536" y="1340768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Nejvyužívanější </a:t>
            </a:r>
          </a:p>
          <a:p>
            <a:r>
              <a:rPr lang="cs-CZ" dirty="0" smtClean="0"/>
              <a:t>- </a:t>
            </a:r>
            <a:r>
              <a:rPr lang="cs-CZ" dirty="0" err="1" smtClean="0"/>
              <a:t>targeted</a:t>
            </a:r>
            <a:r>
              <a:rPr lang="cs-CZ" dirty="0" smtClean="0"/>
              <a:t> </a:t>
            </a:r>
            <a:r>
              <a:rPr lang="cs-CZ" dirty="0" err="1" smtClean="0"/>
              <a:t>metabolomics</a:t>
            </a:r>
            <a:r>
              <a:rPr lang="cs-CZ" dirty="0" smtClean="0"/>
              <a:t>: </a:t>
            </a:r>
            <a:r>
              <a:rPr lang="cs-CZ" dirty="0" err="1" smtClean="0"/>
              <a:t>LC</a:t>
            </a:r>
            <a:r>
              <a:rPr lang="cs-CZ" dirty="0" smtClean="0"/>
              <a:t>-MS, </a:t>
            </a:r>
            <a:r>
              <a:rPr lang="cs-CZ" dirty="0" err="1" smtClean="0"/>
              <a:t>direct</a:t>
            </a:r>
            <a:r>
              <a:rPr lang="cs-CZ" dirty="0" smtClean="0"/>
              <a:t> </a:t>
            </a:r>
            <a:r>
              <a:rPr lang="cs-CZ" dirty="0" err="1" smtClean="0"/>
              <a:t>injection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r>
              <a:rPr lang="cs-CZ" dirty="0" smtClean="0"/>
              <a:t>-MS</a:t>
            </a:r>
          </a:p>
          <a:p>
            <a:r>
              <a:rPr lang="cs-CZ" dirty="0" smtClean="0"/>
              <a:t>- </a:t>
            </a:r>
            <a:r>
              <a:rPr lang="cs-CZ" dirty="0" err="1" smtClean="0"/>
              <a:t>untargeted</a:t>
            </a:r>
            <a:r>
              <a:rPr lang="cs-CZ" dirty="0" smtClean="0"/>
              <a:t>  </a:t>
            </a:r>
            <a:r>
              <a:rPr lang="cs-CZ" dirty="0" err="1" smtClean="0"/>
              <a:t>metabolomics</a:t>
            </a:r>
            <a:r>
              <a:rPr lang="cs-CZ" dirty="0" smtClean="0"/>
              <a:t>: vysokorozlišovací MS (</a:t>
            </a:r>
            <a:r>
              <a:rPr lang="cs-CZ" dirty="0" err="1" smtClean="0"/>
              <a:t>Orbitrap</a:t>
            </a:r>
            <a:r>
              <a:rPr lang="cs-CZ" dirty="0" smtClean="0"/>
              <a:t>, </a:t>
            </a:r>
            <a:r>
              <a:rPr lang="cs-CZ" dirty="0" err="1" smtClean="0"/>
              <a:t>QTOF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0" y="5661248"/>
            <a:ext cx="9144000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dirty="0" err="1" smtClean="0"/>
              <a:t>Principy</a:t>
            </a:r>
            <a:r>
              <a:rPr lang="en-GB" sz="1600" b="1" dirty="0" smtClean="0"/>
              <a:t> MS </a:t>
            </a:r>
            <a:r>
              <a:rPr lang="en-GB" sz="1600" b="1" dirty="0" err="1" smtClean="0"/>
              <a:t>analyzátorů</a:t>
            </a:r>
            <a:r>
              <a:rPr lang="en-GB" sz="1600" b="1" dirty="0" smtClean="0"/>
              <a:t> -</a:t>
            </a:r>
            <a:r>
              <a:rPr lang="cs-CZ" sz="1600" dirty="0" smtClean="0"/>
              <a:t> </a:t>
            </a:r>
            <a:r>
              <a:rPr lang="cs-CZ" sz="1600" b="1" dirty="0" smtClean="0"/>
              <a:t>separace iontů </a:t>
            </a:r>
            <a:r>
              <a:rPr lang="cs-CZ" sz="1600" dirty="0" smtClean="0"/>
              <a:t>dle jejich doby letu, zakřivení dráhy letu, oscilací, frekvencí cyklického pohybu a to v elektrických, elektromagnetických a nebo magnetických polích</a:t>
            </a:r>
            <a:r>
              <a:rPr lang="en-GB" sz="1600" dirty="0" smtClean="0"/>
              <a:t>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en-GB" sz="1600" b="1" dirty="0" smtClean="0">
                <a:sym typeface="Wingdings" pitchFamily="2" charset="2"/>
              </a:rPr>
              <a:t> </a:t>
            </a:r>
            <a:r>
              <a:rPr lang="cs-CZ" sz="1600" b="1" dirty="0" smtClean="0">
                <a:sym typeface="Wingdings" pitchFamily="2" charset="2"/>
              </a:rPr>
              <a:t>konečná detekce </a:t>
            </a:r>
            <a:r>
              <a:rPr lang="cs-CZ" sz="1600" dirty="0" smtClean="0">
                <a:sym typeface="Wingdings" pitchFamily="2" charset="2"/>
              </a:rPr>
              <a:t>– řada principů (měření hodnoty iontového proudu, detekce emitovaných částic-scintilace, elektronové násobiče, fotonásobiče</a:t>
            </a:r>
            <a:r>
              <a:rPr lang="en-GB" sz="1600" dirty="0" smtClean="0">
                <a:sym typeface="Wingdings" pitchFamily="2" charset="2"/>
              </a:rPr>
              <a:t>), </a:t>
            </a:r>
            <a:r>
              <a:rPr lang="en-US" sz="1600" dirty="0" err="1" smtClean="0">
                <a:sym typeface="Wingdings" pitchFamily="2" charset="2"/>
              </a:rPr>
              <a:t>softwarov</a:t>
            </a:r>
            <a:r>
              <a:rPr lang="en-GB" sz="1600" dirty="0" smtClean="0">
                <a:sym typeface="Wingdings" pitchFamily="2" charset="2"/>
              </a:rPr>
              <a:t>é </a:t>
            </a:r>
            <a:r>
              <a:rPr lang="en-GB" sz="1600" dirty="0" err="1" smtClean="0">
                <a:sym typeface="Wingdings" pitchFamily="2" charset="2"/>
              </a:rPr>
              <a:t>zpracování</a:t>
            </a:r>
            <a:r>
              <a:rPr lang="cs-CZ" sz="1600" dirty="0" smtClean="0">
                <a:sym typeface="Wingdings" pitchFamily="2" charset="2"/>
              </a:rPr>
              <a:t> </a:t>
            </a:r>
            <a:r>
              <a:rPr lang="en-GB" sz="1600" b="1" dirty="0" smtClean="0">
                <a:sym typeface="Wingdings" pitchFamily="2" charset="2"/>
              </a:rPr>
              <a:t></a:t>
            </a:r>
            <a:r>
              <a:rPr lang="cs-CZ" sz="1600" b="1" dirty="0" smtClean="0">
                <a:sym typeface="Wingdings" pitchFamily="2" charset="2"/>
              </a:rPr>
              <a:t> vyhodnocení </a:t>
            </a:r>
            <a:r>
              <a:rPr lang="en-GB" sz="1600" b="1" dirty="0" smtClean="0">
                <a:sym typeface="Wingdings" pitchFamily="2" charset="2"/>
              </a:rPr>
              <a:t></a:t>
            </a:r>
            <a:r>
              <a:rPr lang="cs-CZ" sz="1600" b="1" dirty="0" smtClean="0">
                <a:sym typeface="Wingdings" pitchFamily="2" charset="2"/>
              </a:rPr>
              <a:t> záznam (pík) </a:t>
            </a:r>
            <a:endParaRPr lang="cs-CZ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23528" y="1124744"/>
            <a:ext cx="403244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tx1">
                    <a:lumMod val="50000"/>
                  </a:schemeClr>
                </a:solidFill>
              </a:rPr>
              <a:t>Vznik iontů</a:t>
            </a:r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</a:rPr>
              <a:t> (</a:t>
            </a:r>
            <a:r>
              <a:rPr lang="en-GB" sz="2400" b="1" dirty="0" err="1" smtClean="0">
                <a:solidFill>
                  <a:schemeClr val="tx1">
                    <a:lumMod val="50000"/>
                  </a:schemeClr>
                </a:solidFill>
              </a:rPr>
              <a:t>zdroje</a:t>
            </a:r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400" b="1" dirty="0" err="1" smtClean="0">
                <a:solidFill>
                  <a:schemeClr val="tx1">
                    <a:lumMod val="50000"/>
                  </a:schemeClr>
                </a:solidFill>
              </a:rPr>
              <a:t>iontů</a:t>
            </a:r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  <a:endParaRPr lang="cs-CZ" sz="2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cs-CZ" sz="800" dirty="0" smtClean="0"/>
          </a:p>
          <a:p>
            <a:r>
              <a:rPr lang="cs-CZ" b="1" dirty="0" err="1" smtClean="0"/>
              <a:t>PI</a:t>
            </a:r>
            <a:r>
              <a:rPr lang="cs-CZ" dirty="0" smtClean="0"/>
              <a:t> </a:t>
            </a:r>
            <a:r>
              <a:rPr lang="cs-CZ" dirty="0" err="1" smtClean="0"/>
              <a:t>fotoionizace</a:t>
            </a:r>
            <a:endParaRPr lang="cs-CZ" dirty="0" smtClean="0"/>
          </a:p>
          <a:p>
            <a:endParaRPr lang="cs-CZ" sz="800" dirty="0" smtClean="0"/>
          </a:p>
          <a:p>
            <a:r>
              <a:rPr lang="cs-CZ" b="1" dirty="0" err="1" smtClean="0"/>
              <a:t>EI</a:t>
            </a:r>
            <a:r>
              <a:rPr lang="cs-CZ" dirty="0" smtClean="0"/>
              <a:t> elektronová ionizace - malé </a:t>
            </a:r>
            <a:r>
              <a:rPr lang="cs-CZ" dirty="0" err="1" smtClean="0"/>
              <a:t>nepolarní</a:t>
            </a:r>
            <a:r>
              <a:rPr lang="cs-CZ" dirty="0" smtClean="0"/>
              <a:t> molekuly, spojení s </a:t>
            </a:r>
            <a:r>
              <a:rPr lang="cs-CZ" dirty="0" err="1" smtClean="0"/>
              <a:t>GC</a:t>
            </a:r>
            <a:endParaRPr lang="cs-CZ" dirty="0" smtClean="0"/>
          </a:p>
          <a:p>
            <a:endParaRPr lang="cs-CZ" sz="800" dirty="0" smtClean="0"/>
          </a:p>
          <a:p>
            <a:r>
              <a:rPr lang="cs-CZ" b="1" dirty="0" err="1" smtClean="0"/>
              <a:t>ESI</a:t>
            </a:r>
            <a:r>
              <a:rPr lang="cs-CZ" dirty="0" smtClean="0"/>
              <a:t> </a:t>
            </a:r>
            <a:r>
              <a:rPr lang="cs-CZ" dirty="0" err="1" smtClean="0"/>
              <a:t>elektrosprej</a:t>
            </a:r>
            <a:r>
              <a:rPr lang="cs-CZ" dirty="0" smtClean="0"/>
              <a:t> – spojení s </a:t>
            </a:r>
            <a:r>
              <a:rPr lang="cs-CZ" dirty="0" err="1" smtClean="0"/>
              <a:t>CE</a:t>
            </a:r>
            <a:r>
              <a:rPr lang="cs-CZ" dirty="0" smtClean="0"/>
              <a:t>, </a:t>
            </a:r>
            <a:r>
              <a:rPr lang="cs-CZ" dirty="0" err="1" smtClean="0"/>
              <a:t>LC</a:t>
            </a:r>
            <a:endParaRPr lang="cs-CZ" dirty="0" smtClean="0"/>
          </a:p>
          <a:p>
            <a:endParaRPr lang="cs-CZ" sz="800" dirty="0" smtClean="0"/>
          </a:p>
          <a:p>
            <a:r>
              <a:rPr lang="cs-CZ" b="1" dirty="0" err="1" smtClean="0"/>
              <a:t>DESI</a:t>
            </a:r>
            <a:r>
              <a:rPr lang="cs-CZ" b="1" dirty="0" smtClean="0"/>
              <a:t> </a:t>
            </a:r>
            <a:r>
              <a:rPr lang="cs-CZ" dirty="0" smtClean="0"/>
              <a:t>desorpce </a:t>
            </a:r>
            <a:r>
              <a:rPr lang="cs-CZ" dirty="0" err="1" smtClean="0"/>
              <a:t>elektrosprejem</a:t>
            </a:r>
            <a:r>
              <a:rPr lang="cs-CZ" dirty="0" smtClean="0"/>
              <a:t> – bez separace</a:t>
            </a:r>
          </a:p>
          <a:p>
            <a:endParaRPr lang="cs-CZ" sz="800" dirty="0" smtClean="0"/>
          </a:p>
          <a:p>
            <a:r>
              <a:rPr lang="cs-CZ" b="1" dirty="0" err="1" smtClean="0"/>
              <a:t>APCI</a:t>
            </a:r>
            <a:r>
              <a:rPr lang="cs-CZ" b="1" dirty="0" smtClean="0"/>
              <a:t> </a:t>
            </a:r>
            <a:r>
              <a:rPr lang="cs-CZ" dirty="0" smtClean="0"/>
              <a:t>chemická ionizace </a:t>
            </a:r>
          </a:p>
          <a:p>
            <a:endParaRPr lang="cs-CZ" sz="800" dirty="0" smtClean="0"/>
          </a:p>
          <a:p>
            <a:r>
              <a:rPr lang="cs-CZ" b="1" dirty="0" err="1" smtClean="0"/>
              <a:t>APPI</a:t>
            </a:r>
            <a:r>
              <a:rPr lang="cs-CZ" dirty="0" smtClean="0"/>
              <a:t> </a:t>
            </a:r>
            <a:r>
              <a:rPr lang="cs-CZ" dirty="0" err="1" smtClean="0"/>
              <a:t>fotoionizace</a:t>
            </a:r>
            <a:r>
              <a:rPr lang="cs-CZ" dirty="0" smtClean="0"/>
              <a:t> UV zářením -hydrofobní látky – steroidy</a:t>
            </a:r>
          </a:p>
          <a:p>
            <a:endParaRPr lang="cs-CZ" sz="800" dirty="0" smtClean="0"/>
          </a:p>
          <a:p>
            <a:r>
              <a:rPr lang="cs-CZ" b="1" dirty="0" err="1" smtClean="0"/>
              <a:t>MALDI</a:t>
            </a:r>
            <a:r>
              <a:rPr lang="cs-CZ" dirty="0" smtClean="0"/>
              <a:t> desorpce a ionizace laserem za nebo bez účasti matrice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716016" y="1124744"/>
            <a:ext cx="442798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</a:rPr>
              <a:t>A</a:t>
            </a:r>
            <a:r>
              <a:rPr lang="cs-CZ" sz="2400" b="1" dirty="0" err="1" smtClean="0">
                <a:solidFill>
                  <a:schemeClr val="tx1">
                    <a:lumMod val="50000"/>
                  </a:schemeClr>
                </a:solidFill>
              </a:rPr>
              <a:t>nalyzátor</a:t>
            </a:r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</a:rPr>
              <a:t>y</a:t>
            </a:r>
            <a:endParaRPr lang="cs-CZ" sz="2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cs-CZ" sz="800" dirty="0" smtClean="0"/>
          </a:p>
          <a:p>
            <a:r>
              <a:rPr lang="cs-CZ" b="1" dirty="0" err="1" smtClean="0"/>
              <a:t>TOF</a:t>
            </a:r>
            <a:endParaRPr lang="cs-CZ" b="1" dirty="0" smtClean="0"/>
          </a:p>
          <a:p>
            <a:r>
              <a:rPr lang="cs-CZ" sz="1400" dirty="0" smtClean="0"/>
              <a:t>napětí urychluje ionty, m/z malé, t krátký, vhodné pro analýzy směsí, ve spojení s </a:t>
            </a:r>
            <a:r>
              <a:rPr lang="cs-CZ" sz="1400" dirty="0" err="1" smtClean="0"/>
              <a:t>MALDI</a:t>
            </a:r>
            <a:r>
              <a:rPr lang="cs-CZ" sz="1400" dirty="0" smtClean="0"/>
              <a:t> identifikace proteinů, vysokorozlišovací detekce </a:t>
            </a:r>
          </a:p>
          <a:p>
            <a:endParaRPr lang="cs-CZ" sz="800" dirty="0" smtClean="0"/>
          </a:p>
          <a:p>
            <a:r>
              <a:rPr lang="cs-CZ" b="1" dirty="0" err="1" smtClean="0"/>
              <a:t>OrbiTrap</a:t>
            </a:r>
            <a:endParaRPr lang="cs-CZ" b="1" dirty="0" smtClean="0"/>
          </a:p>
          <a:p>
            <a:r>
              <a:rPr lang="cs-CZ" sz="1400" dirty="0" smtClean="0"/>
              <a:t>ionty oscilují v elektrostatickém poli a vytváří zaznamenatelný proud úměrný jejich m/z, vysokorozlišovací </a:t>
            </a:r>
          </a:p>
          <a:p>
            <a:endParaRPr lang="cs-CZ" sz="800" dirty="0" smtClean="0"/>
          </a:p>
          <a:p>
            <a:r>
              <a:rPr lang="cs-CZ" b="1" dirty="0" err="1" smtClean="0"/>
              <a:t>Kvadrupoly</a:t>
            </a:r>
            <a:endParaRPr lang="cs-CZ" b="1" dirty="0" smtClean="0"/>
          </a:p>
          <a:p>
            <a:r>
              <a:rPr lang="cs-CZ" sz="1400" dirty="0" smtClean="0"/>
              <a:t>změna </a:t>
            </a:r>
            <a:r>
              <a:rPr lang="cs-CZ" sz="1400" dirty="0" err="1" smtClean="0"/>
              <a:t>radiofrekvenčního</a:t>
            </a:r>
            <a:r>
              <a:rPr lang="cs-CZ" sz="1400" dirty="0" smtClean="0"/>
              <a:t> pole na elektrodách vytváří filtr pro dané m/z, ty se dělí v prostoru, omezený hmotnostní rozsah</a:t>
            </a:r>
            <a:endParaRPr lang="cs-CZ" sz="1600" dirty="0" smtClean="0"/>
          </a:p>
          <a:p>
            <a:endParaRPr lang="cs-CZ" sz="800" dirty="0" smtClean="0"/>
          </a:p>
          <a:p>
            <a:r>
              <a:rPr lang="cs-CZ" b="1" dirty="0" smtClean="0"/>
              <a:t>Lineární a sférické iontové pasti</a:t>
            </a:r>
          </a:p>
          <a:p>
            <a:r>
              <a:rPr lang="cs-CZ" sz="1400" dirty="0" smtClean="0"/>
              <a:t>podoba  s </a:t>
            </a:r>
            <a:r>
              <a:rPr lang="cs-CZ" sz="1400" dirty="0" err="1" smtClean="0"/>
              <a:t>kvadrupoly</a:t>
            </a:r>
            <a:r>
              <a:rPr lang="cs-CZ" sz="1400" dirty="0" smtClean="0"/>
              <a:t>, ionty </a:t>
            </a:r>
            <a:r>
              <a:rPr lang="cs-CZ" sz="1400" dirty="0" err="1" smtClean="0"/>
              <a:t>zakoncentrovány</a:t>
            </a:r>
            <a:r>
              <a:rPr lang="cs-CZ" sz="1400" dirty="0" smtClean="0"/>
              <a:t> </a:t>
            </a: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cs-CZ" sz="1400" dirty="0" smtClean="0"/>
              <a:t>a izolovány ne v prostoru, ale v čase</a:t>
            </a:r>
          </a:p>
          <a:p>
            <a:endParaRPr lang="cs-CZ" dirty="0"/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</a:rPr>
              <a:t>Analyzátory – Detektory</a:t>
            </a: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en-GB" sz="2800" b="1" dirty="0" err="1" smtClean="0">
                <a:solidFill>
                  <a:schemeClr val="tx2">
                    <a:lumMod val="75000"/>
                  </a:schemeClr>
                </a:solidFill>
              </a:rPr>
              <a:t>Hmotnostní</a:t>
            </a:r>
            <a:r>
              <a:rPr lang="en-GB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800" b="1" dirty="0" err="1" smtClean="0">
                <a:solidFill>
                  <a:schemeClr val="tx2">
                    <a:lumMod val="75000"/>
                  </a:schemeClr>
                </a:solidFill>
              </a:rPr>
              <a:t>detekce</a:t>
            </a:r>
            <a:endParaRPr lang="cs-CZ" sz="28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dirty="0" err="1" smtClean="0">
                <a:solidFill>
                  <a:schemeClr val="tx2">
                    <a:lumMod val="75000"/>
                  </a:schemeClr>
                </a:solidFill>
              </a:rPr>
              <a:t>METABOLOM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4032448" cy="295232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cs-CZ" sz="4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Metabolit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Produkt enzymové reakce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Vyskytuje se převážně uvnitř buňky (!)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Neakumuluje se 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Má biologickou funkci (na enzymatické i transkripční úrovni)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Podobná struktura s </a:t>
            </a:r>
            <a:r>
              <a:rPr lang="cs-CZ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prekurzorem</a:t>
            </a:r>
            <a:endParaRPr lang="cs-CZ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lnSpc>
                <a:spcPct val="110000"/>
              </a:lnSpc>
            </a:pPr>
            <a:r>
              <a:rPr lang="cs-CZ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Nízká koncentrace a malá MW</a:t>
            </a:r>
          </a:p>
          <a:p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35488" y="2276872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Příklad:</a:t>
            </a:r>
          </a:p>
          <a:p>
            <a:r>
              <a:rPr lang="cs-CZ" dirty="0" smtClean="0"/>
              <a:t>cholesterol (</a:t>
            </a:r>
            <a:r>
              <a:rPr lang="cs-CZ" dirty="0" err="1" smtClean="0"/>
              <a:t>prekurzor</a:t>
            </a:r>
            <a:r>
              <a:rPr lang="cs-CZ" dirty="0" smtClean="0"/>
              <a:t>)- </a:t>
            </a:r>
            <a:r>
              <a:rPr lang="cs-CZ" dirty="0" err="1" smtClean="0"/>
              <a:t>kortisol</a:t>
            </a:r>
            <a:r>
              <a:rPr lang="cs-CZ" dirty="0" smtClean="0"/>
              <a:t> (metabolit) steroidní hormon - řízení metabolismu živin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284984"/>
            <a:ext cx="1695509" cy="88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3284984"/>
            <a:ext cx="1569715" cy="79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611560" y="4509120"/>
            <a:ext cx="3888432" cy="1625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cs-CZ" sz="2400" dirty="0" err="1" smtClean="0"/>
              <a:t>Metabolom</a:t>
            </a:r>
            <a:endParaRPr lang="cs-CZ" sz="2400" dirty="0" smtClean="0"/>
          </a:p>
          <a:p>
            <a:pPr marL="342900" indent="-342900">
              <a:spcBef>
                <a:spcPct val="20000"/>
              </a:spcBef>
            </a:pPr>
            <a:r>
              <a:rPr lang="cs-CZ" dirty="0" smtClean="0"/>
              <a:t>	Soubor nízkomolekulárních produktů a meziproduktů genové exprese a enzymatické aktivity v daném čase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221088"/>
            <a:ext cx="418098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Analyzátory – další detektory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4320480" cy="5589240"/>
          </a:xfrm>
        </p:spPr>
        <p:txBody>
          <a:bodyPr>
            <a:normAutofit fontScale="62500" lnSpcReduction="20000"/>
          </a:bodyPr>
          <a:lstStyle/>
          <a:p>
            <a:pPr fontAlgn="auto">
              <a:spcAft>
                <a:spcPts val="0"/>
              </a:spcAft>
              <a:buClrTx/>
              <a:buNone/>
              <a:defRPr/>
            </a:pPr>
            <a:r>
              <a:rPr lang="cs-CZ" sz="40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NMR</a:t>
            </a:r>
            <a:r>
              <a:rPr lang="cs-CZ" sz="4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cs-CZ" sz="4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- </a:t>
            </a:r>
            <a:r>
              <a:rPr lang="cs-CZ" sz="29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Nukleární magnetická resonance</a:t>
            </a:r>
          </a:p>
          <a:p>
            <a:pPr>
              <a:buNone/>
            </a:pPr>
            <a:r>
              <a:rPr lang="cs-CZ" i="1" dirty="0" smtClean="0">
                <a:solidFill>
                  <a:schemeClr val="bg2">
                    <a:lumMod val="50000"/>
                  </a:schemeClr>
                </a:solidFill>
              </a:rPr>
              <a:t>Zlatý standard </a:t>
            </a:r>
            <a:r>
              <a:rPr lang="cs-CZ" i="1" baseline="30000" dirty="0" err="1" smtClean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cs-CZ" i="1" dirty="0" err="1" smtClean="0">
                <a:solidFill>
                  <a:schemeClr val="bg2">
                    <a:lumMod val="50000"/>
                  </a:schemeClr>
                </a:solidFill>
              </a:rPr>
              <a:t>H</a:t>
            </a:r>
            <a:r>
              <a:rPr lang="cs-CZ" i="1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cs-CZ" i="1" dirty="0" err="1" smtClean="0">
                <a:solidFill>
                  <a:schemeClr val="bg2">
                    <a:lumMod val="50000"/>
                  </a:schemeClr>
                </a:solidFill>
              </a:rPr>
              <a:t>NMR</a:t>
            </a:r>
            <a:endParaRPr lang="cs-CZ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cs-CZ" sz="1800" dirty="0" smtClean="0"/>
              <a:t>	</a:t>
            </a:r>
            <a:r>
              <a:rPr lang="cs-CZ" sz="2200" dirty="0" smtClean="0">
                <a:solidFill>
                  <a:schemeClr val="tx1"/>
                </a:solidFill>
              </a:rPr>
              <a:t>sleduje odezvy jader s nenulovým magnetickým momentem v silném magnetickém poli a jejich interakci s vysokofrekvenčním elektromagnetickým vlněním</a:t>
            </a:r>
          </a:p>
          <a:p>
            <a:pPr>
              <a:buNone/>
            </a:pPr>
            <a:endParaRPr lang="cs-CZ" sz="2200" dirty="0" smtClean="0"/>
          </a:p>
          <a:p>
            <a:pPr>
              <a:buNone/>
            </a:pPr>
            <a:r>
              <a:rPr lang="cs-CZ" sz="2200" dirty="0" smtClean="0"/>
              <a:t>	</a:t>
            </a:r>
            <a:r>
              <a:rPr lang="cs-CZ" sz="2200" dirty="0" smtClean="0">
                <a:solidFill>
                  <a:schemeClr val="tx1"/>
                </a:solidFill>
              </a:rPr>
              <a:t>nedestruktivní technika • minimální příprava vzorku před analýzou• snadná identifikace neznámých sloučenin • možnost měření in </a:t>
            </a:r>
            <a:r>
              <a:rPr lang="cs-CZ" sz="2200" dirty="0" err="1" smtClean="0">
                <a:solidFill>
                  <a:schemeClr val="tx1"/>
                </a:solidFill>
              </a:rPr>
              <a:t>vivo</a:t>
            </a:r>
            <a:r>
              <a:rPr lang="cs-CZ" sz="2200" dirty="0" smtClean="0">
                <a:solidFill>
                  <a:schemeClr val="tx1"/>
                </a:solidFill>
              </a:rPr>
              <a:t> • kvantifikovatelná • nevyžaduje </a:t>
            </a:r>
            <a:r>
              <a:rPr lang="cs-CZ" sz="2200" dirty="0" err="1" smtClean="0">
                <a:solidFill>
                  <a:schemeClr val="tx1"/>
                </a:solidFill>
              </a:rPr>
              <a:t>derivatizaci</a:t>
            </a:r>
            <a:endParaRPr lang="cs-CZ" sz="22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cs-CZ" sz="13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cs-CZ" sz="2200" dirty="0" smtClean="0"/>
              <a:t>	</a:t>
            </a:r>
            <a:r>
              <a:rPr lang="cs-CZ" sz="2200" dirty="0" smtClean="0">
                <a:solidFill>
                  <a:schemeClr val="tx1"/>
                </a:solidFill>
              </a:rPr>
              <a:t>vyšší požadavky na množství vzorku • nízká citlivost</a:t>
            </a:r>
          </a:p>
          <a:p>
            <a:pPr>
              <a:buNone/>
            </a:pPr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	</a:t>
            </a:r>
          </a:p>
          <a:p>
            <a:pPr>
              <a:buNone/>
            </a:pPr>
            <a:endParaRPr lang="cs-CZ" sz="1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40019">
            <a:off x="405352" y="3078777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40019">
            <a:off x="477527" y="3797177"/>
            <a:ext cx="360040" cy="43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http://chemwiki.ucdavis.edu/@api/deki/files/8081/spctrmtr.gif?size=bestfit&amp;width=537&amp;height=315&amp;revision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437112"/>
            <a:ext cx="3528392" cy="2073476"/>
          </a:xfrm>
          <a:prstGeom prst="rect">
            <a:avLst/>
          </a:prstGeom>
          <a:noFill/>
        </p:spPr>
      </p:pic>
      <p:pic>
        <p:nvPicPr>
          <p:cNvPr id="21510" name="Picture 6" descr="Slide 40"/>
          <p:cNvPicPr>
            <a:picLocks noChangeAspect="1" noChangeArrowheads="1"/>
          </p:cNvPicPr>
          <p:nvPr/>
        </p:nvPicPr>
        <p:blipFill>
          <a:blip r:embed="rId6" cstate="print"/>
          <a:srcRect t="13597" b="12980"/>
          <a:stretch>
            <a:fillRect/>
          </a:stretch>
        </p:blipFill>
        <p:spPr bwMode="auto">
          <a:xfrm>
            <a:off x="4967112" y="4437112"/>
            <a:ext cx="4046362" cy="2232248"/>
          </a:xfrm>
          <a:prstGeom prst="rect">
            <a:avLst/>
          </a:prstGeom>
          <a:noFill/>
        </p:spPr>
      </p:pic>
      <p:sp>
        <p:nvSpPr>
          <p:cNvPr id="12" name="Zástupný symbol pro obsah 2"/>
          <p:cNvSpPr txBox="1">
            <a:spLocks/>
          </p:cNvSpPr>
          <p:nvPr/>
        </p:nvSpPr>
        <p:spPr>
          <a:xfrm>
            <a:off x="4751512" y="1268760"/>
            <a:ext cx="4392488" cy="558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500" b="1" dirty="0" err="1" smtClean="0"/>
              <a:t>FTICR</a:t>
            </a:r>
            <a:r>
              <a:rPr lang="cs-CZ" sz="2500" dirty="0" smtClean="0"/>
              <a:t> – </a:t>
            </a:r>
            <a:r>
              <a:rPr lang="cs-CZ" dirty="0" smtClean="0"/>
              <a:t>Iontová cyklotronová rezonance s Fourierovou transformací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1400" dirty="0" smtClean="0">
                <a:latin typeface="+mn-lt"/>
                <a:cs typeface="+mn-cs"/>
              </a:rPr>
              <a:t>	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ionty v cele v silném magnetickém poli se pohybují v cyklech s frekvencí úměrnou jejich m/z, záznam  frekvence se</a:t>
            </a:r>
            <a:r>
              <a:rPr kumimoji="0" lang="cs-CZ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převádí FR na hmotnostní spektrum</a:t>
            </a: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ultracitlivá MS </a:t>
            </a:r>
            <a:r>
              <a:rPr lang="cs-CZ" sz="1400" dirty="0" smtClean="0"/>
              <a:t>• 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spektra s nejvyšším rozlišením a přesností </a:t>
            </a:r>
            <a:r>
              <a:rPr lang="cs-CZ" sz="1400" dirty="0" smtClean="0"/>
              <a:t>• i</a:t>
            </a:r>
            <a:r>
              <a:rPr kumimoji="0" 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dentifikace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tisícovek metabolitů bez předchozí separace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cs-CZ" sz="1400" dirty="0" smtClean="0">
                <a:latin typeface="+mn-lt"/>
                <a:cs typeface="+mn-cs"/>
              </a:rPr>
              <a:t>	</a:t>
            </a:r>
            <a:r>
              <a:rPr lang="cs-CZ" sz="1400" dirty="0" smtClean="0"/>
              <a:t>nárok na prostor a vakuum • vysoká cena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40019">
            <a:off x="4725831" y="3078775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40019">
            <a:off x="4797774" y="3797183"/>
            <a:ext cx="360040" cy="42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4525963"/>
          </a:xfrm>
        </p:spPr>
        <p:txBody>
          <a:bodyPr/>
          <a:lstStyle/>
          <a:p>
            <a:pPr>
              <a:buNone/>
            </a:pPr>
            <a:r>
              <a:rPr lang="cs-CZ" sz="28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MSI</a:t>
            </a:r>
            <a:r>
              <a:rPr lang="cs-CZ" sz="2800" dirty="0" smtClean="0"/>
              <a:t> </a:t>
            </a:r>
            <a:r>
              <a:rPr lang="cs-CZ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– hmotnostně spektrometrické zobrazování</a:t>
            </a:r>
          </a:p>
          <a:p>
            <a:pPr>
              <a:buNone/>
            </a:pPr>
            <a:r>
              <a:rPr lang="cs-CZ" sz="2000" dirty="0" smtClean="0"/>
              <a:t>(farmacie, medicína, hledání </a:t>
            </a:r>
            <a:r>
              <a:rPr lang="cs-CZ" sz="2000" dirty="0" err="1" smtClean="0"/>
              <a:t>biomarkerů</a:t>
            </a:r>
            <a:r>
              <a:rPr lang="cs-CZ" sz="2000" dirty="0" smtClean="0"/>
              <a:t>, objasnění biochemických pochodů)</a:t>
            </a:r>
          </a:p>
          <a:p>
            <a:pPr>
              <a:buNone/>
            </a:pPr>
            <a:endParaRPr lang="cs-CZ" sz="28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467544" y="2420888"/>
          <a:ext cx="8064897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4786"/>
                <a:gridCol w="1928562"/>
                <a:gridCol w="2191549"/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Zobrazovací techniky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detekce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Info</a:t>
                      </a:r>
                      <a:r>
                        <a:rPr lang="cs-CZ" sz="1800" dirty="0" smtClean="0"/>
                        <a:t> o molekulách</a:t>
                      </a:r>
                      <a:endParaRPr lang="cs-CZ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i="1" dirty="0" smtClean="0"/>
                        <a:t>(</a:t>
                      </a:r>
                      <a:r>
                        <a:rPr lang="en-GB" sz="1400" i="1" dirty="0" err="1" smtClean="0"/>
                        <a:t>Optická</a:t>
                      </a:r>
                      <a:r>
                        <a:rPr lang="en-GB" sz="1400" i="1" baseline="0" dirty="0" smtClean="0"/>
                        <a:t> </a:t>
                      </a:r>
                      <a:r>
                        <a:rPr lang="en-GB" sz="1400" i="1" baseline="0" dirty="0" err="1" smtClean="0"/>
                        <a:t>mikroskopie</a:t>
                      </a:r>
                      <a:r>
                        <a:rPr lang="en-GB" sz="1400" i="1" baseline="0" dirty="0" smtClean="0"/>
                        <a:t>)</a:t>
                      </a:r>
                      <a:endParaRPr lang="cs-CZ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4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procházející</a:t>
                      </a:r>
                      <a:r>
                        <a:rPr lang="en-GB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GB" sz="14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viditelné</a:t>
                      </a:r>
                      <a:r>
                        <a:rPr lang="en-GB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” </a:t>
                      </a:r>
                      <a:r>
                        <a:rPr lang="en-GB" sz="14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záření</a:t>
                      </a:r>
                      <a:r>
                        <a:rPr lang="en-GB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cs-CZ" sz="14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4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barvení</a:t>
                      </a:r>
                      <a:r>
                        <a:rPr lang="en-GB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GB" sz="14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chemické</a:t>
                      </a:r>
                      <a:r>
                        <a:rPr lang="en-GB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reakce</a:t>
                      </a:r>
                      <a:r>
                        <a:rPr lang="en-GB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např</a:t>
                      </a:r>
                      <a:r>
                        <a:rPr lang="en-GB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GB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 </a:t>
                      </a:r>
                      <a:r>
                        <a:rPr lang="en-GB" sz="14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proteiny</a:t>
                      </a:r>
                      <a:r>
                        <a:rPr lang="cs-CZ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..</a:t>
                      </a:r>
                      <a:r>
                        <a:rPr lang="en-GB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Elektronová mikroskopie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elektronů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Jen prvková analýza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Rentgenová 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cs-CZ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ktroskopie</a:t>
                      </a:r>
                      <a:endParaRPr lang="cs-CZ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rentgen. záření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Jen prvková analýza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Autoradiografie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fotonů (IR)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Funkční skupiny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Pozitronová emisní tomografie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Symbol" pitchFamily="18" charset="2"/>
                          <a:ea typeface="+mn-ea"/>
                          <a:cs typeface="+mn-cs"/>
                        </a:rPr>
                        <a:t>g</a:t>
                      </a: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-záření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Značené molekuly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Fluorescenční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mikroskopie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fotonů (UV, VIS)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Značené molekuly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Hmotnostní spektrometrie (</a:t>
                      </a:r>
                      <a:r>
                        <a:rPr lang="cs-CZ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MALDI</a:t>
                      </a: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DESI</a:t>
                      </a: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cs-CZ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MSI</a:t>
                      </a: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cs-CZ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)organické ionty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6119664" y="6611779"/>
            <a:ext cx="30243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i="1" dirty="0" err="1" smtClean="0"/>
              <a:t>Fujimura</a:t>
            </a:r>
            <a:r>
              <a:rPr lang="cs-CZ" sz="800" i="1" dirty="0" smtClean="0"/>
              <a:t>, Y., </a:t>
            </a:r>
            <a:r>
              <a:rPr lang="cs-CZ" sz="800" i="1" dirty="0" err="1" smtClean="0"/>
              <a:t>Miura</a:t>
            </a:r>
            <a:r>
              <a:rPr lang="cs-CZ" sz="800" i="1" dirty="0" smtClean="0"/>
              <a:t>, D. </a:t>
            </a:r>
            <a:r>
              <a:rPr lang="cs-CZ" sz="800" i="1" dirty="0" err="1" smtClean="0"/>
              <a:t>Metabolites</a:t>
            </a:r>
            <a:r>
              <a:rPr lang="cs-CZ" sz="800" dirty="0" smtClean="0"/>
              <a:t> </a:t>
            </a:r>
            <a:r>
              <a:rPr lang="cs-CZ" sz="800" b="1" dirty="0" smtClean="0"/>
              <a:t>2014</a:t>
            </a:r>
            <a:r>
              <a:rPr lang="cs-CZ" sz="800" dirty="0" smtClean="0"/>
              <a:t>, </a:t>
            </a:r>
            <a:r>
              <a:rPr lang="cs-CZ" sz="800" i="1" dirty="0" smtClean="0"/>
              <a:t>4</a:t>
            </a:r>
            <a:r>
              <a:rPr lang="cs-CZ" sz="800" dirty="0" smtClean="0"/>
              <a:t>(2), 319-346</a:t>
            </a:r>
            <a:endParaRPr lang="cs-CZ" sz="800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467544" y="260648"/>
            <a:ext cx="8229600" cy="9361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Analyzátory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zobrazovací techniky</a:t>
            </a:r>
            <a:endParaRPr kumimoji="0" lang="cs-CZ" sz="3200" b="0" i="0" u="none" strike="noStrike" kern="1200" cap="none" spc="0" normalizeH="0" baseline="0" noProof="0" dirty="0" err="1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6119664" y="6611779"/>
            <a:ext cx="30243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i="1" dirty="0" err="1" smtClean="0"/>
              <a:t>Fujimura</a:t>
            </a:r>
            <a:r>
              <a:rPr lang="cs-CZ" sz="800" i="1" dirty="0" smtClean="0"/>
              <a:t>, Y., </a:t>
            </a:r>
            <a:r>
              <a:rPr lang="cs-CZ" sz="800" i="1" dirty="0" err="1" smtClean="0"/>
              <a:t>Miura</a:t>
            </a:r>
            <a:r>
              <a:rPr lang="cs-CZ" sz="800" i="1" dirty="0" smtClean="0"/>
              <a:t>, D. </a:t>
            </a:r>
            <a:r>
              <a:rPr lang="cs-CZ" sz="800" i="1" dirty="0" err="1" smtClean="0"/>
              <a:t>Metabolites</a:t>
            </a:r>
            <a:r>
              <a:rPr lang="cs-CZ" sz="800" dirty="0" smtClean="0"/>
              <a:t> </a:t>
            </a:r>
            <a:r>
              <a:rPr lang="cs-CZ" sz="800" b="1" dirty="0" smtClean="0"/>
              <a:t>2014</a:t>
            </a:r>
            <a:r>
              <a:rPr lang="cs-CZ" sz="800" dirty="0" smtClean="0"/>
              <a:t>, </a:t>
            </a:r>
            <a:r>
              <a:rPr lang="cs-CZ" sz="800" i="1" dirty="0" smtClean="0"/>
              <a:t>4</a:t>
            </a:r>
            <a:r>
              <a:rPr lang="cs-CZ" sz="800" dirty="0" smtClean="0"/>
              <a:t>(2), 319-346</a:t>
            </a:r>
            <a:endParaRPr lang="cs-CZ" sz="800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467544" y="260648"/>
            <a:ext cx="8229600" cy="9361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MSI</a:t>
            </a:r>
            <a:endParaRPr kumimoji="0" lang="cs-CZ" sz="3200" b="0" i="0" u="none" strike="noStrike" kern="1200" cap="none" spc="0" normalizeH="0" baseline="0" noProof="0" dirty="0" err="1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772816"/>
            <a:ext cx="5508526" cy="184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573016"/>
            <a:ext cx="5976664" cy="199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1619672" y="126876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Př. Analýza metabolitů lipidů v mozku - </a:t>
            </a:r>
            <a:r>
              <a:rPr lang="cs-CZ" dirty="0" err="1" smtClean="0"/>
              <a:t>MALDI</a:t>
            </a:r>
            <a:r>
              <a:rPr lang="cs-CZ" dirty="0" smtClean="0"/>
              <a:t>-</a:t>
            </a:r>
            <a:r>
              <a:rPr lang="cs-CZ" dirty="0" err="1" smtClean="0"/>
              <a:t>MSI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08112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</a:rPr>
              <a:t>Imunoanalýza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> (immunoassays)</a:t>
            </a:r>
            <a:endParaRPr lang="cs-CZ" sz="3200" dirty="0" err="1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568" y="1124744"/>
            <a:ext cx="9144000" cy="4929411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1600" dirty="0" smtClean="0"/>
          </a:p>
          <a:p>
            <a:pPr>
              <a:buNone/>
            </a:pPr>
            <a:r>
              <a:rPr lang="cs-CZ" sz="1800" dirty="0" smtClean="0"/>
              <a:t>	Reakce antigenu s protilátkou, kdy enzymově značené (ALP, HRP) nebo radioaktivně značené (</a:t>
            </a:r>
            <a:r>
              <a:rPr lang="cs-CZ" sz="1800" baseline="30000" dirty="0" smtClean="0"/>
              <a:t>125</a:t>
            </a:r>
            <a:r>
              <a:rPr lang="cs-CZ" sz="1800" dirty="0" smtClean="0"/>
              <a:t> I) antigeny nebo protilátky se měří pomocí fluorescence/absorbance/chemiluminiscence po reakci dodaného substrátu s enzymem </a:t>
            </a:r>
            <a:r>
              <a:rPr lang="en-GB" sz="1800" dirty="0" smtClean="0"/>
              <a:t>(</a:t>
            </a:r>
            <a:r>
              <a:rPr lang="cs-CZ" sz="1800" dirty="0" smtClean="0"/>
              <a:t>nebo v případě radioaktivního značení měřením scintilace</a:t>
            </a:r>
            <a:r>
              <a:rPr lang="en-GB" sz="1800" dirty="0" smtClean="0"/>
              <a:t>)</a:t>
            </a:r>
            <a:r>
              <a:rPr lang="cs-CZ" sz="1800" dirty="0" smtClean="0"/>
              <a:t> </a:t>
            </a:r>
            <a:r>
              <a:rPr lang="en-GB" sz="1800" dirty="0" smtClean="0"/>
              <a:t>.</a:t>
            </a:r>
            <a:endParaRPr lang="cs-CZ" sz="1800" dirty="0" smtClean="0"/>
          </a:p>
          <a:p>
            <a:pPr>
              <a:buNone/>
            </a:pPr>
            <a:r>
              <a:rPr lang="cs-CZ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Analyt</a:t>
            </a:r>
            <a:r>
              <a:rPr lang="cs-CZ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: </a:t>
            </a:r>
          </a:p>
          <a:p>
            <a:pPr>
              <a:buNone/>
            </a:pPr>
            <a:r>
              <a:rPr lang="cs-CZ" sz="1800" dirty="0" smtClean="0"/>
              <a:t>steroidy, hormony, (</a:t>
            </a:r>
            <a:r>
              <a:rPr lang="cs-CZ" sz="1800" dirty="0" err="1" smtClean="0"/>
              <a:t>glyko</a:t>
            </a:r>
            <a:r>
              <a:rPr lang="cs-CZ" sz="1800" dirty="0" smtClean="0"/>
              <a:t>)lipidy, peptidy, sekundární metabolity</a:t>
            </a:r>
          </a:p>
          <a:p>
            <a:pPr>
              <a:buNone/>
            </a:pPr>
            <a:r>
              <a:rPr lang="cs-CZ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Protilátky </a:t>
            </a:r>
            <a:r>
              <a:rPr lang="cs-CZ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polyklonální</a:t>
            </a:r>
            <a:r>
              <a:rPr lang="cs-CZ" sz="1800" dirty="0" smtClean="0"/>
              <a:t>: </a:t>
            </a:r>
          </a:p>
          <a:p>
            <a:pPr>
              <a:buNone/>
            </a:pPr>
            <a:r>
              <a:rPr lang="cs-CZ" sz="1800" dirty="0" smtClean="0"/>
              <a:t>po imunizaci zvířete, protilátky proti různým </a:t>
            </a:r>
            <a:r>
              <a:rPr lang="cs-CZ" sz="1800" dirty="0" err="1" smtClean="0"/>
              <a:t>epitopům</a:t>
            </a:r>
            <a:r>
              <a:rPr lang="cs-CZ" sz="1800" dirty="0" smtClean="0"/>
              <a:t>, silná afinita </a:t>
            </a:r>
          </a:p>
          <a:p>
            <a:pPr>
              <a:buNone/>
            </a:pPr>
            <a:r>
              <a:rPr lang="cs-CZ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Protilátky monoklonální:</a:t>
            </a:r>
          </a:p>
          <a:p>
            <a:pPr>
              <a:buNone/>
            </a:pPr>
            <a:r>
              <a:rPr lang="cs-CZ" sz="1800" dirty="0" smtClean="0"/>
              <a:t> produkce buněčnými liniemi, proti jednomu </a:t>
            </a:r>
            <a:r>
              <a:rPr lang="cs-CZ" sz="1800" dirty="0" err="1" smtClean="0"/>
              <a:t>epitopu</a:t>
            </a:r>
            <a:r>
              <a:rPr lang="cs-CZ" sz="1800" dirty="0" smtClean="0"/>
              <a:t>, možná </a:t>
            </a:r>
            <a:r>
              <a:rPr lang="cs-CZ" sz="1800" dirty="0" err="1" smtClean="0"/>
              <a:t>krosreaktivita</a:t>
            </a:r>
            <a:endParaRPr lang="cs-CZ" sz="1800" dirty="0" smtClean="0"/>
          </a:p>
          <a:p>
            <a:pPr>
              <a:buNone/>
            </a:pPr>
            <a:endParaRPr lang="cs-CZ" sz="12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cs-CZ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Kompetitivní </a:t>
            </a:r>
            <a:r>
              <a:rPr lang="cs-CZ" sz="2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EIA</a:t>
            </a:r>
            <a:r>
              <a:rPr lang="cs-CZ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RIA</a:t>
            </a:r>
          </a:p>
          <a:p>
            <a:pPr>
              <a:buNone/>
            </a:pPr>
            <a:r>
              <a:rPr lang="cs-CZ" sz="1800" dirty="0" smtClean="0"/>
              <a:t>(enzyme) </a:t>
            </a:r>
            <a:r>
              <a:rPr lang="cs-CZ" sz="1800" dirty="0" err="1" smtClean="0"/>
              <a:t>radioimmunoassay</a:t>
            </a:r>
            <a:endParaRPr lang="cs-CZ" sz="1800" dirty="0" smtClean="0"/>
          </a:p>
          <a:p>
            <a:endParaRPr lang="cs-CZ" sz="1600" dirty="0" smtClean="0"/>
          </a:p>
          <a:p>
            <a:endParaRPr lang="cs-CZ" sz="1600" dirty="0"/>
          </a:p>
        </p:txBody>
      </p:sp>
      <p:pic>
        <p:nvPicPr>
          <p:cNvPr id="4" name="Obrázek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941168"/>
            <a:ext cx="453650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socmucimm.org/wp-content/uploads/2014/06/The-ELISA-Meth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5328592" cy="3660044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ELISA</a:t>
            </a:r>
            <a:r>
              <a:rPr lang="cs-CZ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  <a:p>
            <a:pPr>
              <a:buNone/>
            </a:pPr>
            <a:r>
              <a:rPr lang="cs-CZ" sz="1800" dirty="0" smtClean="0"/>
              <a:t>Enzyme-</a:t>
            </a:r>
            <a:r>
              <a:rPr lang="cs-CZ" sz="1800" dirty="0" err="1" smtClean="0"/>
              <a:t>linked</a:t>
            </a:r>
            <a:r>
              <a:rPr lang="cs-CZ" sz="1800" dirty="0" smtClean="0"/>
              <a:t> </a:t>
            </a:r>
            <a:r>
              <a:rPr lang="cs-CZ" sz="1800" dirty="0" err="1" smtClean="0"/>
              <a:t>immunosorbent</a:t>
            </a:r>
            <a:r>
              <a:rPr lang="cs-CZ" sz="1800" dirty="0" smtClean="0"/>
              <a:t> </a:t>
            </a:r>
            <a:r>
              <a:rPr lang="cs-CZ" sz="1800" dirty="0" err="1" smtClean="0"/>
              <a:t>assay</a:t>
            </a:r>
            <a:endParaRPr lang="cs-CZ" sz="1800" dirty="0"/>
          </a:p>
        </p:txBody>
      </p:sp>
      <p:pic>
        <p:nvPicPr>
          <p:cNvPr id="5" name="Obrázek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492896"/>
            <a:ext cx="4067944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08112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</a:rPr>
              <a:t>Imunoanalýza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> (immunoassays)</a:t>
            </a:r>
            <a:endParaRPr lang="cs-CZ" sz="3200" dirty="0" err="1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29600" cy="634082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</a:rPr>
              <a:t>Praktické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</a:rPr>
              <a:t>poznámky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>, v</a:t>
            </a:r>
            <a:r>
              <a:rPr lang="cs-CZ" sz="3200" dirty="0" err="1" smtClean="0">
                <a:solidFill>
                  <a:schemeClr val="tx2">
                    <a:lumMod val="75000"/>
                  </a:schemeClr>
                </a:solidFill>
              </a:rPr>
              <a:t>alidace</a:t>
            </a:r>
            <a:endParaRPr lang="cs-CZ" sz="3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24136"/>
            <a:ext cx="8424936" cy="49411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Výběr vhodného blanku:</a:t>
            </a:r>
          </a:p>
          <a:p>
            <a:pPr>
              <a:buNone/>
            </a:pPr>
            <a:r>
              <a:rPr lang="cs-CZ" sz="1800" dirty="0" smtClean="0"/>
              <a:t>	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Kontrolní vzorek: </a:t>
            </a:r>
            <a:r>
              <a:rPr lang="cs-CZ" sz="1800" dirty="0" smtClean="0"/>
              <a:t>čistá voda nebo </a:t>
            </a:r>
            <a:r>
              <a:rPr lang="cs-CZ" sz="1800" dirty="0" err="1" smtClean="0"/>
              <a:t>arteficiální</a:t>
            </a:r>
            <a:r>
              <a:rPr lang="cs-CZ" sz="1800" dirty="0" smtClean="0"/>
              <a:t> „tkáň (</a:t>
            </a:r>
            <a:r>
              <a:rPr lang="cs-CZ" sz="1800" dirty="0" err="1" smtClean="0"/>
              <a:t>arteficiální</a:t>
            </a:r>
            <a:r>
              <a:rPr lang="cs-CZ" sz="1800" dirty="0" smtClean="0"/>
              <a:t> moč, voda z „čisté“ lokality), rozpouštědlo (vyloučení kontaminace během procesu), instrumentální </a:t>
            </a:r>
            <a:r>
              <a:rPr lang="cs-CZ" sz="1800" dirty="0" err="1" smtClean="0"/>
              <a:t>blank</a:t>
            </a:r>
            <a:r>
              <a:rPr lang="cs-CZ" sz="1800" dirty="0" smtClean="0"/>
              <a:t> (chování vzorku během analýzy, opakované měření mezi vzorky)</a:t>
            </a:r>
          </a:p>
          <a:p>
            <a:pPr>
              <a:buNone/>
            </a:pPr>
            <a:r>
              <a:rPr lang="cs-CZ" sz="1800" dirty="0" smtClean="0"/>
              <a:t>	</a:t>
            </a:r>
          </a:p>
          <a:p>
            <a:pPr>
              <a:buNone/>
            </a:pPr>
            <a:r>
              <a:rPr lang="cs-CZ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Výběr vhodné metody extrakce a analýzy:</a:t>
            </a:r>
          </a:p>
          <a:p>
            <a:pPr>
              <a:buNone/>
            </a:pPr>
            <a:r>
              <a:rPr lang="cs-CZ" sz="1800" dirty="0" smtClean="0"/>
              <a:t>	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Selektivita: </a:t>
            </a:r>
            <a:r>
              <a:rPr lang="cs-CZ" sz="1800" dirty="0" smtClean="0"/>
              <a:t>schopnost nalézt a kvantifikovat </a:t>
            </a:r>
            <a:r>
              <a:rPr lang="cs-CZ" sz="1800" dirty="0" err="1" smtClean="0"/>
              <a:t>analyt</a:t>
            </a:r>
            <a:r>
              <a:rPr lang="cs-CZ" sz="1800" dirty="0" smtClean="0"/>
              <a:t> v matrici</a:t>
            </a:r>
          </a:p>
          <a:p>
            <a:pPr>
              <a:buNone/>
            </a:pPr>
            <a:r>
              <a:rPr lang="cs-CZ" sz="1800" dirty="0" smtClean="0"/>
              <a:t>	</a:t>
            </a:r>
            <a:r>
              <a:rPr lang="cs-CZ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Accuracy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a </a:t>
            </a:r>
            <a:r>
              <a:rPr lang="cs-CZ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Precision</a:t>
            </a:r>
            <a:r>
              <a:rPr lang="cs-CZ" sz="1800" dirty="0" smtClean="0"/>
              <a:t>: měření známé koncentrace </a:t>
            </a:r>
            <a:r>
              <a:rPr lang="cs-CZ" sz="1800" dirty="0" err="1" smtClean="0"/>
              <a:t>analytu</a:t>
            </a:r>
            <a:r>
              <a:rPr lang="cs-CZ" sz="1800" dirty="0" smtClean="0"/>
              <a:t> v </a:t>
            </a:r>
            <a:r>
              <a:rPr lang="cs-CZ" sz="1800" dirty="0" err="1" smtClean="0"/>
              <a:t>replikátu</a:t>
            </a:r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	</a:t>
            </a:r>
            <a:r>
              <a:rPr lang="cs-CZ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Spike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recovery</a:t>
            </a:r>
            <a:r>
              <a:rPr lang="cs-CZ" sz="1800" dirty="0" smtClean="0"/>
              <a:t>: zjištění změny známé koncentrace </a:t>
            </a:r>
            <a:r>
              <a:rPr lang="cs-CZ" sz="1800" dirty="0" err="1" smtClean="0"/>
              <a:t>analytu</a:t>
            </a:r>
            <a:r>
              <a:rPr lang="cs-CZ" sz="1800" dirty="0" smtClean="0"/>
              <a:t> (</a:t>
            </a:r>
            <a:r>
              <a:rPr lang="cs-CZ" sz="1800" dirty="0" err="1" smtClean="0"/>
              <a:t>surrogate</a:t>
            </a:r>
            <a:r>
              <a:rPr lang="cs-CZ" sz="1800" dirty="0" smtClean="0"/>
              <a:t> standard) způsobené procesem extrakce, analýzy</a:t>
            </a:r>
          </a:p>
          <a:p>
            <a:pPr>
              <a:buNone/>
            </a:pPr>
            <a:endParaRPr lang="cs-CZ" sz="1200" dirty="0" smtClean="0"/>
          </a:p>
          <a:p>
            <a:pPr>
              <a:buNone/>
            </a:pPr>
            <a:r>
              <a:rPr lang="cs-CZ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Kvantifikace:</a:t>
            </a:r>
          </a:p>
          <a:p>
            <a:pPr>
              <a:buNone/>
            </a:pPr>
            <a:r>
              <a:rPr lang="cs-CZ" sz="1800" dirty="0" smtClean="0"/>
              <a:t>	Vhodná detekce (MS, </a:t>
            </a:r>
            <a:r>
              <a:rPr lang="cs-CZ" sz="1800" dirty="0" err="1" smtClean="0"/>
              <a:t>DAD</a:t>
            </a:r>
            <a:r>
              <a:rPr lang="cs-CZ" sz="1800" dirty="0" smtClean="0"/>
              <a:t>, </a:t>
            </a:r>
            <a:r>
              <a:rPr lang="cs-CZ" sz="1800" dirty="0" err="1" smtClean="0"/>
              <a:t>ECD</a:t>
            </a:r>
            <a:r>
              <a:rPr lang="cs-CZ" sz="1800" dirty="0" smtClean="0"/>
              <a:t>)</a:t>
            </a:r>
          </a:p>
          <a:p>
            <a:pPr>
              <a:buNone/>
            </a:pPr>
            <a:r>
              <a:rPr lang="cs-CZ" sz="1800" dirty="0" smtClean="0"/>
              <a:t>	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Kalibrace: </a:t>
            </a:r>
            <a:r>
              <a:rPr lang="cs-CZ" sz="1800" dirty="0" smtClean="0"/>
              <a:t>interní, externí standard v čisté matrici nebo rozpouštědle </a:t>
            </a:r>
          </a:p>
          <a:p>
            <a:pPr>
              <a:buNone/>
            </a:pPr>
            <a:r>
              <a:rPr lang="cs-CZ" sz="1800" dirty="0" smtClean="0"/>
              <a:t>	Snížení vlivu matrice: nízký nástřik, přítomný interní standard, standardní přídavek </a:t>
            </a:r>
            <a:r>
              <a:rPr lang="cs-CZ" sz="1800" dirty="0" err="1" smtClean="0"/>
              <a:t>analytu</a:t>
            </a:r>
            <a:r>
              <a:rPr lang="cs-CZ" sz="1800" dirty="0" smtClean="0"/>
              <a:t>	</a:t>
            </a:r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32656"/>
            <a:ext cx="6192687" cy="620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Příklady stanovení metabolitů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cs-CZ" dirty="0" err="1" smtClean="0">
                <a:solidFill>
                  <a:schemeClr val="tx2">
                    <a:lumMod val="75000"/>
                  </a:schemeClr>
                </a:solidFill>
              </a:rPr>
              <a:t>oligo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peptidy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a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lipidy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cs-CZ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Analýza metabolitů – </a:t>
            </a:r>
            <a:r>
              <a:rPr lang="cs-CZ" sz="3200" dirty="0" err="1" smtClean="0">
                <a:solidFill>
                  <a:schemeClr val="tx2">
                    <a:lumMod val="75000"/>
                  </a:schemeClr>
                </a:solidFill>
              </a:rPr>
              <a:t>thioly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 (příklad)</a:t>
            </a:r>
          </a:p>
        </p:txBody>
      </p:sp>
      <p:sp>
        <p:nvSpPr>
          <p:cNvPr id="5" name="Nadpis 1"/>
          <p:cNvSpPr>
            <a:spLocks noGrp="1"/>
          </p:cNvSpPr>
          <p:nvPr>
            <p:ph idx="1"/>
          </p:nvPr>
        </p:nvSpPr>
        <p:spPr>
          <a:xfrm>
            <a:off x="251520" y="1268760"/>
            <a:ext cx="8496944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Stanovení: </a:t>
            </a:r>
            <a:r>
              <a:rPr lang="cs-CZ" sz="2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thioly</a:t>
            </a:r>
            <a:r>
              <a:rPr lang="en-GB" sz="2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endParaRPr lang="cs-CZ" sz="26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cs-CZ" sz="1900" dirty="0" smtClean="0"/>
              <a:t>Stanovení </a:t>
            </a:r>
            <a:r>
              <a:rPr lang="cs-CZ" sz="1900" dirty="0" err="1" smtClean="0"/>
              <a:t>GSH</a:t>
            </a:r>
            <a:r>
              <a:rPr lang="cs-CZ" sz="1900" dirty="0" smtClean="0"/>
              <a:t>/</a:t>
            </a:r>
            <a:r>
              <a:rPr lang="cs-CZ" sz="1900" dirty="0" err="1" smtClean="0"/>
              <a:t>GSSG</a:t>
            </a:r>
            <a:r>
              <a:rPr lang="cs-CZ" sz="1900" dirty="0" smtClean="0"/>
              <a:t> (cytosol) a </a:t>
            </a:r>
            <a:r>
              <a:rPr lang="cs-CZ" sz="1900" dirty="0" err="1" smtClean="0"/>
              <a:t>CyS</a:t>
            </a:r>
            <a:r>
              <a:rPr lang="cs-CZ" sz="1900" dirty="0" smtClean="0"/>
              <a:t>/</a:t>
            </a:r>
            <a:r>
              <a:rPr lang="cs-CZ" sz="1900" dirty="0" err="1" smtClean="0"/>
              <a:t>CySS</a:t>
            </a:r>
            <a:r>
              <a:rPr lang="cs-CZ" sz="1900" dirty="0" smtClean="0"/>
              <a:t> (plasma), </a:t>
            </a:r>
            <a:r>
              <a:rPr lang="cs-CZ" sz="1900" dirty="0" err="1" smtClean="0"/>
              <a:t>GSH</a:t>
            </a:r>
            <a:r>
              <a:rPr lang="cs-CZ" sz="1900" dirty="0" smtClean="0"/>
              <a:t>: antioxidant, </a:t>
            </a:r>
            <a:r>
              <a:rPr lang="cs-CZ" sz="1900" dirty="0" err="1" smtClean="0"/>
              <a:t>kofaktor</a:t>
            </a:r>
            <a:r>
              <a:rPr lang="cs-CZ" sz="1900" dirty="0" smtClean="0"/>
              <a:t> peroxidáz, reverzibilní oxidace na </a:t>
            </a:r>
            <a:r>
              <a:rPr lang="cs-CZ" sz="1900" dirty="0" err="1" smtClean="0"/>
              <a:t>GSSG</a:t>
            </a:r>
            <a:r>
              <a:rPr lang="cs-CZ" sz="1900" dirty="0" smtClean="0"/>
              <a:t>, konjugační agens pro </a:t>
            </a:r>
            <a:r>
              <a:rPr lang="cs-CZ" sz="1900" dirty="0" err="1" smtClean="0"/>
              <a:t>xenobiotika</a:t>
            </a:r>
            <a:r>
              <a:rPr lang="cs-CZ" sz="1900" dirty="0" smtClean="0"/>
              <a:t> i endogenní látky (chrání peptid před oxidací vratným navázáním na cystein), správný poměr </a:t>
            </a:r>
            <a:r>
              <a:rPr lang="cs-CZ" sz="1900" dirty="0" err="1" smtClean="0"/>
              <a:t>GSH</a:t>
            </a:r>
            <a:r>
              <a:rPr lang="cs-CZ" sz="1900" dirty="0" smtClean="0"/>
              <a:t>/</a:t>
            </a:r>
            <a:r>
              <a:rPr lang="cs-CZ" sz="1900" dirty="0" err="1" smtClean="0"/>
              <a:t>GSSG</a:t>
            </a:r>
            <a:r>
              <a:rPr lang="cs-CZ" sz="1900" dirty="0" smtClean="0"/>
              <a:t> důležitý pro </a:t>
            </a:r>
            <a:r>
              <a:rPr lang="cs-CZ" sz="1900" dirty="0" err="1" smtClean="0"/>
              <a:t>homeostázu</a:t>
            </a:r>
            <a:endParaRPr lang="cs-CZ" sz="1900" dirty="0" smtClean="0"/>
          </a:p>
          <a:p>
            <a:pPr>
              <a:buNone/>
            </a:pPr>
            <a:endParaRPr lang="cs-CZ" sz="1900" dirty="0" smtClean="0"/>
          </a:p>
          <a:p>
            <a:r>
              <a:rPr lang="cs-CZ" sz="1900" dirty="0" smtClean="0"/>
              <a:t>Homogenizace-redukce S=S z peptidu (</a:t>
            </a:r>
            <a:r>
              <a:rPr lang="cs-CZ" sz="1900" dirty="0" err="1" smtClean="0"/>
              <a:t>DTT</a:t>
            </a:r>
            <a:r>
              <a:rPr lang="cs-CZ" sz="1900" dirty="0" smtClean="0"/>
              <a:t>)-srážení proteinů kyselinou-konjugace-</a:t>
            </a:r>
            <a:r>
              <a:rPr lang="cs-CZ" sz="1900" dirty="0" err="1" smtClean="0"/>
              <a:t>SH</a:t>
            </a:r>
            <a:r>
              <a:rPr lang="cs-CZ" sz="1900" dirty="0" smtClean="0"/>
              <a:t> skupiny (</a:t>
            </a:r>
            <a:r>
              <a:rPr lang="cs-CZ" sz="1900" dirty="0" err="1" smtClean="0"/>
              <a:t>NEM</a:t>
            </a:r>
            <a:r>
              <a:rPr lang="cs-CZ" sz="1900" dirty="0" smtClean="0"/>
              <a:t>, </a:t>
            </a:r>
            <a:r>
              <a:rPr lang="cs-CZ" sz="1900" dirty="0" err="1" smtClean="0"/>
              <a:t>DTNB</a:t>
            </a:r>
            <a:r>
              <a:rPr lang="cs-CZ" sz="1900" dirty="0" smtClean="0"/>
              <a:t>, </a:t>
            </a:r>
            <a:r>
              <a:rPr lang="cs-CZ" sz="1900" dirty="0" err="1" smtClean="0"/>
              <a:t>DansylCl</a:t>
            </a:r>
            <a:r>
              <a:rPr lang="cs-CZ" sz="1900" dirty="0" smtClean="0"/>
              <a:t>, </a:t>
            </a:r>
            <a:r>
              <a:rPr lang="cs-CZ" sz="1900" dirty="0" err="1" smtClean="0"/>
              <a:t>IAA</a:t>
            </a:r>
            <a:r>
              <a:rPr lang="cs-CZ" sz="1900" dirty="0" smtClean="0"/>
              <a:t>)- chromatografie-MS, spektrofotometrie, </a:t>
            </a:r>
            <a:r>
              <a:rPr lang="cs-CZ" sz="1900" dirty="0" err="1" smtClean="0"/>
              <a:t>fluorometrie</a:t>
            </a:r>
            <a:r>
              <a:rPr lang="cs-CZ" sz="1900" dirty="0" smtClean="0"/>
              <a:t>, elektrochemická detekce</a:t>
            </a:r>
          </a:p>
          <a:p>
            <a:r>
              <a:rPr lang="cs-CZ" sz="1900" dirty="0" smtClean="0"/>
              <a:t>ELISA</a:t>
            </a:r>
            <a:endParaRPr lang="en-GB" sz="1900" dirty="0" smtClean="0"/>
          </a:p>
          <a:p>
            <a:endParaRPr lang="en-GB" sz="1900" dirty="0" smtClean="0"/>
          </a:p>
          <a:p>
            <a:r>
              <a:rPr lang="en-GB" sz="1900" dirty="0" err="1" smtClean="0">
                <a:solidFill>
                  <a:srgbClr val="002060"/>
                </a:solidFill>
              </a:rPr>
              <a:t>Př</a:t>
            </a:r>
            <a:r>
              <a:rPr lang="cs-CZ" sz="1900" dirty="0" err="1" smtClean="0">
                <a:solidFill>
                  <a:srgbClr val="002060"/>
                </a:solidFill>
              </a:rPr>
              <a:t>íklad</a:t>
            </a:r>
            <a:r>
              <a:rPr lang="cs-CZ" sz="1900" dirty="0" smtClean="0">
                <a:solidFill>
                  <a:srgbClr val="002060"/>
                </a:solidFill>
              </a:rPr>
              <a:t> stanovení volného </a:t>
            </a:r>
            <a:r>
              <a:rPr lang="cs-CZ" sz="1900" dirty="0" err="1" smtClean="0">
                <a:solidFill>
                  <a:srgbClr val="002060"/>
                </a:solidFill>
              </a:rPr>
              <a:t>GSH</a:t>
            </a:r>
            <a:r>
              <a:rPr lang="cs-CZ" sz="1900" dirty="0" smtClean="0">
                <a:solidFill>
                  <a:srgbClr val="002060"/>
                </a:solidFill>
              </a:rPr>
              <a:t> a </a:t>
            </a:r>
            <a:r>
              <a:rPr lang="cs-CZ" sz="1900" dirty="0" err="1" smtClean="0">
                <a:solidFill>
                  <a:srgbClr val="002060"/>
                </a:solidFill>
              </a:rPr>
              <a:t>GSSG</a:t>
            </a:r>
            <a:r>
              <a:rPr lang="cs-CZ" sz="1900" dirty="0" smtClean="0">
                <a:solidFill>
                  <a:srgbClr val="002060"/>
                </a:solidFill>
              </a:rPr>
              <a:t> ve tkáni</a:t>
            </a:r>
          </a:p>
          <a:p>
            <a:pPr>
              <a:buNone/>
            </a:pPr>
            <a:endParaRPr lang="cs-CZ" sz="1900" dirty="0" smtClean="0">
              <a:solidFill>
                <a:srgbClr val="FF0000"/>
              </a:solidFill>
            </a:endParaRPr>
          </a:p>
          <a:p>
            <a:endParaRPr lang="cs-CZ" sz="19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1400" dirty="0" smtClean="0"/>
          </a:p>
          <a:p>
            <a:pPr>
              <a:buNone/>
            </a:pPr>
            <a:endParaRPr lang="cs-CZ" sz="1400" dirty="0" smtClean="0"/>
          </a:p>
          <a:p>
            <a:pPr>
              <a:buNone/>
            </a:pPr>
            <a:endParaRPr lang="cs-CZ" sz="1400" dirty="0" smtClean="0"/>
          </a:p>
          <a:p>
            <a:pPr>
              <a:buNone/>
            </a:pPr>
            <a:endParaRPr lang="cs-CZ" sz="1400" dirty="0" smtClean="0"/>
          </a:p>
          <a:p>
            <a:pPr>
              <a:buNone/>
            </a:pPr>
            <a:endParaRPr lang="cs-CZ" sz="1400" dirty="0" smtClean="0"/>
          </a:p>
          <a:p>
            <a:pPr>
              <a:buNone/>
            </a:pP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</a:rPr>
              <a:t>Modelový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</a:rPr>
              <a:t>příklad</a:t>
            </a:r>
            <a:endParaRPr lang="cs-CZ" sz="3200" dirty="0" err="1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Nadpis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Vliv</a:t>
            </a:r>
            <a:r>
              <a:rPr lang="en-GB" sz="2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26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nanončástic</a:t>
            </a:r>
            <a:r>
              <a:rPr lang="en-GB" sz="2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26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Cd</a:t>
            </a:r>
            <a:r>
              <a:rPr lang="en-GB" sz="2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2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po</a:t>
            </a:r>
            <a:r>
              <a:rPr lang="en-GB" sz="2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2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respirační</a:t>
            </a:r>
            <a:r>
              <a:rPr lang="en-GB" sz="2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2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expozici</a:t>
            </a:r>
            <a:r>
              <a:rPr lang="en-GB" sz="2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u </a:t>
            </a:r>
            <a:r>
              <a:rPr lang="en-GB" sz="2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myší</a:t>
            </a:r>
            <a:endParaRPr lang="en-GB" sz="26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/>
            <a:r>
              <a:rPr lang="en-GB" sz="22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Expozice</a:t>
            </a:r>
            <a:r>
              <a:rPr lang="cs-CZ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1</a:t>
            </a:r>
            <a:r>
              <a:rPr lang="en-GB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3 </a:t>
            </a:r>
            <a:r>
              <a:rPr lang="en-GB" sz="22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týdnů</a:t>
            </a:r>
            <a:r>
              <a:rPr lang="en-GB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  <a:p>
            <a:pPr lvl="1"/>
            <a:r>
              <a:rPr lang="en-GB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5</a:t>
            </a:r>
            <a:r>
              <a:rPr lang="cs-CZ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myší:</a:t>
            </a:r>
            <a:r>
              <a:rPr lang="en-GB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22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Kontroly</a:t>
            </a:r>
            <a:r>
              <a:rPr lang="en-GB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(K), </a:t>
            </a:r>
            <a:r>
              <a:rPr lang="en-GB" sz="22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dvě</a:t>
            </a:r>
            <a:r>
              <a:rPr lang="en-GB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cs-CZ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„</a:t>
            </a:r>
            <a:r>
              <a:rPr lang="en-GB" sz="22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dávky</a:t>
            </a:r>
            <a:r>
              <a:rPr lang="en-GB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” </a:t>
            </a:r>
            <a:r>
              <a:rPr lang="cs-CZ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Cd</a:t>
            </a:r>
            <a:r>
              <a:rPr lang="en-GB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(</a:t>
            </a:r>
            <a:r>
              <a:rPr lang="en-GB" sz="22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D1</a:t>
            </a:r>
            <a:r>
              <a:rPr lang="en-GB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</a:t>
            </a:r>
            <a:r>
              <a:rPr lang="cs-CZ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22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D2</a:t>
            </a:r>
            <a:r>
              <a:rPr lang="en-GB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</a:t>
            </a:r>
          </a:p>
          <a:p>
            <a:pPr lvl="1"/>
            <a:r>
              <a:rPr lang="en-GB" sz="22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Vyhodn</a:t>
            </a:r>
            <a:r>
              <a:rPr lang="cs-CZ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o</a:t>
            </a:r>
            <a:r>
              <a:rPr lang="en-GB" sz="22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cení</a:t>
            </a:r>
            <a:r>
              <a:rPr lang="en-GB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22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fyziologických</a:t>
            </a:r>
            <a:r>
              <a:rPr lang="en-GB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a </a:t>
            </a:r>
            <a:r>
              <a:rPr lang="en-GB" sz="22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toxikologických</a:t>
            </a:r>
            <a:r>
              <a:rPr lang="en-GB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22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parametrů</a:t>
            </a:r>
            <a:endParaRPr lang="en-GB" sz="22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2"/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Př.: </a:t>
            </a:r>
            <a:r>
              <a:rPr lang="cs-CZ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peroxidace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lipidů, změny enzymové aktivity, </a:t>
            </a:r>
            <a:r>
              <a:rPr lang="en-GB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GSH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/ </a:t>
            </a:r>
            <a:r>
              <a:rPr lang="en-US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GSSG</a:t>
            </a:r>
            <a:endParaRPr lang="en-GB" sz="1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endParaRPr lang="cs-CZ" sz="1400" dirty="0"/>
          </a:p>
        </p:txBody>
      </p:sp>
      <p:pic>
        <p:nvPicPr>
          <p:cNvPr id="149511" name="Picture 7" descr="http://www.intechopen.com/source/html/40655/media/imag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797152"/>
            <a:ext cx="1656184" cy="965698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2612174" y="6253862"/>
            <a:ext cx="1818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Bláhová (2014) </a:t>
            </a:r>
            <a:br>
              <a:rPr lang="en-GB" sz="800" dirty="0" smtClean="0"/>
            </a:br>
            <a:r>
              <a:rPr lang="en-GB" sz="800" dirty="0" smtClean="0"/>
              <a:t>Anal </a:t>
            </a:r>
            <a:r>
              <a:rPr lang="en-GB" sz="800" dirty="0" err="1" smtClean="0"/>
              <a:t>Bioanal</a:t>
            </a:r>
            <a:r>
              <a:rPr lang="en-GB" sz="800" dirty="0" smtClean="0"/>
              <a:t> </a:t>
            </a:r>
            <a:r>
              <a:rPr lang="en-GB" sz="800" dirty="0" err="1" smtClean="0"/>
              <a:t>Chem</a:t>
            </a:r>
            <a:r>
              <a:rPr lang="en-GB" sz="800" dirty="0" smtClean="0"/>
              <a:t> 406:5867–5876</a:t>
            </a:r>
            <a:endParaRPr lang="en-GB" sz="800" dirty="0"/>
          </a:p>
        </p:txBody>
      </p:sp>
      <p:sp>
        <p:nvSpPr>
          <p:cNvPr id="21506" name="AutoShape 2" descr="Výsledek obrázku pro gsh gss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" name="Picture 2" descr="Výsledek obrázku pro my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212976"/>
            <a:ext cx="1896244" cy="1504956"/>
          </a:xfrm>
          <a:prstGeom prst="rect">
            <a:avLst/>
          </a:prstGeom>
          <a:noFill/>
        </p:spPr>
      </p:pic>
      <p:pic>
        <p:nvPicPr>
          <p:cNvPr id="21508" name="Picture 4" descr="http://www.ijp-online.com/articles/2011/43/1/images/Indian%20J%20Pharmacol_2011_43_1_45_75669_f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84984"/>
            <a:ext cx="3864624" cy="2961721"/>
          </a:xfrm>
          <a:prstGeom prst="rect">
            <a:avLst/>
          </a:prstGeom>
          <a:noFill/>
        </p:spPr>
      </p:pic>
      <p:sp>
        <p:nvSpPr>
          <p:cNvPr id="11" name="Elipsa 10"/>
          <p:cNvSpPr/>
          <p:nvPr/>
        </p:nvSpPr>
        <p:spPr>
          <a:xfrm>
            <a:off x="7596336" y="3212976"/>
            <a:ext cx="864096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5940152" y="6381328"/>
            <a:ext cx="25202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err="1" smtClean="0"/>
              <a:t>Bharavi</a:t>
            </a:r>
            <a:r>
              <a:rPr lang="cs-CZ" sz="800" dirty="0" smtClean="0"/>
              <a:t> K </a:t>
            </a:r>
            <a:r>
              <a:rPr lang="cs-CZ" sz="800" dirty="0" err="1" smtClean="0"/>
              <a:t>et</a:t>
            </a:r>
            <a:r>
              <a:rPr lang="cs-CZ" sz="800" dirty="0" smtClean="0"/>
              <a:t> </a:t>
            </a:r>
            <a:r>
              <a:rPr lang="cs-CZ" sz="800" dirty="0" err="1" smtClean="0"/>
              <a:t>al</a:t>
            </a:r>
            <a:r>
              <a:rPr lang="cs-CZ" sz="800" dirty="0" smtClean="0"/>
              <a:t>. Indian J </a:t>
            </a:r>
            <a:r>
              <a:rPr lang="cs-CZ" sz="800" dirty="0" err="1" smtClean="0"/>
              <a:t>Pharmacol</a:t>
            </a:r>
            <a:r>
              <a:rPr lang="cs-CZ" sz="800" dirty="0" smtClean="0"/>
              <a:t> 2011;43:45-9</a:t>
            </a:r>
            <a:endParaRPr lang="cs-CZ" sz="800" dirty="0"/>
          </a:p>
        </p:txBody>
      </p:sp>
      <p:sp>
        <p:nvSpPr>
          <p:cNvPr id="13" name="Elipsa 12"/>
          <p:cNvSpPr/>
          <p:nvPr/>
        </p:nvSpPr>
        <p:spPr>
          <a:xfrm>
            <a:off x="5940152" y="4725144"/>
            <a:ext cx="864096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</a:rPr>
              <a:t>Modelový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</a:rPr>
              <a:t>příklad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</a:rPr>
              <a:t>výzkumná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</a:rPr>
              <a:t>studie</a:t>
            </a:r>
            <a:endParaRPr lang="cs-CZ" sz="3200" dirty="0" err="1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Nadpis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Ukončení</a:t>
            </a:r>
            <a:r>
              <a:rPr lang="en-US" sz="2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experimentu</a:t>
            </a:r>
            <a:r>
              <a:rPr lang="en-US" sz="2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: </a:t>
            </a:r>
            <a:r>
              <a:rPr lang="en-US" sz="2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na</a:t>
            </a:r>
            <a:r>
              <a:rPr lang="en-US" sz="2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co </a:t>
            </a:r>
            <a:r>
              <a:rPr lang="en-US" sz="2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dát</a:t>
            </a:r>
            <a:r>
              <a:rPr lang="en-US" sz="2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pozor</a:t>
            </a:r>
            <a:r>
              <a:rPr lang="en-US" sz="2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?</a:t>
            </a:r>
          </a:p>
          <a:p>
            <a:endParaRPr lang="en-US" sz="1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en-US" sz="2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VZORKOVÁNÍ</a:t>
            </a:r>
          </a:p>
          <a:p>
            <a:pPr lvl="1"/>
            <a:r>
              <a:rPr lang="en-US" sz="22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Organizace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odběrů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3 </a:t>
            </a:r>
            <a:r>
              <a:rPr lang="en-US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skupiny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zpracovávat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“</a:t>
            </a:r>
            <a:r>
              <a:rPr lang="en-US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současně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” 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nebo „náhodně“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(ne </a:t>
            </a:r>
            <a:r>
              <a:rPr lang="en-US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nejprve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“K”, </a:t>
            </a:r>
            <a:r>
              <a:rPr lang="en-US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pak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D1…)</a:t>
            </a:r>
          </a:p>
          <a:p>
            <a:pPr lvl="1"/>
            <a:r>
              <a:rPr lang="cs-CZ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Výběr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tkání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pro </a:t>
            </a:r>
            <a:r>
              <a:rPr lang="en-US" sz="22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analýzu</a:t>
            </a:r>
            <a:endParaRPr lang="en-US" sz="22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2"/>
            <a:r>
              <a:rPr lang="en-US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Respirační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cesta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 prim</a:t>
            </a:r>
            <a:r>
              <a:rPr lang="en-GB" sz="1800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árně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plíce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;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pak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orgány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 citlivé k Cd (ledviny, prostata, játra, kosti)</a:t>
            </a:r>
            <a:endParaRPr lang="en-GB" sz="1800" dirty="0" smtClean="0">
              <a:solidFill>
                <a:schemeClr val="tx1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lvl="1"/>
            <a:r>
              <a:rPr lang="en-US" sz="22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Rychlost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zpracování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  <a:p>
            <a:pPr lvl="2"/>
            <a:r>
              <a:rPr lang="en-US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Velká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rychlost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nutná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! </a:t>
            </a:r>
            <a:r>
              <a:rPr lang="en-US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Malé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molekuly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- </a:t>
            </a:r>
            <a:r>
              <a:rPr lang="en-US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rychlý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turnover</a:t>
            </a:r>
          </a:p>
          <a:p>
            <a:pPr lvl="3"/>
            <a:r>
              <a:rPr lang="en-US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Celý</a:t>
            </a: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orgán</a:t>
            </a: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ihned</a:t>
            </a: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do </a:t>
            </a:r>
            <a:r>
              <a:rPr lang="en-US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tekutého</a:t>
            </a: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dusíku</a:t>
            </a: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  <a:p>
            <a:pPr lvl="1"/>
            <a:r>
              <a:rPr lang="en-US" sz="22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Udržování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a transport</a:t>
            </a:r>
          </a:p>
          <a:p>
            <a:pPr lvl="2"/>
            <a:r>
              <a:rPr lang="en-US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Stále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v </a:t>
            </a:r>
            <a:r>
              <a:rPr lang="en-US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mraženém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stavu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– 80°C</a:t>
            </a:r>
            <a:endParaRPr lang="en-US" sz="1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cs-CZ" sz="1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612174" y="6253862"/>
            <a:ext cx="1818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Bláhová (2014) </a:t>
            </a:r>
            <a:br>
              <a:rPr lang="en-GB" sz="800" dirty="0" smtClean="0"/>
            </a:br>
            <a:r>
              <a:rPr lang="en-GB" sz="800" dirty="0" smtClean="0"/>
              <a:t>Anal </a:t>
            </a:r>
            <a:r>
              <a:rPr lang="en-GB" sz="800" dirty="0" err="1" smtClean="0"/>
              <a:t>Bioanal</a:t>
            </a:r>
            <a:r>
              <a:rPr lang="en-GB" sz="800" dirty="0" smtClean="0"/>
              <a:t> </a:t>
            </a:r>
            <a:r>
              <a:rPr lang="en-GB" sz="800" dirty="0" err="1" smtClean="0"/>
              <a:t>Chem</a:t>
            </a:r>
            <a:r>
              <a:rPr lang="en-GB" sz="800" dirty="0" smtClean="0"/>
              <a:t> 406:5867–5876</a:t>
            </a:r>
            <a:endParaRPr lang="en-GB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dirty="0" err="1" smtClean="0">
                <a:solidFill>
                  <a:schemeClr val="tx2">
                    <a:lumMod val="75000"/>
                  </a:schemeClr>
                </a:solidFill>
              </a:rPr>
              <a:t>METABOLOM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 – proč?</a:t>
            </a:r>
          </a:p>
        </p:txBody>
      </p:sp>
      <p:sp>
        <p:nvSpPr>
          <p:cNvPr id="18" name="Zástupný symbol pro obsah 2"/>
          <p:cNvSpPr>
            <a:spLocks noGrp="1"/>
          </p:cNvSpPr>
          <p:nvPr>
            <p:ph idx="1"/>
          </p:nvPr>
        </p:nvSpPr>
        <p:spPr>
          <a:xfrm>
            <a:off x="107504" y="1457400"/>
            <a:ext cx="3779912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Využití </a:t>
            </a:r>
            <a:r>
              <a:rPr lang="cs-CZ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metabolomu</a:t>
            </a:r>
            <a:r>
              <a:rPr lang="cs-CZ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?</a:t>
            </a:r>
          </a:p>
          <a:p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Množství metabolitů obecně nižší než počet genů a proteinů v buňce </a:t>
            </a:r>
            <a:r>
              <a:rPr lang="cs-CZ" sz="15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15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S. </a:t>
            </a:r>
            <a:r>
              <a:rPr lang="en-US" sz="15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cerevisi</a:t>
            </a:r>
            <a:r>
              <a:rPr lang="cs-CZ" sz="15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15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 – 600</a:t>
            </a:r>
            <a:r>
              <a:rPr lang="cs-CZ" sz="15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metabolitů</a:t>
            </a:r>
            <a:r>
              <a:rPr lang="en-US" sz="15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MW &lt;300</a:t>
            </a:r>
            <a:r>
              <a:rPr lang="cs-CZ" sz="15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z 6000 genů)</a:t>
            </a:r>
          </a:p>
          <a:p>
            <a:pPr lvl="1"/>
            <a:r>
              <a:rPr lang="cs-CZ" sz="11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Výjimkou sekundární metabolity – např. rostliny</a:t>
            </a:r>
          </a:p>
          <a:p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Analýzy časově méně náročné</a:t>
            </a:r>
          </a:p>
          <a:p>
            <a:pPr lvl="1"/>
            <a:r>
              <a:rPr lang="cs-CZ" sz="1400" dirty="0" smtClean="0">
                <a:solidFill>
                  <a:schemeClr val="tx1">
                    <a:lumMod val="75000"/>
                  </a:schemeClr>
                </a:solidFill>
              </a:rPr>
              <a:t>ve srovnání s analýzou velkých makromolekul</a:t>
            </a:r>
          </a:p>
          <a:p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Změny v hladinách metabolitů</a:t>
            </a:r>
          </a:p>
          <a:p>
            <a:pPr marL="857250" lvl="1" indent="-457200"/>
            <a:r>
              <a:rPr lang="cs-CZ" sz="1400" dirty="0" smtClean="0">
                <a:solidFill>
                  <a:schemeClr val="tx1">
                    <a:lumMod val="75000"/>
                  </a:schemeClr>
                </a:solidFill>
              </a:rPr>
              <a:t>při nezměněné koncentraci enzymu</a:t>
            </a:r>
          </a:p>
          <a:p>
            <a:pPr marL="857250" lvl="1" indent="-457200"/>
            <a:r>
              <a:rPr lang="cs-CZ" sz="1400" dirty="0" smtClean="0">
                <a:solidFill>
                  <a:schemeClr val="tx1">
                    <a:lumMod val="75000"/>
                  </a:schemeClr>
                </a:solidFill>
              </a:rPr>
              <a:t>násobně vyšší než změny exprese nebo koncentrace proteinů</a:t>
            </a:r>
          </a:p>
          <a:p>
            <a:pPr marL="857250" lvl="1" indent="-457200"/>
            <a:r>
              <a:rPr lang="cs-CZ" sz="1400" dirty="0" smtClean="0">
                <a:solidFill>
                  <a:schemeClr val="tx1">
                    <a:lumMod val="75000"/>
                  </a:schemeClr>
                </a:solidFill>
              </a:rPr>
              <a:t>dány nejen úrovní exprese, ale i environmentálními vlivy, stádiem vývoje organizmu, </a:t>
            </a:r>
            <a:r>
              <a:rPr lang="cs-CZ" sz="1400" dirty="0" err="1" smtClean="0">
                <a:solidFill>
                  <a:schemeClr val="tx1">
                    <a:lumMod val="75000"/>
                  </a:schemeClr>
                </a:solidFill>
              </a:rPr>
              <a:t>biol</a:t>
            </a:r>
            <a:r>
              <a:rPr lang="cs-CZ" sz="1400" dirty="0" smtClean="0">
                <a:solidFill>
                  <a:schemeClr val="tx1">
                    <a:lumMod val="75000"/>
                  </a:schemeClr>
                </a:solidFill>
              </a:rPr>
              <a:t>. 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  <a:t>c</a:t>
            </a:r>
            <a:r>
              <a:rPr lang="cs-CZ" sz="1400" dirty="0" err="1" smtClean="0">
                <a:solidFill>
                  <a:schemeClr val="tx1">
                    <a:lumMod val="75000"/>
                  </a:schemeClr>
                </a:solidFill>
              </a:rPr>
              <a:t>ykly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tx1">
                    <a:lumMod val="75000"/>
                  </a:schemeClr>
                </a:solidFill>
              </a:rPr>
              <a:t>aj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  <a:endParaRPr lang="cs-CZ" sz="14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148064" y="6453336"/>
            <a:ext cx="3995936" cy="21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</a:t>
            </a:r>
            <a:r>
              <a:rPr lang="cs-CZ" sz="800" dirty="0" err="1" smtClean="0"/>
              <a:t>biomarkers.cardiosource.org</a:t>
            </a:r>
            <a:r>
              <a:rPr lang="cs-CZ" sz="800" dirty="0" smtClean="0"/>
              <a:t>/~/media/</a:t>
            </a:r>
            <a:r>
              <a:rPr lang="cs-CZ" sz="800" dirty="0" err="1" smtClean="0"/>
              <a:t>BioMarkers</a:t>
            </a:r>
            <a:r>
              <a:rPr lang="cs-CZ" sz="800" dirty="0" smtClean="0"/>
              <a:t>/</a:t>
            </a:r>
            <a:r>
              <a:rPr lang="cs-CZ" sz="800" dirty="0" err="1" smtClean="0"/>
              <a:t>Images</a:t>
            </a:r>
            <a:r>
              <a:rPr lang="cs-CZ" sz="800" dirty="0" smtClean="0"/>
              <a:t>/</a:t>
            </a:r>
            <a:r>
              <a:rPr lang="cs-CZ" sz="800" dirty="0" err="1" smtClean="0"/>
              <a:t>sabatinefig2.ashx</a:t>
            </a:r>
            <a:endParaRPr lang="cs-CZ" sz="800" dirty="0"/>
          </a:p>
        </p:txBody>
      </p:sp>
      <p:grpSp>
        <p:nvGrpSpPr>
          <p:cNvPr id="3" name="Skupina 16"/>
          <p:cNvGrpSpPr/>
          <p:nvPr/>
        </p:nvGrpSpPr>
        <p:grpSpPr>
          <a:xfrm>
            <a:off x="3779912" y="2060848"/>
            <a:ext cx="5172382" cy="3960440"/>
            <a:chOff x="3131840" y="1772816"/>
            <a:chExt cx="5820454" cy="3888848"/>
          </a:xfrm>
        </p:grpSpPr>
        <p:pic>
          <p:nvPicPr>
            <p:cNvPr id="3074" name="Picture 2" descr="http://biomarkers.cardiosource.org/~/media/BioMarkers/Images/sabatinefig2.ashx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1840" y="2294879"/>
              <a:ext cx="5820454" cy="3366785"/>
            </a:xfrm>
            <a:prstGeom prst="rect">
              <a:avLst/>
            </a:prstGeom>
            <a:noFill/>
          </p:spPr>
        </p:pic>
        <p:sp>
          <p:nvSpPr>
            <p:cNvPr id="15" name="TextovéPole 14"/>
            <p:cNvSpPr txBox="1"/>
            <p:nvPr/>
          </p:nvSpPr>
          <p:spPr>
            <a:xfrm>
              <a:off x="7380312" y="1772817"/>
              <a:ext cx="1248054" cy="2719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sz="1200" b="1" dirty="0" err="1" smtClean="0"/>
                <a:t>Fluxome</a:t>
              </a:r>
              <a:r>
                <a:rPr lang="cs-CZ" sz="1200" b="1" dirty="0" smtClean="0"/>
                <a:t> </a:t>
              </a:r>
              <a:r>
                <a:rPr lang="cs-CZ" sz="1200" b="1" baseline="30000" dirty="0" err="1" smtClean="0"/>
                <a:t>13</a:t>
              </a:r>
              <a:r>
                <a:rPr lang="cs-CZ" sz="1200" b="1" dirty="0" err="1" smtClean="0"/>
                <a:t>C</a:t>
              </a:r>
              <a:endParaRPr lang="cs-CZ" sz="1200" b="1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3203848" y="2204864"/>
              <a:ext cx="1080120" cy="4924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cs-CZ" sz="800" b="1" dirty="0" smtClean="0"/>
            </a:p>
            <a:p>
              <a:pPr algn="ctr"/>
              <a:r>
                <a:rPr lang="cs-CZ" sz="1200" b="1" dirty="0" smtClean="0"/>
                <a:t>Genome</a:t>
              </a:r>
            </a:p>
            <a:p>
              <a:pPr algn="ctr"/>
              <a:endParaRPr lang="cs-CZ" sz="600" b="1" dirty="0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4427984" y="2267760"/>
              <a:ext cx="1152128" cy="4382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cs-CZ" sz="800" b="1" dirty="0" smtClean="0"/>
            </a:p>
            <a:p>
              <a:pPr algn="ctr"/>
              <a:r>
                <a:rPr lang="cs-CZ" sz="900" b="1" dirty="0" err="1" smtClean="0"/>
                <a:t>Transcriptome</a:t>
              </a:r>
              <a:endParaRPr lang="cs-CZ" sz="1200" b="1" dirty="0" smtClean="0"/>
            </a:p>
            <a:p>
              <a:pPr algn="ctr"/>
              <a:endParaRPr lang="cs-CZ" sz="600" b="1" dirty="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5724128" y="1772816"/>
              <a:ext cx="1152128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cs-CZ" sz="1200" b="1" dirty="0" smtClean="0"/>
            </a:p>
            <a:p>
              <a:pPr algn="ctr"/>
              <a:endParaRPr lang="cs-CZ" sz="1200" b="1" dirty="0" smtClean="0"/>
            </a:p>
            <a:p>
              <a:pPr algn="ctr"/>
              <a:endParaRPr lang="cs-CZ" sz="1200" b="1" dirty="0" smtClean="0"/>
            </a:p>
            <a:p>
              <a:pPr algn="ctr"/>
              <a:r>
                <a:rPr lang="cs-CZ" sz="1200" b="1" dirty="0" err="1" smtClean="0"/>
                <a:t>Proteome</a:t>
              </a:r>
              <a:endParaRPr lang="cs-CZ" sz="1200" b="1" dirty="0" smtClean="0"/>
            </a:p>
            <a:p>
              <a:pPr algn="ctr"/>
              <a:endParaRPr lang="cs-CZ" sz="600" b="1" dirty="0"/>
            </a:p>
          </p:txBody>
        </p:sp>
        <p:sp>
          <p:nvSpPr>
            <p:cNvPr id="13" name="Zahnutá šipka dolů 12"/>
            <p:cNvSpPr/>
            <p:nvPr/>
          </p:nvSpPr>
          <p:spPr>
            <a:xfrm flipH="1">
              <a:off x="6425246" y="1988840"/>
              <a:ext cx="1097802" cy="367247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4" name="Zahnutá šipka dolů 13"/>
            <p:cNvSpPr/>
            <p:nvPr/>
          </p:nvSpPr>
          <p:spPr>
            <a:xfrm flipV="1">
              <a:off x="6444208" y="2708920"/>
              <a:ext cx="1097802" cy="367247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7164288" y="2348880"/>
              <a:ext cx="1379516" cy="38357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 err="1" smtClean="0"/>
                <a:t>Metabolome</a:t>
              </a:r>
              <a:endParaRPr lang="cs-CZ" sz="1200" b="1" dirty="0" smtClean="0"/>
            </a:p>
            <a:p>
              <a:pPr algn="ctr"/>
              <a:endParaRPr lang="cs-CZ" sz="6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</a:rPr>
              <a:t>Modelový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</a:rPr>
              <a:t>příklad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</a:rPr>
              <a:t>výzkumná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</a:rPr>
              <a:t>studie</a:t>
            </a:r>
            <a:endParaRPr lang="cs-CZ" sz="3200" dirty="0" err="1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Nadpis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Zpracování</a:t>
            </a:r>
            <a:r>
              <a:rPr lang="en-US" sz="2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vzorku</a:t>
            </a:r>
            <a:r>
              <a:rPr lang="cs-CZ" sz="2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:</a:t>
            </a:r>
            <a:r>
              <a:rPr lang="en-US" sz="2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na</a:t>
            </a:r>
            <a:r>
              <a:rPr lang="en-US" sz="2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co </a:t>
            </a:r>
            <a:r>
              <a:rPr lang="en-US" sz="2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dát</a:t>
            </a:r>
            <a:r>
              <a:rPr lang="en-US" sz="2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pozor</a:t>
            </a:r>
            <a:r>
              <a:rPr lang="en-US" sz="2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?</a:t>
            </a:r>
            <a:endParaRPr lang="cs-CZ" sz="26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en-US" sz="2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HOMOGENIZACE</a:t>
            </a:r>
            <a:endParaRPr lang="en-US" sz="26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/>
            <a:r>
              <a:rPr lang="en-US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Odběr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části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(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reprezentativní </a:t>
            </a:r>
            <a:r>
              <a:rPr lang="en-US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alikvot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 </a:t>
            </a:r>
          </a:p>
          <a:p>
            <a:pPr lvl="2"/>
            <a:r>
              <a:rPr lang="en-US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zmrzlá</a:t>
            </a: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tkáň</a:t>
            </a: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  <a:p>
            <a:pPr lvl="2"/>
            <a:r>
              <a:rPr lang="cs-CZ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v</a:t>
            </a:r>
            <a:r>
              <a:rPr lang="en-US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ážení</a:t>
            </a: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orgánu</a:t>
            </a:r>
            <a:endParaRPr lang="en-US" sz="1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/>
            <a:r>
              <a:rPr lang="en-US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Přidání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homogenizačního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roztoku</a:t>
            </a:r>
            <a:endParaRPr lang="en-US" sz="1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2"/>
            <a:r>
              <a:rPr lang="cs-CZ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k</a:t>
            </a:r>
            <a:r>
              <a:rPr lang="en-US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ontrola</a:t>
            </a: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pH</a:t>
            </a:r>
            <a:r>
              <a:rPr lang="cs-CZ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iontové síly</a:t>
            </a: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– </a:t>
            </a:r>
            <a:r>
              <a:rPr lang="en-US" sz="14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vodný</a:t>
            </a: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pufr</a:t>
            </a: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(GSH-GSSG </a:t>
            </a:r>
            <a:r>
              <a:rPr lang="en-US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dobře</a:t>
            </a: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rozpustné</a:t>
            </a: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ve</a:t>
            </a: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vodě</a:t>
            </a: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</a:t>
            </a:r>
          </a:p>
          <a:p>
            <a:pPr lvl="2"/>
            <a:r>
              <a:rPr lang="cs-CZ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práce v ledu</a:t>
            </a: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(!)</a:t>
            </a:r>
          </a:p>
          <a:p>
            <a:pPr lvl="1"/>
            <a:r>
              <a:rPr lang="en-US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Homogenizace</a:t>
            </a:r>
            <a:endParaRPr lang="en-US" sz="1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2"/>
            <a:r>
              <a:rPr lang="en-US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vysokorychlostní</a:t>
            </a: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třepání</a:t>
            </a:r>
            <a:r>
              <a:rPr lang="cs-CZ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(</a:t>
            </a: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</a:t>
            </a:r>
            <a:r>
              <a:rPr lang="cs-CZ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</a:t>
            </a:r>
            <a:endParaRPr lang="en-US" sz="1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2"/>
            <a:r>
              <a:rPr lang="cs-CZ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stálé </a:t>
            </a:r>
            <a:r>
              <a:rPr lang="en-US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chlazení</a:t>
            </a: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  <a:p>
            <a:pPr lvl="2">
              <a:buNone/>
            </a:pPr>
            <a:endParaRPr lang="en-US" sz="1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169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0647" y="4773885"/>
            <a:ext cx="24098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2411760" y="6253862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Bláhová (2014) </a:t>
            </a:r>
            <a:br>
              <a:rPr lang="en-GB" sz="800" dirty="0" smtClean="0"/>
            </a:br>
            <a:r>
              <a:rPr lang="en-GB" sz="800" dirty="0" smtClean="0"/>
              <a:t>Anal </a:t>
            </a:r>
            <a:r>
              <a:rPr lang="en-GB" sz="800" dirty="0" err="1" smtClean="0"/>
              <a:t>Bioanal</a:t>
            </a:r>
            <a:r>
              <a:rPr lang="en-GB" sz="800" dirty="0" smtClean="0"/>
              <a:t> </a:t>
            </a:r>
            <a:r>
              <a:rPr lang="en-GB" sz="800" dirty="0" err="1" smtClean="0"/>
              <a:t>Chem</a:t>
            </a:r>
            <a:r>
              <a:rPr lang="en-GB" sz="800" dirty="0" smtClean="0"/>
              <a:t> 406:5867–5876</a:t>
            </a:r>
            <a:endParaRPr lang="en-GB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251520" y="980728"/>
            <a:ext cx="5688632" cy="5877272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GB" sz="47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Další</a:t>
            </a:r>
            <a:r>
              <a:rPr lang="en-GB" sz="47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47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úpravy</a:t>
            </a:r>
            <a:r>
              <a:rPr lang="en-GB" sz="47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47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vzorku</a:t>
            </a:r>
            <a:r>
              <a:rPr lang="cs-CZ" sz="47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:</a:t>
            </a:r>
            <a:r>
              <a:rPr lang="en-GB" sz="47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47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na</a:t>
            </a:r>
            <a:r>
              <a:rPr lang="en-GB" sz="47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co </a:t>
            </a:r>
            <a:r>
              <a:rPr lang="en-GB" sz="47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dát</a:t>
            </a:r>
            <a:r>
              <a:rPr lang="en-GB" sz="47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47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pozor</a:t>
            </a:r>
            <a:r>
              <a:rPr lang="en-GB" sz="4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?</a:t>
            </a:r>
            <a:endParaRPr lang="cs-CZ" sz="46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endParaRPr lang="en-GB" sz="46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en-GB" sz="2900" dirty="0" smtClean="0"/>
          </a:p>
          <a:p>
            <a:r>
              <a:rPr lang="cs-CZ" sz="47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EXTRAKČNÍ KROKY</a:t>
            </a:r>
            <a:endParaRPr lang="en-GB" sz="47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/>
            <a:r>
              <a:rPr lang="en-GB" sz="4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Vhodné</a:t>
            </a:r>
            <a:r>
              <a:rPr lang="en-GB" sz="4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pH</a:t>
            </a:r>
          </a:p>
          <a:p>
            <a:pPr lvl="2"/>
            <a:r>
              <a:rPr lang="en-GB" sz="29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Zajištěno</a:t>
            </a:r>
            <a:r>
              <a:rPr lang="en-GB" sz="29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29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alkalickým</a:t>
            </a:r>
            <a:r>
              <a:rPr lang="en-GB" sz="29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29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pufrem</a:t>
            </a:r>
            <a:r>
              <a:rPr lang="en-GB" sz="29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br>
              <a:rPr lang="en-GB" sz="29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GB" sz="29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(</a:t>
            </a:r>
            <a:r>
              <a:rPr lang="en-GB" sz="29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použit</a:t>
            </a:r>
            <a:r>
              <a:rPr lang="en-GB" sz="29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29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již</a:t>
            </a:r>
            <a:r>
              <a:rPr lang="en-GB" sz="29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pro </a:t>
            </a:r>
            <a:r>
              <a:rPr lang="en-GB" sz="29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extrakci</a:t>
            </a:r>
            <a:r>
              <a:rPr lang="en-GB" sz="29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</a:t>
            </a:r>
            <a:endParaRPr lang="cs-CZ" sz="29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2"/>
            <a:endParaRPr lang="en-GB" sz="20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/>
            <a:r>
              <a:rPr lang="cs-CZ" sz="4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Reakce – co nejméně kroků, přesné pipetování</a:t>
            </a:r>
            <a:endParaRPr lang="en-GB" sz="40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2"/>
            <a:r>
              <a:rPr lang="en-GB" sz="29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Přidání</a:t>
            </a:r>
            <a:r>
              <a:rPr lang="en-GB" sz="29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29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INTERNÍ</a:t>
            </a:r>
            <a:r>
              <a:rPr lang="en-GB" sz="29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STANDARD</a:t>
            </a:r>
            <a:r>
              <a:rPr lang="cs-CZ" sz="29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(izotopicky značený </a:t>
            </a:r>
            <a:r>
              <a:rPr lang="cs-CZ" sz="29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GSH</a:t>
            </a:r>
            <a:r>
              <a:rPr lang="cs-CZ" sz="29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</a:t>
            </a:r>
            <a:endParaRPr lang="en-GB" sz="2900" dirty="0" err="1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2"/>
            <a:r>
              <a:rPr lang="en-GB" sz="29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Přidání konjugačního činidla: blokování reaktivních –SH skupin</a:t>
            </a:r>
            <a:br>
              <a:rPr lang="en-GB" sz="29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GB" sz="29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(DTNB)</a:t>
            </a:r>
          </a:p>
          <a:p>
            <a:pPr lvl="2"/>
            <a:r>
              <a:rPr lang="cs-CZ" sz="29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K</a:t>
            </a:r>
            <a:r>
              <a:rPr lang="en-GB" sz="29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onjugace (T-lab</a:t>
            </a:r>
            <a:r>
              <a:rPr lang="cs-CZ" sz="29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pH</a:t>
            </a:r>
            <a:r>
              <a:rPr lang="en-GB" sz="29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</a:t>
            </a:r>
            <a:endParaRPr lang="cs-CZ" sz="29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2"/>
            <a:endParaRPr lang="en-GB" sz="2000" dirty="0" err="1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/>
            <a:r>
              <a:rPr lang="en-GB" sz="4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Vysrážení</a:t>
            </a:r>
            <a:r>
              <a:rPr lang="en-GB" sz="4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proteinů</a:t>
            </a:r>
            <a:endParaRPr lang="en-GB" sz="40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2"/>
            <a:r>
              <a:rPr lang="en-GB" sz="29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Přidání</a:t>
            </a:r>
            <a:r>
              <a:rPr lang="en-GB" sz="29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29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kys</a:t>
            </a:r>
            <a:r>
              <a:rPr lang="en-GB" sz="29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. </a:t>
            </a:r>
            <a:r>
              <a:rPr lang="en-GB" sz="29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Sulfosalycilov</a:t>
            </a:r>
            <a:r>
              <a:rPr lang="cs-CZ" sz="29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é (pH)</a:t>
            </a:r>
            <a:endParaRPr lang="en-GB" sz="2900" dirty="0" err="1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2"/>
            <a:r>
              <a:rPr lang="cs-CZ" sz="29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S</a:t>
            </a:r>
            <a:r>
              <a:rPr lang="en-GB" sz="29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rážení</a:t>
            </a:r>
            <a:r>
              <a:rPr lang="cs-CZ" sz="29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 (chlazení)</a:t>
            </a:r>
          </a:p>
          <a:p>
            <a:pPr lvl="2"/>
            <a:r>
              <a:rPr lang="cs-CZ" sz="29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Centrifugace (chlazení)</a:t>
            </a:r>
          </a:p>
          <a:p>
            <a:pPr lvl="2"/>
            <a:endParaRPr lang="en-GB" sz="2000" dirty="0" err="1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/>
            <a:r>
              <a:rPr lang="en-GB" sz="4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Ředění</a:t>
            </a:r>
            <a:r>
              <a:rPr lang="en-GB" sz="4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cs-CZ" sz="4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vzorku</a:t>
            </a:r>
            <a:endParaRPr lang="en-GB" sz="40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2"/>
            <a:r>
              <a:rPr lang="cs-CZ" sz="29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S</a:t>
            </a:r>
            <a:r>
              <a:rPr lang="en-GB" sz="29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nížení</a:t>
            </a:r>
            <a:r>
              <a:rPr lang="en-GB" sz="29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“</a:t>
            </a:r>
            <a:r>
              <a:rPr lang="en-GB" sz="29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vysoké</a:t>
            </a:r>
            <a:r>
              <a:rPr lang="en-GB" sz="29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” </a:t>
            </a:r>
            <a:r>
              <a:rPr lang="en-GB" sz="29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koncentrace</a:t>
            </a:r>
            <a:r>
              <a:rPr lang="cs-CZ" sz="29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cs-CZ" sz="29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GSH</a:t>
            </a:r>
            <a:r>
              <a:rPr lang="cs-CZ" sz="29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a zachování </a:t>
            </a:r>
            <a:r>
              <a:rPr lang="cs-CZ" sz="29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detekovatelnosti</a:t>
            </a:r>
            <a:r>
              <a:rPr lang="cs-CZ" sz="29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„nízké“ koncentrace </a:t>
            </a:r>
            <a:r>
              <a:rPr lang="cs-CZ" sz="29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GSSG</a:t>
            </a:r>
            <a:endParaRPr lang="cs-CZ" sz="29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2"/>
            <a:r>
              <a:rPr lang="cs-CZ" sz="29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M</a:t>
            </a:r>
            <a:r>
              <a:rPr lang="en-GB" sz="29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enší vliv matrice</a:t>
            </a:r>
            <a:endParaRPr lang="cs-CZ" sz="2900" dirty="0" err="1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2"/>
            <a:r>
              <a:rPr lang="cs-CZ" sz="29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Analyt</a:t>
            </a:r>
            <a:r>
              <a:rPr lang="cs-CZ" sz="29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rozpuštěn v </a:t>
            </a:r>
            <a:r>
              <a:rPr lang="cs-CZ" sz="29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MF</a:t>
            </a:r>
            <a:r>
              <a:rPr lang="cs-CZ" sz="29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lepší dělení při chromatografii</a:t>
            </a:r>
          </a:p>
          <a:p>
            <a:pPr lvl="2"/>
            <a:endParaRPr lang="en-GB" sz="1700" dirty="0" err="1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/>
            <a:r>
              <a:rPr lang="cs-CZ" sz="4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U</a:t>
            </a:r>
            <a:r>
              <a:rPr lang="en-GB" sz="4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chování</a:t>
            </a:r>
            <a:r>
              <a:rPr lang="en-GB" sz="4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k </a:t>
            </a:r>
            <a:r>
              <a:rPr lang="en-GB" sz="4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analýze</a:t>
            </a:r>
            <a:r>
              <a:rPr lang="en-GB" sz="4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-</a:t>
            </a:r>
            <a:r>
              <a:rPr lang="en-GB" sz="4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80°C</a:t>
            </a:r>
            <a:endParaRPr lang="en-GB" sz="40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636912"/>
            <a:ext cx="2209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861048"/>
            <a:ext cx="310965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bdélník 13"/>
          <p:cNvSpPr/>
          <p:nvPr/>
        </p:nvSpPr>
        <p:spPr>
          <a:xfrm>
            <a:off x="6300192" y="4869160"/>
            <a:ext cx="1440160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</a:rPr>
              <a:t>Modelový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</a:rPr>
              <a:t>příklad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</a:rPr>
              <a:t>výzkumná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</a:rPr>
              <a:t>studie</a:t>
            </a:r>
            <a:endParaRPr lang="cs-CZ" sz="3200" dirty="0" err="1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612174" y="6253862"/>
            <a:ext cx="1818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Bláhová (2014) </a:t>
            </a:r>
            <a:br>
              <a:rPr lang="en-GB" sz="800" dirty="0" smtClean="0"/>
            </a:br>
            <a:r>
              <a:rPr lang="en-GB" sz="800" dirty="0" smtClean="0"/>
              <a:t>Anal </a:t>
            </a:r>
            <a:r>
              <a:rPr lang="en-GB" sz="800" dirty="0" err="1" smtClean="0"/>
              <a:t>Bioanal</a:t>
            </a:r>
            <a:r>
              <a:rPr lang="en-GB" sz="800" dirty="0" smtClean="0"/>
              <a:t> </a:t>
            </a:r>
            <a:r>
              <a:rPr lang="en-GB" sz="800" dirty="0" err="1" smtClean="0"/>
              <a:t>Chem</a:t>
            </a:r>
            <a:r>
              <a:rPr lang="en-GB" sz="800" dirty="0" smtClean="0"/>
              <a:t> 406:5867–5876</a:t>
            </a:r>
            <a:endParaRPr lang="en-GB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74996" t="26375" r="7939" b="21454"/>
          <a:stretch>
            <a:fillRect/>
          </a:stretch>
        </p:blipFill>
        <p:spPr bwMode="auto">
          <a:xfrm>
            <a:off x="7456306" y="1124745"/>
            <a:ext cx="150818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</a:rPr>
              <a:t>Modelový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</a:rPr>
              <a:t>příklad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</a:rPr>
              <a:t>výzkumná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</a:rPr>
              <a:t>studie</a:t>
            </a:r>
            <a:endParaRPr lang="cs-CZ" sz="3200" dirty="0" err="1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Nadpis 1"/>
          <p:cNvSpPr>
            <a:spLocks noGrp="1"/>
          </p:cNvSpPr>
          <p:nvPr>
            <p:ph idx="1"/>
          </p:nvPr>
        </p:nvSpPr>
        <p:spPr>
          <a:xfrm>
            <a:off x="251520" y="1124744"/>
            <a:ext cx="8136904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Analýza:</a:t>
            </a:r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na</a:t>
            </a:r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co </a:t>
            </a:r>
            <a:r>
              <a:rPr lang="en-GB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dát</a:t>
            </a:r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pozor</a:t>
            </a:r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?</a:t>
            </a:r>
          </a:p>
          <a:p>
            <a:pPr>
              <a:buNone/>
            </a:pPr>
            <a:endParaRPr lang="en-US" sz="16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/>
            <a:r>
              <a:rPr lang="en-US" sz="22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Typ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separace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– LC</a:t>
            </a:r>
            <a:r>
              <a:rPr lang="cs-CZ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cs-CZ" sz="22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GC</a:t>
            </a:r>
            <a:r>
              <a:rPr lang="cs-CZ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bez separace</a:t>
            </a:r>
            <a:endParaRPr lang="en-US" sz="22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/>
            <a:r>
              <a:rPr lang="en-US" sz="22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Výběr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kolony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  <a:p>
            <a:pPr lvl="2"/>
            <a:r>
              <a:rPr lang="en-US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Modifikovaná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C18 (</a:t>
            </a:r>
            <a:r>
              <a:rPr lang="en-US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analyty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jsou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polár</a:t>
            </a:r>
            <a:r>
              <a:rPr lang="cs-CZ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nější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</a:t>
            </a:r>
          </a:p>
          <a:p>
            <a:pPr lvl="1"/>
            <a:r>
              <a:rPr lang="en-GB" sz="22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Detekce</a:t>
            </a:r>
            <a:endParaRPr lang="en-GB" sz="22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2"/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</a:t>
            </a:r>
            <a:r>
              <a:rPr lang="en-GB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lektrochemická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(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redoxní </a:t>
            </a:r>
            <a:r>
              <a:rPr lang="en-GB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reakce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na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-</a:t>
            </a:r>
            <a:r>
              <a:rPr lang="en-GB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SH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</a:t>
            </a:r>
            <a:endParaRPr lang="cs-CZ" sz="1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2"/>
            <a:r>
              <a:rPr lang="cs-CZ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ELISA</a:t>
            </a:r>
            <a:endParaRPr lang="en-GB" sz="1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2"/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U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V-VIS (</a:t>
            </a:r>
            <a:r>
              <a:rPr lang="en-GB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detekce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barevného </a:t>
            </a:r>
            <a:r>
              <a:rPr lang="en-GB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konjugátu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GSH-DTNB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ne! GSSG)</a:t>
            </a:r>
          </a:p>
          <a:p>
            <a:pPr lvl="2"/>
            <a:r>
              <a:rPr lang="en-GB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hmotnostní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detekce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(</a:t>
            </a:r>
            <a:r>
              <a:rPr lang="en-GB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GSH-DTNB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(konjugovaný </a:t>
            </a:r>
            <a:r>
              <a:rPr lang="cs-CZ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GSH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en-GB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13C-15N-GSH-DTNB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(konjugovaný interní standard)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en-GB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GSSG</a:t>
            </a:r>
            <a:endParaRPr lang="en-GB" sz="1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/>
            <a:r>
              <a:rPr lang="en-GB" sz="22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Vyhodnocení</a:t>
            </a:r>
            <a:r>
              <a:rPr lang="en-GB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(kalibrace s </a:t>
            </a:r>
            <a:r>
              <a:rPr lang="cs-CZ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int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. standardem)</a:t>
            </a:r>
          </a:p>
          <a:p>
            <a:pPr lvl="1"/>
            <a:r>
              <a:rPr lang="cs-CZ" sz="2200" dirty="0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K</a:t>
            </a:r>
            <a:r>
              <a:rPr lang="en-GB" sz="2200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oncentrace</a:t>
            </a:r>
            <a:r>
              <a:rPr lang="en-GB" sz="2200" dirty="0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GSH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/mg proteinů, mg tkáně; </a:t>
            </a:r>
            <a:r>
              <a:rPr lang="cs-CZ" sz="1800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GSH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/</a:t>
            </a:r>
            <a:r>
              <a:rPr lang="cs-CZ" sz="1800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GSSG</a:t>
            </a:r>
            <a:endParaRPr lang="en-GB" sz="1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endParaRPr lang="cs-CZ" sz="1400" dirty="0"/>
          </a:p>
        </p:txBody>
      </p:sp>
      <p:pic>
        <p:nvPicPr>
          <p:cNvPr id="17305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542" t="26375" r="58017" b="21454"/>
          <a:stretch>
            <a:fillRect/>
          </a:stretch>
        </p:blipFill>
        <p:spPr bwMode="auto">
          <a:xfrm>
            <a:off x="5796136" y="1052737"/>
            <a:ext cx="169269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2612174" y="6253862"/>
            <a:ext cx="1818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Bláhová (2014) </a:t>
            </a:r>
            <a:br>
              <a:rPr lang="en-GB" sz="800" dirty="0" smtClean="0"/>
            </a:br>
            <a:r>
              <a:rPr lang="en-GB" sz="800" dirty="0" smtClean="0"/>
              <a:t>Anal </a:t>
            </a:r>
            <a:r>
              <a:rPr lang="en-GB" sz="800" dirty="0" err="1" smtClean="0"/>
              <a:t>Bioanal</a:t>
            </a:r>
            <a:r>
              <a:rPr lang="en-GB" sz="800" dirty="0" smtClean="0"/>
              <a:t> </a:t>
            </a:r>
            <a:r>
              <a:rPr lang="en-GB" sz="800" dirty="0" err="1" smtClean="0"/>
              <a:t>Chem</a:t>
            </a:r>
            <a:r>
              <a:rPr lang="en-GB" sz="800" dirty="0" smtClean="0"/>
              <a:t> 406:5867–5876</a:t>
            </a:r>
            <a:endParaRPr lang="en-GB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</a:rPr>
              <a:t>Modelový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</a:rPr>
              <a:t>příklad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</a:rPr>
              <a:t>výzkumná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tx2">
                    <a:lumMod val="75000"/>
                  </a:schemeClr>
                </a:solidFill>
              </a:rPr>
              <a:t>studie</a:t>
            </a:r>
            <a:endParaRPr lang="cs-CZ" sz="3200" dirty="0" err="1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Nadpis 1"/>
          <p:cNvSpPr>
            <a:spLocks noGrp="1"/>
          </p:cNvSpPr>
          <p:nvPr>
            <p:ph idx="1"/>
          </p:nvPr>
        </p:nvSpPr>
        <p:spPr>
          <a:xfrm>
            <a:off x="467544" y="980728"/>
            <a:ext cx="8363272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Vyhodnocení</a:t>
            </a:r>
            <a:endParaRPr lang="en-US" sz="26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endParaRPr lang="en-US" sz="26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3" cstate="print"/>
          <a:srcRect l="58383" t="25219" r="7857" b="32453"/>
          <a:stretch>
            <a:fillRect/>
          </a:stretch>
        </p:blipFill>
        <p:spPr bwMode="auto">
          <a:xfrm>
            <a:off x="251520" y="2132856"/>
            <a:ext cx="439248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5864" y="1145768"/>
            <a:ext cx="1968624" cy="55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5004048" y="2060848"/>
            <a:ext cx="19688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tx1">
                    <a:lumMod val="50000"/>
                  </a:schemeClr>
                </a:solidFill>
              </a:rPr>
              <a:t>Fig. 6 Content of GSH (a),</a:t>
            </a:r>
          </a:p>
          <a:p>
            <a:r>
              <a:rPr lang="en-GB" sz="1000" dirty="0" smtClean="0">
                <a:solidFill>
                  <a:schemeClr val="tx1">
                    <a:lumMod val="50000"/>
                  </a:schemeClr>
                </a:solidFill>
              </a:rPr>
              <a:t>content of GSSG (b), and GSH/</a:t>
            </a:r>
          </a:p>
          <a:p>
            <a:r>
              <a:rPr lang="en-GB" sz="1000" dirty="0" smtClean="0">
                <a:solidFill>
                  <a:schemeClr val="tx1">
                    <a:lumMod val="50000"/>
                  </a:schemeClr>
                </a:solidFill>
              </a:rPr>
              <a:t>GSSG ratio (c) in lung of mice</a:t>
            </a:r>
          </a:p>
          <a:p>
            <a:r>
              <a:rPr lang="en-GB" sz="1000" dirty="0" smtClean="0">
                <a:solidFill>
                  <a:schemeClr val="tx1">
                    <a:lumMod val="50000"/>
                  </a:schemeClr>
                </a:solidFill>
              </a:rPr>
              <a:t>after chronic exposure (13</a:t>
            </a:r>
          </a:p>
          <a:p>
            <a:r>
              <a:rPr lang="en-GB" sz="1000" dirty="0" smtClean="0">
                <a:solidFill>
                  <a:schemeClr val="tx1">
                    <a:lumMod val="50000"/>
                  </a:schemeClr>
                </a:solidFill>
              </a:rPr>
              <a:t>weeks) to </a:t>
            </a:r>
            <a:r>
              <a:rPr lang="en-GB" sz="1000" dirty="0" err="1" smtClean="0">
                <a:solidFill>
                  <a:schemeClr val="tx1">
                    <a:lumMod val="50000"/>
                  </a:schemeClr>
                </a:solidFill>
              </a:rPr>
              <a:t>CdO</a:t>
            </a:r>
            <a:r>
              <a:rPr lang="en-GB" sz="1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1000" dirty="0" err="1" smtClean="0">
                <a:solidFill>
                  <a:schemeClr val="tx1">
                    <a:lumMod val="50000"/>
                  </a:schemeClr>
                </a:solidFill>
              </a:rPr>
              <a:t>nanoparticles</a:t>
            </a:r>
            <a:r>
              <a:rPr lang="en-GB" sz="1000" dirty="0" smtClean="0">
                <a:solidFill>
                  <a:schemeClr val="tx1">
                    <a:lumMod val="50000"/>
                  </a:schemeClr>
                </a:solidFill>
              </a:rPr>
              <a:t> at</a:t>
            </a:r>
          </a:p>
          <a:p>
            <a:r>
              <a:rPr lang="en-GB" sz="1000" dirty="0" smtClean="0">
                <a:solidFill>
                  <a:schemeClr val="tx1">
                    <a:lumMod val="50000"/>
                  </a:schemeClr>
                </a:solidFill>
              </a:rPr>
              <a:t>dose 1 (D1) and dose 2 (D2).</a:t>
            </a:r>
          </a:p>
          <a:p>
            <a:r>
              <a:rPr lang="en-GB" sz="1000" dirty="0" smtClean="0">
                <a:solidFill>
                  <a:schemeClr val="tx1">
                    <a:lumMod val="50000"/>
                  </a:schemeClr>
                </a:solidFill>
              </a:rPr>
              <a:t>Numbers with asterisk (*) in the</a:t>
            </a:r>
          </a:p>
          <a:p>
            <a:r>
              <a:rPr lang="en-GB" sz="1000" dirty="0" smtClean="0">
                <a:solidFill>
                  <a:schemeClr val="tx1">
                    <a:lumMod val="50000"/>
                  </a:schemeClr>
                </a:solidFill>
              </a:rPr>
              <a:t>graph indicate significant</a:t>
            </a:r>
          </a:p>
          <a:p>
            <a:r>
              <a:rPr lang="en-GB" sz="1000" dirty="0" smtClean="0">
                <a:solidFill>
                  <a:schemeClr val="tx1">
                    <a:lumMod val="50000"/>
                  </a:schemeClr>
                </a:solidFill>
              </a:rPr>
              <a:t>differences compared to the</a:t>
            </a:r>
          </a:p>
          <a:p>
            <a:r>
              <a:rPr lang="en-GB" sz="1000" dirty="0" smtClean="0">
                <a:solidFill>
                  <a:schemeClr val="tx1">
                    <a:lumMod val="50000"/>
                  </a:schemeClr>
                </a:solidFill>
              </a:rPr>
              <a:t>control variant within the</a:t>
            </a:r>
          </a:p>
          <a:p>
            <a:r>
              <a:rPr lang="en-GB" sz="1000" dirty="0" smtClean="0">
                <a:solidFill>
                  <a:schemeClr val="tx1">
                    <a:lumMod val="50000"/>
                  </a:schemeClr>
                </a:solidFill>
              </a:rPr>
              <a:t>respective week (p&lt;0.05; N=5</a:t>
            </a:r>
          </a:p>
          <a:p>
            <a:r>
              <a:rPr lang="en-GB" sz="1000" dirty="0" smtClean="0">
                <a:solidFill>
                  <a:schemeClr val="tx1">
                    <a:lumMod val="50000"/>
                  </a:schemeClr>
                </a:solidFill>
              </a:rPr>
              <a:t>animals)</a:t>
            </a:r>
            <a:endParaRPr lang="en-GB" sz="1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612174" y="6253862"/>
            <a:ext cx="1818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Bláhová (2014) </a:t>
            </a:r>
            <a:br>
              <a:rPr lang="en-GB" sz="800" dirty="0" smtClean="0"/>
            </a:br>
            <a:r>
              <a:rPr lang="en-GB" sz="800" dirty="0" smtClean="0"/>
              <a:t>Anal </a:t>
            </a:r>
            <a:r>
              <a:rPr lang="en-GB" sz="800" dirty="0" err="1" smtClean="0"/>
              <a:t>Bioanal</a:t>
            </a:r>
            <a:r>
              <a:rPr lang="en-GB" sz="800" dirty="0" smtClean="0"/>
              <a:t> </a:t>
            </a:r>
            <a:r>
              <a:rPr lang="en-GB" sz="800" dirty="0" err="1" smtClean="0"/>
              <a:t>Chem</a:t>
            </a:r>
            <a:r>
              <a:rPr lang="en-GB" sz="800" dirty="0" smtClean="0"/>
              <a:t> 406:5867–5876</a:t>
            </a:r>
            <a:endParaRPr lang="en-GB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Analýza metabolitů – lipidy</a:t>
            </a:r>
          </a:p>
        </p:txBody>
      </p:sp>
      <p:pic>
        <p:nvPicPr>
          <p:cNvPr id="4" name="Picture 7" descr="http://www.lipidall.com/img/Lipidomics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611560" y="1556792"/>
            <a:ext cx="7809882" cy="4353532"/>
          </a:xfrm>
          <a:prstGeom prst="rect">
            <a:avLst/>
          </a:prstGeom>
          <a:noFill/>
        </p:spPr>
      </p:pic>
      <p:sp>
        <p:nvSpPr>
          <p:cNvPr id="5" name="Elipsa 4"/>
          <p:cNvSpPr/>
          <p:nvPr/>
        </p:nvSpPr>
        <p:spPr>
          <a:xfrm>
            <a:off x="827584" y="3068960"/>
            <a:ext cx="1152128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Elipsa 5"/>
          <p:cNvSpPr/>
          <p:nvPr/>
        </p:nvSpPr>
        <p:spPr>
          <a:xfrm>
            <a:off x="683568" y="3573016"/>
            <a:ext cx="1152128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lipsa 6"/>
          <p:cNvSpPr/>
          <p:nvPr/>
        </p:nvSpPr>
        <p:spPr>
          <a:xfrm>
            <a:off x="1691680" y="2708920"/>
            <a:ext cx="1152128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lipsa 7"/>
          <p:cNvSpPr/>
          <p:nvPr/>
        </p:nvSpPr>
        <p:spPr>
          <a:xfrm>
            <a:off x="6588224" y="1484784"/>
            <a:ext cx="1152128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lipsa 8"/>
          <p:cNvSpPr/>
          <p:nvPr/>
        </p:nvSpPr>
        <p:spPr>
          <a:xfrm>
            <a:off x="4067944" y="3717032"/>
            <a:ext cx="1728192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dirty="0" err="1" smtClean="0">
                <a:solidFill>
                  <a:schemeClr val="tx2">
                    <a:lumMod val="75000"/>
                  </a:schemeClr>
                </a:solidFill>
              </a:rPr>
              <a:t>Analýza metabolitů – lipidy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31624" b="18076"/>
          <a:stretch>
            <a:fillRect/>
          </a:stretch>
        </p:blipFill>
        <p:spPr bwMode="auto">
          <a:xfrm>
            <a:off x="179512" y="3181869"/>
            <a:ext cx="8784976" cy="283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4067944" y="27809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Extrakt, tkáň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419872" y="602128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Bioinformatika</a:t>
            </a:r>
            <a:r>
              <a:rPr lang="cs-CZ" dirty="0" smtClean="0"/>
              <a:t> (korekce dat, analýza dat-</a:t>
            </a:r>
            <a:r>
              <a:rPr lang="cs-CZ" dirty="0" err="1" smtClean="0"/>
              <a:t>PCA</a:t>
            </a:r>
            <a:r>
              <a:rPr lang="cs-CZ" dirty="0" smtClean="0"/>
              <a:t>, </a:t>
            </a:r>
            <a:r>
              <a:rPr lang="cs-CZ" dirty="0" err="1" smtClean="0"/>
              <a:t>visualizace</a:t>
            </a:r>
            <a:r>
              <a:rPr lang="cs-CZ" dirty="0" smtClean="0"/>
              <a:t>, interpretace)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95536" y="1412776"/>
            <a:ext cx="792088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Extrakce</a:t>
            </a:r>
            <a:r>
              <a:rPr lang="cs-CZ" dirty="0" smtClean="0"/>
              <a:t>: různá pro různě polární lipidy, aditiva podporující rozpustnost, nutné antioxidanty, práce ve skle, inertní atmosféra </a:t>
            </a:r>
            <a:r>
              <a:rPr lang="cs-CZ" dirty="0" err="1" smtClean="0"/>
              <a:t>N</a:t>
            </a:r>
            <a:r>
              <a:rPr lang="cs-CZ" baseline="-25000" dirty="0" err="1" smtClean="0"/>
              <a:t>2</a:t>
            </a:r>
            <a:r>
              <a:rPr lang="cs-CZ" dirty="0" smtClean="0"/>
              <a:t>, -80°C, využití interních standardů</a:t>
            </a:r>
          </a:p>
          <a:p>
            <a:endParaRPr lang="cs-CZ" sz="1400" dirty="0" smtClean="0"/>
          </a:p>
          <a:p>
            <a:r>
              <a:rPr lang="cs-CZ" b="1" dirty="0" smtClean="0"/>
              <a:t>Analýza</a:t>
            </a:r>
            <a:r>
              <a:rPr lang="cs-CZ" dirty="0" smtClean="0"/>
              <a:t>: „</a:t>
            </a:r>
            <a:r>
              <a:rPr lang="cs-CZ" dirty="0" err="1" smtClean="0"/>
              <a:t>Shotgun</a:t>
            </a:r>
            <a:r>
              <a:rPr lang="cs-CZ" dirty="0" smtClean="0"/>
              <a:t>“ MS (bez separace), </a:t>
            </a:r>
            <a:r>
              <a:rPr lang="cs-CZ" dirty="0" err="1" smtClean="0"/>
              <a:t>UHPLC</a:t>
            </a:r>
            <a:r>
              <a:rPr lang="cs-CZ" dirty="0" smtClean="0"/>
              <a:t> MS, </a:t>
            </a:r>
            <a:r>
              <a:rPr lang="cs-CZ" dirty="0" err="1" smtClean="0"/>
              <a:t>SFC</a:t>
            </a:r>
            <a:r>
              <a:rPr lang="cs-CZ" dirty="0" smtClean="0"/>
              <a:t> MS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107504" y="3356992"/>
            <a:ext cx="3168352" cy="2160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Šipka dolů 9"/>
          <p:cNvSpPr/>
          <p:nvPr/>
        </p:nvSpPr>
        <p:spPr>
          <a:xfrm>
            <a:off x="971600" y="5589240"/>
            <a:ext cx="50405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ovéPole 10"/>
          <p:cNvSpPr txBox="1"/>
          <p:nvPr/>
        </p:nvSpPr>
        <p:spPr>
          <a:xfrm>
            <a:off x="179512" y="5877272"/>
            <a:ext cx="2116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Detail – </a:t>
            </a:r>
            <a:r>
              <a:rPr lang="en-GB" sz="1400" dirty="0" err="1" smtClean="0"/>
              <a:t>viz</a:t>
            </a:r>
            <a:r>
              <a:rPr lang="en-GB" sz="1400" dirty="0" smtClean="0"/>
              <a:t> </a:t>
            </a:r>
            <a:r>
              <a:rPr lang="en-GB" sz="1400" dirty="0" err="1" smtClean="0"/>
              <a:t>další</a:t>
            </a:r>
            <a:r>
              <a:rPr lang="en-GB" sz="1400" dirty="0" smtClean="0"/>
              <a:t> </a:t>
            </a:r>
            <a:r>
              <a:rPr lang="en-GB" sz="1400" dirty="0" err="1" smtClean="0"/>
              <a:t>snímek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37278" r="64754" b="29556"/>
          <a:stretch>
            <a:fillRect/>
          </a:stretch>
        </p:blipFill>
        <p:spPr bwMode="auto">
          <a:xfrm>
            <a:off x="467544" y="548680"/>
            <a:ext cx="8336311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Student(ka) by </a:t>
            </a:r>
            <a:r>
              <a:rPr lang="en-GB" dirty="0" err="1" smtClean="0"/>
              <a:t>měl</a:t>
            </a:r>
            <a:r>
              <a:rPr lang="en-GB" dirty="0" smtClean="0"/>
              <a:t>(a) </a:t>
            </a:r>
            <a:r>
              <a:rPr lang="en-GB" dirty="0" err="1" smtClean="0"/>
              <a:t>znát</a:t>
            </a:r>
            <a:endParaRPr lang="en-GB" dirty="0" smtClean="0"/>
          </a:p>
          <a:p>
            <a:pPr lvl="1"/>
            <a:r>
              <a:rPr lang="cs-CZ" dirty="0" smtClean="0"/>
              <a:t>Co je to </a:t>
            </a:r>
            <a:r>
              <a:rPr lang="cs-CZ" dirty="0" err="1" smtClean="0"/>
              <a:t>metabolomika</a:t>
            </a:r>
            <a:r>
              <a:rPr lang="cs-CZ" dirty="0" smtClean="0"/>
              <a:t>, principy stanovení </a:t>
            </a:r>
            <a:r>
              <a:rPr lang="cs-CZ" dirty="0" err="1" smtClean="0"/>
              <a:t>metabolomu</a:t>
            </a:r>
            <a:endParaRPr lang="cs-CZ" dirty="0" smtClean="0"/>
          </a:p>
          <a:p>
            <a:pPr lvl="1"/>
            <a:r>
              <a:rPr lang="en-GB" dirty="0" smtClean="0"/>
              <a:t>Co </a:t>
            </a:r>
            <a:r>
              <a:rPr lang="en-GB" dirty="0" err="1" smtClean="0"/>
              <a:t>jsou</a:t>
            </a:r>
            <a:r>
              <a:rPr lang="en-GB" dirty="0" smtClean="0"/>
              <a:t> to </a:t>
            </a:r>
            <a:r>
              <a:rPr lang="en-GB" dirty="0" err="1" smtClean="0"/>
              <a:t>metabolity</a:t>
            </a:r>
            <a:r>
              <a:rPr lang="en-GB" dirty="0" smtClean="0"/>
              <a:t>? </a:t>
            </a:r>
            <a:r>
              <a:rPr lang="en-GB" dirty="0" err="1" smtClean="0"/>
              <a:t>Jaké</a:t>
            </a:r>
            <a:r>
              <a:rPr lang="en-GB" dirty="0" smtClean="0"/>
              <a:t> </a:t>
            </a:r>
            <a:r>
              <a:rPr lang="en-GB" dirty="0" err="1" smtClean="0"/>
              <a:t>existují</a:t>
            </a:r>
            <a:r>
              <a:rPr lang="en-GB" dirty="0" smtClean="0"/>
              <a:t> </a:t>
            </a:r>
            <a:r>
              <a:rPr lang="en-GB" dirty="0" err="1" smtClean="0"/>
              <a:t>typy</a:t>
            </a:r>
            <a:r>
              <a:rPr lang="en-GB" dirty="0" smtClean="0"/>
              <a:t> a </a:t>
            </a:r>
            <a:r>
              <a:rPr lang="en-GB" dirty="0" err="1" smtClean="0"/>
              <a:t>skupiny</a:t>
            </a:r>
            <a:r>
              <a:rPr lang="en-GB" dirty="0" smtClean="0"/>
              <a:t>? </a:t>
            </a:r>
            <a:r>
              <a:rPr lang="cs-CZ" dirty="0" smtClean="0"/>
              <a:t>Významné metabolity lipidů, </a:t>
            </a:r>
            <a:r>
              <a:rPr lang="cs-CZ" dirty="0" err="1" smtClean="0"/>
              <a:t>AA</a:t>
            </a:r>
            <a:r>
              <a:rPr lang="cs-CZ" smtClean="0"/>
              <a:t>, NA</a:t>
            </a:r>
            <a:endParaRPr lang="cs-CZ" dirty="0" smtClean="0"/>
          </a:p>
          <a:p>
            <a:pPr lvl="1"/>
            <a:r>
              <a:rPr lang="en-GB" dirty="0" err="1" smtClean="0"/>
              <a:t>Jaké</a:t>
            </a:r>
            <a:r>
              <a:rPr lang="en-GB" dirty="0" smtClean="0"/>
              <a:t> </a:t>
            </a:r>
            <a:r>
              <a:rPr lang="en-GB" dirty="0" err="1" smtClean="0"/>
              <a:t>jsou</a:t>
            </a:r>
            <a:r>
              <a:rPr lang="en-GB" dirty="0" smtClean="0"/>
              <a:t> </a:t>
            </a:r>
            <a:r>
              <a:rPr lang="en-GB" dirty="0" err="1" smtClean="0"/>
              <a:t>klíčové</a:t>
            </a:r>
            <a:r>
              <a:rPr lang="en-GB" dirty="0" smtClean="0"/>
              <a:t> </a:t>
            </a:r>
            <a:r>
              <a:rPr lang="en-GB" dirty="0" err="1" smtClean="0"/>
              <a:t>kroky</a:t>
            </a:r>
            <a:r>
              <a:rPr lang="en-GB" dirty="0" smtClean="0"/>
              <a:t> v </a:t>
            </a:r>
            <a:r>
              <a:rPr lang="en-GB" dirty="0" err="1" smtClean="0"/>
              <a:t>jejich</a:t>
            </a:r>
            <a:r>
              <a:rPr lang="en-GB" dirty="0" smtClean="0"/>
              <a:t> </a:t>
            </a:r>
            <a:r>
              <a:rPr lang="en-GB" dirty="0" err="1" smtClean="0"/>
              <a:t>analýze</a:t>
            </a:r>
            <a:r>
              <a:rPr lang="en-GB" dirty="0" smtClean="0"/>
              <a:t>? </a:t>
            </a:r>
            <a:r>
              <a:rPr lang="en-GB" dirty="0" err="1" smtClean="0"/>
              <a:t>Principy</a:t>
            </a:r>
            <a:r>
              <a:rPr lang="en-GB" dirty="0" smtClean="0"/>
              <a:t> </a:t>
            </a:r>
            <a:r>
              <a:rPr lang="en-GB" dirty="0" err="1" smtClean="0"/>
              <a:t>metod</a:t>
            </a:r>
            <a:r>
              <a:rPr lang="en-GB" dirty="0" smtClean="0"/>
              <a:t> </a:t>
            </a:r>
            <a:r>
              <a:rPr lang="cs-CZ" dirty="0" smtClean="0"/>
              <a:t>extrakce, </a:t>
            </a:r>
            <a:r>
              <a:rPr lang="en-GB" dirty="0" err="1" smtClean="0"/>
              <a:t>separace</a:t>
            </a:r>
            <a:r>
              <a:rPr lang="en-GB" dirty="0" smtClean="0"/>
              <a:t> a </a:t>
            </a:r>
            <a:r>
              <a:rPr lang="en-GB" dirty="0" err="1" smtClean="0"/>
              <a:t>detekce</a:t>
            </a:r>
            <a:endParaRPr lang="en-GB" dirty="0" smtClean="0"/>
          </a:p>
          <a:p>
            <a:pPr lvl="1"/>
            <a:r>
              <a:rPr lang="en-GB" dirty="0" smtClean="0"/>
              <a:t>U </a:t>
            </a:r>
            <a:r>
              <a:rPr lang="en-GB" dirty="0" err="1" smtClean="0"/>
              <a:t>vybrané</a:t>
            </a:r>
            <a:r>
              <a:rPr lang="en-GB" dirty="0" smtClean="0"/>
              <a:t> </a:t>
            </a:r>
            <a:r>
              <a:rPr lang="en-GB" dirty="0" err="1" smtClean="0"/>
              <a:t>látky</a:t>
            </a:r>
            <a:r>
              <a:rPr lang="en-GB" dirty="0" smtClean="0"/>
              <a:t> </a:t>
            </a:r>
            <a:r>
              <a:rPr lang="en-GB" dirty="0" err="1" smtClean="0"/>
              <a:t>navrhnout</a:t>
            </a:r>
            <a:r>
              <a:rPr lang="en-GB" dirty="0" smtClean="0"/>
              <a:t> a </a:t>
            </a:r>
            <a:r>
              <a:rPr lang="en-GB" dirty="0" err="1" smtClean="0"/>
              <a:t>diskutovat</a:t>
            </a:r>
            <a:r>
              <a:rPr lang="en-GB" dirty="0" smtClean="0"/>
              <a:t> </a:t>
            </a:r>
            <a:r>
              <a:rPr lang="en-GB" dirty="0" err="1" smtClean="0"/>
              <a:t>přístup</a:t>
            </a:r>
            <a:r>
              <a:rPr lang="en-GB" dirty="0" smtClean="0"/>
              <a:t> k </a:t>
            </a:r>
            <a:r>
              <a:rPr lang="en-GB" dirty="0" err="1" smtClean="0"/>
              <a:t>analýze</a:t>
            </a:r>
            <a:r>
              <a:rPr lang="en-GB" dirty="0" smtClean="0"/>
              <a:t> z </a:t>
            </a:r>
            <a:r>
              <a:rPr lang="en-GB" dirty="0" err="1" smtClean="0"/>
              <a:t>biologického</a:t>
            </a:r>
            <a:r>
              <a:rPr lang="en-GB" dirty="0" smtClean="0"/>
              <a:t> </a:t>
            </a:r>
            <a:r>
              <a:rPr lang="en-GB" dirty="0" err="1" smtClean="0"/>
              <a:t>vzorku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11560" y="274638"/>
            <a:ext cx="7848872" cy="8501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Shrnutí</a:t>
            </a: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https://encrypted-tbn1.gstatic.com/images?q=tbn:ANd9GcScSEFiEpBvu_G1IUcIi9ZLImJLnwBDfsTIfI8E5rmaJzzHC8O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60648"/>
            <a:ext cx="1748408" cy="874205"/>
          </a:xfrm>
          <a:prstGeom prst="rect">
            <a:avLst/>
          </a:prstGeom>
          <a:noFill/>
        </p:spPr>
      </p:pic>
      <p:pic>
        <p:nvPicPr>
          <p:cNvPr id="5" name="Picture 2" descr="https://encrypted-tbn1.gstatic.com/images?q=tbn:ANd9GcScSEFiEpBvu_G1IUcIi9ZLImJLnwBDfsTIfI8E5rmaJzzHC8O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0648"/>
            <a:ext cx="1728192" cy="864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78098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dirty="0" err="1" smtClean="0">
                <a:solidFill>
                  <a:schemeClr val="tx2">
                    <a:lumMod val="75000"/>
                  </a:schemeClr>
                </a:solidFill>
              </a:rPr>
              <a:t>METABOLOM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 – jak?</a:t>
            </a:r>
            <a:endParaRPr lang="cs-CZ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2" descr="Figure 5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24744"/>
            <a:ext cx="6552728" cy="4661375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2267744" y="6642556"/>
            <a:ext cx="89289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</a:t>
            </a:r>
            <a:r>
              <a:rPr lang="cs-CZ" sz="800" dirty="0" err="1" smtClean="0"/>
              <a:t>cancerdiscovery.aacrjournals.org</a:t>
            </a:r>
            <a:r>
              <a:rPr lang="cs-CZ" sz="800" dirty="0" smtClean="0"/>
              <a:t>/</a:t>
            </a:r>
            <a:r>
              <a:rPr lang="cs-CZ" sz="800" dirty="0" err="1" smtClean="0"/>
              <a:t>content</a:t>
            </a:r>
            <a:r>
              <a:rPr lang="cs-CZ" sz="800" dirty="0" smtClean="0"/>
              <a:t>/2/10/</a:t>
            </a:r>
            <a:r>
              <a:rPr lang="cs-CZ" sz="800" dirty="0" err="1" smtClean="0"/>
              <a:t>881.figures</a:t>
            </a:r>
            <a:r>
              <a:rPr lang="cs-CZ" sz="800" dirty="0" smtClean="0"/>
              <a:t>-</a:t>
            </a:r>
            <a:r>
              <a:rPr lang="cs-CZ" sz="800" dirty="0" err="1" smtClean="0"/>
              <a:t>only</a:t>
            </a:r>
            <a:r>
              <a:rPr lang="cs-CZ" sz="800" dirty="0" smtClean="0"/>
              <a:t>?</a:t>
            </a:r>
            <a:r>
              <a:rPr lang="cs-CZ" sz="800" dirty="0" err="1" smtClean="0"/>
              <a:t>cited</a:t>
            </a:r>
            <a:r>
              <a:rPr lang="cs-CZ" sz="800" dirty="0" smtClean="0"/>
              <a:t>-by=</a:t>
            </a:r>
            <a:r>
              <a:rPr lang="cs-CZ" sz="800" dirty="0" err="1" smtClean="0"/>
              <a:t>yes</a:t>
            </a:r>
            <a:r>
              <a:rPr lang="cs-CZ" sz="800" dirty="0" smtClean="0"/>
              <a:t>&amp;</a:t>
            </a:r>
            <a:r>
              <a:rPr lang="cs-CZ" sz="800" dirty="0" err="1" smtClean="0"/>
              <a:t>legid</a:t>
            </a:r>
            <a:r>
              <a:rPr lang="cs-CZ" sz="800" dirty="0" smtClean="0"/>
              <a:t>=</a:t>
            </a:r>
            <a:r>
              <a:rPr lang="cs-CZ" sz="800" dirty="0" err="1" smtClean="0"/>
              <a:t>candisc</a:t>
            </a:r>
            <a:r>
              <a:rPr lang="cs-CZ" sz="800" dirty="0" smtClean="0"/>
              <a:t>;2/10/881</a:t>
            </a:r>
            <a:endParaRPr lang="cs-CZ" sz="800" dirty="0"/>
          </a:p>
        </p:txBody>
      </p:sp>
      <p:sp>
        <p:nvSpPr>
          <p:cNvPr id="11" name="Elipsa 10"/>
          <p:cNvSpPr/>
          <p:nvPr/>
        </p:nvSpPr>
        <p:spPr>
          <a:xfrm>
            <a:off x="5796136" y="1628800"/>
            <a:ext cx="2448272" cy="50405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1619672" y="836712"/>
            <a:ext cx="6048672" cy="72008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smtClean="0">
                <a:solidFill>
                  <a:srgbClr val="000000"/>
                </a:solidFill>
              </a:rPr>
              <a:t>Klesá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počet</a:t>
            </a:r>
            <a:r>
              <a:rPr lang="cs-CZ" dirty="0" smtClean="0">
                <a:solidFill>
                  <a:srgbClr val="000000"/>
                </a:solidFill>
              </a:rPr>
              <a:t> analyzovaných molekul 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2051720" y="5589240"/>
            <a:ext cx="1800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dirty="0" err="1" smtClean="0">
                <a:solidFill>
                  <a:schemeClr val="bg1">
                    <a:lumMod val="50000"/>
                  </a:schemeClr>
                </a:solidFill>
              </a:rPr>
              <a:t>RT</a:t>
            </a: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cs-CZ" sz="1400" dirty="0" err="1" smtClean="0">
                <a:solidFill>
                  <a:schemeClr val="bg1">
                    <a:lumMod val="50000"/>
                  </a:schemeClr>
                </a:solidFill>
              </a:rPr>
              <a:t>PCR</a:t>
            </a:r>
            <a:endParaRPr lang="cs-CZ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</a:rPr>
              <a:t>DNA </a:t>
            </a:r>
            <a:r>
              <a:rPr lang="cs-CZ" sz="1400" dirty="0" err="1" smtClean="0">
                <a:solidFill>
                  <a:schemeClr val="bg1">
                    <a:lumMod val="50000"/>
                  </a:schemeClr>
                </a:solidFill>
              </a:rPr>
              <a:t>Microarrays</a:t>
            </a: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Gene Chips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067944" y="5733256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err="1" smtClean="0">
                <a:solidFill>
                  <a:schemeClr val="bg1">
                    <a:lumMod val="50000"/>
                  </a:schemeClr>
                </a:solidFill>
              </a:rPr>
              <a:t>2D</a:t>
            </a: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cs-CZ" sz="1400" dirty="0" err="1" smtClean="0">
                <a:solidFill>
                  <a:schemeClr val="bg1">
                    <a:lumMod val="50000"/>
                  </a:schemeClr>
                </a:solidFill>
              </a:rPr>
              <a:t>PAGE</a:t>
            </a: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400" dirty="0" err="1" smtClean="0">
                <a:solidFill>
                  <a:schemeClr val="bg1">
                    <a:lumMod val="50000"/>
                  </a:schemeClr>
                </a:solidFill>
              </a:rPr>
              <a:t>MALDI</a:t>
            </a: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</a:rPr>
              <a:t>-MS</a:t>
            </a:r>
          </a:p>
          <a:p>
            <a:r>
              <a:rPr lang="cs-CZ" sz="1400" dirty="0" err="1" smtClean="0">
                <a:solidFill>
                  <a:schemeClr val="bg1">
                    <a:lumMod val="50000"/>
                  </a:schemeClr>
                </a:solidFill>
              </a:rPr>
              <a:t>2D</a:t>
            </a: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cs-CZ" sz="1400" dirty="0" err="1" smtClean="0">
                <a:solidFill>
                  <a:schemeClr val="bg1">
                    <a:lumMod val="50000"/>
                  </a:schemeClr>
                </a:solidFill>
              </a:rPr>
              <a:t>LC</a:t>
            </a: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</a:rPr>
              <a:t>-MS</a:t>
            </a:r>
          </a:p>
        </p:txBody>
      </p:sp>
      <p:sp>
        <p:nvSpPr>
          <p:cNvPr id="13" name="Text Box 58"/>
          <p:cNvSpPr txBox="1">
            <a:spLocks noChangeArrowheads="1"/>
          </p:cNvSpPr>
          <p:nvPr/>
        </p:nvSpPr>
        <p:spPr bwMode="auto">
          <a:xfrm>
            <a:off x="6280716" y="5373216"/>
            <a:ext cx="173957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dirty="0" err="1" smtClean="0">
                <a:solidFill>
                  <a:schemeClr val="tx1">
                    <a:lumMod val="50000"/>
                  </a:schemeClr>
                </a:solidFill>
              </a:rPr>
              <a:t>NMR</a:t>
            </a:r>
            <a:endParaRPr lang="cs-CZ" sz="14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cs-CZ" sz="1400" dirty="0" err="1" smtClean="0">
                <a:solidFill>
                  <a:schemeClr val="tx1">
                    <a:lumMod val="50000"/>
                  </a:schemeClr>
                </a:solidFill>
              </a:rPr>
              <a:t>GC</a:t>
            </a:r>
            <a:r>
              <a:rPr lang="cs-CZ" sz="14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cs-CZ" sz="1400" dirty="0" err="1" smtClean="0">
                <a:solidFill>
                  <a:schemeClr val="tx1">
                    <a:lumMod val="50000"/>
                  </a:schemeClr>
                </a:solidFill>
              </a:rPr>
              <a:t>LC</a:t>
            </a:r>
            <a:r>
              <a:rPr lang="cs-CZ" sz="14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cs-CZ" sz="1400" dirty="0" err="1" smtClean="0">
                <a:solidFill>
                  <a:schemeClr val="tx1">
                    <a:lumMod val="50000"/>
                  </a:schemeClr>
                </a:solidFill>
              </a:rPr>
              <a:t>CE</a:t>
            </a:r>
            <a:r>
              <a:rPr lang="cs-CZ" sz="1400" dirty="0" smtClean="0">
                <a:solidFill>
                  <a:schemeClr val="tx1">
                    <a:lumMod val="50000"/>
                  </a:schemeClr>
                </a:solidFill>
              </a:rPr>
              <a:t>-MS</a:t>
            </a:r>
          </a:p>
          <a:p>
            <a:r>
              <a:rPr lang="cs-CZ" sz="1400" dirty="0" err="1" smtClean="0">
                <a:solidFill>
                  <a:schemeClr val="tx1">
                    <a:lumMod val="50000"/>
                  </a:schemeClr>
                </a:solidFill>
              </a:rPr>
              <a:t>MALDI</a:t>
            </a:r>
            <a:r>
              <a:rPr lang="cs-CZ" sz="14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cs-CZ" sz="1400" dirty="0" err="1" smtClean="0">
                <a:solidFill>
                  <a:schemeClr val="tx1">
                    <a:lumMod val="50000"/>
                  </a:schemeClr>
                </a:solidFill>
              </a:rPr>
              <a:t>DESI</a:t>
            </a:r>
            <a:r>
              <a:rPr lang="cs-CZ" sz="1400" dirty="0" smtClean="0">
                <a:solidFill>
                  <a:schemeClr val="tx1">
                    <a:lumMod val="50000"/>
                  </a:schemeClr>
                </a:solidFill>
              </a:rPr>
              <a:t>- MS </a:t>
            </a:r>
          </a:p>
          <a:p>
            <a:r>
              <a:rPr lang="cs-CZ" sz="1400" dirty="0" err="1" smtClean="0">
                <a:solidFill>
                  <a:schemeClr val="tx1">
                    <a:lumMod val="50000"/>
                  </a:schemeClr>
                </a:solidFill>
              </a:rPr>
              <a:t>MSI</a:t>
            </a:r>
            <a:endParaRPr lang="cs-CZ" sz="1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Šipka doprava 13"/>
          <p:cNvSpPr/>
          <p:nvPr/>
        </p:nvSpPr>
        <p:spPr>
          <a:xfrm>
            <a:off x="1619672" y="1268760"/>
            <a:ext cx="6048672" cy="72008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smtClean="0">
                <a:solidFill>
                  <a:schemeClr val="tx1">
                    <a:lumMod val="50000"/>
                  </a:schemeClr>
                </a:solidFill>
              </a:rPr>
              <a:t>Roste</a:t>
            </a:r>
            <a:r>
              <a:rPr lang="cs-CZ" dirty="0" smtClean="0">
                <a:solidFill>
                  <a:srgbClr val="FF0000"/>
                </a:solidFill>
              </a:rPr>
              <a:t> chemická komplexnost </a:t>
            </a:r>
            <a:r>
              <a:rPr lang="cs-CZ" dirty="0" smtClean="0">
                <a:solidFill>
                  <a:srgbClr val="000000"/>
                </a:solidFill>
              </a:rPr>
              <a:t>analyzovaných sloučenin</a:t>
            </a:r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dirty="0" err="1" smtClean="0">
                <a:solidFill>
                  <a:schemeClr val="tx2">
                    <a:lumMod val="75000"/>
                  </a:schemeClr>
                </a:solidFill>
              </a:rPr>
              <a:t>METABOLOMIKA</a:t>
            </a:r>
            <a:endParaRPr lang="cs-CZ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8" descr="http://jdr.sagepub.com/content/90/5/561/F2.larg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863807" y="1484784"/>
            <a:ext cx="5280193" cy="3565380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179512" y="1484784"/>
            <a:ext cx="3888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err="1" smtClean="0"/>
              <a:t>Metabolomika</a:t>
            </a:r>
            <a:r>
              <a:rPr lang="cs-CZ" sz="2400" dirty="0" smtClean="0"/>
              <a:t>:</a:t>
            </a:r>
          </a:p>
          <a:p>
            <a:r>
              <a:rPr lang="cs-CZ" dirty="0" smtClean="0"/>
              <a:t>Kvantitativní i kvalitativní studium metabolitů </a:t>
            </a:r>
            <a:r>
              <a:rPr lang="en-US" dirty="0" smtClean="0"/>
              <a:t>&lt;</a:t>
            </a:r>
            <a:r>
              <a:rPr lang="cs-CZ" dirty="0" smtClean="0"/>
              <a:t>1000 </a:t>
            </a:r>
            <a:r>
              <a:rPr lang="cs-CZ" dirty="0" err="1" smtClean="0"/>
              <a:t>Da</a:t>
            </a:r>
            <a:r>
              <a:rPr lang="cs-CZ" dirty="0" smtClean="0"/>
              <a:t> (</a:t>
            </a:r>
            <a:r>
              <a:rPr lang="cs-CZ" dirty="0" err="1" smtClean="0"/>
              <a:t>metabolomu</a:t>
            </a:r>
            <a:r>
              <a:rPr lang="cs-CZ" dirty="0" smtClean="0"/>
              <a:t>) látkové přeměny živých systémů</a:t>
            </a:r>
          </a:p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3284984"/>
            <a:ext cx="38164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Využití: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Adaptace organizmu na prostředí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Odhad toxicity látek 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Vývoj nových léčiv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Hledání </a:t>
            </a:r>
            <a:r>
              <a:rPr lang="cs-CZ" dirty="0" err="1" smtClean="0"/>
              <a:t>biomarkerů</a:t>
            </a:r>
            <a:r>
              <a:rPr lang="cs-CZ" dirty="0" smtClean="0"/>
              <a:t> metabolismu,   onemocnění, průběhu terapie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Charakterizace </a:t>
            </a:r>
            <a:r>
              <a:rPr lang="en-US" dirty="0" smtClean="0"/>
              <a:t>a </a:t>
            </a:r>
            <a:r>
              <a:rPr lang="en-US" dirty="0" err="1" smtClean="0"/>
              <a:t>identifiace</a:t>
            </a:r>
            <a:r>
              <a:rPr lang="en-US" dirty="0" smtClean="0"/>
              <a:t> </a:t>
            </a:r>
            <a:r>
              <a:rPr lang="cs-CZ" dirty="0" smtClean="0"/>
              <a:t>buněk (savčí, rostlinné, </a:t>
            </a:r>
            <a:r>
              <a:rPr lang="cs-CZ" dirty="0" err="1" smtClean="0"/>
              <a:t>GMO</a:t>
            </a:r>
            <a:r>
              <a:rPr lang="cs-CZ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Forenzní medicína</a:t>
            </a:r>
            <a:endParaRPr lang="cs-CZ" dirty="0"/>
          </a:p>
        </p:txBody>
      </p:sp>
      <p:sp>
        <p:nvSpPr>
          <p:cNvPr id="7" name="Elipsa 6"/>
          <p:cNvSpPr/>
          <p:nvPr/>
        </p:nvSpPr>
        <p:spPr>
          <a:xfrm>
            <a:off x="6372200" y="2348880"/>
            <a:ext cx="2771800" cy="1944216"/>
          </a:xfrm>
          <a:prstGeom prst="ellipse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ecetox">
    <a:dk1>
      <a:srgbClr val="58585A"/>
    </a:dk1>
    <a:lt1>
      <a:srgbClr val="FFFFFF"/>
    </a:lt1>
    <a:dk2>
      <a:srgbClr val="1F82C0"/>
    </a:dk2>
    <a:lt2>
      <a:srgbClr val="EEECE1"/>
    </a:lt2>
    <a:accent1>
      <a:srgbClr val="244061"/>
    </a:accent1>
    <a:accent2>
      <a:srgbClr val="953734"/>
    </a:accent2>
    <a:accent3>
      <a:srgbClr val="CBD300"/>
    </a:accent3>
    <a:accent4>
      <a:srgbClr val="BCC6E2"/>
    </a:accent4>
    <a:accent5>
      <a:srgbClr val="EA683E"/>
    </a:accent5>
    <a:accent6>
      <a:srgbClr val="FAC08F"/>
    </a:accent6>
    <a:hlink>
      <a:srgbClr val="CBD300"/>
    </a:hlink>
    <a:folHlink>
      <a:srgbClr val="EA683E"/>
    </a:folHlink>
  </a:clrScheme>
</a:themeOverride>
</file>

<file path=ppt/theme/themeOverride2.xml><?xml version="1.0" encoding="utf-8"?>
<a:themeOverride xmlns:a="http://schemas.openxmlformats.org/drawingml/2006/main">
  <a:clrScheme name="recetox">
    <a:dk1>
      <a:srgbClr val="58585A"/>
    </a:dk1>
    <a:lt1>
      <a:srgbClr val="FFFFFF"/>
    </a:lt1>
    <a:dk2>
      <a:srgbClr val="1F82C0"/>
    </a:dk2>
    <a:lt2>
      <a:srgbClr val="EEECE1"/>
    </a:lt2>
    <a:accent1>
      <a:srgbClr val="244061"/>
    </a:accent1>
    <a:accent2>
      <a:srgbClr val="953734"/>
    </a:accent2>
    <a:accent3>
      <a:srgbClr val="CBD300"/>
    </a:accent3>
    <a:accent4>
      <a:srgbClr val="BCC6E2"/>
    </a:accent4>
    <a:accent5>
      <a:srgbClr val="EA683E"/>
    </a:accent5>
    <a:accent6>
      <a:srgbClr val="FAC08F"/>
    </a:accent6>
    <a:hlink>
      <a:srgbClr val="CBD300"/>
    </a:hlink>
    <a:folHlink>
      <a:srgbClr val="EA683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4949</TotalTime>
  <Words>3194</Words>
  <Application>Microsoft Office PowerPoint</Application>
  <PresentationFormat>Předvádění na obrazovce (4:3)</PresentationFormat>
  <Paragraphs>952</Paragraphs>
  <Slides>77</Slides>
  <Notes>77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77</vt:i4>
      </vt:variant>
    </vt:vector>
  </HeadingPairs>
  <TitlesOfParts>
    <vt:vector size="78" baseType="lpstr">
      <vt:lpstr>Motiv sady Office</vt:lpstr>
      <vt:lpstr>STUDIUM ÚČINKŮ – metabolity Analýza malých molekul v (eko)toxikologii</vt:lpstr>
      <vt:lpstr>Schéma přednášky</vt:lpstr>
      <vt:lpstr>Metabolity: část systémové biologie</vt:lpstr>
      <vt:lpstr>Metabolity a malé molekuly</vt:lpstr>
      <vt:lpstr>Snímek 5</vt:lpstr>
      <vt:lpstr>METABOLOM</vt:lpstr>
      <vt:lpstr>METABOLOM – proč?</vt:lpstr>
      <vt:lpstr>METABOLOM – jak?</vt:lpstr>
      <vt:lpstr>METABOLOMIKA</vt:lpstr>
      <vt:lpstr>Snímek 10</vt:lpstr>
      <vt:lpstr>METABOLOMIKA - přístupy</vt:lpstr>
      <vt:lpstr>Snímek 12</vt:lpstr>
      <vt:lpstr>Data processing</vt:lpstr>
      <vt:lpstr>Hlavní skupiny metabolitů</vt:lpstr>
      <vt:lpstr>METABOLITY LIPIDŮ</vt:lpstr>
      <vt:lpstr>METABOLITY LIPIDŮ</vt:lpstr>
      <vt:lpstr>METABOLITY LIPIDŮ – dělení</vt:lpstr>
      <vt:lpstr>FOSFOLIPIDY</vt:lpstr>
      <vt:lpstr>METABOLITY FOSFOLIPIDŮ</vt:lpstr>
      <vt:lpstr>FOSFOLIPIDY – enzymatická oxidace</vt:lpstr>
      <vt:lpstr>FOSFOLIPIDY – neenzymatická oxidace</vt:lpstr>
      <vt:lpstr>FOSFOLIPIDY – neenzymatická oxidace</vt:lpstr>
      <vt:lpstr>DALŠÍ METABOLITY LIPIDŮ</vt:lpstr>
      <vt:lpstr>METABOLITY PEPTIDŮ</vt:lpstr>
      <vt:lpstr>METABOLITY PEPTIDŮ</vt:lpstr>
      <vt:lpstr>METABOLITY PEPTIDŮ (1)</vt:lpstr>
      <vt:lpstr>METABOLITY PEPTIDŮ (2)</vt:lpstr>
      <vt:lpstr>DALŠÍ METABOLITY  (sacharidy, nukleotidy)</vt:lpstr>
      <vt:lpstr>METABOLITY SACHARIDŮ</vt:lpstr>
      <vt:lpstr>METABOLITY NUKLEOTIDŮ</vt:lpstr>
      <vt:lpstr>DALŠÍ “malé molekuly” v ORGANIZMU</vt:lpstr>
      <vt:lpstr>MALÉ MOLEKULY V ORGANIZMU</vt:lpstr>
      <vt:lpstr>PŘÍRODNÍ LÁTKY - příklady</vt:lpstr>
      <vt:lpstr>PŘÍRODNÍ LÁTKY - příklady</vt:lpstr>
      <vt:lpstr>Snímek 35</vt:lpstr>
      <vt:lpstr>Stanovení metabolitů</vt:lpstr>
      <vt:lpstr>Metabolit x Matrice (vzorek)</vt:lpstr>
      <vt:lpstr>Příprava vzorku</vt:lpstr>
      <vt:lpstr>EXTRAKCE</vt:lpstr>
      <vt:lpstr>Homogenizace</vt:lpstr>
      <vt:lpstr>Odstranění matrice</vt:lpstr>
      <vt:lpstr>Přečištění - Zakoncentrování</vt:lpstr>
      <vt:lpstr>Přečištění – Zakoncentrování: SPE</vt:lpstr>
      <vt:lpstr>Přečištění - Zakoncentrování: SPE</vt:lpstr>
      <vt:lpstr>Extrakce</vt:lpstr>
      <vt:lpstr>Extrakce –vliv postupu na analýzu - příklad</vt:lpstr>
      <vt:lpstr>Extrakce –vliv extrakčního postupu na analýzu - příklad</vt:lpstr>
      <vt:lpstr>Derivatizace</vt:lpstr>
      <vt:lpstr>SEPARACE  A  Analýza</vt:lpstr>
      <vt:lpstr>Separace</vt:lpstr>
      <vt:lpstr>Separace</vt:lpstr>
      <vt:lpstr>LC - separace</vt:lpstr>
      <vt:lpstr>LC - separace</vt:lpstr>
      <vt:lpstr>LC - separace</vt:lpstr>
      <vt:lpstr>LC - separace</vt:lpstr>
      <vt:lpstr>GC – separace </vt:lpstr>
      <vt:lpstr>Analyzátory - Detektory</vt:lpstr>
      <vt:lpstr>Analyzátory – Detektory – Hmotnostní detekce</vt:lpstr>
      <vt:lpstr>Analyzátory – Detektory – Hmotnostní detekce</vt:lpstr>
      <vt:lpstr>Analyzátory – další detektory</vt:lpstr>
      <vt:lpstr>Snímek 61</vt:lpstr>
      <vt:lpstr>Snímek 62</vt:lpstr>
      <vt:lpstr>Imunoanalýza (immunoassays)</vt:lpstr>
      <vt:lpstr>Imunoanalýza (immunoassays)</vt:lpstr>
      <vt:lpstr>Praktické poznámky, validace</vt:lpstr>
      <vt:lpstr>Příklady stanovení metabolitů (oligopeptidy a lipidy)</vt:lpstr>
      <vt:lpstr>Analýza metabolitů – thioly (příklad)</vt:lpstr>
      <vt:lpstr>Modelový příklad</vt:lpstr>
      <vt:lpstr>Modelový příklad – výzkumná studie</vt:lpstr>
      <vt:lpstr>Modelový příklad – výzkumná studie</vt:lpstr>
      <vt:lpstr>Modelový příklad – výzkumná studie</vt:lpstr>
      <vt:lpstr>Modelový příklad – výzkumná studie</vt:lpstr>
      <vt:lpstr>Modelový příklad – výzkumná studie</vt:lpstr>
      <vt:lpstr>Analýza metabolitů – lipidy</vt:lpstr>
      <vt:lpstr>Analýza metabolitů – lipidy</vt:lpstr>
      <vt:lpstr>Snímek 76</vt:lpstr>
      <vt:lpstr>Snímek 77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Lucie Blahova</cp:lastModifiedBy>
  <cp:revision>411</cp:revision>
  <dcterms:created xsi:type="dcterms:W3CDTF">2010-05-17T15:27:49Z</dcterms:created>
  <dcterms:modified xsi:type="dcterms:W3CDTF">2015-11-25T13:25:41Z</dcterms:modified>
</cp:coreProperties>
</file>