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9"/>
  </p:notesMasterIdLst>
  <p:handoutMasterIdLst>
    <p:handoutMasterId r:id="rId30"/>
  </p:handoutMasterIdLst>
  <p:sldIdLst>
    <p:sldId id="493" r:id="rId2"/>
    <p:sldId id="495" r:id="rId3"/>
    <p:sldId id="496" r:id="rId4"/>
    <p:sldId id="497" r:id="rId5"/>
    <p:sldId id="499" r:id="rId6"/>
    <p:sldId id="505" r:id="rId7"/>
    <p:sldId id="506" r:id="rId8"/>
    <p:sldId id="504" r:id="rId9"/>
    <p:sldId id="508" r:id="rId10"/>
    <p:sldId id="524" r:id="rId11"/>
    <p:sldId id="500" r:id="rId12"/>
    <p:sldId id="501" r:id="rId13"/>
    <p:sldId id="478" r:id="rId14"/>
    <p:sldId id="510" r:id="rId15"/>
    <p:sldId id="514" r:id="rId16"/>
    <p:sldId id="511" r:id="rId17"/>
    <p:sldId id="502" r:id="rId18"/>
    <p:sldId id="503" r:id="rId19"/>
    <p:sldId id="509" r:id="rId20"/>
    <p:sldId id="513" r:id="rId21"/>
    <p:sldId id="515" r:id="rId22"/>
    <p:sldId id="518" r:id="rId23"/>
    <p:sldId id="519" r:id="rId24"/>
    <p:sldId id="520" r:id="rId25"/>
    <p:sldId id="521" r:id="rId26"/>
    <p:sldId id="522" r:id="rId27"/>
    <p:sldId id="523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FFCC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FFCC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D3F17F"/>
    <a:srgbClr val="856647"/>
    <a:srgbClr val="FF9900"/>
    <a:srgbClr val="FF6600"/>
    <a:srgbClr val="FFCC66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6344" autoAdjust="0"/>
  </p:normalViewPr>
  <p:slideViewPr>
    <p:cSldViewPr>
      <p:cViewPr varScale="1">
        <p:scale>
          <a:sx n="76" d="100"/>
          <a:sy n="76" d="100"/>
        </p:scale>
        <p:origin x="-2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20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4FE743-325F-4603-ABBC-EAC324564416}" type="datetimeFigureOut">
              <a:rPr lang="cs-CZ"/>
              <a:pPr>
                <a:defRPr/>
              </a:pPr>
              <a:t>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239630E-35E4-4E4A-AA41-117957C27C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A0DCBA3-1DD4-40AE-9C8E-7CDF4B9FEC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ha-bay.ics.muni.cz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>Electroporation exposes a cell to a high-intensity electric field that temporarily </a:t>
            </a:r>
          </a:p>
          <a:p>
            <a:r>
              <a:rPr lang="cs-CZ" smtClean="0">
                <a:latin typeface="Arial" charset="0"/>
              </a:rPr>
              <a:t>destabilizes the membrane. </a:t>
            </a:r>
          </a:p>
          <a:p>
            <a:r>
              <a:rPr lang="cs-CZ" smtClean="0">
                <a:latin typeface="Arial" charset="0"/>
              </a:rPr>
              <a:t>2</a:t>
            </a:r>
          </a:p>
          <a:p>
            <a:r>
              <a:rPr lang="cs-CZ" smtClean="0">
                <a:latin typeface="Arial" charset="0"/>
              </a:rPr>
              <a:t>During this time the membrane is highly permeable to exogenous molecules </a:t>
            </a:r>
          </a:p>
          <a:p>
            <a:r>
              <a:rPr lang="cs-CZ" smtClean="0">
                <a:latin typeface="Arial" charset="0"/>
              </a:rPr>
              <a:t>present in the surrounding media.</a:t>
            </a:r>
          </a:p>
          <a:p>
            <a:r>
              <a:rPr lang="cs-CZ" smtClean="0">
                <a:latin typeface="Arial" charset="0"/>
              </a:rPr>
              <a:t>3</a:t>
            </a:r>
          </a:p>
          <a:p>
            <a:r>
              <a:rPr lang="cs-CZ" smtClean="0">
                <a:latin typeface="Arial" charset="0"/>
              </a:rPr>
              <a:t>DNA then moves into the cell through these holes.</a:t>
            </a:r>
          </a:p>
          <a:p>
            <a:r>
              <a:rPr lang="cs-CZ" smtClean="0">
                <a:latin typeface="Arial" charset="0"/>
              </a:rPr>
              <a:t>4</a:t>
            </a:r>
          </a:p>
          <a:p>
            <a:r>
              <a:rPr lang="cs-CZ" smtClean="0">
                <a:latin typeface="Arial" charset="0"/>
              </a:rPr>
              <a:t>When the field is turned off, the pores in the membrane reseal, enclosing the </a:t>
            </a:r>
          </a:p>
          <a:p>
            <a:r>
              <a:rPr lang="cs-CZ" smtClean="0">
                <a:latin typeface="Arial" charset="0"/>
              </a:rPr>
              <a:t>DNA inside</a:t>
            </a:r>
          </a:p>
          <a:p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Lipids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Deliver nucleic acids to cells in a culture dish with high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Easy to use, minimal steps required; adaptable to high-throughput systems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Using a highly active lipid will reduce the cost of lipid and nucleic acid, and achieve effective results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 of Lipids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Not applicable to all cell types</a:t>
            </a:r>
          </a:p>
          <a:p>
            <a:pPr>
              <a:lnSpc>
                <a:spcPct val="80000"/>
              </a:lnSpc>
            </a:pPr>
            <a:endParaRPr lang="cs-CZ" sz="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Calcium Phosphate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Inexpensive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High efficiency (cell type dependent)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applied to a wide range of cell types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used for transient and stable transfection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Disadvantages of Calcium Phosphate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Reagent consistency is critical for reproducibility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Small pH changes (±0.1) can compromise transformation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Size and quality of the precipitate are crucial to the success of transfection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Calcium phosphate precipitation does not work in RPMI, due to the high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concentration of phosphate within the medium</a:t>
            </a:r>
          </a:p>
          <a:p>
            <a:pPr>
              <a:lnSpc>
                <a:spcPct val="80000"/>
              </a:lnSpc>
            </a:pPr>
            <a:endParaRPr lang="cs-CZ" sz="800" smtClean="0"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Advantages of Electroporation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Nonchemical method that doesn’t seem to alter the 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biological structure or function of the target cells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Easy to perform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High efficiency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Can be applied to a wide range of cell types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Disadvantage of Electroporation</a:t>
            </a:r>
          </a:p>
          <a:p>
            <a:pPr>
              <a:lnSpc>
                <a:spcPct val="80000"/>
              </a:lnSpc>
            </a:pPr>
            <a:r>
              <a:rPr lang="cs-CZ" sz="800" smtClean="0">
                <a:latin typeface="Arial" charset="0"/>
              </a:rPr>
              <a:t>Cell mortality (if using suboptimal conditions)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\\</a:t>
            </a:r>
            <a:r>
              <a:rPr lang="cs-CZ" smtClean="0">
                <a:latin typeface="Arial" charset="0"/>
                <a:hlinkClick r:id="rId3"/>
              </a:rPr>
              <a:t>ha-bay.ics.muni.cz</a:t>
            </a:r>
            <a:r>
              <a:rPr lang="cs-CZ" smtClean="0">
                <a:latin typeface="Arial" charset="0"/>
              </a:rPr>
              <a:t>\homes</a:t>
            </a:r>
          </a:p>
          <a:p>
            <a:r>
              <a:rPr lang="cs-CZ" smtClean="0">
                <a:latin typeface="Arial" charset="0"/>
              </a:rPr>
              <a:t/>
            </a:r>
            <a:br>
              <a:rPr lang="cs-CZ" smtClean="0">
                <a:latin typeface="Arial" charset="0"/>
              </a:rPr>
            </a:br>
            <a:endParaRPr lang="cs-CZ" smtClean="0">
              <a:latin typeface="Arial" charset="0"/>
            </a:endParaRPr>
          </a:p>
          <a:p>
            <a:r>
              <a:rPr lang="cs-CZ" smtClean="0">
                <a:latin typeface="Arial" charset="0"/>
              </a:rPr>
              <a:t>prihlasovaci jmeno je&gt;       UCN\uco (VCETNE UCN\)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4869160"/>
            <a:ext cx="6984776" cy="432048"/>
          </a:xfrm>
        </p:spPr>
        <p:txBody>
          <a:bodyPr anchor="t"/>
          <a:lstStyle>
            <a:lvl1pPr>
              <a:defRPr sz="2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984776" cy="1224136"/>
          </a:xfrm>
        </p:spPr>
        <p:txBody>
          <a:bodyPr anchor="b"/>
          <a:lstStyle>
            <a:lvl1pPr marL="0" indent="0" algn="l">
              <a:buNone/>
              <a:defRPr sz="28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06542-B0CC-4707-A189-CEDBDFB0C0D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FA2DA-158B-4EF3-9D18-C9B894FC8FA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4797152"/>
            <a:ext cx="5486400" cy="7200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59012" y="1052736"/>
            <a:ext cx="5486400" cy="356026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267744" y="5517231"/>
            <a:ext cx="5486400" cy="6549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2B10B-BD0E-4B79-8543-99DE4B8D93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C29CD-2A4C-4C70-B4F3-7B123A08767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jedno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2" y="396280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412776"/>
            <a:ext cx="7138987" cy="4713387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  <a:lvl2pPr marL="541338" indent="-274638">
              <a:buFontTx/>
              <a:buBlip>
                <a:blip r:embed="rId2"/>
              </a:buBlip>
              <a:defRPr/>
            </a:lvl2pPr>
            <a:lvl3pPr marL="808038" indent="-266700">
              <a:buFontTx/>
              <a:buBlip>
                <a:blip r:embed="rId2"/>
              </a:buBlip>
              <a:defRPr/>
            </a:lvl3pPr>
            <a:lvl4pPr marL="985838" indent="-177800">
              <a:buFontTx/>
              <a:buBlip>
                <a:blip r:embed="rId2"/>
              </a:buBlip>
              <a:defRPr/>
            </a:lvl4pPr>
            <a:lvl5pPr marL="1163638" indent="-1778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6B99-7F90-42B7-A345-50DA755717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dvouřádkový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8535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84784"/>
            <a:ext cx="7139136" cy="4641379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8704-172C-465D-9FBA-4B256DD799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z nadpisu, pouze obsah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6"/>
          <p:cNvSpPr txBox="1"/>
          <p:nvPr/>
        </p:nvSpPr>
        <p:spPr>
          <a:xfrm rot="16200000">
            <a:off x="-2776443" y="3037092"/>
            <a:ext cx="6460828" cy="907941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813" y="1052736"/>
            <a:ext cx="7138987" cy="5073427"/>
          </a:xfrm>
        </p:spPr>
        <p:txBody>
          <a:bodyPr/>
          <a:lstStyle>
            <a:lvl1pPr marL="266700" indent="-266700">
              <a:buFontTx/>
              <a:buBlip>
                <a:blip r:embed="rId3"/>
              </a:buBlip>
              <a:defRPr/>
            </a:lvl1pPr>
            <a:lvl2pPr marL="541338" indent="-274638">
              <a:buFontTx/>
              <a:buBlip>
                <a:blip r:embed="rId3"/>
              </a:buBlip>
              <a:defRPr/>
            </a:lvl2pPr>
            <a:lvl3pPr marL="808038" indent="-266700">
              <a:buFontTx/>
              <a:buBlip>
                <a:blip r:embed="rId3"/>
              </a:buBlip>
              <a:defRPr/>
            </a:lvl3pPr>
            <a:lvl4pPr marL="985838" indent="-177800">
              <a:buFontTx/>
              <a:buBlip>
                <a:blip r:embed="rId3"/>
              </a:buBlip>
              <a:defRPr/>
            </a:lvl4pPr>
            <a:lvl5pPr marL="1163638" indent="-177800"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6708F-8690-4DB4-B7F8-0291C41DEB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9809" y="388259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47664" y="1484784"/>
            <a:ext cx="3384376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76056" y="1484784"/>
            <a:ext cx="3610744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07BBD-3550-4C3E-A713-D592069820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dstavce +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63339"/>
            <a:ext cx="3528392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1484784"/>
            <a:ext cx="3528392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63339"/>
            <a:ext cx="3466728" cy="856950"/>
          </a:xfrm>
        </p:spPr>
        <p:txBody>
          <a:bodyPr anchor="b">
            <a:noAutofit/>
          </a:bodyPr>
          <a:lstStyle>
            <a:lvl1pPr marL="0" indent="0">
              <a:buNone/>
              <a:defRPr sz="25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1484784"/>
            <a:ext cx="3466728" cy="464137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91BB-6437-48A8-BE15-3233D23311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388259"/>
            <a:ext cx="7138987" cy="627063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47664" y="1429019"/>
            <a:ext cx="3528392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47664" y="2132857"/>
            <a:ext cx="3528392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20072" y="1429019"/>
            <a:ext cx="346672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20072" y="2132857"/>
            <a:ext cx="3466728" cy="399330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54A89-5AA3-4341-A3FA-1B8AE374124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 jedno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813" y="387896"/>
            <a:ext cx="7138987" cy="6270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7C19C-DBE6-4B11-917A-38874FAF83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 dvouřádko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47809"/>
            <a:ext cx="7139136" cy="864096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3492-D16E-48CC-B975-56CC81D2CA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57338" y="396875"/>
            <a:ext cx="7138987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47813" y="1484313"/>
            <a:ext cx="71389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692275" y="6356350"/>
            <a:ext cx="165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708400" y="6356350"/>
            <a:ext cx="2735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804025" y="6356350"/>
            <a:ext cx="188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8AFC69-A301-4FFE-85BC-6DB93C0569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2870108" y="3497468"/>
            <a:ext cx="6460834" cy="907940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en-US" sz="5300" dirty="0">
                <a:ln w="15240">
                  <a:solidFill>
                    <a:schemeClr val="bg1"/>
                  </a:solidFill>
                </a:ln>
                <a:solidFill>
                  <a:srgbClr val="D3F17F"/>
                </a:solidFill>
                <a:latin typeface="Arial Black" pitchFamily="34" charset="0"/>
              </a:rPr>
              <a:t>TRANSFEKCE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5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6" r:id="rId10"/>
    <p:sldLayoutId id="2147483677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66700" indent="-2667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41338" indent="-2746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57326"/>
          </a:solidFill>
          <a:latin typeface="Arial" pitchFamily="34" charset="0"/>
          <a:ea typeface="+mn-ea"/>
          <a:cs typeface="Arial" pitchFamily="34" charset="0"/>
        </a:defRPr>
      </a:lvl2pPr>
      <a:lvl3pPr marL="808038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858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63638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el/1433/test/s_zakazky/ode15/045-medalova/DNA.mp4.vide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muni.cz/auth/el/1433/test/s_zakazky/ode15/045-medalova/DNA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3"/>
          <p:cNvSpPr>
            <a:spLocks noGrp="1"/>
          </p:cNvSpPr>
          <p:nvPr>
            <p:ph type="ctrTitle"/>
          </p:nvPr>
        </p:nvSpPr>
        <p:spPr>
          <a:xfrm>
            <a:off x="1692275" y="4868863"/>
            <a:ext cx="6983413" cy="4318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Mgr. Jiřina Medalová, Ph.D.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Oddělení fyziologie a imunologie živočichů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  <a:t>jipro@sci.muni.cz</a:t>
            </a:r>
            <a:br>
              <a:rPr lang="cs-CZ" altLang="cs-CZ" smtClean="0">
                <a:solidFill>
                  <a:srgbClr val="7F7F7F"/>
                </a:solidFill>
                <a:latin typeface="Arial" charset="0"/>
                <a:cs typeface="Arial" charset="0"/>
              </a:rPr>
            </a:br>
            <a:endParaRPr lang="cs-CZ" altLang="cs-CZ" smtClean="0">
              <a:solidFill>
                <a:srgbClr val="7F7F7F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Podnadpis 4"/>
          <p:cNvSpPr>
            <a:spLocks noGrp="1"/>
          </p:cNvSpPr>
          <p:nvPr>
            <p:ph type="subTitle" idx="1"/>
          </p:nvPr>
        </p:nvSpPr>
        <p:spPr>
          <a:xfrm>
            <a:off x="1692275" y="2816225"/>
            <a:ext cx="6983413" cy="1223963"/>
          </a:xfrm>
        </p:spPr>
        <p:txBody>
          <a:bodyPr/>
          <a:lstStyle/>
          <a:p>
            <a:pPr eaLnBrk="1" hangingPunct="1"/>
            <a:r>
              <a:rPr lang="cs-CZ" sz="4400" smtClean="0">
                <a:solidFill>
                  <a:srgbClr val="457326"/>
                </a:solidFill>
                <a:latin typeface="Arial" charset="0"/>
                <a:cs typeface="Arial" charset="0"/>
              </a:rPr>
              <a:t>TRANSFEKCE</a:t>
            </a:r>
            <a:r>
              <a:rPr lang="cs-CZ" sz="4000" smtClean="0">
                <a:solidFill>
                  <a:srgbClr val="457326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cs-CZ" sz="3600" smtClean="0">
                <a:solidFill>
                  <a:srgbClr val="457326"/>
                </a:solidFill>
                <a:latin typeface="Arial" charset="0"/>
                <a:cs typeface="Arial" charset="0"/>
              </a:rPr>
              <a:t>KONFOKÁLNÍ MIKROSKOP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ELEKTROPORACE - NUKLEOFEKCE</a:t>
            </a:r>
          </a:p>
        </p:txBody>
      </p:sp>
      <p:pic>
        <p:nvPicPr>
          <p:cNvPr id="49156" name="Picture 7" descr="https://tools.lifetechnologies.com/content/sfs/prodImages/high/TransfectSystK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7092950" cy="52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3"/>
          <p:cNvSpPr>
            <a:spLocks noGrp="1"/>
          </p:cNvSpPr>
          <p:nvPr>
            <p:ph type="body" idx="1"/>
          </p:nvPr>
        </p:nvSpPr>
        <p:spPr>
          <a:xfrm>
            <a:off x="1547813" y="1341438"/>
            <a:ext cx="7138987" cy="1152525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Kombinace elektroporace a dalších činidel (</a:t>
            </a:r>
            <a:r>
              <a:rPr lang="cs-CZ" smtClean="0">
                <a:latin typeface="Arial" charset="0"/>
                <a:cs typeface="Arial" charset="0"/>
              </a:rPr>
              <a:t>Resuspension buffer R/T)</a:t>
            </a:r>
            <a:r>
              <a:rPr lang="cs-CZ" sz="2000" smtClean="0">
                <a:latin typeface="Arial" charset="0"/>
                <a:cs typeface="Arial" charset="0"/>
              </a:rPr>
              <a:t>  pro zvýšení účinnosti transfekce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1619250" y="5705475"/>
            <a:ext cx="7138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2000">
                <a:solidFill>
                  <a:schemeClr val="tx1"/>
                </a:solidFill>
                <a:cs typeface="Arial" charset="0"/>
              </a:rPr>
              <a:t>Elektrickým pulzem se naruší i jaderná membrána a plazmid se dostane přímo do jádra buněk – vysoká efektivita</a:t>
            </a:r>
          </a:p>
          <a:p>
            <a:pPr marL="266700" indent="-266700" eaLnBrk="0" hangingPunct="0">
              <a:spcBef>
                <a:spcPct val="20000"/>
              </a:spcBef>
            </a:pPr>
            <a:endParaRPr lang="cs-CZ" sz="20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MÉNĚ ČASTÉ METODY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Magnetické kuličky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Paramagnetické kuličky pokryté vektorovou DNA jsou pomocí magnetu vneseny do buněk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Balistické technologie</a:t>
            </a:r>
            <a:r>
              <a:rPr lang="cs-CZ" smtClean="0">
                <a:latin typeface="Arial" charset="0"/>
                <a:cs typeface="Arial" charset="0"/>
              </a:rPr>
              <a:t> (gene gun/bioballistic=biolistic)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Částečky zlata s navázaným genem se vstřelí do buněk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Mikroinjekce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Skleněnou pipetou je vnesen roztok s DNA propíchnutím membrány (mikromanipulátory)</a:t>
            </a:r>
          </a:p>
          <a:p>
            <a:pPr>
              <a:lnSpc>
                <a:spcPct val="90000"/>
              </a:lnSpc>
            </a:pPr>
            <a:r>
              <a:rPr lang="cs-CZ" smtClean="0">
                <a:solidFill>
                  <a:schemeClr val="accent1"/>
                </a:solidFill>
                <a:latin typeface="Arial" charset="0"/>
                <a:cs typeface="Arial" charset="0"/>
              </a:rPr>
              <a:t>Laserfekce/optoinjekce</a:t>
            </a:r>
            <a:r>
              <a:rPr lang="cs-CZ" smtClean="0">
                <a:latin typeface="Arial" charset="0"/>
                <a:cs typeface="Arial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mtClean="0">
                <a:solidFill>
                  <a:schemeClr val="tx1"/>
                </a:solidFill>
                <a:latin typeface="Arial" charset="0"/>
                <a:cs typeface="Arial" charset="0"/>
              </a:rPr>
              <a:t>Pomocí objektivou s vysokou aperturou je světlo zaostřeno na bod (cca 1 um v průměru) po setinu sekundy, čímž se naruší cytoplazmatická membrána</a:t>
            </a:r>
          </a:p>
          <a:p>
            <a:pPr>
              <a:lnSpc>
                <a:spcPct val="90000"/>
              </a:lnSpc>
            </a:pPr>
            <a:endParaRPr lang="cs-CZ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i="1" smtClean="0">
                <a:latin typeface="Arial" charset="0"/>
                <a:cs typeface="Arial" charset="0"/>
              </a:rPr>
              <a:t>Metody založené na použití virů (infekce</a:t>
            </a:r>
            <a:r>
              <a:rPr lang="cs-CZ" smtClean="0">
                <a:latin typeface="Arial" charset="0"/>
                <a:cs typeface="Arial" charset="0"/>
              </a:rPr>
              <a:t>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92275" y="1844675"/>
            <a:ext cx="7010400" cy="5300663"/>
          </a:xfrm>
        </p:spPr>
        <p:txBody>
          <a:bodyPr/>
          <a:lstStyle/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PEI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cena/efektivita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nutnost výměny média (toxicita)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Lipofectamine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nutnost výměny média, cena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NEON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efektivita, není nutno měnit médium, použití na krevní buňky</a:t>
            </a:r>
          </a:p>
          <a:p>
            <a:pPr marL="457200" lvl="1" indent="0"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cena</a:t>
            </a:r>
          </a:p>
          <a:p>
            <a:pPr marL="342900" indent="-342900"/>
            <a:r>
              <a:rPr lang="cs-CZ" altLang="cs-CZ" sz="1900" smtClean="0">
                <a:latin typeface="Arial" charset="0"/>
                <a:cs typeface="Arial" charset="0"/>
              </a:rPr>
              <a:t>Fugene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+ efektivita, není nutno měnit médium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1600" smtClean="0">
                <a:latin typeface="Arial" charset="0"/>
                <a:cs typeface="Arial" charset="0"/>
              </a:rPr>
              <a:t>- </a:t>
            </a:r>
            <a:r>
              <a:rPr lang="cs-CZ" altLang="cs-CZ" sz="1600" smtClean="0">
                <a:solidFill>
                  <a:srgbClr val="FF0000"/>
                </a:solidFill>
                <a:latin typeface="Arial" charset="0"/>
                <a:cs typeface="Arial" charset="0"/>
              </a:rPr>
              <a:t>cena</a:t>
            </a: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endParaRPr lang="cs-CZ" altLang="cs-CZ" sz="160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457200" lvl="1" indent="0">
              <a:buClr>
                <a:schemeClr val="tx1"/>
              </a:buClr>
              <a:buSzPct val="70000"/>
              <a:buFont typeface="Arial" charset="0"/>
              <a:buNone/>
            </a:pPr>
            <a:r>
              <a:rPr lang="cs-CZ" altLang="cs-CZ" sz="2400" smtClean="0">
                <a:solidFill>
                  <a:srgbClr val="856647"/>
                </a:solidFill>
                <a:latin typeface="Arial" charset="0"/>
                <a:cs typeface="Arial" charset="0"/>
              </a:rPr>
              <a:t>Rozhodující je poměr efektivita : cena</a:t>
            </a:r>
          </a:p>
          <a:p>
            <a:pPr marL="342900" indent="-342900"/>
            <a:endParaRPr lang="cs-CZ" altLang="cs-CZ" sz="1900" smtClean="0">
              <a:solidFill>
                <a:srgbClr val="856647"/>
              </a:solidFill>
              <a:latin typeface="Arial" charset="0"/>
              <a:cs typeface="Arial" charset="0"/>
            </a:endParaRPr>
          </a:p>
          <a:p>
            <a:pPr marL="342900" indent="-342900"/>
            <a:endParaRPr lang="cs-CZ" altLang="cs-CZ" smtClean="0">
              <a:latin typeface="Arial" charset="0"/>
              <a:cs typeface="Arial" charset="0"/>
            </a:endParaRPr>
          </a:p>
        </p:txBody>
      </p:sp>
      <p:sp>
        <p:nvSpPr>
          <p:cNvPr id="27650" name="AutoShape 5" descr="data:image/jpeg;base64,/9j/4AAQSkZJRgABAQAAAQABAAD/2wCEAAkGBhQSEBQUEhQUFRUUFRQUFBYVFBQVFRQUFxgVFBQUFBQXHCYfGBojGRQUHy8gJScpLCwsFR4xNTAqNSYrLCkBCQoKDgwOGg8PGikkHB0pKSwsKSopKSotKSksKiksLCwpLCk1KSwpLCwsKSwsKSkpKSkpKSksKSwpKS8sKSkpKf/AABEIANgA6QMBIgACEQEDEQH/xAAcAAEAAgMBAQEAAAAAAAAAAAAAAwUCBAYBBwj/xABCEAABAwEFBAcECAQFBQAAAAABAAIRAwQFEiExBkFRcRMiMmGBkbEUQqHBByNScoKS0eFissLwFTNTovFDY7PS4v/EABoBAQEBAQEBAQAAAAAAAAAAAAACAQMEBQb/xAAuEQEBAAIBAgMECgMAAAAAAAAAAQIRAxIxBCFRIkGBkQUTQmFxobHR4fAjwfH/2gAMAwEAAhEDEQA/APtiIi1giIgIiICIiAiIgIiICIiAiIgIiICIiAiIgIiICIiAiIgIiICIiAiIgIiICIiAiIgIiICIiAiIgIiICIiAiIgIiICIiAiIgIiICIiAiIgIvUQeIvDUA1I8woza2D32/mCCVFrm8af2wsHXrT+15A/og20Wm296ZOpHMGFtteCJBBHEZoPUREBERAREQEREBERAREQEREBERAREQEXhcmJBr3leDaFJ1R+jR5kmAPEkLlxtI95kvgHQAwFh9KlqixsZ/qVR5Na53rhXBbPl1Sq2kTIzI1ygT8lsH0gWxzved+YrEuPeudoX62AZncI7sl1N33e6owPyEoNaFkrQXGd5CkFyDijFOQiuxczeJWYuliwUKzpVnNMtJHL5q+F2M4LIXezgjVfZ76d77Z7xkfLRWVntjX9kzGo0I5hBZGfZCpb+qizup1WZZw4cQg6CUWNN4IBGhAI5HML1B7KSiIEpK8RAlJREHspKxRBlKYlhKSgzlJUcogklFHKlQRFeoUQcR9KtGaFA8Krh5t/Zc5sXdJNQVpGGmS1w3y5sD1XZ/SLRxWMH7NVh8w9vzXzQVnUwSwlpyzBjf+6qDbuexEWzon5ddwI4EEr6hcd5MDDTcYNMlvgvmtGqfaqTySTibnzCvWGLS/vKDvHXpTG9ROvxi5apTLi1uJzcToJbhnsuIAxAjUDcs6V0gnrG0eL2j/xtC3p2m5adC6/27lG/aEcFTPuiiNcX4q1YjTXtwtG0MsrNTQ8TSP8AOSVvQzrXdfaxrdXNHNwC0qm2bTo9p5HF6Kr/AMbsbNH0R91gP8oWDttLO3R7jH2WOHqAt6KzrWLtqHZduCQJ6OoGyTAGIiNVq3ta3VKbgToJCq7bthRqNLGipLnUyCQ0AFr2u+1O5WDxII4ghTZpUu3Y7L2jHY6Lv4MJ/CS35K1XObA1ZscfYqPb6O/qXRwoULxerXttuZSbiqODR36nuA1KNktuonRc2NuaMnqVI3GG5+EqZm2lnOpeObP0JXP6zH1ei+E5p9mr5FUs2qsx/wCqBza8fJTMv2znStT/ADgeqrqnq53h5J3xvyrfRQ07Wx3Zew8nNPzUwVOdlnd4UKIjHiIiNeKVRKWEYwKL0ogptr6GKx1O7A7yc1fLLfRhh5H1avsF9U8Vmqj+B3wE/JfLLzpdTwd/SqgiLey7gWejVe1nRaJ4gFVJZNM8m/ytVja3dam7i0Lfexs349woPc0kObhcCCQRDhmCO6Vyd3W8uqxW6esCDDG1HyXbjE5jVddeAxUKg403ehK4m6qpbXYW1BSJJHSHRoIIJPdu8V6OPtXLPuvm0QXDDd7jplUOvi5c9aKDm13t6NrXYnfVnMM3wJO4LoatdkjHeD3buplGfdKpbZZQ6s7o+mqsMEPwEucYEzlzzVxCvtLDMnDnn1cMfBb1HZ8upl7ajTAmADzM7hv8lkbirOjBQrfiH7BblK4LbgLMOFh1BfTbI4EzMLK554XKxQ0hmvoFJ0gHiAfNc9ZdjKzj26Izg9cmPyhXljdhY0HVownm3qn4hcuW7ejB0GwD4bXZwqB3mCP6V1NSsGglxAA1JMAeK4C5L6NB9VwpvfjAADQS0EH3nAZZFaN73pXrmagcANGwQ0eHzXi5OWYfi+p4XwWfP526jpr222aJbQGI/bcOqPujf4qns102i1nG8mD775jk0cOWSprNaMDg4BpIMw4Bw8QV11g2mLmS+rRa77Jp1MubphebHP6y+3fg+py8F8Lh/gx8/Xvf7+SBuydRoIBpu+834zB/uVDV2bqf6bPBzh6wrtl9zo6zu5VsPwLVn0+Iz0Unix9N3xxArt0YXs8F8R4iXd1+n7OWrbOVd1J3g4OnyctCvc9VutOp+R36LuvaY1ZXb+FxjlhJWQvZgOZLfvNe3+ZoWXhxvvdMfH80747+b5u+gRq0jmI9Vi2s4aOI5Ej0X05t50naVaZ/G39VqXlabNTYXVOjPAQxzndwCj6jXnMnfH6RyyvTeP8AvycEy967ezWqj8bvmVsM2ptQ/wCs7xDT6ha9525tR+JlNtNuga0fF3Equq1f73nl+q449Vusa93JOLHDr5cZPxkXrtvbSzV7Dzpt+ULv7ltprWelUORexrjzIzXws1XPMOEYZGWnMcxC+07Hz7BZp16IepXvwxuM87t+b8Ry48mW8MZIt1MoVMreZgV5KOWMoPle0P0jWgWivQlrGNqVKYc1gMtBLesXTB7xlyVFY7z6V729JjhjjEgxm3PJaW0rZtNpP/erH/e5VOytqLKz2EENq03SdIDPrJGRB05ZqoO0debWVG0XAzVaC0jMTEQfJWVqP1dE8BC5q9ar32qyEdZrOjzkFxxROQjQRoF0dq/yG9zigsmGWRxEeeS2LFdVDBTIo0s2NJJaDmQDvVdZrQMIzUJvJ4ENpUwBIEmcgYaYM6j0VzLSLjtdUJYRiFNo3w2m30zWx/iDYjFJ/hM+i5Z95WjLCKQPcwCO/JbNG31iOu9xPcSB4Bbc2dC2p1C0zDzzFUxyLsvNQWq2ghwcBGpl9IR39Z2SrK4c4aLW9ieQQRkcjyWddbMFtTt7GiA6nrIBfJnuDGmV41gk5g4nOdlMDE4ujPhKp6V0YTIAHJrQtllUt3k8ys3tXSsLIyHv/D/UtwO71S2O2npjPZc1oPcZdCuCjXrncc+efqsDRadWt/K39Fk0r0iFNxl7x0xzyx7WojYqZ9wf7h6FatosLRBa0wO0A4zHETKsAVNZbNjdExlOkqLxYejrPE80+3fmrmUspZUqjk//AIWZrVi0gWirBygz64pW3UsAbPVrHhhY0+RxKCrdzmsLsRGYADsMmcpykDzUdGF8p/t2vPzSbtl+EqpN1fxN8cQ+RUVS7XDQA8nD+oBWXstUxgDiNxgQfFeFr2f5oDN0lzYngRORU3gwd8fpHxHpL8P2ULqZmCMwYiQc+8jd/fOdl3b3a/3AW/Rs0F8jMvccwpHMXbDCYTUeDn8RnzZdWf8AxoOsjeAX0jZ9sWWiODAuArNIgjkV9CuVsWal9xvoqycG4plEpVIicvAFk5Ue2lvfRsFoqUsntpnCfsyQ0uHeASfBB8kt1MPtLwcw6s6e8F5kfFbV20m07TJbiaC8YXGQRnGcZCNy0rE362n99nqFY1f81x73Khv37eLajqRbSbTwmOrOcgCHaSFhfpw0Gx9pal7swtZG9x+GFW3Rsf2tJSNqS7bvxU2niFvsulG3pTY0ADRRu2gA3LdJ23GXUFOy72hUlXafktOttZ/EFmm7dV7O0cFG9jVxVfa8DV/xVbaduKY1qD8yHm7q0YOKra7KfFcJW29pbnTyBK6PZWyPtrpFRjWjWXS+O5g/ULFS2N+y2aHPIEghpHgXafBWlovDDHUe6WlxwtmIgwe85q1vWwsYadNgybSA4mS90k9+9alSzfZMEaLYb891Xf47TBgh7ddWHIjMjKZyM5SFLSvqi4wKrZOUEkHugGFvUTjGYzGTgePz/dRtuymHEimyScROETOWc+A8lrEi27EwiXeCgwKehUEZHMa8Rvz8Eo3DaVr2hxcF6bS7j6LAOJ1zUCZrGvphrxIiI/4zCiFhpAyG597nn1JWTqw3yOUKKpVbuLj4BLjKucmeM1LWpeNTFUPIfNaRW7bD1ZA007571UWisKTS9xlx+J4DuVdoiS26jK12ptNsu8BvJ4BfQLlfNmonjSYfNoK+J268HPfJ1JAaN2ZgAeK+13WwtoUm5S2mwZaZNAyXOZbrvy8X1eM33relSqCVNKp52BVVtRZDVsdoY0Al1J4APeFaOK0b1vWlRpk1XtbkYBOZy3DUoPi1i/zmffb6hb5P13i7xyK50Xt0VVhIBaHAmHSRHgtl17NNTGHayRu1n91QuL2MtYDlhqR5tE+i0b0vWrRe5oYSO03OJDutv5rVtl59IB97FHmMvBblbaZ2JpDWloa1uF7QZic5GYyjfuQ2oa1/2tx6tDzdPoFDjvGpowDwcV9Buja+yGBWommftN67fEZOHxXeWGy0XsD6WFzHCWubmCg+BDZq86m8jkI+SsLt+iW2156W0tpAa43PGWpIAC+8ssjRuCo9p6jqZY5rcoOhzyOcDfqFNqsZu6fNbL9DFmkCreGI8KdOZ/E50K5sf0QXa3UWqtycwA5To0Ewu82evSm9nZZxkNAPjkrOretMcT8FPte+u1vHLqY341xFl+j6xsjo7ta7PM1KlQ+MPLQd3mugu+4ujzo2ey0TPu0xMfeE962620DRoAOZWlW2rAHaaFmvvb1emM/Nr3vszWtBAr2mADLeiokObyqNgj07lwu0tzXlYHSyvWq0SYa8S7M5Br2OnCfgeO5dpW2yA98+GSgq3v7TTqUmnrVGPYC6YlwIEnOMyouEva3b28HiOTCzqxlx981Nfo5zZm+rQ6m59WS9tVjeswNlmBxMgATnGa6CpeLiQ0NnFTY6QeyS1xPxAHiq+4dj7VQpPbUgu6RrmxUDgWgFronTXQq2o2B7SAcwQxoP5g7l7uSYdWvNXibw3O3HWvuaTr4IFNzmtGJpkGoxokkEGXaE5w089yp7btE6jXc4MaOkbTydVY0nCDhLajS5hBBnfOWi2toKVanTbhnEHNaQMU5NcXThOmQTZ6zPqCXNgSxz2uEB7frmnKOtmQc58VGWWVy6XXDh4sOK8tk121v72vS25d71GodYh9EgRukROh3KCtt+/sspMa46dJVmTIEBrBrmN6vLRs3Z5k0KE8RTAz8AF6LDRpUKvRspsOA5sptb5mJIV2cnq8+HJ4Xflh+f8srjvr2iztqFsE4g5rZfhLXFu4TnE6b1vU89Jy4tcPUL53dGzpq0WYTSJd0rw1+NpADyyQ9mZ7B3b1tM2LrTDuhIiD9fWI54cKzHky12Xz+E4ZndZ6875a/l1l8XtTp03DE0vEHCCC7XKQNBPFcRbrzc84nnXJoE5DcAP7JVlb9nvZrM95c2S5nVYzCwZ9+bj5Lb2c2cIIrVh19WNPufxH+P0Heq9rLyrljOLilyxu2Wzuz2EirWHXPZbr0Y/wDY/DTjP1Gxt6jPut9Aubs1kXU0B1W8h6LpJp4eTO5XdSAKWFEp1rkqL/vE0LNWqtEmmxzgOJGi+AXvtHUruLnvLid8r9DXrYBWo1KZmHtLZGo4EeML43fP0aWim4ljBVbOtPJ3iw5zylbBxDQXFXt0WcSJAPMLStN11aJ61Ko379N7fiQpLLe2D3J/F/8AKqaZXYPaMEAAcgAqC3WbMryntDUdkyiSe7E74Bqnp3Vb7QepZqjQd5YWD81UgLdxOqpqghfU/ooxez1QZjpAQOEtg+JgfBUdz/RTVc4OtVQNG9rDjfyxEYW+GJfSbsuynZ6Yp0m4WjxJO8knMnvU2rjchV983Uyu1uIuBY7E1zTBB0PdBGWa3nOVZeVoeB1QpVLZfJztWx9C57mOwSBM9kzHW+SrLReLd9Yn7oKtrTaOlY5rxu5aR+ipnUKY0YPe79NNVzr3cWWGva7tN94Upj6x2g1hb9U0ww4KMuE9ouPzzUXSAEwANNABw4Lz2v5/ssdbnj7owp067uyym3nhHrKvdn7nrtrsfVqNLQTLRJnLLcAqujbSDod3pC6S57c5xEtOszBjzWyOXJzXWpI6Fx634T6ha47B+8f5ktFUTmcMtIBy4jjktRt5tADc3kkyWjQ657l0eFuvYMYkAy0zIHFqqb0pjHl1eWXPRbbracRJhrYMT2hxJA109VE6zuqZggneCI3SCO5NKl0rDYqg7bwRuyPfrPdCyNnaWOaSesCMsiJ3jvUlktXTOqMa180zDpaWiZIyJ10Oinfd7oJiP77lPd0uVxvn3U9zXe2hSawy5zcfXgiWuc58EAwe0dVtvI90f7f2QOO7NZEuSTXlGZZdd6sr5177F0kB2cEOEjQjQ81u0bCtazVutG+NO7JWlN6pztG0YVvS7I5BVoVm3QIh6pVCVIgFYPpA6rIlJQaLxBIXgYs63aKxC0ZNC9hYj9VkEa9C9WQYmBYMYUVWhK2MKxeEFDbdn8RJaQCdeB/dabNjie0/yH6ldQvJTSpnY56nsVS3lx8QPRbdDZWg33Aecn1VtKJqHXl6oaVhpt7LWjkAPRZ1WDCdfCZjfEdyyXrUSrKYaHB0Oe5shpyY0A5ZQJdIAnVTdE47wwcGiPM9o/BTig6R1hhG4D18gpRSHNaNMWBsRhnf46z5rOpUFIEkAbvPjxW5iXgcsFDc9VzulIYR9Y6HAEYxqHQeZHerGwsdLy4EA4cM90yfTyW5iXhKRWV3dterYWOzLRPEZH4KI3WzgfMrcleLUtVtia3QALNtKFM5RlGPIVkAq1WQWNIUkKNSyjHhYmBZIghfZQTOa89kHEqdEEPsg7177KO9Sogw6IJ0QWaIMOiC8NAKREEXswT2Ud6lRBF7KE9mClRBF7ME9nClRBF7ME9mClRBF7MO9eeyjvUyIIvZR3rz2Qd6mRBALIOJQ2Md6nRBAbEOJWPsA4lbKINdthaDvU3RrJEGPRrLC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943100"/>
            <a:ext cx="43719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cs-CZ" altLang="cs-CZ" sz="14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2275" y="-100013"/>
            <a:ext cx="7010400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PLUSY A MÍNUSY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1547813" y="396875"/>
            <a:ext cx="7138987" cy="627063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MOŽNOSTI VYUŽITÍ TRANSFEKCE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1547813" y="1268413"/>
            <a:ext cx="7138987" cy="47132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u="sng" smtClean="0">
                <a:latin typeface="Arial" charset="0"/>
                <a:cs typeface="Arial" charset="0"/>
              </a:rPr>
              <a:t>Transfekcí je možné ovlivnit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Molekulární mechanismy zahrnuté v kontrole buněčné proliferace, diferenciace, přežití/smrti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změnu buněčného fenotypu a mezibuněčné komunikace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Uvedené procesy hrají úlohu ve vývoji nádorových onemocnění a mohou být potencionálně využity v protinádorové terapii</a:t>
            </a:r>
            <a:r>
              <a:rPr lang="cs-CZ" altLang="cs-CZ" smtClean="0">
                <a:latin typeface="Arial" charset="0"/>
                <a:cs typeface="Arial" charset="0"/>
              </a:rPr>
              <a:t>.</a:t>
            </a:r>
          </a:p>
          <a:p>
            <a:pPr eaLnBrk="1" hangingPunct="1">
              <a:buFontTx/>
              <a:buNone/>
            </a:pPr>
            <a:endParaRPr lang="cs-CZ" altLang="cs-CZ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u="sng" smtClean="0">
                <a:latin typeface="Arial" charset="0"/>
                <a:cs typeface="Arial" charset="0"/>
              </a:rPr>
              <a:t>Transfekcí můžeme vnést do buněk také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Reportérový plazmid (</a:t>
            </a:r>
            <a:r>
              <a:rPr lang="cs-CZ" altLang="cs-CZ" smtClean="0">
                <a:latin typeface="Symbol" pitchFamily="18" charset="2"/>
                <a:cs typeface="Arial" charset="0"/>
              </a:rPr>
              <a:t>b</a:t>
            </a:r>
            <a:r>
              <a:rPr lang="cs-CZ" altLang="cs-CZ" smtClean="0">
                <a:latin typeface="Arial" charset="0"/>
                <a:cs typeface="Arial" charset="0"/>
              </a:rPr>
              <a:t>GAL, LUC, CAT…)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Expresní plazmid (konjugát proteinu a fluorescenčního proteinu – GFP, YFP, mCherry…)</a:t>
            </a:r>
          </a:p>
          <a:p>
            <a:pPr eaLnBrk="1" hangingPunct="1"/>
            <a:r>
              <a:rPr lang="cs-CZ" altLang="cs-CZ" smtClean="0">
                <a:latin typeface="Arial" charset="0"/>
                <a:cs typeface="Arial" charset="0"/>
              </a:rPr>
              <a:t>SiRNA (cílený knock-out genů)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Experiment</a:t>
            </a: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Transfekce buněk různými transfekčními činidly: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PEI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Lipofectamin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Fugene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Nukleofekce Neonem</a:t>
            </a:r>
          </a:p>
          <a:p>
            <a:pPr lvl="1"/>
            <a:r>
              <a:rPr lang="cs-CZ" smtClean="0">
                <a:solidFill>
                  <a:srgbClr val="FF0000"/>
                </a:solidFill>
                <a:latin typeface="Arial" charset="0"/>
                <a:cs typeface="Arial" charset="0"/>
              </a:rPr>
              <a:t>Negativní kontrola</a:t>
            </a:r>
          </a:p>
          <a:p>
            <a:pPr lvl="1"/>
            <a:endParaRPr lang="cs-CZ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r>
              <a:rPr lang="cs-CZ" smtClean="0">
                <a:latin typeface="Arial" charset="0"/>
                <a:cs typeface="Arial" charset="0"/>
              </a:rPr>
              <a:t>Vektor: konstrukt s GFP (koncentrace)</a:t>
            </a:r>
          </a:p>
          <a:p>
            <a:pPr>
              <a:buFontTx/>
              <a:buNone/>
            </a:pPr>
            <a:endParaRPr lang="cs-CZ" smtClean="0">
              <a:latin typeface="Arial" charset="0"/>
              <a:cs typeface="Arial" charset="0"/>
            </a:endParaRPr>
          </a:p>
          <a:p>
            <a:r>
              <a:rPr lang="cs-CZ" smtClean="0">
                <a:latin typeface="Arial" charset="0"/>
                <a:cs typeface="Arial" charset="0"/>
              </a:rPr>
              <a:t>Hodnocení účinnosti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Odhad pomocí fluorescenčního mikroskopu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Kvantifikace pomocí průtokového cytometru</a:t>
            </a:r>
          </a:p>
          <a:p>
            <a:pPr>
              <a:buFontTx/>
              <a:buNone/>
            </a:pPr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Vektor pMaxGFP (AMAXA)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GFP izolovaný z planktonového korýše Pontellina Plumata 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300288"/>
            <a:ext cx="5111750" cy="45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6"/>
          <p:cNvSpPr>
            <a:spLocks noChangeShapeType="1"/>
          </p:cNvSpPr>
          <p:nvPr/>
        </p:nvSpPr>
        <p:spPr bwMode="auto">
          <a:xfrm flipV="1">
            <a:off x="5867400" y="2997200"/>
            <a:ext cx="100965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1" name="Line 7"/>
          <p:cNvSpPr>
            <a:spLocks noChangeShapeType="1"/>
          </p:cNvSpPr>
          <p:nvPr/>
        </p:nvSpPr>
        <p:spPr bwMode="auto">
          <a:xfrm>
            <a:off x="5867400" y="5157788"/>
            <a:ext cx="108108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>
            <a:off x="4859338" y="5589588"/>
            <a:ext cx="2160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3" name="Line 9"/>
          <p:cNvSpPr>
            <a:spLocks noChangeShapeType="1"/>
          </p:cNvSpPr>
          <p:nvPr/>
        </p:nvSpPr>
        <p:spPr bwMode="auto">
          <a:xfrm flipH="1">
            <a:off x="2484438" y="5013325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 flipH="1" flipV="1">
            <a:off x="2339975" y="2997200"/>
            <a:ext cx="15843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7072313" y="2655888"/>
            <a:ext cx="18986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Promotor </a:t>
            </a:r>
          </a:p>
          <a:p>
            <a:r>
              <a:rPr lang="cs-CZ">
                <a:solidFill>
                  <a:schemeClr val="tx1"/>
                </a:solidFill>
              </a:rPr>
              <a:t>z cytomegaloviru</a:t>
            </a: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Protein zájmu</a:t>
            </a:r>
          </a:p>
          <a:p>
            <a:endParaRPr lang="cs-CZ">
              <a:solidFill>
                <a:schemeClr val="tx1"/>
              </a:solidFill>
            </a:endParaRPr>
          </a:p>
          <a:p>
            <a:r>
              <a:rPr lang="cs-CZ">
                <a:solidFill>
                  <a:schemeClr val="tx1"/>
                </a:solidFill>
              </a:rPr>
              <a:t>polyA konec </a:t>
            </a:r>
          </a:p>
          <a:p>
            <a:r>
              <a:rPr lang="cs-CZ">
                <a:solidFill>
                  <a:schemeClr val="tx1"/>
                </a:solidFill>
              </a:rPr>
              <a:t>z SV40 viru</a:t>
            </a:r>
          </a:p>
        </p:txBody>
      </p:sp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1258888" y="2708275"/>
            <a:ext cx="11493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chemeClr val="tx1"/>
                </a:solidFill>
              </a:rPr>
              <a:t>Gen pro </a:t>
            </a:r>
          </a:p>
          <a:p>
            <a:r>
              <a:rPr lang="cs-CZ">
                <a:solidFill>
                  <a:schemeClr val="tx1"/>
                </a:solidFill>
              </a:rPr>
              <a:t>rezistenci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>
                <a:solidFill>
                  <a:schemeClr val="tx1"/>
                </a:solidFill>
              </a:rPr>
              <a:t>Počátek </a:t>
            </a:r>
          </a:p>
          <a:p>
            <a:r>
              <a:rPr lang="cs-CZ">
                <a:solidFill>
                  <a:schemeClr val="tx1"/>
                </a:solidFill>
              </a:rPr>
              <a:t>replikace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Postup experimentu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1547813" y="1628775"/>
            <a:ext cx="7596187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  <a:cs typeface="Arial" charset="0"/>
              </a:rPr>
              <a:t>Transfekce provedena 24 předem</a:t>
            </a:r>
          </a:p>
          <a:p>
            <a:pPr>
              <a:lnSpc>
                <a:spcPct val="90000"/>
              </a:lnSpc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Odhad účinnosti transfekce pomocí fluorescenčního mikroskopu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smtClean="0">
                <a:latin typeface="Arial" charset="0"/>
                <a:cs typeface="Arial" charset="0"/>
              </a:rPr>
              <a:t>    </a:t>
            </a:r>
          </a:p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  <a:cs typeface="Arial" charset="0"/>
              </a:rPr>
              <a:t>Uvolnění bb z povrchu misek – trypsin/EDTA 5 min/37°C</a:t>
            </a:r>
          </a:p>
          <a:p>
            <a:pPr>
              <a:lnSpc>
                <a:spcPct val="90000"/>
              </a:lnSpc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  <a:cs typeface="Arial" charset="0"/>
              </a:rPr>
              <a:t>Polovina vzorku nabarvena live/dead probe  (umírající b.)</a:t>
            </a:r>
          </a:p>
          <a:p>
            <a:pPr>
              <a:lnSpc>
                <a:spcPct val="90000"/>
              </a:lnSpc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Suspenze buněk hodnocena kvantitativně pomocí průtokového cytometru Accuri, kanál FL1</a:t>
            </a:r>
          </a:p>
          <a:p>
            <a:pPr>
              <a:lnSpc>
                <a:spcPct val="90000"/>
              </a:lnSpc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sz="2000" smtClean="0">
                <a:latin typeface="Arial" charset="0"/>
                <a:cs typeface="Arial" charset="0"/>
              </a:rPr>
              <a:t>Srovnání výsledků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cs-CZ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0" y="-42863"/>
            <a:ext cx="8137525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ODHAD ÚČINNOSTI TRANSFEKCE GFP</a:t>
            </a:r>
          </a:p>
        </p:txBody>
      </p:sp>
      <p:pic>
        <p:nvPicPr>
          <p:cNvPr id="31746" name="Picture 5" descr="mol_bi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557338"/>
            <a:ext cx="6911975" cy="491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KVANTITATIVNÍ VYHODNOCENÍ ÚČINNOSTI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4294967295"/>
          </p:nvPr>
        </p:nvSpPr>
        <p:spPr>
          <a:xfrm>
            <a:off x="1619250" y="1371600"/>
            <a:ext cx="6481763" cy="112077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1900" smtClean="0">
                <a:latin typeface="Arial" charset="0"/>
                <a:cs typeface="Arial" charset="0"/>
              </a:rPr>
              <a:t>    Měření zelené fluorescence GFP proteinu (kanál F1) průtokovým cytometrem Accuri C6</a:t>
            </a:r>
          </a:p>
        </p:txBody>
      </p:sp>
      <p:pic>
        <p:nvPicPr>
          <p:cNvPr id="32771" name="Picture 2" descr="File:HD09 GFP positive HeLa Je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6800" y="2708275"/>
            <a:ext cx="446881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2005013" y="404813"/>
            <a:ext cx="7138987" cy="627062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SHRNUTÍ</a:t>
            </a:r>
          </a:p>
        </p:txBody>
      </p:sp>
      <p:pic>
        <p:nvPicPr>
          <p:cNvPr id="35842" name="Picture 4" descr="ANd9GcQ8EuJf29f8HmS098egyIsR6VAaN3d8W_Kuca5vrxtlko6cf9Z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157413"/>
            <a:ext cx="5772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492500" y="6589713"/>
            <a:ext cx="20812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http://imgur.com/gallery/MaR3ubp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TRANSFEKCE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557338"/>
            <a:ext cx="5113338" cy="4114800"/>
          </a:xfrm>
        </p:spPr>
        <p:txBody>
          <a:bodyPr/>
          <a:lstStyle/>
          <a:p>
            <a:r>
              <a:rPr lang="cs-CZ" altLang="cs-CZ" sz="1900" smtClean="0">
                <a:latin typeface="Arial" charset="0"/>
                <a:cs typeface="Arial" charset="0"/>
              </a:rPr>
              <a:t>Přenos cizorodé DNA pomocí vektorů</a:t>
            </a:r>
          </a:p>
          <a:p>
            <a:r>
              <a:rPr lang="cs-CZ" altLang="cs-CZ" sz="1900" smtClean="0">
                <a:latin typeface="Arial" charset="0"/>
                <a:cs typeface="Arial" charset="0"/>
              </a:rPr>
              <a:t>Vektory - molekuly DNA do nichž je včleněn gen zájmu</a:t>
            </a:r>
          </a:p>
          <a:p>
            <a:r>
              <a:rPr lang="cs-CZ" altLang="cs-CZ" sz="1900" smtClean="0">
                <a:latin typeface="Arial" charset="0"/>
                <a:cs typeface="Arial" charset="0"/>
              </a:rPr>
              <a:t>Nejčastěji se používají </a:t>
            </a:r>
            <a:r>
              <a:rPr lang="cs-CZ" altLang="cs-CZ" sz="1900" b="1" smtClean="0">
                <a:latin typeface="Arial" charset="0"/>
                <a:cs typeface="Arial" charset="0"/>
              </a:rPr>
              <a:t>plazmidy</a:t>
            </a:r>
            <a:r>
              <a:rPr lang="cs-CZ" altLang="cs-CZ" sz="1900" smtClean="0">
                <a:latin typeface="Arial" charset="0"/>
                <a:cs typeface="Arial" charset="0"/>
              </a:rPr>
              <a:t> - malé bakteriální kruhové molekuly DNA </a:t>
            </a:r>
          </a:p>
          <a:p>
            <a:r>
              <a:rPr lang="cs-CZ" altLang="cs-CZ" sz="1900" b="1" smtClean="0">
                <a:latin typeface="Arial" charset="0"/>
                <a:cs typeface="Arial" charset="0"/>
              </a:rPr>
              <a:t>SiRNA</a:t>
            </a:r>
            <a:r>
              <a:rPr lang="cs-CZ" altLang="cs-CZ" sz="1900" smtClean="0">
                <a:latin typeface="Arial" charset="0"/>
                <a:cs typeface="Arial" charset="0"/>
              </a:rPr>
              <a:t> (</a:t>
            </a:r>
            <a:r>
              <a:rPr lang="cs-CZ" altLang="cs-CZ" sz="1900" i="1" smtClean="0">
                <a:latin typeface="Arial" charset="0"/>
                <a:cs typeface="Arial" charset="0"/>
              </a:rPr>
              <a:t>in vitro </a:t>
            </a:r>
            <a:r>
              <a:rPr lang="cs-CZ" altLang="cs-CZ" sz="1900" smtClean="0">
                <a:latin typeface="Arial" charset="0"/>
                <a:cs typeface="Arial" charset="0"/>
              </a:rPr>
              <a:t>i</a:t>
            </a:r>
            <a:r>
              <a:rPr lang="cs-CZ" altLang="cs-CZ" sz="1900" i="1" smtClean="0">
                <a:latin typeface="Arial" charset="0"/>
                <a:cs typeface="Arial" charset="0"/>
              </a:rPr>
              <a:t> in vivo</a:t>
            </a:r>
            <a:r>
              <a:rPr lang="cs-CZ" altLang="cs-CZ" sz="1900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17411" name="Picture 5" descr="00192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6675" y="1125538"/>
            <a:ext cx="2727325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http://2009.igem.org/wiki/images/1/17/HD09_p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429000"/>
            <a:ext cx="31877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KONFOKÁLNÍ MIKROSKOPIE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1547813" y="1341438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Vyšší rozlišovací schopnost daná detekcí </a:t>
            </a:r>
          </a:p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světla pouze z ohniskové roviny </a:t>
            </a:r>
          </a:p>
        </p:txBody>
      </p:sp>
      <p:pic>
        <p:nvPicPr>
          <p:cNvPr id="36867" name="Picture 9" descr="confocal1fig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25" y="2708275"/>
            <a:ext cx="7889875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10"/>
          <p:cNvSpPr>
            <a:spLocks noChangeArrowheads="1"/>
          </p:cNvSpPr>
          <p:nvPr/>
        </p:nvSpPr>
        <p:spPr bwMode="auto">
          <a:xfrm>
            <a:off x="1619250" y="6407150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Princip fluorescence</a:t>
            </a:r>
          </a:p>
        </p:txBody>
      </p:sp>
      <p:pic>
        <p:nvPicPr>
          <p:cNvPr id="3789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8975" y="3690938"/>
            <a:ext cx="26130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3690938"/>
            <a:ext cx="2538412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1403350" y="1484313"/>
            <a:ext cx="756126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sz="1600">
                <a:solidFill>
                  <a:schemeClr val="tx1"/>
                </a:solidFill>
              </a:rPr>
              <a:t>Ozáření fluorochromu zářením příslušné vlnové délky vedek k excitaci molekul na orbital s vyšší energií a návrat do původní energetické roviny je doprovázen vyzářením energie ve formě fotonů.</a:t>
            </a:r>
          </a:p>
          <a:p>
            <a:endParaRPr lang="cs-CZ" sz="160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cs-CZ" sz="1600">
                <a:solidFill>
                  <a:schemeClr val="tx1"/>
                </a:solidFill>
              </a:rPr>
              <a:t> Vyzářené (emitované) světlo má vždy delší vlnovou délku než exitační paprsek (Stokesův</a:t>
            </a:r>
            <a:r>
              <a:rPr lang="cs-CZ">
                <a:solidFill>
                  <a:schemeClr val="tx1"/>
                </a:solidFill>
              </a:rPr>
              <a:t> posun).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Skenovací (rastrovací) konfokální mikroskop</a:t>
            </a:r>
          </a:p>
        </p:txBody>
      </p:sp>
      <p:sp>
        <p:nvSpPr>
          <p:cNvPr id="38914" name="Rectangle 8"/>
          <p:cNvSpPr>
            <a:spLocks noChangeArrowheads="1"/>
          </p:cNvSpPr>
          <p:nvPr/>
        </p:nvSpPr>
        <p:spPr bwMode="auto">
          <a:xfrm>
            <a:off x="2843213" y="6453188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  <p:pic>
        <p:nvPicPr>
          <p:cNvPr id="38915" name="Picture 10" descr="confocal1fig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475297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Rotující (Nipkowův) disk</a:t>
            </a:r>
          </a:p>
        </p:txBody>
      </p:sp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/>
          <a:srcRect l="-1038" r="1483"/>
          <a:stretch>
            <a:fillRect/>
          </a:stretch>
        </p:blipFill>
        <p:spPr bwMode="auto">
          <a:xfrm>
            <a:off x="2627313" y="1916113"/>
            <a:ext cx="4878387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6"/>
          <p:cNvSpPr>
            <a:spLocks noChangeArrowheads="1"/>
          </p:cNvSpPr>
          <p:nvPr/>
        </p:nvSpPr>
        <p:spPr bwMode="auto">
          <a:xfrm>
            <a:off x="2124075" y="6381750"/>
            <a:ext cx="4121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http://www.microscopyu.com/articles/confocal/confocalintrobasics.html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z="2100" smtClean="0">
                <a:latin typeface="Arial" charset="0"/>
                <a:cs typeface="Arial" charset="0"/>
              </a:rPr>
              <a:t>Rozdíl mezi fluorescenční a konfokální mikroskopií</a:t>
            </a:r>
          </a:p>
        </p:txBody>
      </p:sp>
      <p:pic>
        <p:nvPicPr>
          <p:cNvPr id="40962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61055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Příprava vzorku </a:t>
            </a:r>
          </a:p>
        </p:txBody>
      </p:sp>
      <p:sp>
        <p:nvSpPr>
          <p:cNvPr id="4" name="Obdélník s odříznutými rohy na stejné straně 3"/>
          <p:cNvSpPr/>
          <p:nvPr/>
        </p:nvSpPr>
        <p:spPr>
          <a:xfrm>
            <a:off x="2744788" y="4953000"/>
            <a:ext cx="3260725" cy="1428750"/>
          </a:xfrm>
          <a:prstGeom prst="snip2SameRect">
            <a:avLst/>
          </a:prstGeom>
          <a:solidFill>
            <a:srgbClr val="4D1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/>
              <a:t>Objective</a:t>
            </a:r>
            <a:endParaRPr lang="cs-CZ" dirty="0"/>
          </a:p>
        </p:txBody>
      </p:sp>
      <p:grpSp>
        <p:nvGrpSpPr>
          <p:cNvPr id="23" name="Skupina 22"/>
          <p:cNvGrpSpPr>
            <a:grpSpLocks/>
          </p:cNvGrpSpPr>
          <p:nvPr/>
        </p:nvGrpSpPr>
        <p:grpSpPr bwMode="auto">
          <a:xfrm>
            <a:off x="3116263" y="4668838"/>
            <a:ext cx="2519362" cy="528637"/>
            <a:chOff x="2434754" y="4765798"/>
            <a:chExt cx="2519281" cy="529167"/>
          </a:xfrm>
        </p:grpSpPr>
        <p:sp>
          <p:nvSpPr>
            <p:cNvPr id="3" name="Ovál 2"/>
            <p:cNvSpPr>
              <a:spLocks noChangeArrowheads="1"/>
            </p:cNvSpPr>
            <p:nvPr/>
          </p:nvSpPr>
          <p:spPr bwMode="auto">
            <a:xfrm rot="10800000">
              <a:off x="2434754" y="4805525"/>
              <a:ext cx="2519281" cy="489440"/>
            </a:xfrm>
            <a:prstGeom prst="ellipse">
              <a:avLst/>
            </a:prstGeom>
            <a:solidFill>
              <a:srgbClr val="A3D0E2"/>
            </a:solidFill>
            <a:ln w="22225" cap="rnd" algn="ctr">
              <a:noFill/>
              <a:round/>
              <a:headEnd/>
              <a:tailEnd/>
            </a:ln>
          </p:spPr>
          <p:txBody>
            <a:bodyPr rot="10800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95" name="Obdélník 94"/>
            <p:cNvSpPr/>
            <p:nvPr/>
          </p:nvSpPr>
          <p:spPr>
            <a:xfrm>
              <a:off x="2434754" y="4765798"/>
              <a:ext cx="2519281" cy="2733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</p:grpSp>
      <p:sp>
        <p:nvSpPr>
          <p:cNvPr id="8" name="Zaoblený obdélník 7"/>
          <p:cNvSpPr/>
          <p:nvPr/>
        </p:nvSpPr>
        <p:spPr>
          <a:xfrm>
            <a:off x="2914650" y="4191000"/>
            <a:ext cx="2941638" cy="760413"/>
          </a:xfrm>
          <a:prstGeom prst="roundRect">
            <a:avLst/>
          </a:prstGeom>
          <a:solidFill>
            <a:schemeClr val="bg1">
              <a:lumMod val="85000"/>
              <a:alpha val="50196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Immersion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619250" y="3871913"/>
            <a:ext cx="5511800" cy="3095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Coverslip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116013" y="2192338"/>
            <a:ext cx="6518275" cy="650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Slide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Skupina 6"/>
          <p:cNvGrpSpPr>
            <a:grpSpLocks/>
          </p:cNvGrpSpPr>
          <p:nvPr/>
        </p:nvGrpSpPr>
        <p:grpSpPr bwMode="auto">
          <a:xfrm>
            <a:off x="1619250" y="2863850"/>
            <a:ext cx="5053013" cy="622300"/>
            <a:chOff x="938258" y="2960719"/>
            <a:chExt cx="5052462" cy="621531"/>
          </a:xfrm>
        </p:grpSpPr>
        <p:grpSp>
          <p:nvGrpSpPr>
            <p:cNvPr id="42012" name="Skupina 10"/>
            <p:cNvGrpSpPr>
              <a:grpSpLocks/>
            </p:cNvGrpSpPr>
            <p:nvPr/>
          </p:nvGrpSpPr>
          <p:grpSpPr bwMode="auto">
            <a:xfrm rot="10800000">
              <a:off x="938258" y="2960719"/>
              <a:ext cx="1612491" cy="621531"/>
              <a:chOff x="2322655" y="5604387"/>
              <a:chExt cx="3489567" cy="360000"/>
            </a:xfrm>
          </p:grpSpPr>
          <p:pic>
            <p:nvPicPr>
              <p:cNvPr id="42019" name="Obrázek 11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Obdélník 12"/>
              <p:cNvSpPr>
                <a:spLocks noChangeArrowheads="1"/>
              </p:cNvSpPr>
              <p:nvPr/>
            </p:nvSpPr>
            <p:spPr bwMode="auto">
              <a:xfrm>
                <a:off x="5159551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2013" name="Skupina 13"/>
            <p:cNvGrpSpPr>
              <a:grpSpLocks/>
            </p:cNvGrpSpPr>
            <p:nvPr/>
          </p:nvGrpSpPr>
          <p:grpSpPr bwMode="auto">
            <a:xfrm rot="10800000">
              <a:off x="2550749" y="2960719"/>
              <a:ext cx="1612491" cy="621531"/>
              <a:chOff x="2322655" y="5604387"/>
              <a:chExt cx="3489567" cy="360000"/>
            </a:xfrm>
          </p:grpSpPr>
          <p:pic>
            <p:nvPicPr>
              <p:cNvPr id="42017" name="Obrázek 14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" name="Obdélník 15"/>
              <p:cNvSpPr>
                <a:spLocks noChangeArrowheads="1"/>
              </p:cNvSpPr>
              <p:nvPr/>
            </p:nvSpPr>
            <p:spPr bwMode="auto">
              <a:xfrm>
                <a:off x="5159047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  <p:grpSp>
          <p:nvGrpSpPr>
            <p:cNvPr id="42014" name="Skupina 16"/>
            <p:cNvGrpSpPr>
              <a:grpSpLocks/>
            </p:cNvGrpSpPr>
            <p:nvPr/>
          </p:nvGrpSpPr>
          <p:grpSpPr bwMode="auto">
            <a:xfrm rot="10800000">
              <a:off x="4378229" y="2960719"/>
              <a:ext cx="1612491" cy="621531"/>
              <a:chOff x="2322655" y="5604387"/>
              <a:chExt cx="3489567" cy="360000"/>
            </a:xfrm>
          </p:grpSpPr>
          <p:pic>
            <p:nvPicPr>
              <p:cNvPr id="42015" name="Obrázek 17"/>
              <p:cNvPicPr>
                <a:picLocks noChangeAspect="1"/>
              </p:cNvPicPr>
              <p:nvPr/>
            </p:nvPicPr>
            <p:blipFill>
              <a:blip r:embed="rId2"/>
              <a:srcRect t="43263" b="11826"/>
              <a:stretch>
                <a:fillRect/>
              </a:stretch>
            </p:blipFill>
            <p:spPr bwMode="auto">
              <a:xfrm>
                <a:off x="2322655" y="5604387"/>
                <a:ext cx="3489567" cy="360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Obdélník 18"/>
              <p:cNvSpPr>
                <a:spLocks noChangeArrowheads="1"/>
              </p:cNvSpPr>
              <p:nvPr/>
            </p:nvSpPr>
            <p:spPr bwMode="auto">
              <a:xfrm>
                <a:off x="5160055" y="5604387"/>
                <a:ext cx="659541" cy="196531"/>
              </a:xfrm>
              <a:prstGeom prst="rect">
                <a:avLst/>
              </a:prstGeom>
              <a:solidFill>
                <a:schemeClr val="bg1"/>
              </a:solidFill>
              <a:ln w="22225" cap="rnd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>
                  <a:solidFill>
                    <a:schemeClr val="lt1"/>
                  </a:solidFill>
                  <a:latin typeface="+mn-lt"/>
                </a:endParaRPr>
              </a:p>
            </p:txBody>
          </p:sp>
        </p:grpSp>
      </p:grpSp>
      <p:sp>
        <p:nvSpPr>
          <p:cNvPr id="20" name="Zaoblený obdélník 19"/>
          <p:cNvSpPr/>
          <p:nvPr/>
        </p:nvSpPr>
        <p:spPr>
          <a:xfrm>
            <a:off x="1503363" y="2849563"/>
            <a:ext cx="5718175" cy="1020762"/>
          </a:xfrm>
          <a:prstGeom prst="roundRect">
            <a:avLst/>
          </a:prstGeom>
          <a:solidFill>
            <a:srgbClr val="D9D9D9">
              <a:alpha val="50196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err="1">
                <a:solidFill>
                  <a:schemeClr val="accent2">
                    <a:lumMod val="50000"/>
                  </a:schemeClr>
                </a:solidFill>
              </a:rPr>
              <a:t>Mounting</a:t>
            </a: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 media</a:t>
            </a:r>
          </a:p>
        </p:txBody>
      </p:sp>
      <p:cxnSp>
        <p:nvCxnSpPr>
          <p:cNvPr id="21" name="Přímá spojnice 20"/>
          <p:cNvCxnSpPr/>
          <p:nvPr/>
        </p:nvCxnSpPr>
        <p:spPr>
          <a:xfrm flipH="1">
            <a:off x="3584575" y="2922588"/>
            <a:ext cx="674688" cy="9239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>
            <a:off x="3554413" y="3860800"/>
            <a:ext cx="17462" cy="319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 flipH="1">
            <a:off x="3006725" y="4202113"/>
            <a:ext cx="530225" cy="7096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/>
          <p:nvPr/>
        </p:nvCxnSpPr>
        <p:spPr>
          <a:xfrm flipH="1">
            <a:off x="3332163" y="4217988"/>
            <a:ext cx="203200" cy="70008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 flipH="1">
            <a:off x="3876675" y="3868738"/>
            <a:ext cx="0" cy="3016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/>
          <p:cNvCxnSpPr/>
          <p:nvPr/>
        </p:nvCxnSpPr>
        <p:spPr>
          <a:xfrm flipH="1">
            <a:off x="3201988" y="3154363"/>
            <a:ext cx="1335087" cy="177165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/>
          <p:cNvCxnSpPr/>
          <p:nvPr/>
        </p:nvCxnSpPr>
        <p:spPr>
          <a:xfrm flipH="1">
            <a:off x="3876675" y="3157538"/>
            <a:ext cx="523875" cy="7112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/>
          <p:cNvCxnSpPr/>
          <p:nvPr/>
        </p:nvCxnSpPr>
        <p:spPr>
          <a:xfrm flipH="1">
            <a:off x="3357563" y="4208463"/>
            <a:ext cx="519112" cy="70326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ovéPole 102"/>
          <p:cNvSpPr txBox="1">
            <a:spLocks noChangeArrowheads="1"/>
          </p:cNvSpPr>
          <p:nvPr/>
        </p:nvSpPr>
        <p:spPr bwMode="auto">
          <a:xfrm>
            <a:off x="1211263" y="3486150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n=1.33</a:t>
            </a:r>
          </a:p>
        </p:txBody>
      </p:sp>
      <p:sp>
        <p:nvSpPr>
          <p:cNvPr id="104" name="TextovéPole 103"/>
          <p:cNvSpPr txBox="1">
            <a:spLocks noChangeArrowheads="1"/>
          </p:cNvSpPr>
          <p:nvPr/>
        </p:nvSpPr>
        <p:spPr bwMode="auto">
          <a:xfrm>
            <a:off x="1250950" y="3852863"/>
            <a:ext cx="157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5" name="TextovéPole 104"/>
          <p:cNvSpPr txBox="1">
            <a:spLocks noChangeArrowheads="1"/>
          </p:cNvSpPr>
          <p:nvPr/>
        </p:nvSpPr>
        <p:spPr bwMode="auto">
          <a:xfrm>
            <a:off x="4646613" y="4602163"/>
            <a:ext cx="157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n=1.33</a:t>
            </a:r>
          </a:p>
        </p:txBody>
      </p:sp>
      <p:sp>
        <p:nvSpPr>
          <p:cNvPr id="106" name="TextovéPole 105"/>
          <p:cNvSpPr txBox="1">
            <a:spLocks noChangeArrowheads="1"/>
          </p:cNvSpPr>
          <p:nvPr/>
        </p:nvSpPr>
        <p:spPr bwMode="auto">
          <a:xfrm>
            <a:off x="1268413" y="3484563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7" name="TextovéPole 106"/>
          <p:cNvSpPr txBox="1">
            <a:spLocks noChangeArrowheads="1"/>
          </p:cNvSpPr>
          <p:nvPr/>
        </p:nvSpPr>
        <p:spPr bwMode="auto">
          <a:xfrm>
            <a:off x="4622800" y="4602163"/>
            <a:ext cx="157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n=1.515</a:t>
            </a:r>
          </a:p>
        </p:txBody>
      </p:sp>
      <p:sp>
        <p:nvSpPr>
          <p:cNvPr id="108" name="TextovéPole 107"/>
          <p:cNvSpPr txBox="1">
            <a:spLocks noChangeArrowheads="1"/>
          </p:cNvSpPr>
          <p:nvPr/>
        </p:nvSpPr>
        <p:spPr bwMode="auto">
          <a:xfrm>
            <a:off x="4622800" y="4602163"/>
            <a:ext cx="1573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n=1.473</a:t>
            </a:r>
          </a:p>
        </p:txBody>
      </p:sp>
      <p:cxnSp>
        <p:nvCxnSpPr>
          <p:cNvPr id="117" name="Přímá spojnice 116"/>
          <p:cNvCxnSpPr/>
          <p:nvPr/>
        </p:nvCxnSpPr>
        <p:spPr>
          <a:xfrm>
            <a:off x="4602163" y="3154363"/>
            <a:ext cx="912812" cy="698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ovéPole 117"/>
          <p:cNvSpPr txBox="1">
            <a:spLocks noChangeArrowheads="1"/>
          </p:cNvSpPr>
          <p:nvPr/>
        </p:nvSpPr>
        <p:spPr bwMode="auto">
          <a:xfrm>
            <a:off x="4487863" y="4602163"/>
            <a:ext cx="157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tx1"/>
                </a:solidFill>
                <a:latin typeface="Gill Sans MT" pitchFamily="34" charset="-18"/>
              </a:rPr>
              <a:t>n=1</a:t>
            </a:r>
          </a:p>
        </p:txBody>
      </p:sp>
      <p:cxnSp>
        <p:nvCxnSpPr>
          <p:cNvPr id="120" name="Přímá spojnice 119"/>
          <p:cNvCxnSpPr/>
          <p:nvPr/>
        </p:nvCxnSpPr>
        <p:spPr>
          <a:xfrm flipH="1" flipV="1">
            <a:off x="5535613" y="3881438"/>
            <a:ext cx="120650" cy="27146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Přímá spojnice 132"/>
          <p:cNvCxnSpPr/>
          <p:nvPr/>
        </p:nvCxnSpPr>
        <p:spPr>
          <a:xfrm flipH="1">
            <a:off x="5689600" y="3457575"/>
            <a:ext cx="1157288" cy="6746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4445000"/>
            <a:ext cx="3059112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20" grpId="0" animBg="1"/>
      <p:bldP spid="103" grpId="0"/>
      <p:bldP spid="104" grpId="0"/>
      <p:bldP spid="105" grpId="0"/>
      <p:bldP spid="105" grpId="1"/>
      <p:bldP spid="106" grpId="0"/>
      <p:bldP spid="106" grpId="1"/>
      <p:bldP spid="107" grpId="0"/>
      <p:bldP spid="107" grpId="1"/>
      <p:bldP spid="108" grpId="0"/>
      <p:bldP spid="108" grpId="1"/>
      <p:bldP spid="1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Výhody konfokální mikroskopie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Zabrání zkreslení (rozmazání) obrazu vlivem paprsků přicházejících z roviny nad a pod rovinou ostrosti</a:t>
            </a:r>
          </a:p>
          <a:p>
            <a:r>
              <a:rPr lang="cs-CZ" smtClean="0">
                <a:latin typeface="Arial" charset="0"/>
                <a:cs typeface="Arial" charset="0"/>
              </a:rPr>
              <a:t>Umožňuje zhotovení 3D obrazů (kromě x a y používá osu z) z více rovin ostrosti</a:t>
            </a:r>
          </a:p>
          <a:p>
            <a:r>
              <a:rPr lang="cs-CZ" smtClean="0">
                <a:latin typeface="Arial" charset="0"/>
                <a:cs typeface="Arial" charset="0"/>
              </a:rPr>
              <a:t>Použití Nipkowova disku zrychluje snímání až na 60 snímků  za sekundu </a:t>
            </a:r>
          </a:p>
          <a:p>
            <a:r>
              <a:rPr lang="cs-CZ" smtClean="0">
                <a:latin typeface="Arial" charset="0"/>
                <a:cs typeface="Arial" charset="0"/>
              </a:rPr>
              <a:t>Vhodné pro zkoumání topologie organel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31450" y="4108785"/>
            <a:ext cx="4990763" cy="2744613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odkazy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buFontTx/>
              <a:buNone/>
            </a:pPr>
            <a:r>
              <a:rPr lang="cs-CZ" smtClean="0">
                <a:latin typeface="Arial" charset="0"/>
                <a:cs typeface="Arial" charset="0"/>
              </a:rPr>
              <a:t>   video on line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  <a:hlinkClick r:id="rId3"/>
              </a:rPr>
              <a:t>https://is.muni.cz/auth/el/1433/test/s_zakazky/ode15/045-medalova/DNA.mp4.video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ke stažení</a:t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  <a:hlinkClick r:id="rId4"/>
              </a:rPr>
              <a:t>https://is.muni.cz/auth/el/1433/test/s_zakazky/ode15/045-medalova/DNA.mp4</a:t>
            </a: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/>
            </a:r>
            <a:br>
              <a:rPr lang="cs-CZ" smtClean="0">
                <a:latin typeface="Arial" charset="0"/>
                <a:cs typeface="Arial" charset="0"/>
              </a:rPr>
            </a:br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TRANSFEKTANTI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345362" cy="4641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Cílem je vnesení cizorodé DNA do jádra eukaryotických buněk</a:t>
            </a:r>
          </a:p>
          <a:p>
            <a:pPr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Transfektanti – buňky obsahující cizorodou DNA</a:t>
            </a:r>
          </a:p>
          <a:p>
            <a:pPr lvl="1"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Stabilní tranfektanti: 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cizorodá DNA se včlenila do buněčného genomu</a:t>
            </a:r>
          </a:p>
          <a:p>
            <a:pPr lvl="1">
              <a:lnSpc>
                <a:spcPct val="9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Tranzientní transfektanti: </a:t>
            </a: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cizorodá DNA není integrovaná do genomu, geny v plazmidu jsou přepisovány jen po omezenou dobu cca 24 až 96 hodin</a:t>
            </a:r>
            <a:endParaRPr lang="cs-CZ" sz="1900" smtClean="0">
              <a:latin typeface="Arial" charset="0"/>
              <a:cs typeface="Arial" charset="0"/>
            </a:endParaRPr>
          </a:p>
        </p:txBody>
      </p:sp>
      <p:pic>
        <p:nvPicPr>
          <p:cNvPr id="18435" name="Picture 5" descr="https://www.thermofisher.com/content/dam/LifeTech/global/life-sciences/ProteinExpressionAnalysis/Images/0714/sho-transf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16338"/>
            <a:ext cx="3455988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509713" y="6613525"/>
            <a:ext cx="763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https://www.thermofisher.com/content/dam/LifeTech/global/life-sciences/ProteinExpressionAnalysis/Images/0714/sho-transfection.jpg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DŮLEŽITÉ PARAMETRY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1547813" y="1773238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Pro transfekci je vhodná 40 – 80 % konfluence buněk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Málo buněk – bb nejsou v kontaktu a rostou špatně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Mnoho buněk – kontaktní inhibice, zastavení v G0 vede k rezistenci k průniku DNA i jiných makromolekul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DNA proniká lépe do aktivně se dělících buněk než do G0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V průběhu mitózy dochází k rozložení jaderné membrány, což umožní průnik DNA do jádra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U primárních kultur je kritické číslo pasáže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Snaha o co nejnižší pasáž i u stabilních linií (&lt;50)</a:t>
            </a:r>
          </a:p>
          <a:p>
            <a:pPr>
              <a:lnSpc>
                <a:spcPct val="80000"/>
              </a:lnSpc>
            </a:pPr>
            <a:r>
              <a:rPr lang="cs-CZ" sz="2100" smtClean="0">
                <a:latin typeface="Arial" charset="0"/>
                <a:cs typeface="Arial" charset="0"/>
              </a:rPr>
              <a:t>V sadě experimentů by se číslo pasáže nemělo příliš lišit</a:t>
            </a:r>
          </a:p>
          <a:p>
            <a:pPr lvl="1">
              <a:lnSpc>
                <a:spcPct val="80000"/>
              </a:lnSpc>
            </a:pPr>
            <a:r>
              <a:rPr lang="cs-CZ" sz="1900" smtClean="0">
                <a:solidFill>
                  <a:schemeClr val="tx1"/>
                </a:solidFill>
                <a:latin typeface="Arial" charset="0"/>
                <a:cs typeface="Arial" charset="0"/>
              </a:rPr>
              <a:t>U imortalizovaných linií se mění charakteristika buněk v průběhu času a proto je možné že nereagují stejně i když se transfekce provádí při stejných podmínkách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36075138" y="-372994238"/>
            <a:ext cx="17335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Confluency and Growth Phase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-614873675" y="-1809543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436083075" y="-1809543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514751638" y="-232357613"/>
            <a:ext cx="3848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Cells should be transfected at 40–80% confluency (cell type dependent)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523498763" y="-66106675"/>
            <a:ext cx="2476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–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4" name="Rectangle 9"/>
          <p:cNvSpPr>
            <a:spLocks noChangeArrowheads="1"/>
          </p:cNvSpPr>
          <p:nvPr/>
        </p:nvSpPr>
        <p:spPr bwMode="auto">
          <a:xfrm>
            <a:off x="619661575" y="-66106675"/>
            <a:ext cx="3911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Too few cells cause cell cultures to grow poorly without cell-to-cell contact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5" name="Rectangle 10"/>
          <p:cNvSpPr>
            <a:spLocks noChangeArrowheads="1"/>
          </p:cNvSpPr>
          <p:nvPr/>
        </p:nvSpPr>
        <p:spPr bwMode="auto">
          <a:xfrm>
            <a:off x="523498763" y="100152200"/>
            <a:ext cx="2476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–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6" name="Rectangle 11"/>
          <p:cNvSpPr>
            <a:spLocks noChangeArrowheads="1"/>
          </p:cNvSpPr>
          <p:nvPr/>
        </p:nvSpPr>
        <p:spPr bwMode="auto">
          <a:xfrm>
            <a:off x="619661575" y="100152200"/>
            <a:ext cx="4356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Too many cells result in contact inhibition, making cells resistant to uptake of DNA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7" name="Rectangle 12"/>
          <p:cNvSpPr>
            <a:spLocks noChangeArrowheads="1"/>
          </p:cNvSpPr>
          <p:nvPr/>
        </p:nvSpPr>
        <p:spPr bwMode="auto">
          <a:xfrm>
            <a:off x="619661575" y="240066513"/>
            <a:ext cx="15621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and other macromolecules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-614873675" y="4836207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69" name="Rectangle 14"/>
          <p:cNvSpPr>
            <a:spLocks noChangeArrowheads="1"/>
          </p:cNvSpPr>
          <p:nvPr/>
        </p:nvSpPr>
        <p:spPr bwMode="auto">
          <a:xfrm>
            <a:off x="436083075" y="483620763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514751638" y="432209575"/>
            <a:ext cx="4756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Actively dividing cells take up DNA better than quiescent cells (breakdown and perforation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1" name="Rectangle 16"/>
          <p:cNvSpPr>
            <a:spLocks noChangeArrowheads="1"/>
          </p:cNvSpPr>
          <p:nvPr/>
        </p:nvSpPr>
        <p:spPr bwMode="auto">
          <a:xfrm>
            <a:off x="514751638" y="572123888"/>
            <a:ext cx="34353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of the nuclear membrane during mitosis enable nuclear delivery)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2" name="Rectangle 17"/>
          <p:cNvSpPr>
            <a:spLocks noChangeArrowheads="1"/>
          </p:cNvSpPr>
          <p:nvPr/>
        </p:nvSpPr>
        <p:spPr bwMode="auto">
          <a:xfrm>
            <a:off x="436091013" y="763671638"/>
            <a:ext cx="2127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Number of Passages for Primary Cells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3" name="Rectangle 18"/>
          <p:cNvSpPr>
            <a:spLocks noChangeArrowheads="1"/>
          </p:cNvSpPr>
          <p:nvPr/>
        </p:nvSpPr>
        <p:spPr bwMode="auto">
          <a:xfrm>
            <a:off x="-614873675" y="955671825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4" name="Rectangle 19"/>
          <p:cNvSpPr>
            <a:spLocks noChangeArrowheads="1"/>
          </p:cNvSpPr>
          <p:nvPr/>
        </p:nvSpPr>
        <p:spPr bwMode="auto">
          <a:xfrm>
            <a:off x="436083075" y="955671825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5" name="Rectangle 20"/>
          <p:cNvSpPr>
            <a:spLocks noChangeArrowheads="1"/>
          </p:cNvSpPr>
          <p:nvPr/>
        </p:nvSpPr>
        <p:spPr bwMode="auto">
          <a:xfrm>
            <a:off x="514751638" y="904260638"/>
            <a:ext cx="24796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The number of passages should be low (&lt;50)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6" name="Rectangle 21"/>
          <p:cNvSpPr>
            <a:spLocks noChangeArrowheads="1"/>
          </p:cNvSpPr>
          <p:nvPr/>
        </p:nvSpPr>
        <p:spPr bwMode="auto">
          <a:xfrm>
            <a:off x="-614873675" y="1121970388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7" name="Rectangle 22"/>
          <p:cNvSpPr>
            <a:spLocks noChangeArrowheads="1"/>
          </p:cNvSpPr>
          <p:nvPr/>
        </p:nvSpPr>
        <p:spPr bwMode="auto">
          <a:xfrm>
            <a:off x="436083075" y="1121970388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8" name="Rectangle 23"/>
          <p:cNvSpPr>
            <a:spLocks noChangeArrowheads="1"/>
          </p:cNvSpPr>
          <p:nvPr/>
        </p:nvSpPr>
        <p:spPr bwMode="auto">
          <a:xfrm>
            <a:off x="514751638" y="1070559200"/>
            <a:ext cx="45910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The number of passages for cells used in a variety of experiments should be consistent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79" name="Rectangle 24"/>
          <p:cNvSpPr>
            <a:spLocks noChangeArrowheads="1"/>
          </p:cNvSpPr>
          <p:nvPr/>
        </p:nvSpPr>
        <p:spPr bwMode="auto">
          <a:xfrm>
            <a:off x="-614873675" y="128826895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0" name="Rectangle 25"/>
          <p:cNvSpPr>
            <a:spLocks noChangeArrowheads="1"/>
          </p:cNvSpPr>
          <p:nvPr/>
        </p:nvSpPr>
        <p:spPr bwMode="auto">
          <a:xfrm>
            <a:off x="436083075" y="128826895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1" name="Rectangle 26"/>
          <p:cNvSpPr>
            <a:spLocks noChangeArrowheads="1"/>
          </p:cNvSpPr>
          <p:nvPr/>
        </p:nvSpPr>
        <p:spPr bwMode="auto">
          <a:xfrm>
            <a:off x="514751638" y="-1587987363"/>
            <a:ext cx="4603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 characteristics can change over time with immortalized cell lines and cells may not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2" name="Rectangle 27"/>
          <p:cNvSpPr>
            <a:spLocks noChangeArrowheads="1"/>
          </p:cNvSpPr>
          <p:nvPr/>
        </p:nvSpPr>
        <p:spPr bwMode="auto">
          <a:xfrm>
            <a:off x="514751638" y="1376772075"/>
            <a:ext cx="23939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respond to the same transfection conditions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3" name="Rectangle 28"/>
          <p:cNvSpPr>
            <a:spLocks noChangeArrowheads="1"/>
          </p:cNvSpPr>
          <p:nvPr/>
        </p:nvSpPr>
        <p:spPr bwMode="auto">
          <a:xfrm>
            <a:off x="-614873675" y="159443420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4" name="Rectangle 29"/>
          <p:cNvSpPr>
            <a:spLocks noChangeArrowheads="1"/>
          </p:cNvSpPr>
          <p:nvPr/>
        </p:nvSpPr>
        <p:spPr bwMode="auto">
          <a:xfrm>
            <a:off x="436083075" y="1594434200"/>
            <a:ext cx="2063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19485" name="Rectangle 30"/>
          <p:cNvSpPr>
            <a:spLocks noChangeArrowheads="1"/>
          </p:cNvSpPr>
          <p:nvPr/>
        </p:nvSpPr>
        <p:spPr bwMode="auto">
          <a:xfrm>
            <a:off x="514751638" y="1543030950"/>
            <a:ext cx="4381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900">
                <a:solidFill>
                  <a:schemeClr val="tx1"/>
                </a:solidFill>
                <a:cs typeface="Arial" charset="0"/>
              </a:rPr>
              <a:t>Cells may not respond to the same transfection conditions after repeated passages</a:t>
            </a:r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 idx="4294967295"/>
          </p:nvPr>
        </p:nvSpPr>
        <p:spPr>
          <a:xfrm>
            <a:off x="1476375" y="-100013"/>
            <a:ext cx="7440613" cy="1527176"/>
          </a:xfrm>
        </p:spPr>
        <p:txBody>
          <a:bodyPr/>
          <a:lstStyle/>
          <a:p>
            <a:r>
              <a:rPr lang="cs-CZ" altLang="cs-CZ" smtClean="0">
                <a:latin typeface="Arial" charset="0"/>
                <a:cs typeface="Arial" charset="0"/>
              </a:rPr>
              <a:t>NEJČASTĚJŠÍ METODY TRANSFEKCE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4294967295"/>
          </p:nvPr>
        </p:nvSpPr>
        <p:spPr>
          <a:xfrm>
            <a:off x="1403350" y="1700213"/>
            <a:ext cx="7524750" cy="4176712"/>
          </a:xfrm>
        </p:spPr>
        <p:txBody>
          <a:bodyPr/>
          <a:lstStyle/>
          <a:p>
            <a:r>
              <a:rPr lang="cs-CZ" sz="2000" smtClean="0">
                <a:latin typeface="Arial" charset="0"/>
                <a:cs typeface="Arial" charset="0"/>
              </a:rPr>
              <a:t>Směs negativně nabitého Ca(H</a:t>
            </a:r>
            <a:r>
              <a:rPr lang="cs-CZ" sz="2000" baseline="-25000" smtClean="0">
                <a:latin typeface="Arial" charset="0"/>
                <a:cs typeface="Arial" charset="0"/>
              </a:rPr>
              <a:t>2</a:t>
            </a:r>
            <a:r>
              <a:rPr lang="cs-CZ" sz="2000" smtClean="0">
                <a:latin typeface="Arial" charset="0"/>
                <a:cs typeface="Arial" charset="0"/>
              </a:rPr>
              <a:t>PO</a:t>
            </a:r>
            <a:r>
              <a:rPr lang="cs-CZ" sz="2000" baseline="-25000" smtClean="0">
                <a:latin typeface="Arial" charset="0"/>
                <a:cs typeface="Arial" charset="0"/>
              </a:rPr>
              <a:t>4</a:t>
            </a:r>
            <a:r>
              <a:rPr lang="cs-CZ" sz="2000" smtClean="0">
                <a:latin typeface="Arial" charset="0"/>
                <a:cs typeface="Arial" charset="0"/>
              </a:rPr>
              <a:t>)</a:t>
            </a:r>
            <a:r>
              <a:rPr lang="cs-CZ" sz="2000" baseline="-25000" smtClean="0">
                <a:latin typeface="Arial" charset="0"/>
                <a:cs typeface="Arial" charset="0"/>
              </a:rPr>
              <a:t>2  </a:t>
            </a:r>
            <a:r>
              <a:rPr lang="cs-CZ" sz="2000" smtClean="0">
                <a:latin typeface="Arial" charset="0"/>
                <a:cs typeface="Arial" charset="0"/>
              </a:rPr>
              <a:t>a pozitivně nabitého CaCl</a:t>
            </a:r>
            <a:r>
              <a:rPr lang="cs-CZ" sz="2000" baseline="-25000" smtClean="0">
                <a:latin typeface="Arial" charset="0"/>
                <a:cs typeface="Arial" charset="0"/>
              </a:rPr>
              <a:t>2 </a:t>
            </a:r>
            <a:r>
              <a:rPr lang="cs-CZ" sz="2000" smtClean="0">
                <a:latin typeface="Arial" charset="0"/>
                <a:cs typeface="Arial" charset="0"/>
              </a:rPr>
              <a:t>tvoří precipitát, do kterého se naváže DNA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Kationické polymery DEAE-dextran, 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polyetylenimin (PEI)</a:t>
            </a:r>
            <a:r>
              <a:rPr lang="cs-CZ" sz="2000" smtClean="0">
                <a:latin typeface="Arial" charset="0"/>
                <a:cs typeface="Arial" charset="0"/>
              </a:rPr>
              <a:t> – negativně nabitá DNA se naváže na polykation a endocytózou se přenese do buněk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Liposomy (l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ipofectamin</a:t>
            </a:r>
            <a:r>
              <a:rPr lang="cs-CZ" sz="2000" smtClean="0">
                <a:latin typeface="Arial" charset="0"/>
                <a:cs typeface="Arial" charset="0"/>
              </a:rPr>
              <a:t>) – DNA je obalena lipidovou kapsulkou, která může fúzovat s membránou</a:t>
            </a:r>
          </a:p>
          <a:p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Fugene</a:t>
            </a:r>
            <a:r>
              <a:rPr lang="cs-CZ" sz="2000" smtClean="0">
                <a:latin typeface="Arial" charset="0"/>
                <a:cs typeface="Arial" charset="0"/>
              </a:rPr>
              <a:t> – neznámé složení neliposomálního typu, etanol</a:t>
            </a:r>
          </a:p>
          <a:p>
            <a:r>
              <a:rPr lang="cs-CZ" sz="2000" smtClean="0">
                <a:latin typeface="Arial" charset="0"/>
                <a:cs typeface="Arial" charset="0"/>
              </a:rPr>
              <a:t>Elektroporace – vytvoření pórů  (</a:t>
            </a:r>
            <a:r>
              <a:rPr lang="cs-CZ" sz="2000" smtClean="0">
                <a:solidFill>
                  <a:srgbClr val="FF0000"/>
                </a:solidFill>
                <a:latin typeface="Arial" charset="0"/>
                <a:cs typeface="Arial" charset="0"/>
              </a:rPr>
              <a:t>Neon</a:t>
            </a:r>
            <a:r>
              <a:rPr lang="cs-CZ" sz="2000" smtClean="0">
                <a:latin typeface="Arial" charset="0"/>
                <a:cs typeface="Arial" charset="0"/>
              </a:rPr>
              <a:t>)</a:t>
            </a:r>
          </a:p>
          <a:p>
            <a:pPr>
              <a:buFontTx/>
              <a:buNone/>
            </a:pPr>
            <a:endParaRPr lang="cs-CZ" sz="2000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cs-CZ" sz="2000" i="1" smtClean="0">
                <a:latin typeface="Arial" charset="0"/>
                <a:cs typeface="Arial" charset="0"/>
              </a:rPr>
              <a:t>Krevní buňky je možné transfekovat jen elektroporací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body" idx="1"/>
          </p:nvPr>
        </p:nvSpPr>
        <p:spPr>
          <a:xfrm>
            <a:off x="1619250" y="447675"/>
            <a:ext cx="8229600" cy="60483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500" b="1" smtClean="0">
                <a:latin typeface="Arial" charset="0"/>
                <a:cs typeface="Arial" charset="0"/>
              </a:rPr>
              <a:t>VÁPENATÉ IONTY</a:t>
            </a:r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206500"/>
            <a:ext cx="3502025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  <p:sp>
        <p:nvSpPr>
          <p:cNvPr id="21508" name="Rectangle 6"/>
          <p:cNvSpPr>
            <a:spLocks/>
          </p:cNvSpPr>
          <p:nvPr/>
        </p:nvSpPr>
        <p:spPr bwMode="auto">
          <a:xfrm>
            <a:off x="1476375" y="4149725"/>
            <a:ext cx="61912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Smíchání DNA s CaCl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Přidání směsi do roztoku Ca(H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cs-CZ" sz="1900">
                <a:solidFill>
                  <a:schemeClr val="tx1"/>
                </a:solidFill>
                <a:cs typeface="Arial" charset="0"/>
              </a:rPr>
              <a:t>PO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4</a:t>
            </a:r>
            <a:r>
              <a:rPr lang="cs-CZ" sz="1900">
                <a:solidFill>
                  <a:schemeClr val="tx1"/>
                </a:solidFill>
                <a:cs typeface="Arial" charset="0"/>
              </a:rPr>
              <a:t>)</a:t>
            </a:r>
            <a:r>
              <a:rPr lang="cs-CZ" sz="1900" baseline="-25000">
                <a:solidFill>
                  <a:schemeClr val="tx1"/>
                </a:solidFill>
                <a:cs typeface="Arial" charset="0"/>
              </a:rPr>
              <a:t>2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Tvorba precipitátu, který se přidá k bb</a:t>
            </a:r>
          </a:p>
          <a:p>
            <a:pPr marL="266700" indent="-266700" eaLnBrk="0" hangingPunct="0">
              <a:lnSpc>
                <a:spcPct val="80000"/>
              </a:lnSpc>
              <a:spcBef>
                <a:spcPct val="20000"/>
              </a:spcBef>
              <a:buFontTx/>
              <a:buBlip>
                <a:blip r:embed="rId3"/>
              </a:buBlip>
            </a:pPr>
            <a:r>
              <a:rPr lang="cs-CZ" sz="1900">
                <a:solidFill>
                  <a:schemeClr val="tx1"/>
                </a:solidFill>
                <a:cs typeface="Arial" charset="0"/>
              </a:rPr>
              <a:t>Pohlcení precipitátu endocytózou nebo fagocytózou</a:t>
            </a:r>
          </a:p>
          <a:p>
            <a:pPr marL="266700" indent="-266700"/>
            <a:r>
              <a:rPr lang="cs-CZ" sz="2200">
                <a:solidFill>
                  <a:schemeClr val="tx1"/>
                </a:solidFill>
                <a:cs typeface="Arial" charset="0"/>
              </a:rPr>
              <a:t> </a:t>
            </a:r>
            <a:endParaRPr lang="cs-CZ" sz="190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PEI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7138987" cy="4641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Kationické polymery jsou hydrofilické, a proto jsou rozpustné ve vodě</a:t>
            </a:r>
          </a:p>
          <a:p>
            <a:pPr>
              <a:lnSpc>
                <a:spcPct val="80000"/>
              </a:lnSpc>
            </a:pPr>
            <a:r>
              <a:rPr lang="cs-CZ" sz="1900" smtClean="0">
                <a:latin typeface="Arial" charset="0"/>
                <a:cs typeface="Arial" charset="0"/>
              </a:rPr>
              <a:t>Jsou schopné velmi efektivně kondenzovat DNA (záporný náboj)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Komplexy DNA/PEI musí být malé (</a:t>
            </a:r>
            <a:r>
              <a:rPr lang="en-US" sz="1900" smtClean="0">
                <a:latin typeface="Arial" charset="0"/>
                <a:cs typeface="Arial" charset="0"/>
              </a:rPr>
              <a:t>&lt; 100 nm</a:t>
            </a:r>
            <a:r>
              <a:rPr lang="cs-CZ" sz="1900" smtClean="0">
                <a:latin typeface="Arial" charset="0"/>
                <a:cs typeface="Arial" charset="0"/>
              </a:rPr>
              <a:t>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Internalizace endocytózou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Akumulace v endosomecha a lyzosomech kolem jádra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Jen malé množství komplexů z těchto organel unikne a dostane se do jádra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770059738" y="-103803450"/>
            <a:ext cx="6834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differ from cationic lipids in that they do not contain a hydrophobic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770059738" y="116398675"/>
            <a:ext cx="736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moiety and are completely soluble in water. Given their polymeric nature, cationic polymers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770059738" y="336600800"/>
            <a:ext cx="7146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can be synthesized in different lengths, with different geometry (linear versus branched).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70059738" y="556802925"/>
            <a:ext cx="7170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most striking difference between cationic lipids and cationic polymers is the ability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770059738" y="777005050"/>
            <a:ext cx="45799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 cationic polymers to more efficiently condense DNA.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770059738" y="1079392050"/>
            <a:ext cx="5905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There are three general types of cationic polymers used in transfections: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7" name="Rectangle 10"/>
          <p:cNvSpPr>
            <a:spLocks noChangeArrowheads="1"/>
          </p:cNvSpPr>
          <p:nvPr/>
        </p:nvSpPr>
        <p:spPr bwMode="auto">
          <a:xfrm>
            <a:off x="811953863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-888203075" y="14623526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39" name="Rectangle 12"/>
          <p:cNvSpPr>
            <a:spLocks noChangeArrowheads="1"/>
          </p:cNvSpPr>
          <p:nvPr/>
        </p:nvSpPr>
        <p:spPr bwMode="auto">
          <a:xfrm>
            <a:off x="893884738" y="-2147483648"/>
            <a:ext cx="346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Linear (histone, spermine, and polylysine)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811953863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1" name="Rectangle 14"/>
          <p:cNvSpPr>
            <a:spLocks noChangeArrowheads="1"/>
          </p:cNvSpPr>
          <p:nvPr/>
        </p:nvSpPr>
        <p:spPr bwMode="auto">
          <a:xfrm>
            <a:off x="-888203075" y="168248330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893884738" y="1601568425"/>
            <a:ext cx="942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Branched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811953863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-888203075" y="-2107030013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5" name="Rectangle 18"/>
          <p:cNvSpPr>
            <a:spLocks noChangeArrowheads="1"/>
          </p:cNvSpPr>
          <p:nvPr/>
        </p:nvSpPr>
        <p:spPr bwMode="auto">
          <a:xfrm>
            <a:off x="893884738" y="1821707050"/>
            <a:ext cx="9239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Spherical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770083550" y="2147483647"/>
            <a:ext cx="5407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polymers include polyethyleneimine (PEI) and dendrimers</a:t>
            </a:r>
            <a:endParaRPr lang="cs-CZ">
              <a:solidFill>
                <a:schemeClr val="tx1"/>
              </a:solidFill>
            </a:endParaRPr>
          </a:p>
        </p:txBody>
      </p:sp>
      <p:pic>
        <p:nvPicPr>
          <p:cNvPr id="22547" name="Picture 21" descr="www.nano-lifescience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4508500"/>
            <a:ext cx="32194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5551488" y="6613525"/>
            <a:ext cx="35925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http://www.nano-lifescience.com/research/gene-delivery.html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175418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LIPOFEKCE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886075"/>
            <a:ext cx="40322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7491163" y="-349108713"/>
            <a:ext cx="85931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900">
                <a:solidFill>
                  <a:schemeClr val="tx1"/>
                </a:solidFill>
                <a:cs typeface="Arial" charset="0"/>
              </a:rPr>
              <a:t>Cationic Lipids: Liposomes/Lipoplexes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09385288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-890771650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91316163" y="354947538"/>
            <a:ext cx="7761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lipids are amphiphilic molecules that have a positively charged polar head group linked,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891316163" y="575149663"/>
            <a:ext cx="689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via an anchor, to an apolar hydrophobic domain generally comprising two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809385288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2" name="Rectangle 11"/>
          <p:cNvSpPr>
            <a:spLocks noChangeArrowheads="1"/>
          </p:cNvSpPr>
          <p:nvPr/>
        </p:nvSpPr>
        <p:spPr bwMode="auto">
          <a:xfrm>
            <a:off x="-890771650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891316163" y="836825225"/>
            <a:ext cx="810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Structural variations in the hydrophobic domain of cationic lipids include the length and the degree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891316163" y="1057027350"/>
            <a:ext cx="277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non-saturation of the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>
            <a:off x="809385288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-890771650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891316163" y="-1752546025"/>
            <a:ext cx="768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Electrostatic interactions between the positive charges of the cationic lipid head groups and the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891316163" y="1538897100"/>
            <a:ext cx="859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negatively charged phosphates of the DNA backbone are the main forces that allow DNA to spontaneously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69" name="Rectangle 18"/>
          <p:cNvSpPr>
            <a:spLocks noChangeArrowheads="1"/>
          </p:cNvSpPr>
          <p:nvPr/>
        </p:nvSpPr>
        <p:spPr bwMode="auto">
          <a:xfrm>
            <a:off x="891316163" y="1759099225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associate with cationic lipids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23570" name="Rectangle 19"/>
          <p:cNvSpPr>
            <a:spLocks noChangeArrowheads="1"/>
          </p:cNvSpPr>
          <p:nvPr/>
        </p:nvSpPr>
        <p:spPr bwMode="auto">
          <a:xfrm>
            <a:off x="767491163" y="-349108713"/>
            <a:ext cx="859313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3900">
                <a:solidFill>
                  <a:schemeClr val="tx1"/>
                </a:solidFill>
                <a:cs typeface="Arial" charset="0"/>
              </a:rPr>
              <a:t>Cationic Lipids: Liposomes/Lipoplexes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809385288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-890771650" y="43586241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3" name="Rectangle 22"/>
          <p:cNvSpPr>
            <a:spLocks noChangeArrowheads="1"/>
          </p:cNvSpPr>
          <p:nvPr/>
        </p:nvSpPr>
        <p:spPr bwMode="auto">
          <a:xfrm>
            <a:off x="891316163" y="354947538"/>
            <a:ext cx="77612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Cationic lipids are amphiphilic molecules that have a positively charged polar head group linked,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4" name="Rectangle 23"/>
          <p:cNvSpPr>
            <a:spLocks noChangeArrowheads="1"/>
          </p:cNvSpPr>
          <p:nvPr/>
        </p:nvSpPr>
        <p:spPr bwMode="auto">
          <a:xfrm>
            <a:off x="891316163" y="575149663"/>
            <a:ext cx="6892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via an anchor, to an apolar hydrophobic domain generally comprising two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>
            <a:off x="809385288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>
            <a:off x="-890771650" y="917732163"/>
            <a:ext cx="2143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>
            <a:off x="891316163" y="836825225"/>
            <a:ext cx="81041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Structural variations in the hydrophobic domain of cationic lipids include the length and the degree of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>
            <a:off x="891316163" y="1057027350"/>
            <a:ext cx="2774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non-saturation of the alkyl chains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>
            <a:off x="809385288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0" name="Rectangle 29"/>
          <p:cNvSpPr>
            <a:spLocks noChangeArrowheads="1"/>
          </p:cNvSpPr>
          <p:nvPr/>
        </p:nvSpPr>
        <p:spPr bwMode="auto">
          <a:xfrm>
            <a:off x="-890771650" y="1399609850"/>
            <a:ext cx="2143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400">
                <a:solidFill>
                  <a:schemeClr val="tx1"/>
                </a:solidFill>
                <a:cs typeface="Arial" charset="0"/>
              </a:rPr>
              <a:t>■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1" name="Rectangle 30"/>
          <p:cNvSpPr>
            <a:spLocks noChangeArrowheads="1"/>
          </p:cNvSpPr>
          <p:nvPr/>
        </p:nvSpPr>
        <p:spPr bwMode="auto">
          <a:xfrm>
            <a:off x="891316163" y="-1752546025"/>
            <a:ext cx="7681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Electrostatic interactions between the positive charges of the cationic lipid head groups and the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2" name="Rectangle 31"/>
          <p:cNvSpPr>
            <a:spLocks noChangeArrowheads="1"/>
          </p:cNvSpPr>
          <p:nvPr/>
        </p:nvSpPr>
        <p:spPr bwMode="auto">
          <a:xfrm>
            <a:off x="891316163" y="1538897100"/>
            <a:ext cx="85994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negatively charged phosphates of the DNA backbone are the main forces that allow DNA to spontaneously </a:t>
            </a:r>
            <a:endParaRPr lang="cs-CZ" sz="1000">
              <a:solidFill>
                <a:schemeClr val="tx1"/>
              </a:solidFill>
            </a:endParaRPr>
          </a:p>
          <a:p>
            <a:pPr eaLnBrk="0" hangingPunct="0"/>
            <a:endParaRPr lang="cs-CZ">
              <a:solidFill>
                <a:schemeClr val="tx1"/>
              </a:solidFill>
            </a:endParaRPr>
          </a:p>
        </p:txBody>
      </p:sp>
      <p:sp>
        <p:nvSpPr>
          <p:cNvPr id="23583" name="Rectangle 32"/>
          <p:cNvSpPr>
            <a:spLocks noChangeArrowheads="1"/>
          </p:cNvSpPr>
          <p:nvPr/>
        </p:nvSpPr>
        <p:spPr bwMode="auto">
          <a:xfrm>
            <a:off x="891316163" y="1759099225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cs-CZ" sz="1400">
                <a:solidFill>
                  <a:schemeClr val="tx1"/>
                </a:solidFill>
                <a:cs typeface="Arial" charset="0"/>
              </a:rPr>
              <a:t>associate with cationic lipids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23584" name="Rectangle 34"/>
          <p:cNvSpPr>
            <a:spLocks noGrp="1"/>
          </p:cNvSpPr>
          <p:nvPr>
            <p:ph type="body" idx="1"/>
          </p:nvPr>
        </p:nvSpPr>
        <p:spPr>
          <a:xfrm>
            <a:off x="1763713" y="1484313"/>
            <a:ext cx="7138987" cy="4641850"/>
          </a:xfrm>
        </p:spPr>
        <p:txBody>
          <a:bodyPr/>
          <a:lstStyle/>
          <a:p>
            <a:r>
              <a:rPr lang="cs-CZ" sz="1900" smtClean="0">
                <a:latin typeface="Arial" charset="0"/>
                <a:cs typeface="Arial" charset="0"/>
              </a:rPr>
              <a:t>Kationické lipidy – liposomy/lipoplexy (Lipofectamin)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Jsou to amfifilické molekuly s kladně nabitou polární částí, která je spojena s nepolární hydrofobickou doménou</a:t>
            </a:r>
          </a:p>
          <a:p>
            <a:r>
              <a:rPr lang="cs-CZ" sz="1900" smtClean="0">
                <a:latin typeface="Arial" charset="0"/>
                <a:cs typeface="Arial" charset="0"/>
              </a:rPr>
              <a:t>Elektrostatické interakce mezi kladnou částí a negativně nabitou DNA vede k tvorbě komplexů pohlcených endocytózou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557338" y="396875"/>
            <a:ext cx="7138987" cy="627063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ELEKTROPORACE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1547813" y="1484313"/>
            <a:ext cx="4176712" cy="4641850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Vystavení buněk elektrickému poli vede ke zvýšení permeabilizace membrány</a:t>
            </a:r>
          </a:p>
          <a:p>
            <a:r>
              <a:rPr lang="cs-CZ" smtClean="0">
                <a:latin typeface="Arial" charset="0"/>
                <a:cs typeface="Arial" charset="0"/>
              </a:rPr>
              <a:t>Směs buněk a plazmidu v pufru se v kyvetě vloží do elektroporátoru</a:t>
            </a:r>
          </a:p>
          <a:p>
            <a:r>
              <a:rPr lang="cs-CZ" smtClean="0">
                <a:latin typeface="Arial" charset="0"/>
                <a:cs typeface="Arial" charset="0"/>
              </a:rPr>
              <a:t>Podmínky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proud kV/cm</a:t>
            </a:r>
          </a:p>
          <a:p>
            <a:pPr lvl="1"/>
            <a:r>
              <a:rPr lang="cs-CZ" smtClean="0">
                <a:latin typeface="Arial" charset="0"/>
                <a:cs typeface="Arial" charset="0"/>
              </a:rPr>
              <a:t>délka pulsu um-ms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2788" y="-100013"/>
            <a:ext cx="3351212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195513" y="6613525"/>
            <a:ext cx="56594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000">
                <a:solidFill>
                  <a:schemeClr val="tx1"/>
                </a:solidFill>
              </a:rPr>
              <a:t>http://www.bio-rad.com/webroot/web/pdf/lsr/literature/10-0826_transfection_tutorial_interactive.pdf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blona_prezentace_zelena">
  <a:themeElements>
    <a:clrScheme name="Vlastní 2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5C9933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blona_prezentace_zelena" id="{9E1B0686-C3D0-4406-B4B7-2062B2A25C17}" vid="{46886A58-45FD-47B7-9335-BE9173E24060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Sablona_prezentace_zelena</Template>
  <TotalTime>295</TotalTime>
  <Words>1492</Words>
  <Application>Microsoft Office PowerPoint</Application>
  <PresentationFormat>On-screen Show (4:3)</PresentationFormat>
  <Paragraphs>298</Paragraphs>
  <Slides>27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Gill Sans MT</vt:lpstr>
      <vt:lpstr>Sablona_prezentace_zelena</vt:lpstr>
      <vt:lpstr>Sablona_prezentace_zelena</vt:lpstr>
      <vt:lpstr>Sablona_prezentace_zelena</vt:lpstr>
      <vt:lpstr>Sablona_prezentace_zelena</vt:lpstr>
      <vt:lpstr>Mgr. Jiřina Medalová, Ph.D. Oddělení fyziologie a imunologie živočichů jipro@sci.muni.cz </vt:lpstr>
      <vt:lpstr>TRANSFEKCE</vt:lpstr>
      <vt:lpstr>TRANSFEKTANTI</vt:lpstr>
      <vt:lpstr>DŮLEŽITÉ PARAMETRY</vt:lpstr>
      <vt:lpstr>NEJČASTĚJŠÍ METODY TRANSFEKCE</vt:lpstr>
      <vt:lpstr>Snímek 6</vt:lpstr>
      <vt:lpstr>PEI</vt:lpstr>
      <vt:lpstr>LIPOFEKCE</vt:lpstr>
      <vt:lpstr>ELEKTROPORACE</vt:lpstr>
      <vt:lpstr>ELEKTROPORACE - NUKLEOFEKCE</vt:lpstr>
      <vt:lpstr>MÉNĚ ČASTÉ METODY</vt:lpstr>
      <vt:lpstr>PLUSY A MÍNUSY</vt:lpstr>
      <vt:lpstr>MOŽNOSTI VYUŽITÍ TRANSFEKCE</vt:lpstr>
      <vt:lpstr>Experiment</vt:lpstr>
      <vt:lpstr>Vektor pMaxGFP (AMAXA)</vt:lpstr>
      <vt:lpstr>Postup experimentu</vt:lpstr>
      <vt:lpstr>ODHAD ÚČINNOSTI TRANSFEKCE GFP</vt:lpstr>
      <vt:lpstr>KVANTITATIVNÍ VYHODNOCENÍ ÚČINNOSTI</vt:lpstr>
      <vt:lpstr>SHRNUTÍ</vt:lpstr>
      <vt:lpstr>KONFOKÁLNÍ MIKROSKOPIE</vt:lpstr>
      <vt:lpstr>Princip fluorescence</vt:lpstr>
      <vt:lpstr>Skenovací (rastrovací) konfokální mikroskop</vt:lpstr>
      <vt:lpstr>Rotující (Nipkowův) disk</vt:lpstr>
      <vt:lpstr>Rozdíl mezi fluorescenční a konfokální mikroskopií</vt:lpstr>
      <vt:lpstr>Příprava vzorku </vt:lpstr>
      <vt:lpstr>Výhody konfokální mikroskopie</vt:lpstr>
      <vt:lpstr>odkazy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doc. Jméno Autora, CSc. </dc:title>
  <dc:creator>Tia</dc:creator>
  <cp:lastModifiedBy>Procházková J.</cp:lastModifiedBy>
  <cp:revision>20</cp:revision>
  <dcterms:created xsi:type="dcterms:W3CDTF">2015-09-24T09:58:19Z</dcterms:created>
  <dcterms:modified xsi:type="dcterms:W3CDTF">2015-11-09T11:06:02Z</dcterms:modified>
</cp:coreProperties>
</file>