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2"/>
  </p:notesMasterIdLst>
  <p:sldIdLst>
    <p:sldId id="256" r:id="rId2"/>
    <p:sldId id="272" r:id="rId3"/>
    <p:sldId id="273" r:id="rId4"/>
    <p:sldId id="271" r:id="rId5"/>
    <p:sldId id="274" r:id="rId6"/>
    <p:sldId id="379" r:id="rId7"/>
    <p:sldId id="275" r:id="rId8"/>
    <p:sldId id="276" r:id="rId9"/>
    <p:sldId id="277" r:id="rId10"/>
    <p:sldId id="281" r:id="rId11"/>
    <p:sldId id="282" r:id="rId12"/>
    <p:sldId id="383" r:id="rId13"/>
    <p:sldId id="384" r:id="rId14"/>
    <p:sldId id="385" r:id="rId15"/>
    <p:sldId id="386" r:id="rId16"/>
    <p:sldId id="387" r:id="rId17"/>
    <p:sldId id="381" r:id="rId18"/>
    <p:sldId id="283" r:id="rId19"/>
    <p:sldId id="284" r:id="rId20"/>
    <p:sldId id="285" r:id="rId21"/>
    <p:sldId id="286" r:id="rId22"/>
    <p:sldId id="287" r:id="rId23"/>
    <p:sldId id="288" r:id="rId24"/>
    <p:sldId id="289" r:id="rId25"/>
    <p:sldId id="290" r:id="rId26"/>
    <p:sldId id="382" r:id="rId27"/>
    <p:sldId id="291" r:id="rId28"/>
    <p:sldId id="292" r:id="rId29"/>
    <p:sldId id="293" r:id="rId30"/>
    <p:sldId id="294" r:id="rId31"/>
    <p:sldId id="295" r:id="rId32"/>
    <p:sldId id="296" r:id="rId33"/>
    <p:sldId id="297" r:id="rId34"/>
    <p:sldId id="298" r:id="rId35"/>
    <p:sldId id="299" r:id="rId36"/>
    <p:sldId id="305" r:id="rId37"/>
    <p:sldId id="306" r:id="rId38"/>
    <p:sldId id="307" r:id="rId39"/>
    <p:sldId id="308" r:id="rId40"/>
    <p:sldId id="309" r:id="rId41"/>
    <p:sldId id="310" r:id="rId42"/>
    <p:sldId id="311"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73" r:id="rId65"/>
    <p:sldId id="376" r:id="rId66"/>
    <p:sldId id="377" r:id="rId67"/>
    <p:sldId id="378" r:id="rId68"/>
    <p:sldId id="339" r:id="rId69"/>
    <p:sldId id="340" r:id="rId70"/>
    <p:sldId id="341" r:id="rId71"/>
    <p:sldId id="342" r:id="rId72"/>
    <p:sldId id="343" r:id="rId73"/>
    <p:sldId id="344" r:id="rId74"/>
    <p:sldId id="345" r:id="rId75"/>
    <p:sldId id="346" r:id="rId76"/>
    <p:sldId id="347" r:id="rId77"/>
    <p:sldId id="348" r:id="rId78"/>
    <p:sldId id="349" r:id="rId79"/>
    <p:sldId id="350" r:id="rId80"/>
    <p:sldId id="258" r:id="rId81"/>
    <p:sldId id="351" r:id="rId82"/>
    <p:sldId id="352" r:id="rId83"/>
    <p:sldId id="353" r:id="rId84"/>
    <p:sldId id="354" r:id="rId85"/>
    <p:sldId id="355" r:id="rId86"/>
    <p:sldId id="356" r:id="rId87"/>
    <p:sldId id="357" r:id="rId88"/>
    <p:sldId id="358" r:id="rId89"/>
    <p:sldId id="359" r:id="rId90"/>
    <p:sldId id="360"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12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A88034-08EC-42B1-9AD6-C9B50A937DE9}" type="datetimeFigureOut">
              <a:rPr lang="en-US" smtClean="0"/>
              <a:t>10/27/2015</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B160B-4AAE-47AC-B555-832E63FEC65B}" type="slidenum">
              <a:rPr lang="en-US" smtClean="0"/>
              <a:t>‹#›</a:t>
            </a:fld>
            <a:endParaRPr lang="en-US"/>
          </a:p>
        </p:txBody>
      </p:sp>
    </p:spTree>
    <p:extLst>
      <p:ext uri="{BB962C8B-B14F-4D97-AF65-F5344CB8AC3E}">
        <p14:creationId xmlns:p14="http://schemas.microsoft.com/office/powerpoint/2010/main" val="119719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4B4948D-2F0A-412F-A4C9-8095FD10AF3B}" type="slidenum">
              <a:rPr lang="cs-CZ" altLang="cs-CZ" sz="1200" b="0" smtClean="0">
                <a:latin typeface="Arial" charset="0"/>
              </a:rPr>
              <a:pPr/>
              <a:t>2</a:t>
            </a:fld>
            <a:endParaRPr lang="cs-CZ" altLang="cs-CZ" sz="1200" b="0" smtClean="0">
              <a:latin typeface="Arial" charset="0"/>
            </a:endParaRPr>
          </a:p>
        </p:txBody>
      </p:sp>
      <p:sp>
        <p:nvSpPr>
          <p:cNvPr id="70659" name="Rectangle 2"/>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8" tIns="45334" rIns="92288" bIns="45334" anchor="b"/>
          <a:lstStyle>
            <a:lvl1pPr defTabSz="931863">
              <a:defRPr sz="2400" b="1">
                <a:solidFill>
                  <a:schemeClr val="tx1"/>
                </a:solidFill>
                <a:latin typeface="Times" pitchFamily="18" charset="0"/>
              </a:defRPr>
            </a:lvl1pPr>
            <a:lvl2pPr marL="742950" indent="-285750" defTabSz="931863">
              <a:defRPr sz="2400" b="1">
                <a:solidFill>
                  <a:schemeClr val="tx1"/>
                </a:solidFill>
                <a:latin typeface="Times" pitchFamily="18" charset="0"/>
              </a:defRPr>
            </a:lvl2pPr>
            <a:lvl3pPr marL="1143000" indent="-228600" defTabSz="931863">
              <a:defRPr sz="2400" b="1">
                <a:solidFill>
                  <a:schemeClr val="tx1"/>
                </a:solidFill>
                <a:latin typeface="Times" pitchFamily="18" charset="0"/>
              </a:defRPr>
            </a:lvl3pPr>
            <a:lvl4pPr marL="1600200" indent="-228600" defTabSz="931863">
              <a:defRPr sz="2400" b="1">
                <a:solidFill>
                  <a:schemeClr val="tx1"/>
                </a:solidFill>
                <a:latin typeface="Times" pitchFamily="18" charset="0"/>
              </a:defRPr>
            </a:lvl4pPr>
            <a:lvl5pPr marL="2057400" indent="-228600" defTabSz="931863">
              <a:defRPr sz="2400" b="1">
                <a:solidFill>
                  <a:schemeClr val="tx1"/>
                </a:solidFill>
                <a:latin typeface="Times" pitchFamily="18" charset="0"/>
              </a:defRPr>
            </a:lvl5pPr>
            <a:lvl6pPr marL="2514600" indent="-228600" defTabSz="931863" eaLnBrk="0" fontAlgn="base" hangingPunct="0">
              <a:spcBef>
                <a:spcPct val="0"/>
              </a:spcBef>
              <a:spcAft>
                <a:spcPct val="0"/>
              </a:spcAft>
              <a:defRPr sz="2400" b="1">
                <a:solidFill>
                  <a:schemeClr val="tx1"/>
                </a:solidFill>
                <a:latin typeface="Times" pitchFamily="18" charset="0"/>
              </a:defRPr>
            </a:lvl6pPr>
            <a:lvl7pPr marL="2971800" indent="-228600" defTabSz="931863" eaLnBrk="0" fontAlgn="base" hangingPunct="0">
              <a:spcBef>
                <a:spcPct val="0"/>
              </a:spcBef>
              <a:spcAft>
                <a:spcPct val="0"/>
              </a:spcAft>
              <a:defRPr sz="2400" b="1">
                <a:solidFill>
                  <a:schemeClr val="tx1"/>
                </a:solidFill>
                <a:latin typeface="Times" pitchFamily="18" charset="0"/>
              </a:defRPr>
            </a:lvl7pPr>
            <a:lvl8pPr marL="3429000" indent="-228600" defTabSz="931863" eaLnBrk="0" fontAlgn="base" hangingPunct="0">
              <a:spcBef>
                <a:spcPct val="0"/>
              </a:spcBef>
              <a:spcAft>
                <a:spcPct val="0"/>
              </a:spcAft>
              <a:defRPr sz="2400" b="1">
                <a:solidFill>
                  <a:schemeClr val="tx1"/>
                </a:solidFill>
                <a:latin typeface="Times" pitchFamily="18" charset="0"/>
              </a:defRPr>
            </a:lvl8pPr>
            <a:lvl9pPr marL="3886200" indent="-228600" defTabSz="931863" eaLnBrk="0" fontAlgn="base" hangingPunct="0">
              <a:spcBef>
                <a:spcPct val="0"/>
              </a:spcBef>
              <a:spcAft>
                <a:spcPct val="0"/>
              </a:spcAft>
              <a:defRPr sz="2400" b="1">
                <a:solidFill>
                  <a:schemeClr val="tx1"/>
                </a:solidFill>
                <a:latin typeface="Times" pitchFamily="18" charset="0"/>
              </a:defRPr>
            </a:lvl9pPr>
          </a:lstStyle>
          <a:p>
            <a:pPr algn="r"/>
            <a:r>
              <a:rPr lang="en-GB" altLang="cs-CZ" sz="1200" b="0">
                <a:latin typeface="Times New Roman" pitchFamily="18" charset="0"/>
              </a:rPr>
              <a:t>1</a:t>
            </a:r>
          </a:p>
        </p:txBody>
      </p:sp>
      <p:sp>
        <p:nvSpPr>
          <p:cNvPr id="70660" name="Rectangle 3"/>
          <p:cNvSpPr>
            <a:spLocks noGrp="1" noRot="1" noChangeAspect="1" noChangeArrowheads="1" noTextEdit="1"/>
          </p:cNvSpPr>
          <p:nvPr>
            <p:ph type="sldImg"/>
          </p:nvPr>
        </p:nvSpPr>
        <p:spPr>
          <a:xfrm>
            <a:off x="1296988" y="800100"/>
            <a:ext cx="4265612" cy="3198813"/>
          </a:xfrm>
          <a:ln w="12700" cap="flat"/>
        </p:spPr>
      </p:sp>
      <p:sp>
        <p:nvSpPr>
          <p:cNvPr id="70661" name="Rectangle 4"/>
          <p:cNvSpPr>
            <a:spLocks noGrp="1" noChangeArrowheads="1"/>
          </p:cNvSpPr>
          <p:nvPr>
            <p:ph type="body" idx="1"/>
          </p:nvPr>
        </p:nvSpPr>
        <p:spPr>
          <a:xfrm>
            <a:off x="914400" y="4341813"/>
            <a:ext cx="5029200" cy="4117975"/>
          </a:xfrm>
          <a:noFill/>
          <a:extLst>
            <a:ext uri="{91240B29-F687-4F45-9708-019B960494DF}">
              <a14:hiddenLine xmlns:a14="http://schemas.microsoft.com/office/drawing/2010/main" w="12700">
                <a:solidFill>
                  <a:schemeClr val="tx1"/>
                </a:solidFill>
                <a:miter lim="800000"/>
                <a:headEnd/>
                <a:tailEnd/>
              </a14:hiddenLine>
            </a:ext>
          </a:extLst>
        </p:spPr>
        <p:txBody>
          <a:bodyPr lIns="92288" tIns="45334" rIns="92288" bIns="45334"/>
          <a:lstStyle/>
          <a:p>
            <a:pPr eaLnBrk="1" hangingPunct="1"/>
            <a:endParaRPr lang="en-US" altLang="cs-CZ"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16DD17C-A7AF-4869-AABC-6BB3C91E8C23}" type="slidenum">
              <a:rPr lang="cs-CZ" altLang="cs-CZ" smtClean="0">
                <a:latin typeface="Arial" pitchFamily="34" charset="0"/>
              </a:rPr>
              <a:pPr/>
              <a:t>12</a:t>
            </a:fld>
            <a:endParaRPr lang="cs-CZ" altLang="cs-CZ" smtClean="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6EA0BDF-9C7F-436B-A089-1703413969B5}" type="slidenum">
              <a:rPr lang="cs-CZ" altLang="cs-CZ" smtClean="0">
                <a:latin typeface="Arial" pitchFamily="34" charset="0"/>
              </a:rPr>
              <a:pPr/>
              <a:t>13</a:t>
            </a:fld>
            <a:endParaRPr lang="cs-CZ" altLang="cs-CZ" smtClean="0">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cs-CZ"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88D9DBD-6D09-4925-839D-EDD22C2069BB}" type="slidenum">
              <a:rPr lang="cs-CZ" altLang="cs-CZ" smtClean="0">
                <a:latin typeface="Arial" pitchFamily="34" charset="0"/>
              </a:rPr>
              <a:pPr/>
              <a:t>14</a:t>
            </a:fld>
            <a:endParaRPr lang="cs-CZ" altLang="cs-CZ" smtClean="0">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65CFCD0-0865-41D1-8EB7-4DA849F134A9}" type="slidenum">
              <a:rPr lang="cs-CZ" altLang="cs-CZ" smtClean="0">
                <a:latin typeface="Arial" pitchFamily="34" charset="0"/>
              </a:rPr>
              <a:pPr/>
              <a:t>15</a:t>
            </a:fld>
            <a:endParaRPr lang="cs-CZ" altLang="cs-CZ"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84E97E2-7409-40CC-9186-C783000DC175}" type="slidenum">
              <a:rPr lang="cs-CZ" altLang="cs-CZ" smtClean="0">
                <a:latin typeface="Arial" pitchFamily="34" charset="0"/>
              </a:rPr>
              <a:pPr/>
              <a:t>16</a:t>
            </a:fld>
            <a:endParaRPr lang="cs-CZ" altLang="cs-CZ"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4C22A82-72EA-4ACA-9C41-9539E1696407}" type="slidenum">
              <a:rPr lang="cs-CZ" altLang="cs-CZ" sz="1200" b="0" smtClean="0">
                <a:latin typeface="Arial" charset="0"/>
              </a:rPr>
              <a:pPr/>
              <a:t>17</a:t>
            </a:fld>
            <a:endParaRPr lang="cs-CZ" altLang="cs-CZ" sz="1200" b="0" smtClean="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627E1F6-8AC0-4DE8-B465-31E3443998F9}" type="slidenum">
              <a:rPr lang="cs-CZ" altLang="cs-CZ" sz="1200" b="0" smtClean="0">
                <a:latin typeface="Arial" charset="0"/>
              </a:rPr>
              <a:pPr/>
              <a:t>18</a:t>
            </a:fld>
            <a:endParaRPr lang="cs-CZ" altLang="cs-CZ" sz="1200" b="0" smtClean="0">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B39B14A-B4D3-417E-8A68-616E8792E311}" type="slidenum">
              <a:rPr lang="cs-CZ" altLang="cs-CZ" sz="1200" b="0" smtClean="0">
                <a:latin typeface="Arial" charset="0"/>
              </a:rPr>
              <a:pPr/>
              <a:t>19</a:t>
            </a:fld>
            <a:endParaRPr lang="cs-CZ" altLang="cs-CZ" sz="1200" b="0"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208A3A-25F0-41E1-898F-16200B035D42}" type="slidenum">
              <a:rPr lang="cs-CZ" altLang="cs-CZ" sz="1200" b="0" smtClean="0">
                <a:latin typeface="Arial" charset="0"/>
              </a:rPr>
              <a:pPr/>
              <a:t>20</a:t>
            </a:fld>
            <a:endParaRPr lang="cs-CZ" altLang="cs-CZ" sz="1200" b="0"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AE78545-12C9-49C9-99CF-57A0DDAFC37E}" type="slidenum">
              <a:rPr lang="cs-CZ" altLang="cs-CZ" sz="1200" b="0" smtClean="0">
                <a:latin typeface="Arial" charset="0"/>
              </a:rPr>
              <a:pPr/>
              <a:t>21</a:t>
            </a:fld>
            <a:endParaRPr lang="cs-CZ" altLang="cs-CZ" sz="1200" b="0"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869021-8DBB-4644-8D6E-99194CA7BFD7}" type="slidenum">
              <a:rPr lang="cs-CZ" altLang="cs-CZ" sz="1200" b="0" smtClean="0">
                <a:latin typeface="Arial" charset="0"/>
              </a:rPr>
              <a:pPr/>
              <a:t>3</a:t>
            </a:fld>
            <a:endParaRPr lang="cs-CZ" altLang="cs-CZ" sz="1200" b="0"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996FEFF9-8FD5-4ACF-A01B-6B65A0D779DC}" type="slidenum">
              <a:rPr lang="cs-CZ" altLang="cs-CZ" sz="1200" b="0" smtClean="0">
                <a:latin typeface="Arial" charset="0"/>
              </a:rPr>
              <a:pPr/>
              <a:t>22</a:t>
            </a:fld>
            <a:endParaRPr lang="cs-CZ" altLang="cs-CZ" sz="1200" b="0"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A18078-93F8-48DF-A5B6-60C289F44C11}" type="slidenum">
              <a:rPr lang="cs-CZ" altLang="cs-CZ" sz="1200" b="0" smtClean="0">
                <a:latin typeface="Arial" charset="0"/>
              </a:rPr>
              <a:pPr/>
              <a:t>23</a:t>
            </a:fld>
            <a:endParaRPr lang="cs-CZ" altLang="cs-CZ" sz="1200" b="0" smtClean="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C38E4EE-B9F2-4C1E-A203-A36FF51F9045}" type="slidenum">
              <a:rPr lang="cs-CZ" altLang="cs-CZ" sz="1200" b="0" smtClean="0">
                <a:latin typeface="Arial" charset="0"/>
              </a:rPr>
              <a:pPr/>
              <a:t>24</a:t>
            </a:fld>
            <a:endParaRPr lang="cs-CZ" altLang="cs-CZ" sz="1200" b="0"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FDEC7F2-E60B-4168-ABF4-9E057E47D87D}" type="slidenum">
              <a:rPr lang="cs-CZ" altLang="cs-CZ" sz="1200" b="0" smtClean="0">
                <a:latin typeface="Arial" charset="0"/>
              </a:rPr>
              <a:pPr/>
              <a:t>25</a:t>
            </a:fld>
            <a:endParaRPr lang="cs-CZ" altLang="cs-CZ" sz="1200" b="0" smtClean="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3942BFF-0DAE-4C90-BCC9-9B0DFE3D67DA}" type="slidenum">
              <a:rPr lang="cs-CZ" altLang="cs-CZ" sz="1200" b="0" smtClean="0">
                <a:latin typeface="Arial" charset="0"/>
              </a:rPr>
              <a:pPr/>
              <a:t>26</a:t>
            </a:fld>
            <a:endParaRPr lang="cs-CZ" altLang="cs-CZ" sz="1200" b="0" smtClean="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504BF47-2DC3-4566-9734-8962A84EE428}" type="slidenum">
              <a:rPr lang="cs-CZ" altLang="cs-CZ" sz="1200" b="0" smtClean="0">
                <a:latin typeface="Arial" charset="0"/>
              </a:rPr>
              <a:pPr/>
              <a:t>27</a:t>
            </a:fld>
            <a:endParaRPr lang="cs-CZ" altLang="cs-CZ" sz="1200" b="0" smtClean="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DD3FF54-1557-4BD6-85E2-E03B251F0434}" type="slidenum">
              <a:rPr lang="cs-CZ" altLang="cs-CZ" sz="1200" b="0" smtClean="0">
                <a:latin typeface="Arial" charset="0"/>
              </a:rPr>
              <a:pPr/>
              <a:t>28</a:t>
            </a:fld>
            <a:endParaRPr lang="cs-CZ" altLang="cs-CZ" sz="1200" b="0"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DE0A70C-0536-48D5-9EB8-5DFC63524F23}" type="slidenum">
              <a:rPr lang="cs-CZ" altLang="cs-CZ" sz="1200" b="0" smtClean="0">
                <a:latin typeface="Arial" charset="0"/>
              </a:rPr>
              <a:pPr/>
              <a:t>29</a:t>
            </a:fld>
            <a:endParaRPr lang="cs-CZ" altLang="cs-CZ" sz="1200" b="0"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8721A94-D9C3-4853-8BA2-8F3DF79D8DB5}" type="slidenum">
              <a:rPr lang="cs-CZ" altLang="cs-CZ" sz="1200" b="0" smtClean="0">
                <a:latin typeface="Arial" charset="0"/>
              </a:rPr>
              <a:pPr/>
              <a:t>30</a:t>
            </a:fld>
            <a:endParaRPr lang="cs-CZ" altLang="cs-CZ" sz="1200" b="0"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421E6C9-9F4D-443F-A1F0-AA90593A431E}" type="slidenum">
              <a:rPr lang="cs-CZ" altLang="cs-CZ" sz="1200" b="0" smtClean="0">
                <a:latin typeface="Arial" charset="0"/>
              </a:rPr>
              <a:pPr/>
              <a:t>31</a:t>
            </a:fld>
            <a:endParaRPr lang="cs-CZ" altLang="cs-CZ" sz="1200" b="0"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B92520E-041F-44F9-A58D-DADDAAEC9F9C}" type="slidenum">
              <a:rPr lang="cs-CZ" altLang="cs-CZ" sz="1200" b="0" smtClean="0">
                <a:latin typeface="Arial" charset="0"/>
              </a:rPr>
              <a:pPr/>
              <a:t>4</a:t>
            </a:fld>
            <a:endParaRPr lang="cs-CZ" altLang="cs-CZ" sz="1200" b="0"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4125D3-FB0F-4223-91CC-F82E61489F85}" type="slidenum">
              <a:rPr lang="cs-CZ" altLang="cs-CZ" sz="1200" b="0" smtClean="0">
                <a:latin typeface="Arial" charset="0"/>
              </a:rPr>
              <a:pPr/>
              <a:t>32</a:t>
            </a:fld>
            <a:endParaRPr lang="cs-CZ" altLang="cs-CZ" sz="1200" b="0"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F5C1CE0-0098-44A7-A991-04DCAA60C7A7}" type="slidenum">
              <a:rPr lang="cs-CZ" altLang="cs-CZ" sz="1200" b="0" smtClean="0">
                <a:latin typeface="Arial" charset="0"/>
              </a:rPr>
              <a:pPr/>
              <a:t>33</a:t>
            </a:fld>
            <a:endParaRPr lang="cs-CZ" altLang="cs-CZ" sz="1200" b="0"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812FF75-A091-4401-B322-B77728F1CE62}" type="slidenum">
              <a:rPr lang="cs-CZ" altLang="cs-CZ" smtClean="0">
                <a:latin typeface="Arial" pitchFamily="34" charset="0"/>
              </a:rPr>
              <a:pPr/>
              <a:t>35</a:t>
            </a:fld>
            <a:endParaRPr lang="cs-CZ" altLang="cs-CZ"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3C8DBAD-3247-44C7-ABBE-111F8A916BA8}" type="slidenum">
              <a:rPr lang="cs-CZ" altLang="en-US" smtClean="0">
                <a:latin typeface="Arial" pitchFamily="34" charset="0"/>
              </a:rPr>
              <a:pPr/>
              <a:t>37</a:t>
            </a:fld>
            <a:endParaRPr lang="cs-CZ" altLang="en-US" smtClean="0">
              <a:latin typeface="Arial" pitchFamily="34"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12CE1F3-D762-45FE-A369-6F7376811F61}" type="slidenum">
              <a:rPr lang="cs-CZ" altLang="en-US" smtClean="0">
                <a:latin typeface="Arial" pitchFamily="34" charset="0"/>
              </a:rPr>
              <a:pPr/>
              <a:t>38</a:t>
            </a:fld>
            <a:endParaRPr lang="cs-CZ" altLang="en-US" smtClean="0">
              <a:latin typeface="Arial" pitchFamily="34" charset="0"/>
            </a:endParaRPr>
          </a:p>
        </p:txBody>
      </p:sp>
      <p:sp>
        <p:nvSpPr>
          <p:cNvPr id="278531" name="Rectangle 2"/>
          <p:cNvSpPr>
            <a:spLocks noGrp="1" noRot="1" noChangeAspect="1" noChangeArrowheads="1" noTextEdit="1"/>
          </p:cNvSpPr>
          <p:nvPr>
            <p:ph type="sldImg"/>
          </p:nvPr>
        </p:nvSpPr>
        <p:spPr>
          <a:xfrm>
            <a:off x="1144588" y="685800"/>
            <a:ext cx="4570412" cy="3427413"/>
          </a:xfrm>
          <a:ln/>
        </p:spPr>
      </p:sp>
      <p:sp>
        <p:nvSpPr>
          <p:cNvPr id="278532" name="Rectangle 3"/>
          <p:cNvSpPr>
            <a:spLocks noGrp="1" noChangeArrowheads="1"/>
          </p:cNvSpPr>
          <p:nvPr>
            <p:ph type="body" idx="1"/>
          </p:nvPr>
        </p:nvSpPr>
        <p:spPr>
          <a:xfrm>
            <a:off x="915988" y="4341813"/>
            <a:ext cx="5026025" cy="4116387"/>
          </a:xfrm>
          <a:noFill/>
        </p:spPr>
        <p:txBody>
          <a:bodyPr lIns="89720" tIns="44860" rIns="89720" bIns="44860"/>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Zástupný symbol pro obrázek snímku 1"/>
          <p:cNvSpPr>
            <a:spLocks noGrp="1" noRot="1" noChangeAspect="1" noTextEdit="1"/>
          </p:cNvSpPr>
          <p:nvPr>
            <p:ph type="sldImg"/>
          </p:nvPr>
        </p:nvSpPr>
        <p:spPr>
          <a:ln/>
        </p:spPr>
      </p:sp>
      <p:sp>
        <p:nvSpPr>
          <p:cNvPr id="279555" name="Zástupný symbol pro poznámky 2"/>
          <p:cNvSpPr>
            <a:spLocks noGrp="1"/>
          </p:cNvSpPr>
          <p:nvPr>
            <p:ph type="body" idx="1"/>
          </p:nvPr>
        </p:nvSpPr>
        <p:spPr>
          <a:noFill/>
        </p:spPr>
        <p:txBody>
          <a:bodyPr/>
          <a:lstStyle/>
          <a:p>
            <a:endParaRPr lang="en-US" altLang="en-US" smtClean="0"/>
          </a:p>
        </p:txBody>
      </p:sp>
      <p:sp>
        <p:nvSpPr>
          <p:cNvPr id="279556"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D4EA539-76AA-4714-87A4-B99C8C3E1E2F}" type="slidenum">
              <a:rPr lang="cs-CZ" altLang="en-US" smtClean="0">
                <a:latin typeface="Arial" pitchFamily="34" charset="0"/>
              </a:rPr>
              <a:pPr/>
              <a:t>39</a:t>
            </a:fld>
            <a:endParaRPr lang="cs-CZ" alt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6959226-2821-4004-921E-4E5DCB489AFB}" type="slidenum">
              <a:rPr lang="cs-CZ" altLang="en-US" smtClean="0">
                <a:latin typeface="Arial" pitchFamily="34" charset="0"/>
              </a:rPr>
              <a:pPr/>
              <a:t>40</a:t>
            </a:fld>
            <a:endParaRPr lang="cs-CZ" altLang="en-US" smtClean="0">
              <a:latin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455D7D0-8C1D-4873-8431-F7C6F2FB230D}" type="slidenum">
              <a:rPr lang="cs-CZ" altLang="en-US" smtClean="0">
                <a:latin typeface="Arial" pitchFamily="34" charset="0"/>
              </a:rPr>
              <a:pPr/>
              <a:t>42</a:t>
            </a:fld>
            <a:endParaRPr lang="cs-CZ" altLang="en-US" smtClean="0">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08516A-ABC0-452F-B2DF-D9F779E86E41}" type="slidenum">
              <a:rPr lang="en-US" altLang="en-US"/>
              <a:pPr/>
              <a:t>44</a:t>
            </a:fld>
            <a:endParaRPr lang="en-US" altLang="en-US"/>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5BFC4-A2D8-4C69-9DCA-15E40E0143A0}" type="slidenum">
              <a:rPr lang="cs-CZ" altLang="en-US" smtClean="0">
                <a:latin typeface="Arial" pitchFamily="34" charset="0"/>
              </a:rPr>
              <a:pPr/>
              <a:t>45</a:t>
            </a:fld>
            <a:endParaRPr lang="cs-CZ" altLang="en-US" smtClean="0">
              <a:latin typeface="Arial"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BC28C17-9409-4523-AD78-ED7BF4061109}" type="slidenum">
              <a:rPr lang="cs-CZ" altLang="en-US" smtClean="0">
                <a:latin typeface="Arial" pitchFamily="34" charset="0"/>
              </a:rPr>
              <a:pPr/>
              <a:t>6</a:t>
            </a:fld>
            <a:endParaRPr lang="cs-CZ" altLang="en-US" smtClean="0">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28A1D03-6A4D-4CD6-A76A-BA5D70AB34B5}" type="slidenum">
              <a:rPr lang="cs-CZ" altLang="en-US" smtClean="0">
                <a:latin typeface="Arial" pitchFamily="34" charset="0"/>
              </a:rPr>
              <a:pPr/>
              <a:t>46</a:t>
            </a:fld>
            <a:endParaRPr lang="cs-CZ" altLang="en-US" smtClean="0">
              <a:latin typeface="Arial"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6CCEF-E9CB-4BB5-A5D7-FA6183F79DE7}" type="slidenum">
              <a:rPr lang="cs-CZ" altLang="en-US" smtClean="0">
                <a:latin typeface="Arial" pitchFamily="34" charset="0"/>
              </a:rPr>
              <a:pPr/>
              <a:t>47</a:t>
            </a:fld>
            <a:endParaRPr lang="cs-CZ" altLang="en-US" smtClean="0">
              <a:latin typeface="Arial"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5FC9AA9-28DF-47F9-A745-8A4FF41A7FAA}" type="slidenum">
              <a:rPr lang="cs-CZ" altLang="en-US" smtClean="0">
                <a:latin typeface="Arial" pitchFamily="34" charset="0"/>
              </a:rPr>
              <a:pPr/>
              <a:t>48</a:t>
            </a:fld>
            <a:endParaRPr lang="cs-CZ" altLang="en-US" smtClean="0">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17DC29C-F6D1-4502-88C1-4A2584EDF3FD}" type="slidenum">
              <a:rPr lang="cs-CZ" altLang="en-US" smtClean="0">
                <a:latin typeface="Arial" pitchFamily="34" charset="0"/>
              </a:rPr>
              <a:pPr/>
              <a:t>49</a:t>
            </a:fld>
            <a:endParaRPr lang="cs-CZ" altLang="en-US" smtClean="0">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2947A-B971-44CF-83D7-13F50A297924}" type="slidenum">
              <a:rPr lang="cs-CZ" altLang="en-US" smtClean="0">
                <a:latin typeface="Arial" pitchFamily="34" charset="0"/>
              </a:rPr>
              <a:pPr/>
              <a:t>50</a:t>
            </a:fld>
            <a:endParaRPr lang="cs-CZ" altLang="en-US"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894076A-A86F-4031-BDEE-79AF90565193}" type="slidenum">
              <a:rPr lang="cs-CZ" altLang="en-US" smtClean="0">
                <a:latin typeface="Arial" pitchFamily="34" charset="0"/>
              </a:rPr>
              <a:pPr/>
              <a:t>51</a:t>
            </a:fld>
            <a:endParaRPr lang="cs-CZ" altLang="en-US" smtClean="0">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0390970-CA3F-4B18-99A0-A0596E283935}" type="slidenum">
              <a:rPr lang="cs-CZ" altLang="en-US" smtClean="0">
                <a:latin typeface="Arial" pitchFamily="34" charset="0"/>
              </a:rPr>
              <a:pPr/>
              <a:t>52</a:t>
            </a:fld>
            <a:endParaRPr lang="cs-CZ" altLang="en-US" smtClean="0">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065DAC-41B8-4B3D-A573-658CCD3E1E10}" type="slidenum">
              <a:rPr lang="cs-CZ" altLang="en-US" smtClean="0">
                <a:latin typeface="Arial" pitchFamily="34" charset="0"/>
              </a:rPr>
              <a:pPr/>
              <a:t>53</a:t>
            </a:fld>
            <a:endParaRPr lang="cs-CZ" altLang="en-US" smtClean="0">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CAB329-47C2-48B8-8503-E3331BA1BA0D}" type="slidenum">
              <a:rPr lang="cs-CZ" altLang="en-US" smtClean="0">
                <a:latin typeface="Arial" pitchFamily="34" charset="0"/>
              </a:rPr>
              <a:pPr/>
              <a:t>54</a:t>
            </a:fld>
            <a:endParaRPr lang="cs-CZ" altLang="en-US" smtClean="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111A4C6-40B5-4C9C-91A5-68A78B10ABB3}" type="slidenum">
              <a:rPr lang="cs-CZ" altLang="en-US" smtClean="0">
                <a:latin typeface="Arial" pitchFamily="34" charset="0"/>
              </a:rPr>
              <a:pPr/>
              <a:t>55</a:t>
            </a:fld>
            <a:endParaRPr lang="cs-CZ" altLang="en-US" smtClean="0">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E0EF0D9-98CC-4B67-A3AB-D4978F8B00BC}" type="slidenum">
              <a:rPr lang="cs-CZ" altLang="cs-CZ" sz="1200" b="0" smtClean="0">
                <a:latin typeface="Arial" charset="0"/>
              </a:rPr>
              <a:pPr/>
              <a:t>7</a:t>
            </a:fld>
            <a:endParaRPr lang="cs-CZ" altLang="cs-CZ" sz="1200" b="0" smtClean="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A95924E-7021-48D4-816D-D3C809695253}" type="slidenum">
              <a:rPr lang="cs-CZ" altLang="en-US" smtClean="0">
                <a:latin typeface="Arial" pitchFamily="34" charset="0"/>
              </a:rPr>
              <a:pPr/>
              <a:t>56</a:t>
            </a:fld>
            <a:endParaRPr lang="cs-CZ" altLang="en-US" smtClean="0">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E2F227D-C1D0-49DB-868A-EC5B69A18C10}" type="slidenum">
              <a:rPr lang="cs-CZ" altLang="en-US" smtClean="0">
                <a:latin typeface="Arial" pitchFamily="34" charset="0"/>
              </a:rPr>
              <a:pPr/>
              <a:t>57</a:t>
            </a:fld>
            <a:endParaRPr lang="cs-CZ" altLang="en-US" smtClean="0">
              <a:latin typeface="Arial"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B65424-907C-43F7-829C-810F91038461}" type="slidenum">
              <a:rPr lang="cs-CZ" altLang="en-US" smtClean="0">
                <a:latin typeface="Arial" pitchFamily="34" charset="0"/>
              </a:rPr>
              <a:pPr/>
              <a:t>58</a:t>
            </a:fld>
            <a:endParaRPr lang="cs-CZ" altLang="en-US" smtClean="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699CC4-D1D8-4DAE-B2E9-AFA311AFF34D}" type="slidenum">
              <a:rPr lang="cs-CZ" altLang="en-US" smtClean="0">
                <a:latin typeface="Arial" pitchFamily="34" charset="0"/>
              </a:rPr>
              <a:pPr/>
              <a:t>59</a:t>
            </a:fld>
            <a:endParaRPr lang="cs-CZ" altLang="en-US" smtClean="0">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614B1A-42D5-4489-9D5F-281E70E47B50}" type="slidenum">
              <a:rPr lang="cs-CZ" altLang="en-US" smtClean="0">
                <a:latin typeface="Arial" pitchFamily="34" charset="0"/>
              </a:rPr>
              <a:pPr/>
              <a:t>60</a:t>
            </a:fld>
            <a:endParaRPr lang="cs-CZ" altLang="en-US" smtClean="0">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330ECD-8AA2-40CE-9B46-E54CEA7201A9}" type="slidenum">
              <a:rPr lang="cs-CZ" altLang="en-US" smtClean="0">
                <a:latin typeface="Arial" pitchFamily="34" charset="0"/>
              </a:rPr>
              <a:pPr/>
              <a:t>61</a:t>
            </a:fld>
            <a:endParaRPr lang="cs-CZ" altLang="en-US" smtClean="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B935D7B-C04F-4E31-BA0E-64C6FEEF35E5}" type="slidenum">
              <a:rPr lang="cs-CZ" altLang="en-US" smtClean="0">
                <a:latin typeface="Arial" pitchFamily="34" charset="0"/>
              </a:rPr>
              <a:pPr/>
              <a:t>62</a:t>
            </a:fld>
            <a:endParaRPr lang="cs-CZ" altLang="en-US"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1E6EFA-DEE4-4C48-971A-A8229D276615}" type="slidenum">
              <a:rPr lang="cs-CZ" altLang="en-US" smtClean="0">
                <a:latin typeface="Arial" pitchFamily="34" charset="0"/>
              </a:rPr>
              <a:pPr/>
              <a:t>63</a:t>
            </a:fld>
            <a:endParaRPr lang="cs-CZ" altLang="en-US" smtClean="0">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4AD7D68-29A0-4E8B-B690-A03446D748B0}" type="slidenum">
              <a:rPr lang="cs-CZ" altLang="en-US" smtClean="0">
                <a:latin typeface="Arial" pitchFamily="34" charset="0"/>
              </a:rPr>
              <a:pPr/>
              <a:t>68</a:t>
            </a:fld>
            <a:endParaRPr lang="cs-CZ" altLang="en-US"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877C79-A2B2-4BA0-99F7-EBC72735E5EF}" type="slidenum">
              <a:rPr lang="cs-CZ" altLang="en-US" smtClean="0">
                <a:latin typeface="Arial" pitchFamily="34" charset="0"/>
              </a:rPr>
              <a:pPr/>
              <a:t>69</a:t>
            </a:fld>
            <a:endParaRPr lang="cs-CZ" altLang="en-US" smtClean="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obrázek snímku 1"/>
          <p:cNvSpPr>
            <a:spLocks noGrp="1" noRot="1" noChangeAspect="1" noTextEdit="1"/>
          </p:cNvSpPr>
          <p:nvPr>
            <p:ph type="sldImg"/>
          </p:nvPr>
        </p:nvSpPr>
        <p:spPr>
          <a:ln/>
        </p:spPr>
      </p:sp>
      <p:sp>
        <p:nvSpPr>
          <p:cNvPr id="107523" name="Zástupný symbol pro poznámky 2"/>
          <p:cNvSpPr>
            <a:spLocks noGrp="1"/>
          </p:cNvSpPr>
          <p:nvPr>
            <p:ph type="body" idx="1"/>
          </p:nvPr>
        </p:nvSpPr>
        <p:spPr>
          <a:noFill/>
        </p:spPr>
        <p:txBody>
          <a:bodyPr/>
          <a:lstStyle/>
          <a:p>
            <a:pPr eaLnBrk="1" hangingPunct="1"/>
            <a:endParaRPr lang="en-US" altLang="cs-CZ" smtClean="0"/>
          </a:p>
        </p:txBody>
      </p:sp>
      <p:sp>
        <p:nvSpPr>
          <p:cNvPr id="107524"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C3CCBC1-E523-4618-B6DD-6AE968DEE99D}" type="slidenum">
              <a:rPr lang="en-US" altLang="cs-CZ" smtClean="0">
                <a:latin typeface="Arial" pitchFamily="34" charset="0"/>
              </a:rPr>
              <a:pPr/>
              <a:t>8</a:t>
            </a:fld>
            <a:endParaRPr lang="en-US" altLang="cs-CZ"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4F45B2-621C-4CBF-8DEA-0AA3EA85D2EB}" type="slidenum">
              <a:rPr lang="cs-CZ" altLang="en-US" smtClean="0">
                <a:latin typeface="Arial" pitchFamily="34" charset="0"/>
              </a:rPr>
              <a:pPr/>
              <a:t>70</a:t>
            </a:fld>
            <a:endParaRPr lang="cs-CZ" altLang="en-US"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1A1388D-879A-4C86-AC70-F9BBD2A42DE6}" type="slidenum">
              <a:rPr lang="cs-CZ" altLang="en-US" smtClean="0">
                <a:latin typeface="Arial" pitchFamily="34" charset="0"/>
              </a:rPr>
              <a:pPr/>
              <a:t>71</a:t>
            </a:fld>
            <a:endParaRPr lang="cs-CZ" altLang="en-US" smtClean="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122749F-F3A4-435E-BB7A-04D44EE01F14}" type="slidenum">
              <a:rPr lang="cs-CZ" altLang="en-US" smtClean="0">
                <a:latin typeface="Arial" pitchFamily="34" charset="0"/>
              </a:rPr>
              <a:pPr/>
              <a:t>72</a:t>
            </a:fld>
            <a:endParaRPr lang="cs-CZ" altLang="en-US" smtClean="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8F005F-12FF-4EAE-BC43-926E18973721}" type="slidenum">
              <a:rPr lang="cs-CZ" altLang="en-US" smtClean="0">
                <a:latin typeface="Arial" pitchFamily="34" charset="0"/>
              </a:rPr>
              <a:pPr/>
              <a:t>73</a:t>
            </a:fld>
            <a:endParaRPr lang="cs-CZ" altLang="en-US"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3C30428-B8FF-4D55-9F51-F944BFACA93B}" type="slidenum">
              <a:rPr lang="cs-CZ" altLang="en-US" smtClean="0">
                <a:latin typeface="Arial" pitchFamily="34" charset="0"/>
              </a:rPr>
              <a:pPr/>
              <a:t>74</a:t>
            </a:fld>
            <a:endParaRPr lang="cs-CZ" altLang="en-US" smtClean="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097044D-028A-4CAB-A4E7-22403F87CD05}" type="slidenum">
              <a:rPr lang="cs-CZ" altLang="en-US" smtClean="0">
                <a:latin typeface="Arial" pitchFamily="34" charset="0"/>
              </a:rPr>
              <a:pPr/>
              <a:t>75</a:t>
            </a:fld>
            <a:endParaRPr lang="cs-CZ" altLang="en-US"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8DAB1A-0AEC-47DB-BB52-55FBB5C9041D}" type="slidenum">
              <a:rPr lang="cs-CZ" altLang="en-US" smtClean="0">
                <a:latin typeface="Arial" pitchFamily="34" charset="0"/>
              </a:rPr>
              <a:pPr/>
              <a:t>77</a:t>
            </a:fld>
            <a:endParaRPr lang="cs-CZ" altLang="en-US" smtClean="0">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F42BE1-602C-464D-B884-BFA7671D64D8}" type="slidenum">
              <a:rPr lang="cs-CZ" altLang="en-US" smtClean="0">
                <a:latin typeface="Arial" pitchFamily="34" charset="0"/>
              </a:rPr>
              <a:pPr/>
              <a:t>78</a:t>
            </a:fld>
            <a:endParaRPr lang="cs-CZ" altLang="en-US" smtClean="0">
              <a:latin typeface="Arial" pitchFamily="34" charset="0"/>
            </a:endParaRPr>
          </a:p>
        </p:txBody>
      </p:sp>
      <p:sp>
        <p:nvSpPr>
          <p:cNvPr id="92163" name="Rectangle 2"/>
          <p:cNvSpPr>
            <a:spLocks noGrp="1" noRot="1" noChangeAspect="1" noChangeArrowheads="1" noTextEdit="1"/>
          </p:cNvSpPr>
          <p:nvPr>
            <p:ph type="sldImg"/>
          </p:nvPr>
        </p:nvSpPr>
        <p:spPr>
          <a:xfrm>
            <a:off x="1144588" y="684213"/>
            <a:ext cx="4572000" cy="3429000"/>
          </a:xfrm>
          <a:ln/>
        </p:spPr>
      </p:sp>
      <p:sp>
        <p:nvSpPr>
          <p:cNvPr id="92164" name="Rectangle 3"/>
          <p:cNvSpPr>
            <a:spLocks noGrp="1" noChangeArrowheads="1"/>
          </p:cNvSpPr>
          <p:nvPr>
            <p:ph type="body" idx="1"/>
          </p:nvPr>
        </p:nvSpPr>
        <p:spPr>
          <a:xfrm>
            <a:off x="915988" y="4343400"/>
            <a:ext cx="5026025" cy="4116388"/>
          </a:xfrm>
          <a:noFill/>
        </p:spPr>
        <p:txBody>
          <a:bodyPr/>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C8E8C-1479-4588-BD81-66D6F353D45E}" type="slidenum">
              <a:rPr lang="cs-CZ" altLang="en-US" smtClean="0">
                <a:latin typeface="Arial" pitchFamily="34" charset="0"/>
              </a:rPr>
              <a:pPr/>
              <a:t>84</a:t>
            </a:fld>
            <a:endParaRPr lang="cs-CZ" altLang="en-US" smtClean="0">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A65571-EE90-4A43-B346-12F70A2CB5D1}" type="slidenum">
              <a:rPr lang="cs-CZ" altLang="en-US" smtClean="0">
                <a:latin typeface="Arial" pitchFamily="34" charset="0"/>
              </a:rPr>
              <a:pPr/>
              <a:t>85</a:t>
            </a:fld>
            <a:endParaRPr lang="cs-CZ" altLang="en-US"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8DA89B2-FF60-490A-8CEA-11D1EB6DAD03}" type="slidenum">
              <a:rPr lang="cs-CZ" altLang="cs-CZ" sz="1200" b="0" smtClean="0">
                <a:latin typeface="Arial" charset="0"/>
              </a:rPr>
              <a:pPr/>
              <a:t>9</a:t>
            </a:fld>
            <a:endParaRPr lang="cs-CZ" altLang="cs-CZ" sz="1200" b="0" smtClean="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696096-B805-46A9-AEBB-53AF3330D4D4}" type="slidenum">
              <a:rPr lang="cs-CZ" altLang="en-US"/>
              <a:pPr/>
              <a:t>90</a:t>
            </a:fld>
            <a:endParaRPr lang="cs-CZ" altLang="en-US"/>
          </a:p>
        </p:txBody>
      </p:sp>
      <p:sp>
        <p:nvSpPr>
          <p:cNvPr id="699394" name="Rectangle 2"/>
          <p:cNvSpPr>
            <a:spLocks noGrp="1" noRot="1" noChangeAspect="1" noChangeArrowheads="1" noTextEdit="1"/>
          </p:cNvSpPr>
          <p:nvPr>
            <p:ph type="sldImg"/>
          </p:nvPr>
        </p:nvSpPr>
        <p:spPr>
          <a:xfrm>
            <a:off x="1144588" y="684213"/>
            <a:ext cx="4572000" cy="3429000"/>
          </a:xfrm>
          <a:ln/>
        </p:spPr>
      </p:sp>
      <p:sp>
        <p:nvSpPr>
          <p:cNvPr id="699395" name="Rectangle 3"/>
          <p:cNvSpPr>
            <a:spLocks noGrp="1" noChangeArrowheads="1"/>
          </p:cNvSpPr>
          <p:nvPr>
            <p:ph type="body" idx="1"/>
          </p:nvPr>
        </p:nvSpPr>
        <p:spPr>
          <a:xfrm>
            <a:off x="915988" y="4343400"/>
            <a:ext cx="5026025" cy="4116388"/>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pPr eaLnBrk="1" hangingPunct="1"/>
            <a:endParaRPr lang="en-US" altLang="cs-CZ" smtClean="0">
              <a:latin typeface="Arial" charset="0"/>
            </a:endParaRPr>
          </a:p>
        </p:txBody>
      </p:sp>
      <p:sp>
        <p:nvSpPr>
          <p:cNvPr id="77828" name="Zástupný symbol pro číslo snímku 3"/>
          <p:cNvSpPr>
            <a:spLocks noGrp="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8195FC1-6FD0-4B5C-9B23-438984EC1BFA}" type="slidenum">
              <a:rPr lang="cs-CZ" altLang="cs-CZ" sz="1200" b="0" smtClean="0">
                <a:latin typeface="Arial" charset="0"/>
              </a:rPr>
              <a:pPr/>
              <a:t>10</a:t>
            </a:fld>
            <a:endParaRPr lang="cs-CZ" altLang="cs-CZ" sz="1200" b="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2A0DD01-34B4-4DB9-B122-5451D04AD619}" type="slidenum">
              <a:rPr lang="cs-CZ" altLang="cs-CZ" sz="1200" b="0" smtClean="0">
                <a:latin typeface="Arial" charset="0"/>
              </a:rPr>
              <a:pPr/>
              <a:t>11</a:t>
            </a:fld>
            <a:endParaRPr lang="cs-CZ" altLang="cs-CZ" sz="1200" b="0"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smtClean="0"/>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10/27/2015</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fld id="{0F161C17-CBC3-4914-A897-066B41AC1075}" type="datetimeFigureOut">
              <a:rPr lang="en-US" smtClean="0"/>
              <a:t>10/27/2015</a:t>
            </a:fld>
            <a:endParaRPr lang="en-US"/>
          </a:p>
        </p:txBody>
      </p:sp>
      <p:sp>
        <p:nvSpPr>
          <p:cNvPr id="3" name="Zástupný symbol pro zápatí 4"/>
          <p:cNvSpPr>
            <a:spLocks noGrp="1"/>
          </p:cNvSpPr>
          <p:nvPr>
            <p:ph type="ftr" sz="quarter" idx="11"/>
          </p:nvPr>
        </p:nvSpPr>
        <p:spPr/>
        <p:txBody>
          <a:bodyPr/>
          <a:lstStyle>
            <a:lvl1pPr>
              <a:defRPr/>
            </a:lvl1pPr>
          </a:lstStyle>
          <a:p>
            <a:endParaRPr lang="en-US"/>
          </a:p>
        </p:txBody>
      </p:sp>
      <p:sp>
        <p:nvSpPr>
          <p:cNvPr id="4"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smtClean="0"/>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fld id="{0F161C17-CBC3-4914-A897-066B41AC1075}" type="datetimeFigureOut">
              <a:rPr lang="en-US" smtClean="0"/>
              <a:t>10/27/2015</a:t>
            </a:fld>
            <a:endParaRPr lang="en-US"/>
          </a:p>
        </p:txBody>
      </p:sp>
      <p:sp>
        <p:nvSpPr>
          <p:cNvPr id="6" name="Zástupný symbol pro zápatí 4"/>
          <p:cNvSpPr>
            <a:spLocks noGrp="1"/>
          </p:cNvSpPr>
          <p:nvPr>
            <p:ph type="ftr" sz="quarter" idx="11"/>
          </p:nvPr>
        </p:nvSpPr>
        <p:spPr/>
        <p:txBody>
          <a:bodyPr/>
          <a:lstStyle>
            <a:lvl1pPr>
              <a:defRPr/>
            </a:lvl1pPr>
          </a:lstStyle>
          <a:p>
            <a:endParaRPr lang="en-US"/>
          </a:p>
        </p:txBody>
      </p:sp>
      <p:sp>
        <p:nvSpPr>
          <p:cNvPr id="7"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53386CC5-69A4-4F97-8918-87497A2F722C}" type="slidenum">
              <a:rPr lang="en-US"/>
              <a:pPr>
                <a:defRPr/>
              </a:pPr>
              <a:t>‹#›</a:t>
            </a:fld>
            <a:endParaRPr lang="en-US"/>
          </a:p>
        </p:txBody>
      </p:sp>
    </p:spTree>
    <p:extLst>
      <p:ext uri="{BB962C8B-B14F-4D97-AF65-F5344CB8AC3E}">
        <p14:creationId xmlns:p14="http://schemas.microsoft.com/office/powerpoint/2010/main" val="177386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CB1A4EAA-8AA7-4932-8541-4FA5DF807111}" type="slidenum">
              <a:rPr lang="en-US"/>
              <a:pPr>
                <a:defRPr/>
              </a:pPr>
              <a:t>‹#›</a:t>
            </a:fld>
            <a:endParaRPr lang="en-US"/>
          </a:p>
        </p:txBody>
      </p:sp>
    </p:spTree>
    <p:extLst>
      <p:ext uri="{BB962C8B-B14F-4D97-AF65-F5344CB8AC3E}">
        <p14:creationId xmlns:p14="http://schemas.microsoft.com/office/powerpoint/2010/main" val="114665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E75B984-9B05-4BCC-81FE-83EC92DFC1F8}" type="slidenum">
              <a:rPr lang="en-US"/>
              <a:pPr>
                <a:defRPr/>
              </a:pPr>
              <a:t>‹#›</a:t>
            </a:fld>
            <a:endParaRPr lang="en-US"/>
          </a:p>
        </p:txBody>
      </p:sp>
    </p:spTree>
    <p:extLst>
      <p:ext uri="{BB962C8B-B14F-4D97-AF65-F5344CB8AC3E}">
        <p14:creationId xmlns:p14="http://schemas.microsoft.com/office/powerpoint/2010/main" val="1704762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quarter" idx="1"/>
          </p:nvPr>
        </p:nvSpPr>
        <p:spPr>
          <a:xfrm>
            <a:off x="11731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11731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obsah 5"/>
          <p:cNvSpPr>
            <a:spLocks noGrp="1"/>
          </p:cNvSpPr>
          <p:nvPr>
            <p:ph sz="quarter" idx="4"/>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521A575F-93D4-4BB9-8726-1546B7EB4742}" type="slidenum">
              <a:rPr lang="en-US"/>
              <a:pPr>
                <a:defRPr/>
              </a:pPr>
              <a:t>‹#›</a:t>
            </a:fld>
            <a:endParaRPr lang="en-US"/>
          </a:p>
        </p:txBody>
      </p:sp>
    </p:spTree>
    <p:extLst>
      <p:ext uri="{BB962C8B-B14F-4D97-AF65-F5344CB8AC3E}">
        <p14:creationId xmlns:p14="http://schemas.microsoft.com/office/powerpoint/2010/main" val="2034092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43D4648-1783-47BB-A88C-416B25C0AAF7}" type="slidenum">
              <a:rPr lang="en-US"/>
              <a:pPr>
                <a:defRPr/>
              </a:pPr>
              <a:t>‹#›</a:t>
            </a:fld>
            <a:endParaRPr lang="en-US"/>
          </a:p>
        </p:txBody>
      </p:sp>
    </p:spTree>
    <p:extLst>
      <p:ext uri="{BB962C8B-B14F-4D97-AF65-F5344CB8AC3E}">
        <p14:creationId xmlns:p14="http://schemas.microsoft.com/office/powerpoint/2010/main" val="1190241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smtClean="0"/>
              <a:t>Kliknutím lze upravit styl.</a:t>
            </a:r>
            <a:endParaRPr lang="cs-CZ"/>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10/27/2015</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smtClean="0"/>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10/27/2015</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10/27/2015</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datum 3"/>
          <p:cNvSpPr>
            <a:spLocks noGrp="1"/>
          </p:cNvSpPr>
          <p:nvPr>
            <p:ph type="dt" sz="half" idx="10"/>
          </p:nvPr>
        </p:nvSpPr>
        <p:spPr/>
        <p:txBody>
          <a:bodyPr/>
          <a:lstStyle>
            <a:lvl1pPr>
              <a:defRPr/>
            </a:lvl1pPr>
          </a:lstStyle>
          <a:p>
            <a:fld id="{0F161C17-CBC3-4914-A897-066B41AC1075}" type="datetimeFigureOut">
              <a:rPr lang="en-US" smtClean="0"/>
              <a:t>10/27/2015</a:t>
            </a:fld>
            <a:endParaRPr lang="en-US"/>
          </a:p>
        </p:txBody>
      </p:sp>
      <p:sp>
        <p:nvSpPr>
          <p:cNvPr id="6" name="Zástupný symbol pro zápatí 4"/>
          <p:cNvSpPr>
            <a:spLocks noGrp="1"/>
          </p:cNvSpPr>
          <p:nvPr>
            <p:ph type="ftr" sz="quarter" idx="11"/>
          </p:nvPr>
        </p:nvSpPr>
        <p:spPr/>
        <p:txBody>
          <a:bodyPr/>
          <a:lstStyle>
            <a:lvl1pPr>
              <a:defRPr/>
            </a:lvl1pPr>
          </a:lstStyle>
          <a:p>
            <a:endParaRPr lang="en-US"/>
          </a:p>
        </p:txBody>
      </p:sp>
      <p:sp>
        <p:nvSpPr>
          <p:cNvPr id="7"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fld id="{0F161C17-CBC3-4914-A897-066B41AC1075}" type="datetimeFigureOut">
              <a:rPr lang="en-US" smtClean="0"/>
              <a:t>10/27/2015</a:t>
            </a:fld>
            <a:endParaRPr lang="en-US"/>
          </a:p>
        </p:txBody>
      </p:sp>
      <p:sp>
        <p:nvSpPr>
          <p:cNvPr id="8" name="Zástupný symbol pro zápatí 4"/>
          <p:cNvSpPr>
            <a:spLocks noGrp="1"/>
          </p:cNvSpPr>
          <p:nvPr>
            <p:ph type="ftr" sz="quarter" idx="11"/>
          </p:nvPr>
        </p:nvSpPr>
        <p:spPr/>
        <p:txBody>
          <a:bodyPr/>
          <a:lstStyle>
            <a:lvl1pPr>
              <a:defRPr/>
            </a:lvl1pPr>
          </a:lstStyle>
          <a:p>
            <a:endParaRPr lang="en-US"/>
          </a:p>
        </p:txBody>
      </p:sp>
      <p:sp>
        <p:nvSpPr>
          <p:cNvPr id="9"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fld id="{0F161C17-CBC3-4914-A897-066B41AC1075}" type="datetimeFigureOut">
              <a:rPr lang="en-US" smtClean="0"/>
              <a:t>10/27/2015</a:t>
            </a:fld>
            <a:endParaRPr lang="en-US"/>
          </a:p>
        </p:txBody>
      </p:sp>
      <p:sp>
        <p:nvSpPr>
          <p:cNvPr id="8" name="Zástupný symbol pro zápatí 4"/>
          <p:cNvSpPr>
            <a:spLocks noGrp="1"/>
          </p:cNvSpPr>
          <p:nvPr>
            <p:ph type="ftr" sz="quarter" idx="11"/>
          </p:nvPr>
        </p:nvSpPr>
        <p:spPr/>
        <p:txBody>
          <a:bodyPr/>
          <a:lstStyle>
            <a:lvl1pPr>
              <a:defRPr/>
            </a:lvl1pPr>
          </a:lstStyle>
          <a:p>
            <a:endParaRPr lang="en-US"/>
          </a:p>
        </p:txBody>
      </p:sp>
      <p:sp>
        <p:nvSpPr>
          <p:cNvPr id="9"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fld id="{0F161C17-CBC3-4914-A897-066B41AC1075}" type="datetimeFigureOut">
              <a:rPr lang="en-US" smtClean="0"/>
              <a:t>10/27/2015</a:t>
            </a:fld>
            <a:endParaRPr lang="en-US"/>
          </a:p>
        </p:txBody>
      </p:sp>
      <p:sp>
        <p:nvSpPr>
          <p:cNvPr id="4" name="Zástupný symbol pro zápatí 4"/>
          <p:cNvSpPr>
            <a:spLocks noGrp="1"/>
          </p:cNvSpPr>
          <p:nvPr>
            <p:ph type="ftr" sz="quarter" idx="11"/>
          </p:nvPr>
        </p:nvSpPr>
        <p:spPr/>
        <p:txBody>
          <a:bodyPr/>
          <a:lstStyle>
            <a:lvl1pPr>
              <a:defRPr/>
            </a:lvl1pPr>
          </a:lstStyle>
          <a:p>
            <a:endParaRPr lang="en-US"/>
          </a:p>
        </p:txBody>
      </p:sp>
      <p:sp>
        <p:nvSpPr>
          <p:cNvPr id="5"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smtClean="0"/>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fld id="{0F161C17-CBC3-4914-A897-066B41AC1075}" type="datetimeFigureOut">
              <a:rPr lang="en-US" smtClean="0"/>
              <a:t>10/27/2015</a:t>
            </a:fld>
            <a:endParaRPr lang="en-US"/>
          </a:p>
        </p:txBody>
      </p:sp>
      <p:sp>
        <p:nvSpPr>
          <p:cNvPr id="4" name="Zástupný symbol pro zápatí 4"/>
          <p:cNvSpPr>
            <a:spLocks noGrp="1"/>
          </p:cNvSpPr>
          <p:nvPr>
            <p:ph type="ftr" sz="quarter" idx="11"/>
          </p:nvPr>
        </p:nvSpPr>
        <p:spPr/>
        <p:txBody>
          <a:bodyPr/>
          <a:lstStyle>
            <a:lvl1pPr>
              <a:defRPr/>
            </a:lvl1pPr>
          </a:lstStyle>
          <a:p>
            <a:endParaRPr lang="en-US"/>
          </a:p>
        </p:txBody>
      </p:sp>
      <p:sp>
        <p:nvSpPr>
          <p:cNvPr id="5"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a:p>
            <a:pPr lvl="2"/>
            <a:r>
              <a:rPr lang="cs-CZ" altLang="cs-CZ" dirty="0" smtClean="0"/>
              <a:t>Třetí úroveň</a:t>
            </a:r>
          </a:p>
          <a:p>
            <a:pPr lvl="3"/>
            <a:r>
              <a:rPr lang="cs-CZ" altLang="cs-CZ" dirty="0" smtClean="0"/>
              <a:t>Čtvrtá úroveň</a:t>
            </a:r>
          </a:p>
          <a:p>
            <a:pPr lvl="4"/>
            <a:r>
              <a:rPr lang="cs-CZ" altLang="cs-CZ" dirty="0" smtClean="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61C17-CBC3-4914-A897-066B41AC1075}" type="datetimeFigureOut">
              <a:rPr lang="en-US" smtClean="0"/>
              <a:t>10/27/2015</a:t>
            </a:fld>
            <a:endParaRPr lang="en-US"/>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4F825-3A25-42DE-AFCD-02B502A2A94F}" type="slidenum">
              <a:rPr lang="en-US" smtClean="0"/>
              <a:t>‹#›</a:t>
            </a:fld>
            <a:endParaRPr lang="en-US"/>
          </a:p>
        </p:txBody>
      </p:sp>
      <p:sp>
        <p:nvSpPr>
          <p:cNvPr id="7" name="TextovéPole 6"/>
          <p:cNvSpPr txBox="1"/>
          <p:nvPr/>
        </p:nvSpPr>
        <p:spPr>
          <a:xfrm rot="16200000">
            <a:off x="-2830248" y="3037091"/>
            <a:ext cx="6460828" cy="907941"/>
          </a:xfrm>
          <a:prstGeom prst="rect">
            <a:avLst/>
          </a:prstGeom>
          <a:noFill/>
          <a:ln>
            <a:noFill/>
          </a:ln>
        </p:spPr>
        <p:txBody>
          <a:bodyPr anchor="ctr">
            <a:spAutoFit/>
          </a:bodyPr>
          <a:lstStyle/>
          <a:p>
            <a:pPr algn="r">
              <a:defRPr/>
            </a:pPr>
            <a:r>
              <a:rPr lang="cs-CZ" sz="5300" dirty="0">
                <a:ln w="15240">
                  <a:solidFill>
                    <a:schemeClr val="bg1"/>
                  </a:solidFill>
                </a:ln>
                <a:solidFill>
                  <a:srgbClr val="D3F17F"/>
                </a:solidFill>
                <a:latin typeface="Arial Black" pitchFamily="34" charset="0"/>
              </a:rPr>
              <a:t>CYTOKINETIKA</a:t>
            </a: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9"/>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invitrogen.com/site/us/en/home/support/Research-Tools/Cell-Staining-Tool.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www.euronet.nl/users/warnar/leeuwenhoek.html"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wmf"/><Relationship Id="rId7" Type="http://schemas.openxmlformats.org/officeDocument/2006/relationships/hyperlink" Target="http://images.google.com/imgres?imgurl=http://www.mondialresearchgroup.com/images/bd_logo.jpg&amp;imgrefurl=http://www.mondialresearchgroup.com/index.php?whereTo%3Dhumt10&amp;usg=__p-_arlNnInzqTHIp4dWy7t6rMnw=&amp;h=200&amp;w=457&amp;sz=38&amp;hl=en&amp;start=3&amp;sig2=h3xZXrCDfjzgYLTOwZYXyg&amp;um=1&amp;tbnid=yxK9aRolzJ6hwM:&amp;tbnh=56&amp;tbnw=128&amp;prev=/images?q%3DBD%2Blogo%26hl%3Den%26rlz%3D1B3GGGL_enCZ231CZ231%26sa%3DN%26um%3D1&amp;ei=X3C2StiVHp-imwPV0PTUDw"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7.wmf"/><Relationship Id="rId4" Type="http://schemas.openxmlformats.org/officeDocument/2006/relationships/image" Target="../media/image66.wmf"/></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hyperlink" Target="http://www.mbari.org/expeditions/SOFeX2002/images/Feb2/Zackary.jpg"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innovate.ee.ucla.edu/welcome.html" TargetMode="External"/><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0.xml"/><Relationship Id="rId5" Type="http://schemas.openxmlformats.org/officeDocument/2006/relationships/image" Target="../media/image93.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7.png"/><Relationship Id="rId11" Type="http://schemas.openxmlformats.org/officeDocument/2006/relationships/image" Target="../media/image102.wmf"/><Relationship Id="rId5" Type="http://schemas.openxmlformats.org/officeDocument/2006/relationships/image" Target="../media/image96.pn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www.cellsalive.com/cell_cycle_js.htm" TargetMode="Externa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dXpAbezdOho"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115.jpeg"/><Relationship Id="rId5" Type="http://schemas.openxmlformats.org/officeDocument/2006/relationships/hyperlink" Target="https://www.youtube.com/watch?v=qq5k1sWqLO0" TargetMode="External"/><Relationship Id="rId4" Type="http://schemas.openxmlformats.org/officeDocument/2006/relationships/image" Target="../media/image11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7.wmf"/></Relationships>
</file>

<file path=ppt/slides/_rels/slide4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wmf"/><Relationship Id="rId7"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wmf"/><Relationship Id="rId10" Type="http://schemas.openxmlformats.org/officeDocument/2006/relationships/image" Target="../media/image125.jpeg"/><Relationship Id="rId4" Type="http://schemas.openxmlformats.org/officeDocument/2006/relationships/image" Target="../media/image119.wmf"/><Relationship Id="rId9" Type="http://schemas.openxmlformats.org/officeDocument/2006/relationships/image" Target="../media/image124.png"/></Relationships>
</file>

<file path=ppt/slides/_rels/slide49.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image" Target="../media/image126.wmf"/><Relationship Id="rId7" Type="http://schemas.openxmlformats.org/officeDocument/2006/relationships/image" Target="../media/image130.wmf"/><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29.wmf"/><Relationship Id="rId5" Type="http://schemas.openxmlformats.org/officeDocument/2006/relationships/image" Target="../media/image128.wmf"/><Relationship Id="rId10" Type="http://schemas.openxmlformats.org/officeDocument/2006/relationships/image" Target="../media/image133.wmf"/><Relationship Id="rId4" Type="http://schemas.openxmlformats.org/officeDocument/2006/relationships/image" Target="../media/image127.wmf"/><Relationship Id="rId9" Type="http://schemas.openxmlformats.org/officeDocument/2006/relationships/image" Target="../media/image132.wmf"/></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hyperlink" Target="http://www.invitrogen.com/site/us/en/home.html" TargetMode="External"/><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141.pn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39.png"/></Relationships>
</file>

<file path=ppt/slides/_rels/slide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139.png"/><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image" Target="../media/image144.png"/><Relationship Id="rId4" Type="http://schemas.openxmlformats.org/officeDocument/2006/relationships/image" Target="../media/image143.png"/></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139.png"/></Relationships>
</file>

<file path=ppt/slides/_rels/slide6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audio" Target="../media/audio4.wav"/><Relationship Id="rId7" Type="http://schemas.openxmlformats.org/officeDocument/2006/relationships/image" Target="../media/image149.pn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39.png"/><Relationship Id="rId9" Type="http://schemas.openxmlformats.org/officeDocument/2006/relationships/image" Target="../media/image151.png"/></Relationships>
</file>

<file path=ppt/slides/_rels/slide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image" Target="../media/image151.png"/><Relationship Id="rId4" Type="http://schemas.openxmlformats.org/officeDocument/2006/relationships/image" Target="../media/image149.png"/></Relationships>
</file>

<file path=ppt/slides/_rels/slide6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9.png"/></Relationships>
</file>

<file path=ppt/slides/_rels/slide6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61.png"/></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6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wmf"/></Relationships>
</file>

<file path=ppt/slides/_rels/slide6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7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image" Target="../media/image174.png"/><Relationship Id="rId5" Type="http://schemas.openxmlformats.org/officeDocument/2006/relationships/hyperlink" Target="http://www.in-cites.com/papers/DrMartinChalfie.html" TargetMode="External"/><Relationship Id="rId4" Type="http://schemas.openxmlformats.org/officeDocument/2006/relationships/image" Target="../media/image173.png"/></Relationships>
</file>

<file path=ppt/slides/_rels/slide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73.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8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jpeg"/></Relationships>
</file>

<file path=ppt/slides/_rels/slide74.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image" Target="../media/image126.wmf"/><Relationship Id="rId7" Type="http://schemas.openxmlformats.org/officeDocument/2006/relationships/image" Target="../media/image130.wmf"/><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image" Target="../media/image129.wmf"/><Relationship Id="rId5" Type="http://schemas.openxmlformats.org/officeDocument/2006/relationships/image" Target="../media/image128.wmf"/><Relationship Id="rId10" Type="http://schemas.openxmlformats.org/officeDocument/2006/relationships/image" Target="../media/image133.wmf"/><Relationship Id="rId4" Type="http://schemas.openxmlformats.org/officeDocument/2006/relationships/image" Target="../media/image127.wmf"/><Relationship Id="rId9" Type="http://schemas.openxmlformats.org/officeDocument/2006/relationships/image" Target="../media/image132.wmf"/></Relationships>
</file>

<file path=ppt/slides/_rels/slide75.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hyperlink" Target="file:///D:\Kaja\Desktop\mini%20kurz%20Praha%202014\mmc2.mpg" TargetMode="Externa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186.png"/><Relationship Id="rId4" Type="http://schemas.openxmlformats.org/officeDocument/2006/relationships/image" Target="../media/image185.jpeg"/></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89.wmf"/><Relationship Id="rId4" Type="http://schemas.openxmlformats.org/officeDocument/2006/relationships/image" Target="../media/image188.w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wmf"/><Relationship Id="rId9" Type="http://schemas.openxmlformats.org/officeDocument/2006/relationships/image" Target="../media/image32.png"/></Relationships>
</file>

<file path=ppt/slides/_rels/slide8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8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jpeg"/></Relationships>
</file>

<file path=ppt/slides/_rels/slide82.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85.x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8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Karel Souček </a:t>
            </a:r>
            <a:r>
              <a:rPr lang="en-US" dirty="0"/>
              <a:t>&amp; Radek </a:t>
            </a:r>
            <a:r>
              <a:rPr lang="en-US" dirty="0" smtClean="0"/>
              <a:t>Fedr</a:t>
            </a:r>
            <a:r>
              <a:rPr lang="cs-CZ" dirty="0" smtClean="0"/>
              <a:t/>
            </a:r>
            <a:br>
              <a:rPr lang="cs-CZ" dirty="0" smtClean="0"/>
            </a:br>
            <a:r>
              <a:rPr lang="cs-CZ" dirty="0" smtClean="0"/>
              <a:t/>
            </a:r>
            <a:br>
              <a:rPr lang="cs-CZ" dirty="0" smtClean="0"/>
            </a:br>
            <a:r>
              <a:rPr lang="cs-CZ" dirty="0" smtClean="0"/>
              <a:t>Biofyzikální ústav AV ČR, Masarykova Univerzita, FNUSA-ICRC</a:t>
            </a:r>
            <a:endParaRPr lang="en-US" dirty="0"/>
          </a:p>
        </p:txBody>
      </p:sp>
      <p:sp>
        <p:nvSpPr>
          <p:cNvPr id="3" name="Podnadpis 2"/>
          <p:cNvSpPr>
            <a:spLocks noGrp="1"/>
          </p:cNvSpPr>
          <p:nvPr>
            <p:ph type="subTitle" idx="1"/>
          </p:nvPr>
        </p:nvSpPr>
        <p:spPr/>
        <p:txBody>
          <a:bodyPr/>
          <a:lstStyle/>
          <a:p>
            <a:r>
              <a:rPr lang="cs-CZ" dirty="0"/>
              <a:t>Průtoková </a:t>
            </a:r>
            <a:r>
              <a:rPr lang="cs-CZ" dirty="0" err="1"/>
              <a:t>cytometrie</a:t>
            </a:r>
            <a:r>
              <a:rPr lang="cs-CZ" dirty="0"/>
              <a:t> a </a:t>
            </a:r>
            <a:r>
              <a:rPr lang="cs-CZ" dirty="0" err="1" smtClean="0"/>
              <a:t>sorting</a:t>
            </a:r>
            <a:endParaRPr lang="en-US" dirty="0"/>
          </a:p>
        </p:txBody>
      </p:sp>
    </p:spTree>
    <p:extLst>
      <p:ext uri="{BB962C8B-B14F-4D97-AF65-F5344CB8AC3E}">
        <p14:creationId xmlns:p14="http://schemas.microsoft.com/office/powerpoint/2010/main" val="1452267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a:xfrm>
            <a:off x="1763688" y="1206500"/>
            <a:ext cx="7772400" cy="1143000"/>
          </a:xfrm>
        </p:spPr>
        <p:txBody>
          <a:bodyPr>
            <a:normAutofit/>
          </a:bodyPr>
          <a:lstStyle/>
          <a:p>
            <a:pPr eaLnBrk="1" hangingPunct="1"/>
            <a:r>
              <a:rPr lang="en-US" altLang="cs-CZ" b="1" dirty="0" smtClean="0">
                <a:hlinkClick r:id="rId3"/>
              </a:rPr>
              <a:t>Stain Your Own Cell</a:t>
            </a:r>
            <a:br>
              <a:rPr lang="en-US" altLang="cs-CZ" b="1" dirty="0" smtClean="0">
                <a:hlinkClick r:id="rId3"/>
              </a:rPr>
            </a:br>
            <a:endParaRPr lang="en-US" altLang="cs-CZ" dirty="0" smtClean="0">
              <a:hlinkClick r:id="rId3"/>
            </a:endParaRPr>
          </a:p>
        </p:txBody>
      </p:sp>
      <p:pic>
        <p:nvPicPr>
          <p:cNvPr id="24579" name="Picture 2"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349500"/>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213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62844" y="5760"/>
            <a:ext cx="7772400" cy="1143000"/>
          </a:xfrm>
        </p:spPr>
        <p:txBody>
          <a:bodyPr/>
          <a:lstStyle/>
          <a:p>
            <a:pPr eaLnBrk="1" hangingPunct="1"/>
            <a:r>
              <a:rPr lang="cs-CZ" altLang="cs-CZ" sz="3200" dirty="0" smtClean="0"/>
              <a:t>Historie barvení biologických materiálů</a:t>
            </a:r>
          </a:p>
        </p:txBody>
      </p:sp>
      <p:pic>
        <p:nvPicPr>
          <p:cNvPr id="2560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173163" y="2751015"/>
            <a:ext cx="3810000" cy="257517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tretch>
            <a:fillRect/>
          </a:stretch>
        </p:blipFill>
        <p:spPr>
          <a:xfrm>
            <a:off x="5386968" y="2348880"/>
            <a:ext cx="2933334" cy="1571844"/>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tretch>
            <a:fillRect/>
          </a:stretch>
        </p:blipFill>
        <p:spPr>
          <a:xfrm>
            <a:off x="5928999" y="4114800"/>
            <a:ext cx="2223128"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4"/>
          <p:cNvSpPr txBox="1">
            <a:spLocks noChangeArrowheads="1"/>
          </p:cNvSpPr>
          <p:nvPr/>
        </p:nvSpPr>
        <p:spPr bwMode="auto">
          <a:xfrm>
            <a:off x="1596812" y="1340768"/>
            <a:ext cx="7580312"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2000" b="0" dirty="0"/>
              <a:t>Až do</a:t>
            </a:r>
            <a:r>
              <a:rPr lang="en-US" altLang="cs-CZ" sz="2000" b="0" dirty="0"/>
              <a:t> </a:t>
            </a:r>
            <a:r>
              <a:rPr lang="cs-CZ" altLang="cs-CZ" sz="2000" b="0" dirty="0"/>
              <a:t>poloviny 19. století </a:t>
            </a:r>
            <a:r>
              <a:rPr lang="en-US" altLang="cs-CZ" sz="2000" b="0" dirty="0"/>
              <a:t>– </a:t>
            </a:r>
            <a:r>
              <a:rPr lang="cs-CZ" altLang="cs-CZ" sz="1400" b="0" i="1" dirty="0"/>
              <a:t>byly používány pouze přírodní barviva</a:t>
            </a:r>
          </a:p>
          <a:p>
            <a:pPr>
              <a:spcBef>
                <a:spcPct val="50000"/>
              </a:spcBef>
              <a:buClrTx/>
              <a:buSzTx/>
              <a:buFontTx/>
              <a:buNone/>
            </a:pPr>
            <a:r>
              <a:rPr lang="cs-CZ" altLang="cs-CZ" sz="2400" b="0" i="1" dirty="0">
                <a:latin typeface="Times" pitchFamily="18" charset="0"/>
              </a:rPr>
              <a:t>Anton van </a:t>
            </a:r>
            <a:r>
              <a:rPr lang="cs-CZ" altLang="cs-CZ" sz="2400" b="0" i="1" dirty="0" err="1">
                <a:latin typeface="Times" pitchFamily="18" charset="0"/>
              </a:rPr>
              <a:t>Leeuwenhoek</a:t>
            </a:r>
            <a:r>
              <a:rPr lang="cs-CZ" altLang="cs-CZ" sz="2400" b="0" dirty="0">
                <a:latin typeface="Times" pitchFamily="18" charset="0"/>
              </a:rPr>
              <a:t>  použil v roce 1719 šafrán na obarvení svalových buněk</a:t>
            </a:r>
            <a:endParaRPr lang="en-US" altLang="cs-CZ" sz="1400" b="0" i="1" dirty="0"/>
          </a:p>
          <a:p>
            <a:pPr>
              <a:spcBef>
                <a:spcPct val="50000"/>
              </a:spcBef>
              <a:buClrTx/>
              <a:buSzTx/>
              <a:buFontTx/>
              <a:buNone/>
            </a:pPr>
            <a:endParaRPr lang="en-US" altLang="cs-CZ" sz="1400" b="0" dirty="0"/>
          </a:p>
        </p:txBody>
      </p:sp>
      <p:sp>
        <p:nvSpPr>
          <p:cNvPr id="25606" name="Rectangle 7"/>
          <p:cNvSpPr>
            <a:spLocks noChangeArrowheads="1"/>
          </p:cNvSpPr>
          <p:nvPr/>
        </p:nvSpPr>
        <p:spPr bwMode="auto">
          <a:xfrm>
            <a:off x="971550" y="6524625"/>
            <a:ext cx="4454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1600">
                <a:latin typeface="Times" pitchFamily="18" charset="0"/>
                <a:hlinkClick r:id="rId6"/>
              </a:rPr>
              <a:t>www.euronet.nl/users/warnar/leeuwenhoek.html</a:t>
            </a:r>
            <a:r>
              <a:rPr lang="cs-CZ" altLang="cs-CZ" sz="1600" b="0">
                <a:latin typeface="Times" pitchFamily="18" charset="0"/>
              </a:rPr>
              <a:t> </a:t>
            </a:r>
          </a:p>
        </p:txBody>
      </p:sp>
    </p:spTree>
    <p:extLst>
      <p:ext uri="{BB962C8B-B14F-4D97-AF65-F5344CB8AC3E}">
        <p14:creationId xmlns:p14="http://schemas.microsoft.com/office/powerpoint/2010/main" val="2622490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47750" y="0"/>
            <a:ext cx="7772400" cy="919163"/>
          </a:xfrm>
        </p:spPr>
        <p:txBody>
          <a:bodyPr/>
          <a:lstStyle/>
          <a:p>
            <a:pPr eaLnBrk="1" hangingPunct="1"/>
            <a:r>
              <a:rPr lang="cs-CZ" altLang="cs-CZ" smtClean="0"/>
              <a:t>Rozptyl světla</a:t>
            </a:r>
            <a:endParaRPr lang="en-US" altLang="cs-CZ" smtClean="0"/>
          </a:p>
        </p:txBody>
      </p:sp>
      <p:sp>
        <p:nvSpPr>
          <p:cNvPr id="12291" name="Rectangle 3"/>
          <p:cNvSpPr>
            <a:spLocks noGrp="1" noChangeArrowheads="1"/>
          </p:cNvSpPr>
          <p:nvPr>
            <p:ph idx="1"/>
          </p:nvPr>
        </p:nvSpPr>
        <p:spPr>
          <a:xfrm>
            <a:off x="1403648" y="1556791"/>
            <a:ext cx="7149802" cy="3685133"/>
          </a:xfrm>
        </p:spPr>
        <p:txBody>
          <a:bodyPr/>
          <a:lstStyle/>
          <a:p>
            <a:pPr algn="just" eaLnBrk="1" hangingPunct="1">
              <a:lnSpc>
                <a:spcPct val="80000"/>
              </a:lnSpc>
            </a:pPr>
            <a:r>
              <a:rPr lang="cs-CZ" altLang="cs-CZ" sz="2000" dirty="0" smtClean="0"/>
              <a:t>Hmota rozptyluje světlo vlnových délek které není schopna  absorbovat</a:t>
            </a:r>
            <a:endParaRPr lang="en-US" altLang="cs-CZ" sz="2000" dirty="0" smtClean="0"/>
          </a:p>
          <a:p>
            <a:pPr algn="just" eaLnBrk="1" hangingPunct="1">
              <a:lnSpc>
                <a:spcPct val="80000"/>
              </a:lnSpc>
            </a:pPr>
            <a:r>
              <a:rPr lang="cs-CZ" altLang="cs-CZ" sz="2000" dirty="0" smtClean="0"/>
              <a:t>Viditelné spektrum je</a:t>
            </a:r>
            <a:r>
              <a:rPr lang="en-US" altLang="cs-CZ" sz="2000" dirty="0" smtClean="0"/>
              <a:t> 350-850 nm </a:t>
            </a:r>
            <a:r>
              <a:rPr lang="cs-CZ" altLang="cs-CZ" sz="2000" dirty="0" smtClean="0"/>
              <a:t>proto malé částice a molekuly</a:t>
            </a:r>
            <a:r>
              <a:rPr lang="en-US" altLang="cs-CZ" sz="2000" dirty="0" smtClean="0"/>
              <a:t> (&lt; </a:t>
            </a:r>
            <a:r>
              <a:rPr lang="en-US" altLang="cs-CZ" sz="1600" dirty="0" smtClean="0"/>
              <a:t>1/10</a:t>
            </a:r>
            <a:r>
              <a:rPr lang="en-US" altLang="cs-CZ" sz="2000" dirty="0" smtClean="0"/>
              <a:t> </a:t>
            </a:r>
            <a:r>
              <a:rPr lang="en-US" altLang="cs-CZ" sz="2000" dirty="0" smtClean="0">
                <a:sym typeface="Symbol" pitchFamily="18" charset="2"/>
              </a:rPr>
              <a:t></a:t>
            </a:r>
            <a:r>
              <a:rPr lang="en-US" altLang="cs-CZ" sz="2000" dirty="0" smtClean="0"/>
              <a:t>) </a:t>
            </a:r>
            <a:r>
              <a:rPr lang="cs-CZ" altLang="cs-CZ" sz="2000" dirty="0" smtClean="0"/>
              <a:t>spíše viditelné světlo rozptylují </a:t>
            </a:r>
            <a:endParaRPr lang="en-US" altLang="cs-CZ" sz="2000" dirty="0" smtClean="0"/>
          </a:p>
          <a:p>
            <a:pPr algn="just" eaLnBrk="1" hangingPunct="1">
              <a:lnSpc>
                <a:spcPct val="80000"/>
              </a:lnSpc>
            </a:pPr>
            <a:r>
              <a:rPr lang="cs-CZ" altLang="cs-CZ" sz="2000" dirty="0" smtClean="0"/>
              <a:t>Pro malé částice byl popsán tzv.</a:t>
            </a:r>
            <a:r>
              <a:rPr lang="en-US" altLang="cs-CZ" sz="2000" dirty="0" smtClean="0"/>
              <a:t> </a:t>
            </a:r>
            <a:r>
              <a:rPr lang="en-US" altLang="cs-CZ" sz="2000" dirty="0" smtClean="0">
                <a:solidFill>
                  <a:srgbClr val="FF0000"/>
                </a:solidFill>
              </a:rPr>
              <a:t>Rayleigh</a:t>
            </a:r>
            <a:r>
              <a:rPr lang="cs-CZ" altLang="cs-CZ" sz="2000" dirty="0" err="1" smtClean="0">
                <a:solidFill>
                  <a:srgbClr val="FF0000"/>
                </a:solidFill>
              </a:rPr>
              <a:t>tův</a:t>
            </a:r>
            <a:r>
              <a:rPr lang="en-US" altLang="cs-CZ" sz="2000" dirty="0" smtClean="0">
                <a:solidFill>
                  <a:srgbClr val="FF0000"/>
                </a:solidFill>
              </a:rPr>
              <a:t> </a:t>
            </a:r>
            <a:r>
              <a:rPr lang="cs-CZ" altLang="cs-CZ" sz="2000" dirty="0" smtClean="0">
                <a:solidFill>
                  <a:srgbClr val="FF0000"/>
                </a:solidFill>
              </a:rPr>
              <a:t>rozptyl (</a:t>
            </a:r>
            <a:r>
              <a:rPr lang="cs-CZ" altLang="cs-CZ" sz="2000" dirty="0" err="1" smtClean="0">
                <a:solidFill>
                  <a:srgbClr val="FF0000"/>
                </a:solidFill>
              </a:rPr>
              <a:t>scatter</a:t>
            </a:r>
            <a:r>
              <a:rPr lang="cs-CZ" altLang="cs-CZ" sz="2000" dirty="0" smtClean="0">
                <a:solidFill>
                  <a:srgbClr val="FF0000"/>
                </a:solidFill>
              </a:rPr>
              <a:t>) </a:t>
            </a:r>
            <a:r>
              <a:rPr lang="cs-CZ" altLang="cs-CZ" sz="2000" dirty="0" smtClean="0"/>
              <a:t>jehož intenzita je </a:t>
            </a:r>
            <a:r>
              <a:rPr lang="en-US" altLang="cs-CZ" sz="2000" dirty="0" smtClean="0"/>
              <a:t>~ </a:t>
            </a:r>
            <a:r>
              <a:rPr lang="cs-CZ" altLang="cs-CZ" sz="2000" dirty="0" smtClean="0"/>
              <a:t>stejná všemi směry</a:t>
            </a:r>
            <a:endParaRPr lang="en-US" altLang="cs-CZ" sz="2000" dirty="0" smtClean="0"/>
          </a:p>
          <a:p>
            <a:pPr algn="just" eaLnBrk="1" hangingPunct="1">
              <a:lnSpc>
                <a:spcPct val="80000"/>
              </a:lnSpc>
            </a:pPr>
            <a:r>
              <a:rPr lang="en-US" altLang="cs-CZ" sz="2000" dirty="0" err="1" smtClean="0"/>
              <a:t>Rozptyl</a:t>
            </a:r>
            <a:r>
              <a:rPr lang="en-US" altLang="cs-CZ" sz="2000" dirty="0" smtClean="0"/>
              <a:t> v</a:t>
            </a:r>
            <a:r>
              <a:rPr lang="cs-CZ" altLang="cs-CZ" sz="2000" dirty="0" err="1" smtClean="0"/>
              <a:t>ětších</a:t>
            </a:r>
            <a:r>
              <a:rPr lang="cs-CZ" altLang="cs-CZ" sz="2000" dirty="0" smtClean="0"/>
              <a:t> částic charakterizuje tzv. </a:t>
            </a:r>
            <a:r>
              <a:rPr lang="en-US" altLang="cs-CZ" sz="2000" dirty="0" smtClean="0">
                <a:solidFill>
                  <a:srgbClr val="FF0000"/>
                </a:solidFill>
              </a:rPr>
              <a:t>Mie</a:t>
            </a:r>
            <a:r>
              <a:rPr lang="cs-CZ" altLang="cs-CZ" sz="2000" dirty="0" err="1" smtClean="0">
                <a:solidFill>
                  <a:srgbClr val="FF0000"/>
                </a:solidFill>
              </a:rPr>
              <a:t>ův</a:t>
            </a:r>
            <a:r>
              <a:rPr lang="en-US" altLang="cs-CZ" sz="2000" dirty="0" smtClean="0">
                <a:solidFill>
                  <a:srgbClr val="FF0000"/>
                </a:solidFill>
              </a:rPr>
              <a:t> </a:t>
            </a:r>
            <a:r>
              <a:rPr lang="cs-CZ" altLang="cs-CZ" sz="2000" dirty="0" smtClean="0">
                <a:solidFill>
                  <a:srgbClr val="FF0000"/>
                </a:solidFill>
              </a:rPr>
              <a:t>rozptyl. </a:t>
            </a:r>
            <a:r>
              <a:rPr lang="cs-CZ" altLang="cs-CZ" sz="2000" dirty="0" smtClean="0"/>
              <a:t>Jeho množství je větší ve směru v jakém dopadá světlo na ozářenou částici </a:t>
            </a:r>
            <a:r>
              <a:rPr lang="cs-CZ" altLang="cs-CZ" sz="2000" dirty="0" smtClean="0">
                <a:sym typeface="Wingdings" pitchFamily="2" charset="2"/>
              </a:rPr>
              <a:t> </a:t>
            </a:r>
            <a:r>
              <a:rPr lang="cs-CZ" altLang="cs-CZ" sz="2000" i="1" dirty="0" smtClean="0">
                <a:sym typeface="Wingdings" pitchFamily="2" charset="2"/>
              </a:rPr>
              <a:t>na tomto principu je založeno měření velikosti částic pomocí průtokového </a:t>
            </a:r>
            <a:r>
              <a:rPr lang="cs-CZ" altLang="cs-CZ" sz="2000" i="1" dirty="0" err="1" smtClean="0">
                <a:sym typeface="Wingdings" pitchFamily="2" charset="2"/>
              </a:rPr>
              <a:t>cytometru</a:t>
            </a:r>
            <a:endParaRPr lang="cs-CZ" altLang="cs-CZ" sz="2000" i="1" dirty="0" smtClean="0">
              <a:sym typeface="Wingdings" pitchFamily="2" charset="2"/>
            </a:endParaRPr>
          </a:p>
          <a:p>
            <a:pPr algn="just" eaLnBrk="1" hangingPunct="1">
              <a:lnSpc>
                <a:spcPct val="80000"/>
              </a:lnSpc>
              <a:buFont typeface="Wingdings" pitchFamily="2" charset="2"/>
              <a:buNone/>
            </a:pPr>
            <a:endParaRPr lang="en-US" altLang="cs-CZ" sz="2000" i="1" dirty="0" smtClean="0"/>
          </a:p>
          <a:p>
            <a:pPr algn="just" eaLnBrk="1" hangingPunct="1">
              <a:lnSpc>
                <a:spcPct val="80000"/>
              </a:lnSpc>
            </a:pPr>
            <a:endParaRPr lang="en-US" altLang="cs-CZ" sz="2000" dirty="0" smtClean="0"/>
          </a:p>
        </p:txBody>
      </p:sp>
      <p:sp>
        <p:nvSpPr>
          <p:cNvPr id="12292" name="Text Box 4"/>
          <p:cNvSpPr txBox="1">
            <a:spLocks noChangeArrowheads="1"/>
          </p:cNvSpPr>
          <p:nvPr/>
        </p:nvSpPr>
        <p:spPr bwMode="auto">
          <a:xfrm>
            <a:off x="7202488" y="6359525"/>
            <a:ext cx="1728787" cy="304800"/>
          </a:xfrm>
          <a:prstGeom prst="rect">
            <a:avLst/>
          </a:prstGeom>
          <a:solidFill>
            <a:srgbClr val="CCECFF"/>
          </a:solidFill>
          <a:ln>
            <a:noFill/>
          </a:ln>
          <a:effectLst>
            <a:outerShdw dist="107763" dir="27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2000">
                <a:latin typeface="Times New Roman" pitchFamily="18" charset="0"/>
                <a:sym typeface="Symbol" pitchFamily="18" charset="2"/>
              </a:rPr>
              <a:t>Shapiro</a:t>
            </a:r>
            <a:r>
              <a:rPr lang="cs-CZ" altLang="cs-CZ" sz="2000">
                <a:latin typeface="Times New Roman" pitchFamily="18" charset="0"/>
                <a:sym typeface="Symbol" pitchFamily="18" charset="2"/>
              </a:rPr>
              <a:t> p.106</a:t>
            </a:r>
            <a:endParaRPr lang="en-US" altLang="cs-CZ" sz="2000">
              <a:latin typeface="Times New Roman" pitchFamily="18" charset="0"/>
              <a:sym typeface="Symbol" pitchFamily="18" charset="2"/>
            </a:endParaRPr>
          </a:p>
        </p:txBody>
      </p:sp>
      <p:pic>
        <p:nvPicPr>
          <p:cNvPr id="12293" name="Picture 7" descr="m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5445125"/>
            <a:ext cx="3810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8"/>
          <p:cNvSpPr>
            <a:spLocks noChangeArrowheads="1"/>
          </p:cNvSpPr>
          <p:nvPr/>
        </p:nvSpPr>
        <p:spPr bwMode="auto">
          <a:xfrm>
            <a:off x="1547813" y="65246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Tree>
    <p:extLst>
      <p:ext uri="{BB962C8B-B14F-4D97-AF65-F5344CB8AC3E}">
        <p14:creationId xmlns:p14="http://schemas.microsoft.com/office/powerpoint/2010/main" val="4161635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1042988" y="20320"/>
            <a:ext cx="49307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dirty="0">
                <a:latin typeface="Times" pitchFamily="18" charset="0"/>
              </a:rPr>
              <a:t>George Gabriel </a:t>
            </a:r>
            <a:r>
              <a:rPr lang="cs-CZ" altLang="cs-CZ" sz="2400" b="1" dirty="0" err="1">
                <a:latin typeface="Times" pitchFamily="18" charset="0"/>
              </a:rPr>
              <a:t>Stokes</a:t>
            </a:r>
            <a:r>
              <a:rPr lang="cs-CZ" altLang="cs-CZ" sz="2400" b="1" dirty="0">
                <a:latin typeface="Times" pitchFamily="18" charset="0"/>
              </a:rPr>
              <a:t> </a:t>
            </a:r>
            <a:r>
              <a:rPr lang="cs-CZ" altLang="cs-CZ" sz="2400" dirty="0">
                <a:latin typeface="Times" pitchFamily="18" charset="0"/>
              </a:rPr>
              <a:t>(1819 – 1903)</a:t>
            </a:r>
          </a:p>
          <a:p>
            <a:pPr eaLnBrk="1" hangingPunct="1">
              <a:spcBef>
                <a:spcPct val="0"/>
              </a:spcBef>
              <a:buClrTx/>
              <a:buSzTx/>
              <a:buFontTx/>
              <a:buNone/>
            </a:pPr>
            <a:r>
              <a:rPr lang="cs-CZ" altLang="cs-CZ" sz="1800" dirty="0">
                <a:latin typeface="Times" pitchFamily="18" charset="0"/>
              </a:rPr>
              <a:t>Anglický fyzik a matematik </a:t>
            </a:r>
          </a:p>
          <a:p>
            <a:pPr eaLnBrk="1" hangingPunct="1">
              <a:spcBef>
                <a:spcPct val="0"/>
              </a:spcBef>
              <a:buClrTx/>
              <a:buSzTx/>
              <a:buFontTx/>
              <a:buNone/>
            </a:pPr>
            <a:r>
              <a:rPr lang="cs-CZ" altLang="cs-CZ" sz="1800" dirty="0">
                <a:latin typeface="Times" pitchFamily="18" charset="0"/>
              </a:rPr>
              <a:t>působící na univerzitě v Cambridge</a:t>
            </a:r>
          </a:p>
          <a:p>
            <a:pPr eaLnBrk="1" hangingPunct="1">
              <a:spcBef>
                <a:spcPct val="0"/>
              </a:spcBef>
              <a:buClrTx/>
              <a:buSzTx/>
              <a:buFontTx/>
              <a:buNone/>
            </a:pPr>
            <a:r>
              <a:rPr lang="cs-CZ" altLang="cs-CZ" sz="1800" dirty="0">
                <a:latin typeface="Times" pitchFamily="18" charset="0"/>
              </a:rPr>
              <a:t> </a:t>
            </a:r>
          </a:p>
        </p:txBody>
      </p:sp>
      <p:pic>
        <p:nvPicPr>
          <p:cNvPr id="184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4765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1"/>
          <p:cNvSpPr>
            <a:spLocks noChangeArrowheads="1"/>
          </p:cNvSpPr>
          <p:nvPr/>
        </p:nvSpPr>
        <p:spPr bwMode="auto">
          <a:xfrm>
            <a:off x="6443663" y="3429000"/>
            <a:ext cx="254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http://www.nndb.com/people/131/000097837/</a:t>
            </a:r>
          </a:p>
        </p:txBody>
      </p:sp>
      <p:sp>
        <p:nvSpPr>
          <p:cNvPr id="18437" name="Rectangle 12"/>
          <p:cNvSpPr>
            <a:spLocks noChangeArrowheads="1"/>
          </p:cNvSpPr>
          <p:nvPr/>
        </p:nvSpPr>
        <p:spPr bwMode="auto">
          <a:xfrm>
            <a:off x="1870711" y="1301433"/>
            <a:ext cx="4501489"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000" dirty="0">
                <a:latin typeface="Times" pitchFamily="18" charset="0"/>
              </a:rPr>
              <a:t>1852 – popsal fluorescenci</a:t>
            </a:r>
          </a:p>
          <a:p>
            <a:pPr eaLnBrk="1" hangingPunct="1">
              <a:spcBef>
                <a:spcPct val="0"/>
              </a:spcBef>
              <a:buClrTx/>
              <a:buSzTx/>
              <a:buFontTx/>
              <a:buNone/>
            </a:pPr>
            <a:r>
              <a:rPr lang="cs-CZ" altLang="cs-CZ" sz="2000" dirty="0">
                <a:latin typeface="Times" pitchFamily="18" charset="0"/>
              </a:rPr>
              <a:t>Název vznikl z anglického slova </a:t>
            </a:r>
            <a:r>
              <a:rPr lang="cs-CZ" altLang="cs-CZ" sz="2000" i="1" dirty="0" err="1">
                <a:latin typeface="Times" pitchFamily="18" charset="0"/>
              </a:rPr>
              <a:t>fluospar</a:t>
            </a:r>
            <a:r>
              <a:rPr lang="cs-CZ" altLang="cs-CZ" sz="2000" dirty="0">
                <a:latin typeface="Times" pitchFamily="18" charset="0"/>
              </a:rPr>
              <a:t> (fluorit, kazivec = nerost CaF</a:t>
            </a:r>
            <a:r>
              <a:rPr lang="cs-CZ" altLang="cs-CZ" sz="2000" baseline="-25000" dirty="0">
                <a:latin typeface="Times" pitchFamily="18" charset="0"/>
              </a:rPr>
              <a:t>2</a:t>
            </a:r>
            <a:r>
              <a:rPr lang="cs-CZ" altLang="cs-CZ" sz="2000" dirty="0">
                <a:latin typeface="Times" pitchFamily="18" charset="0"/>
              </a:rPr>
              <a:t>)</a:t>
            </a:r>
          </a:p>
          <a:p>
            <a:pPr algn="just" eaLnBrk="1" hangingPunct="1">
              <a:spcBef>
                <a:spcPct val="0"/>
              </a:spcBef>
              <a:buClrTx/>
              <a:buSzTx/>
              <a:buFontTx/>
              <a:buNone/>
            </a:pPr>
            <a:r>
              <a:rPr lang="cs-CZ" altLang="cs-CZ" sz="2000" dirty="0">
                <a:latin typeface="Times" pitchFamily="18" charset="0"/>
              </a:rPr>
              <a:t>- ke svému pozorování použil roztok </a:t>
            </a:r>
            <a:r>
              <a:rPr lang="cs-CZ" altLang="cs-CZ" sz="2000" dirty="0">
                <a:solidFill>
                  <a:srgbClr val="FF0000"/>
                </a:solidFill>
                <a:latin typeface="Times" pitchFamily="18" charset="0"/>
              </a:rPr>
              <a:t>chininu</a:t>
            </a:r>
            <a:r>
              <a:rPr lang="cs-CZ" altLang="cs-CZ" sz="2000" dirty="0">
                <a:latin typeface="Times" pitchFamily="18" charset="0"/>
              </a:rPr>
              <a:t>, jako zdroj světla sluneční paprsky, jako excitační filtr sloužilo tmavě modré okenní sklo a jako emisní filtr byla použita sklenice bílého vína</a:t>
            </a:r>
          </a:p>
        </p:txBody>
      </p:sp>
      <p:sp>
        <p:nvSpPr>
          <p:cNvPr id="18438" name="Rectangle 23"/>
          <p:cNvSpPr>
            <a:spLocks noChangeArrowheads="1"/>
          </p:cNvSpPr>
          <p:nvPr/>
        </p:nvSpPr>
        <p:spPr bwMode="auto">
          <a:xfrm>
            <a:off x="4324350" y="4076700"/>
            <a:ext cx="4819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800">
                <a:latin typeface="Times" pitchFamily="18" charset="0"/>
              </a:rPr>
              <a:t>G. C. Stokes </a:t>
            </a:r>
            <a:r>
              <a:rPr lang="cs-CZ" altLang="cs-CZ" sz="1800" i="1">
                <a:latin typeface="Times" pitchFamily="18" charset="0"/>
              </a:rPr>
              <a:t>„On the Change of Refrangibility of Light“</a:t>
            </a:r>
            <a:r>
              <a:rPr lang="cs-CZ" altLang="cs-CZ" sz="1800">
                <a:latin typeface="Times" pitchFamily="18" charset="0"/>
              </a:rPr>
              <a:t> </a:t>
            </a:r>
            <a:r>
              <a:rPr lang="en-US" altLang="cs-CZ" sz="1800">
                <a:latin typeface="Times" pitchFamily="18" charset="0"/>
              </a:rPr>
              <a:t>Philosophical Transactions of the Royal Society of London</a:t>
            </a:r>
            <a:r>
              <a:rPr lang="cs-CZ" altLang="cs-CZ" sz="1800">
                <a:latin typeface="Times" pitchFamily="18" charset="0"/>
              </a:rPr>
              <a:t>, 1852, vol. 142, p. 463.)</a:t>
            </a:r>
          </a:p>
        </p:txBody>
      </p:sp>
      <p:pic>
        <p:nvPicPr>
          <p:cNvPr id="1843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297" y="5237197"/>
            <a:ext cx="209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30" descr="Stokes"/>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075113" y="5108303"/>
            <a:ext cx="3384550" cy="1422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0" descr="fluorit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116013" y="4076700"/>
            <a:ext cx="1087437" cy="130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33"/>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221647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ChangeArrowheads="1"/>
          </p:cNvSpPr>
          <p:nvPr/>
        </p:nvSpPr>
        <p:spPr bwMode="auto">
          <a:xfrm>
            <a:off x="1475656" y="980728"/>
            <a:ext cx="7342187"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dirty="0">
                <a:latin typeface="Century Gothic" pitchFamily="34" charset="0"/>
              </a:rPr>
              <a:t>Fluorescenční spektra</a:t>
            </a:r>
            <a:endParaRPr lang="cs-CZ" altLang="cs-CZ" sz="1000" dirty="0">
              <a:latin typeface="Century Gothic" pitchFamily="34" charset="0"/>
            </a:endParaRPr>
          </a:p>
          <a:p>
            <a:pPr>
              <a:spcBef>
                <a:spcPct val="0"/>
              </a:spcBef>
              <a:buClrTx/>
              <a:buSzTx/>
              <a:buFontTx/>
              <a:buNone/>
            </a:pPr>
            <a:endParaRPr lang="cs-CZ" altLang="cs-CZ" sz="1000" dirty="0">
              <a:latin typeface="Century Gothic" pitchFamily="34" charset="0"/>
            </a:endParaRPr>
          </a:p>
          <a:p>
            <a:pPr algn="just">
              <a:spcBef>
                <a:spcPct val="0"/>
              </a:spcBef>
              <a:buClrTx/>
              <a:buSzTx/>
              <a:buFontTx/>
              <a:buNone/>
            </a:pPr>
            <a:r>
              <a:rPr lang="cs-CZ" altLang="cs-CZ" sz="1400" dirty="0">
                <a:latin typeface="Century Gothic" pitchFamily="34" charset="0"/>
              </a:rPr>
              <a:t>Fluorescenční proces je cyklický.</a:t>
            </a:r>
          </a:p>
          <a:p>
            <a:pPr algn="just">
              <a:spcBef>
                <a:spcPct val="0"/>
              </a:spcBef>
              <a:buClrTx/>
              <a:buSzTx/>
              <a:buFontTx/>
              <a:buNone/>
            </a:pPr>
            <a:r>
              <a:rPr lang="cs-CZ" altLang="cs-CZ" sz="1400" dirty="0">
                <a:latin typeface="Century Gothic" pitchFamily="34" charset="0"/>
              </a:rPr>
              <a:t>Kromě </a:t>
            </a:r>
            <a:r>
              <a:rPr lang="cs-CZ" altLang="cs-CZ" sz="1400" dirty="0" err="1">
                <a:latin typeface="Century Gothic" pitchFamily="34" charset="0"/>
              </a:rPr>
              <a:t>fl</a:t>
            </a:r>
            <a:r>
              <a:rPr lang="en-US" altLang="cs-CZ" sz="1400" dirty="0">
                <a:latin typeface="Century Gothic" pitchFamily="34" charset="0"/>
              </a:rPr>
              <a:t>u</a:t>
            </a:r>
            <a:r>
              <a:rPr lang="cs-CZ" altLang="cs-CZ" sz="1400" dirty="0" err="1">
                <a:latin typeface="Century Gothic" pitchFamily="34" charset="0"/>
              </a:rPr>
              <a:t>orochromu</a:t>
            </a:r>
            <a:r>
              <a:rPr lang="cs-CZ" altLang="cs-CZ" sz="1400" dirty="0">
                <a:latin typeface="Century Gothic" pitchFamily="34" charset="0"/>
              </a:rPr>
              <a:t> nevratně zničeného (</a:t>
            </a:r>
            <a:r>
              <a:rPr lang="cs-CZ" altLang="cs-CZ" sz="1400" dirty="0" err="1">
                <a:latin typeface="Century Gothic" pitchFamily="34" charset="0"/>
              </a:rPr>
              <a:t>photobleaching</a:t>
            </a:r>
            <a:r>
              <a:rPr lang="cs-CZ" altLang="cs-CZ" sz="1400" dirty="0">
                <a:latin typeface="Century Gothic" pitchFamily="34" charset="0"/>
              </a:rPr>
              <a:t> - „vysvícení“) může být opakovaně excitován. </a:t>
            </a:r>
          </a:p>
        </p:txBody>
      </p:sp>
      <p:pic>
        <p:nvPicPr>
          <p:cNvPr id="2048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651125"/>
            <a:ext cx="4191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2568575" y="5192713"/>
            <a:ext cx="3875088"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a:latin typeface="Century Gothic" pitchFamily="34" charset="0"/>
              </a:rPr>
              <a:t>Excitation of a fluorophore at three different wavelengths (EX 1, EX 2, EX 3) does not change the emission profile but does produce variations in fluorescenceemission intensity (EM 1, EM 2, EM 3) that correspond to the amplitude of the excitation spectrum.</a:t>
            </a:r>
            <a:endParaRPr lang="cs-CZ" altLang="cs-CZ" sz="900">
              <a:latin typeface="Century Gothic CE" charset="-18"/>
            </a:endParaRPr>
          </a:p>
        </p:txBody>
      </p:sp>
      <p:sp>
        <p:nvSpPr>
          <p:cNvPr id="20486"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1577664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475656" y="65088"/>
            <a:ext cx="7668344" cy="681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dirty="0">
                <a:latin typeface="Century Gothic" pitchFamily="34" charset="0"/>
              </a:rPr>
              <a:t>Detekce fluorescence</a:t>
            </a:r>
            <a:endParaRPr lang="cs-CZ" altLang="cs-CZ" sz="800" dirty="0">
              <a:latin typeface="Century Gothic" pitchFamily="34" charset="0"/>
            </a:endParaRPr>
          </a:p>
          <a:p>
            <a:pPr>
              <a:spcBef>
                <a:spcPct val="0"/>
              </a:spcBef>
              <a:buClrTx/>
              <a:buSzTx/>
              <a:buFontTx/>
              <a:buNone/>
            </a:pPr>
            <a:endParaRPr lang="cs-CZ" altLang="cs-CZ" sz="1600" b="1" i="1" dirty="0">
              <a:latin typeface="Century Gothic" pitchFamily="34" charset="0"/>
            </a:endParaRPr>
          </a:p>
          <a:p>
            <a:pPr>
              <a:spcBef>
                <a:spcPct val="0"/>
              </a:spcBef>
              <a:buClrTx/>
              <a:buSzTx/>
              <a:buFontTx/>
              <a:buNone/>
            </a:pPr>
            <a:r>
              <a:rPr lang="cs-CZ" altLang="cs-CZ" sz="1600" b="1" i="1" dirty="0">
                <a:latin typeface="Century Gothic" pitchFamily="34" charset="0"/>
              </a:rPr>
              <a:t>Vybavení pro fluorescenci</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(1) zdroj excitace</a:t>
            </a:r>
          </a:p>
          <a:p>
            <a:pPr>
              <a:spcBef>
                <a:spcPct val="0"/>
              </a:spcBef>
              <a:buClrTx/>
              <a:buSzTx/>
              <a:buFontTx/>
              <a:buNone/>
            </a:pPr>
            <a:r>
              <a:rPr lang="cs-CZ" altLang="cs-CZ" sz="1400" dirty="0">
                <a:latin typeface="Century Gothic" pitchFamily="34" charset="0"/>
              </a:rPr>
              <a:t>(2) </a:t>
            </a:r>
            <a:r>
              <a:rPr lang="cs-CZ" altLang="cs-CZ" sz="1400" dirty="0" err="1">
                <a:latin typeface="Century Gothic" pitchFamily="34" charset="0"/>
              </a:rPr>
              <a:t>fluorochrom</a:t>
            </a:r>
            <a:endParaRPr lang="cs-CZ" altLang="cs-CZ" sz="1400" dirty="0">
              <a:latin typeface="Century Gothic" pitchFamily="34" charset="0"/>
            </a:endParaRPr>
          </a:p>
          <a:p>
            <a:pPr>
              <a:spcBef>
                <a:spcPct val="0"/>
              </a:spcBef>
              <a:buClrTx/>
              <a:buSzTx/>
              <a:buFontTx/>
              <a:buNone/>
            </a:pPr>
            <a:r>
              <a:rPr lang="cs-CZ" altLang="cs-CZ" sz="1400" dirty="0">
                <a:latin typeface="Century Gothic" pitchFamily="34" charset="0"/>
              </a:rPr>
              <a:t>(3) vlnové filtry pro izolaci emitovaných fotonů od excitovaných </a:t>
            </a:r>
          </a:p>
          <a:p>
            <a:pPr>
              <a:spcBef>
                <a:spcPct val="0"/>
              </a:spcBef>
              <a:buClrTx/>
              <a:buSzTx/>
              <a:buFontTx/>
              <a:buNone/>
            </a:pPr>
            <a:r>
              <a:rPr lang="cs-CZ" altLang="cs-CZ" sz="1400" dirty="0">
                <a:latin typeface="Century Gothic" pitchFamily="34" charset="0"/>
              </a:rPr>
              <a:t>(4) detektory pro registraci emitovaných fotonů</a:t>
            </a:r>
            <a:endParaRPr lang="cs-CZ" altLang="cs-CZ" sz="800" dirty="0">
              <a:latin typeface="Century Gothic" pitchFamily="34" charset="0"/>
            </a:endParaRPr>
          </a:p>
          <a:p>
            <a:pPr>
              <a:spcBef>
                <a:spcPct val="0"/>
              </a:spcBef>
              <a:buClrTx/>
              <a:buSzTx/>
              <a:buFontTx/>
              <a:buNone/>
            </a:pPr>
            <a:endParaRPr lang="cs-CZ" altLang="cs-CZ" sz="800" i="1" dirty="0">
              <a:latin typeface="Century Gothic" pitchFamily="34" charset="0"/>
            </a:endParaRPr>
          </a:p>
          <a:p>
            <a:pPr>
              <a:spcBef>
                <a:spcPct val="0"/>
              </a:spcBef>
              <a:buClrTx/>
              <a:buSzTx/>
              <a:buFontTx/>
              <a:buNone/>
            </a:pPr>
            <a:r>
              <a:rPr lang="cs-CZ" altLang="cs-CZ" sz="1600" b="1" i="1" dirty="0">
                <a:latin typeface="Century Gothic" pitchFamily="34" charset="0"/>
              </a:rPr>
              <a:t>Fluorescenční přístroje</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spektrofluorometer</a:t>
            </a:r>
            <a:r>
              <a:rPr lang="cs-CZ" altLang="cs-CZ" sz="1400" dirty="0">
                <a:latin typeface="Century Gothic" pitchFamily="34" charset="0"/>
              </a:rPr>
              <a:t> měří průměrné vlastnosti objemu vzorku v kyvetě. </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fluorescenční mikroskop popisuje fluorescenci jako jev v prostorovém systému souřadnic </a:t>
            </a: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flow</a:t>
            </a:r>
            <a:r>
              <a:rPr lang="cs-CZ" altLang="cs-CZ" sz="1400" dirty="0">
                <a:latin typeface="Century Gothic" pitchFamily="34" charset="0"/>
              </a:rPr>
              <a:t> </a:t>
            </a:r>
            <a:r>
              <a:rPr lang="cs-CZ" altLang="cs-CZ" sz="1400" dirty="0" err="1">
                <a:latin typeface="Century Gothic" pitchFamily="34" charset="0"/>
              </a:rPr>
              <a:t>cytometer</a:t>
            </a:r>
            <a:r>
              <a:rPr lang="cs-CZ" altLang="cs-CZ" sz="1400" dirty="0">
                <a:latin typeface="Century Gothic" pitchFamily="34" charset="0"/>
              </a:rPr>
              <a:t> měří fluorescenci v proudícím toku, umožňuje detekovat a </a:t>
            </a:r>
            <a:r>
              <a:rPr lang="cs-CZ" altLang="cs-CZ" sz="1400" dirty="0" err="1">
                <a:latin typeface="Century Gothic" pitchFamily="34" charset="0"/>
              </a:rPr>
              <a:t>kvantivikovat</a:t>
            </a:r>
            <a:r>
              <a:rPr lang="cs-CZ" altLang="cs-CZ" sz="1400" dirty="0">
                <a:latin typeface="Century Gothic" pitchFamily="34" charset="0"/>
              </a:rPr>
              <a:t> subpopulace uvnitř velkého vzorku</a:t>
            </a:r>
          </a:p>
          <a:p>
            <a:pPr>
              <a:spcBef>
                <a:spcPct val="0"/>
              </a:spcBef>
              <a:buClrTx/>
              <a:buSzTx/>
              <a:buFontTx/>
              <a:buNone/>
            </a:pPr>
            <a:endParaRPr lang="cs-CZ" altLang="cs-CZ" sz="800" dirty="0">
              <a:latin typeface="Century Gothic" pitchFamily="34" charset="0"/>
            </a:endParaRPr>
          </a:p>
          <a:p>
            <a:pPr>
              <a:spcBef>
                <a:spcPct val="0"/>
              </a:spcBef>
              <a:buClrTx/>
              <a:buSzTx/>
              <a:buFontTx/>
              <a:buNone/>
            </a:pPr>
            <a:r>
              <a:rPr lang="cs-CZ" altLang="cs-CZ" sz="1600" b="1" i="1" dirty="0">
                <a:latin typeface="Century Gothic" pitchFamily="34" charset="0"/>
              </a:rPr>
              <a:t>Fluorescenční signál</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spektrofluorometer</a:t>
            </a:r>
            <a:r>
              <a:rPr lang="cs-CZ" altLang="cs-CZ" sz="1400" dirty="0">
                <a:latin typeface="Century Gothic" pitchFamily="34" charset="0"/>
              </a:rPr>
              <a:t> je flexibilní, umožňuje měřit</a:t>
            </a:r>
          </a:p>
          <a:p>
            <a:pPr>
              <a:spcBef>
                <a:spcPct val="0"/>
              </a:spcBef>
              <a:buClrTx/>
              <a:buSzTx/>
              <a:buFontTx/>
              <a:buNone/>
            </a:pPr>
            <a:r>
              <a:rPr lang="cs-CZ" altLang="cs-CZ" sz="1400" dirty="0">
                <a:latin typeface="Century Gothic" pitchFamily="34" charset="0"/>
              </a:rPr>
              <a:t>v kontinuálním spektru excitačních a emisních </a:t>
            </a:r>
          </a:p>
          <a:p>
            <a:pPr>
              <a:spcBef>
                <a:spcPct val="0"/>
              </a:spcBef>
              <a:buClrTx/>
              <a:buSzTx/>
              <a:buFontTx/>
              <a:buNone/>
            </a:pPr>
            <a:r>
              <a:rPr lang="cs-CZ" altLang="cs-CZ" sz="1400" dirty="0">
                <a:latin typeface="Century Gothic" pitchFamily="34" charset="0"/>
              </a:rPr>
              <a:t>vlnových délek </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flow</a:t>
            </a:r>
            <a:r>
              <a:rPr lang="cs-CZ" altLang="cs-CZ" sz="1400" dirty="0">
                <a:latin typeface="Century Gothic" pitchFamily="34" charset="0"/>
              </a:rPr>
              <a:t> </a:t>
            </a:r>
            <a:r>
              <a:rPr lang="cs-CZ" altLang="cs-CZ" sz="1400" dirty="0" err="1">
                <a:latin typeface="Century Gothic" pitchFamily="34" charset="0"/>
              </a:rPr>
              <a:t>cytometr</a:t>
            </a:r>
            <a:r>
              <a:rPr lang="cs-CZ" altLang="cs-CZ" sz="1400" dirty="0">
                <a:latin typeface="Century Gothic" pitchFamily="34" charset="0"/>
              </a:rPr>
              <a:t> potřebuje fluorescenční značky</a:t>
            </a:r>
          </a:p>
          <a:p>
            <a:pPr>
              <a:spcBef>
                <a:spcPct val="0"/>
              </a:spcBef>
              <a:buClrTx/>
              <a:buSzTx/>
              <a:buFontTx/>
              <a:buNone/>
            </a:pPr>
            <a:r>
              <a:rPr lang="cs-CZ" altLang="cs-CZ" sz="1400" dirty="0" err="1">
                <a:latin typeface="Century Gothic" pitchFamily="34" charset="0"/>
              </a:rPr>
              <a:t>excitovatelné</a:t>
            </a:r>
            <a:r>
              <a:rPr lang="cs-CZ" altLang="cs-CZ" sz="1400" dirty="0">
                <a:latin typeface="Century Gothic" pitchFamily="34" charset="0"/>
              </a:rPr>
              <a:t> </a:t>
            </a:r>
          </a:p>
          <a:p>
            <a:pPr>
              <a:spcBef>
                <a:spcPct val="0"/>
              </a:spcBef>
              <a:buClrTx/>
              <a:buSzTx/>
              <a:buFontTx/>
              <a:buNone/>
            </a:pPr>
            <a:r>
              <a:rPr lang="cs-CZ" altLang="cs-CZ" sz="1400" dirty="0">
                <a:latin typeface="Century Gothic" pitchFamily="34" charset="0"/>
              </a:rPr>
              <a:t>určitou vlnovou délkou.</a:t>
            </a:r>
          </a:p>
          <a:p>
            <a:pPr>
              <a:spcBef>
                <a:spcPct val="0"/>
              </a:spcBef>
              <a:buClrTx/>
              <a:buSzTx/>
              <a:buFontTx/>
              <a:buNone/>
            </a:pPr>
            <a:endParaRPr lang="cs-CZ" altLang="cs-CZ" sz="900" b="1" dirty="0">
              <a:latin typeface="Century Gothic" pitchFamily="34" charset="0"/>
            </a:endParaRPr>
          </a:p>
          <a:p>
            <a:pPr>
              <a:spcBef>
                <a:spcPct val="0"/>
              </a:spcBef>
              <a:buClrTx/>
              <a:buSzTx/>
              <a:buFontTx/>
              <a:buNone/>
            </a:pPr>
            <a:r>
              <a:rPr lang="cs-CZ" altLang="cs-CZ" sz="1600" b="1" i="1" dirty="0">
                <a:latin typeface="Century Gothic" pitchFamily="34" charset="0"/>
              </a:rPr>
              <a:t>Fluorescence pozadí</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endogení</a:t>
            </a:r>
            <a:r>
              <a:rPr lang="cs-CZ" altLang="cs-CZ" sz="1400" dirty="0">
                <a:latin typeface="Century Gothic" pitchFamily="34" charset="0"/>
              </a:rPr>
              <a:t> složky - </a:t>
            </a:r>
            <a:r>
              <a:rPr lang="cs-CZ" altLang="cs-CZ" sz="1400" dirty="0" err="1">
                <a:latin typeface="Century Gothic" pitchFamily="34" charset="0"/>
              </a:rPr>
              <a:t>autofluorescence</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nenávazané</a:t>
            </a:r>
            <a:r>
              <a:rPr lang="cs-CZ" altLang="cs-CZ" sz="1400" dirty="0">
                <a:latin typeface="Century Gothic" pitchFamily="34" charset="0"/>
              </a:rPr>
              <a:t> nebo nespecificky vázané značky </a:t>
            </a:r>
          </a:p>
          <a:p>
            <a:pPr>
              <a:spcBef>
                <a:spcPct val="0"/>
              </a:spcBef>
              <a:buClrTx/>
              <a:buSzTx/>
              <a:buFontTx/>
              <a:buNone/>
            </a:pPr>
            <a:r>
              <a:rPr lang="cs-CZ" altLang="cs-CZ" sz="1400" dirty="0">
                <a:latin typeface="Century Gothic" pitchFamily="34" charset="0"/>
              </a:rPr>
              <a:t>= reagenční pozadí</a:t>
            </a:r>
            <a:endParaRPr lang="cs-CZ" altLang="cs-CZ" sz="800" dirty="0">
              <a:latin typeface="Century Gothic" pitchFamily="34" charset="0"/>
            </a:endParaRPr>
          </a:p>
          <a:p>
            <a:pPr>
              <a:spcBef>
                <a:spcPct val="0"/>
              </a:spcBef>
              <a:buClrTx/>
              <a:buSzTx/>
              <a:buFontTx/>
              <a:buNone/>
            </a:pPr>
            <a:endParaRPr lang="cs-CZ" altLang="cs-CZ" sz="800" dirty="0">
              <a:latin typeface="Century Gothic" pitchFamily="34" charset="0"/>
            </a:endParaRPr>
          </a:p>
          <a:p>
            <a:pPr>
              <a:spcBef>
                <a:spcPct val="0"/>
              </a:spcBef>
              <a:buClrTx/>
              <a:buSzTx/>
              <a:buFontTx/>
              <a:buNone/>
            </a:pPr>
            <a:endParaRPr lang="cs-CZ" altLang="cs-CZ" sz="800" dirty="0">
              <a:latin typeface="Century Gothic" pitchFamily="34" charset="0"/>
            </a:endParaRPr>
          </a:p>
          <a:p>
            <a:pPr>
              <a:spcBef>
                <a:spcPct val="0"/>
              </a:spcBef>
              <a:buClrTx/>
              <a:buSzTx/>
              <a:buFontTx/>
              <a:buNone/>
            </a:pPr>
            <a:r>
              <a:rPr lang="cs-CZ" altLang="cs-CZ" sz="1600" b="1" i="1" dirty="0">
                <a:latin typeface="Century Gothic" pitchFamily="34" charset="0"/>
              </a:rPr>
              <a:t>Vícebarevné značení</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dvě a více značek, zároveň monitoruje různé funkce</a:t>
            </a:r>
          </a:p>
          <a:p>
            <a:pPr>
              <a:spcBef>
                <a:spcPct val="0"/>
              </a:spcBef>
              <a:buClrTx/>
              <a:buSzTx/>
              <a:buFontTx/>
              <a:buNone/>
            </a:pPr>
            <a:r>
              <a:rPr lang="cs-CZ" altLang="cs-CZ" sz="1400" dirty="0">
                <a:latin typeface="Century Gothic" pitchFamily="34" charset="0"/>
              </a:rPr>
              <a:t>- nutné: vhodně zvolit značky zdroj excitace a separační filtry</a:t>
            </a:r>
            <a:r>
              <a:rPr lang="cs-CZ" altLang="cs-CZ" sz="800" dirty="0">
                <a:latin typeface="Century Gothic" pitchFamily="34" charset="0"/>
              </a:rPr>
              <a:t> </a:t>
            </a:r>
            <a:endParaRPr lang="cs-CZ" altLang="cs-CZ" sz="800" dirty="0">
              <a:latin typeface="Century Gothic CE" charset="-18"/>
            </a:endParaRPr>
          </a:p>
        </p:txBody>
      </p:sp>
      <p:pic>
        <p:nvPicPr>
          <p:cNvPr id="215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151188"/>
            <a:ext cx="37433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938"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694691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695450" y="149225"/>
            <a:ext cx="5610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dirty="0">
                <a:solidFill>
                  <a:srgbClr val="0000CC"/>
                </a:solidFill>
                <a:latin typeface="Century Gothic" pitchFamily="34" charset="0"/>
              </a:rPr>
              <a:t>Fluorescence Output of </a:t>
            </a:r>
            <a:r>
              <a:rPr lang="cs-CZ" altLang="cs-CZ" sz="2400" b="1" dirty="0" err="1">
                <a:solidFill>
                  <a:srgbClr val="0000CC"/>
                </a:solidFill>
                <a:latin typeface="Century Gothic" pitchFamily="34" charset="0"/>
              </a:rPr>
              <a:t>Fluorophores</a:t>
            </a:r>
            <a:endParaRPr lang="cs-CZ" altLang="cs-CZ" sz="2400" dirty="0">
              <a:solidFill>
                <a:srgbClr val="0000CC"/>
              </a:solidFill>
              <a:latin typeface="Century Gothic" pitchFamily="34" charset="0"/>
            </a:endParaRPr>
          </a:p>
          <a:p>
            <a:pPr>
              <a:spcBef>
                <a:spcPct val="0"/>
              </a:spcBef>
              <a:buClrTx/>
              <a:buSzTx/>
              <a:buFontTx/>
              <a:buNone/>
            </a:pPr>
            <a:r>
              <a:rPr lang="cs-CZ" altLang="cs-CZ" sz="2400" dirty="0" err="1">
                <a:latin typeface="Century Gothic" pitchFamily="34" charset="0"/>
              </a:rPr>
              <a:t>Comparing</a:t>
            </a:r>
            <a:r>
              <a:rPr lang="cs-CZ" altLang="cs-CZ" sz="2400" dirty="0">
                <a:latin typeface="Century Gothic" pitchFamily="34" charset="0"/>
              </a:rPr>
              <a:t> </a:t>
            </a:r>
            <a:r>
              <a:rPr lang="cs-CZ" altLang="cs-CZ" sz="2400" dirty="0" err="1">
                <a:latin typeface="Century Gothic" pitchFamily="34" charset="0"/>
              </a:rPr>
              <a:t>Different</a:t>
            </a:r>
            <a:r>
              <a:rPr lang="cs-CZ" altLang="cs-CZ" sz="2400" dirty="0">
                <a:latin typeface="Century Gothic" pitchFamily="34" charset="0"/>
              </a:rPr>
              <a:t> </a:t>
            </a:r>
            <a:r>
              <a:rPr lang="cs-CZ" altLang="cs-CZ" sz="2400" dirty="0" err="1">
                <a:latin typeface="Century Gothic" pitchFamily="34" charset="0"/>
              </a:rPr>
              <a:t>Dyes</a:t>
            </a:r>
            <a:endParaRPr lang="cs-CZ" altLang="cs-CZ" sz="2400" dirty="0">
              <a:latin typeface="Century Gothic CE" charset="-18"/>
            </a:endParaRPr>
          </a:p>
        </p:txBody>
      </p:sp>
      <p:pic>
        <p:nvPicPr>
          <p:cNvPr id="225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6237288"/>
            <a:ext cx="784225"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1011238"/>
            <a:ext cx="39814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1273175"/>
            <a:ext cx="346075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p:cNvSpPr>
            <a:spLocks noChangeArrowheads="1"/>
          </p:cNvSpPr>
          <p:nvPr/>
        </p:nvSpPr>
        <p:spPr bwMode="auto">
          <a:xfrm>
            <a:off x="7691438" y="1314450"/>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rgbClr val="99FF33"/>
                </a:solidFill>
                <a:latin typeface="Century Gothic" pitchFamily="34" charset="0"/>
              </a:rPr>
              <a:t>F-actin ~</a:t>
            </a:r>
          </a:p>
          <a:p>
            <a:pPr>
              <a:spcBef>
                <a:spcPct val="0"/>
              </a:spcBef>
              <a:buClrTx/>
              <a:buSzTx/>
              <a:buFontTx/>
              <a:buNone/>
            </a:pPr>
            <a:r>
              <a:rPr lang="cs-CZ" altLang="cs-CZ" sz="1000" b="1">
                <a:solidFill>
                  <a:srgbClr val="99FF33"/>
                </a:solidFill>
                <a:latin typeface="Century Gothic" pitchFamily="34" charset="0"/>
              </a:rPr>
              <a:t>BODIPY FL phallacidin</a:t>
            </a:r>
            <a:r>
              <a:rPr lang="cs-CZ" altLang="cs-CZ" sz="1000" b="1">
                <a:latin typeface="Century Gothic" pitchFamily="34" charset="0"/>
              </a:rPr>
              <a:t> </a:t>
            </a:r>
            <a:endParaRPr lang="cs-CZ" altLang="cs-CZ" sz="1000" b="1">
              <a:latin typeface="Century Gothic CE" charset="-18"/>
            </a:endParaRPr>
          </a:p>
        </p:txBody>
      </p:sp>
      <p:sp>
        <p:nvSpPr>
          <p:cNvPr id="22535" name="Rectangle 7"/>
          <p:cNvSpPr>
            <a:spLocks noChangeArrowheads="1"/>
          </p:cNvSpPr>
          <p:nvPr/>
        </p:nvSpPr>
        <p:spPr bwMode="auto">
          <a:xfrm>
            <a:off x="7691438" y="1692275"/>
            <a:ext cx="14747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hlink"/>
                </a:solidFill>
                <a:latin typeface="Century Gothic" pitchFamily="34" charset="0"/>
              </a:rPr>
              <a:t>anti-ß tubulin ~</a:t>
            </a:r>
          </a:p>
          <a:p>
            <a:pPr>
              <a:spcBef>
                <a:spcPct val="0"/>
              </a:spcBef>
              <a:buClrTx/>
              <a:buSzTx/>
              <a:buFontTx/>
              <a:buNone/>
            </a:pPr>
            <a:r>
              <a:rPr lang="cs-CZ" altLang="cs-CZ" sz="1000" b="1">
                <a:solidFill>
                  <a:schemeClr val="hlink"/>
                </a:solidFill>
                <a:latin typeface="Century Gothic" pitchFamily="34" charset="0"/>
              </a:rPr>
              <a:t>Texas Red </a:t>
            </a:r>
          </a:p>
          <a:p>
            <a:pPr>
              <a:spcBef>
                <a:spcPct val="0"/>
              </a:spcBef>
              <a:buClrTx/>
              <a:buSzTx/>
              <a:buFontTx/>
              <a:buNone/>
            </a:pPr>
            <a:r>
              <a:rPr lang="cs-CZ" altLang="cs-CZ" sz="1000" b="1">
                <a:solidFill>
                  <a:schemeClr val="hlink"/>
                </a:solidFill>
                <a:latin typeface="Century Gothic" pitchFamily="34" charset="0"/>
              </a:rPr>
              <a:t>goat anti–mouse IgG</a:t>
            </a:r>
            <a:endParaRPr lang="cs-CZ" altLang="cs-CZ" sz="1000" b="1">
              <a:solidFill>
                <a:schemeClr val="hlink"/>
              </a:solidFill>
              <a:latin typeface="Century Gothic CE" charset="-18"/>
            </a:endParaRPr>
          </a:p>
        </p:txBody>
      </p:sp>
      <p:sp>
        <p:nvSpPr>
          <p:cNvPr id="22536" name="Rectangle 8"/>
          <p:cNvSpPr>
            <a:spLocks noChangeArrowheads="1"/>
          </p:cNvSpPr>
          <p:nvPr/>
        </p:nvSpPr>
        <p:spPr bwMode="auto">
          <a:xfrm>
            <a:off x="7710488" y="2247900"/>
            <a:ext cx="573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DNA ~</a:t>
            </a:r>
          </a:p>
          <a:p>
            <a:pPr>
              <a:spcBef>
                <a:spcPct val="0"/>
              </a:spcBef>
              <a:buClrTx/>
              <a:buSzTx/>
              <a:buFontTx/>
              <a:buNone/>
            </a:pPr>
            <a:r>
              <a:rPr lang="cs-CZ" altLang="cs-CZ" sz="1000" b="1">
                <a:latin typeface="Century Gothic" pitchFamily="34" charset="0"/>
              </a:rPr>
              <a:t>DAPI</a:t>
            </a:r>
            <a:endParaRPr lang="cs-CZ" altLang="cs-CZ" sz="1000" b="1">
              <a:latin typeface="Century Gothic CE" charset="-18"/>
            </a:endParaRPr>
          </a:p>
        </p:txBody>
      </p:sp>
      <p:sp>
        <p:nvSpPr>
          <p:cNvPr id="22537" name="Rectangle 9"/>
          <p:cNvSpPr>
            <a:spLocks noChangeArrowheads="1"/>
          </p:cNvSpPr>
          <p:nvPr/>
        </p:nvSpPr>
        <p:spPr bwMode="auto">
          <a:xfrm>
            <a:off x="7704138" y="936625"/>
            <a:ext cx="120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Mouse 3T3</a:t>
            </a:r>
            <a:endParaRPr lang="cs-CZ" altLang="cs-CZ" sz="1600">
              <a:latin typeface="Century Gothic CE" charset="-18"/>
            </a:endParaRPr>
          </a:p>
        </p:txBody>
      </p:sp>
      <p:pic>
        <p:nvPicPr>
          <p:cNvPr id="2253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963" y="4283075"/>
            <a:ext cx="327025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Rectangle 11"/>
          <p:cNvSpPr>
            <a:spLocks noChangeArrowheads="1"/>
          </p:cNvSpPr>
          <p:nvPr/>
        </p:nvSpPr>
        <p:spPr bwMode="auto">
          <a:xfrm>
            <a:off x="7704138" y="3975100"/>
            <a:ext cx="995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Symbol" pitchFamily="18" charset="2"/>
              </a:rPr>
              <a:t>l</a:t>
            </a:r>
            <a:r>
              <a:rPr lang="cs-CZ" altLang="cs-CZ" sz="1600"/>
              <a:t> Hind III</a:t>
            </a:r>
            <a:endParaRPr lang="cs-CZ" altLang="cs-CZ" sz="1600">
              <a:latin typeface="Arial CE" charset="-18"/>
            </a:endParaRPr>
          </a:p>
        </p:txBody>
      </p:sp>
      <p:sp>
        <p:nvSpPr>
          <p:cNvPr id="22540" name="Rectangle 12"/>
          <p:cNvSpPr>
            <a:spLocks noChangeArrowheads="1"/>
          </p:cNvSpPr>
          <p:nvPr/>
        </p:nvSpPr>
        <p:spPr bwMode="auto">
          <a:xfrm rot="-3060000">
            <a:off x="43092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POPO-1</a:t>
            </a:r>
            <a:endParaRPr lang="cs-CZ" altLang="cs-CZ" sz="1000">
              <a:latin typeface="Times New Roman CE" charset="-18"/>
            </a:endParaRPr>
          </a:p>
        </p:txBody>
      </p:sp>
      <p:sp>
        <p:nvSpPr>
          <p:cNvPr id="22541" name="Rectangle 13"/>
          <p:cNvSpPr>
            <a:spLocks noChangeArrowheads="1"/>
          </p:cNvSpPr>
          <p:nvPr/>
        </p:nvSpPr>
        <p:spPr bwMode="auto">
          <a:xfrm rot="-3060000">
            <a:off x="4626769" y="3894931"/>
            <a:ext cx="6429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BOBO-1</a:t>
            </a:r>
            <a:endParaRPr lang="cs-CZ" altLang="cs-CZ" sz="1000">
              <a:latin typeface="Times New Roman CE" charset="-18"/>
            </a:endParaRPr>
          </a:p>
        </p:txBody>
      </p:sp>
      <p:sp>
        <p:nvSpPr>
          <p:cNvPr id="22542" name="Rectangle 14"/>
          <p:cNvSpPr>
            <a:spLocks noChangeArrowheads="1"/>
          </p:cNvSpPr>
          <p:nvPr/>
        </p:nvSpPr>
        <p:spPr bwMode="auto">
          <a:xfrm rot="-3060000">
            <a:off x="4918075" y="3889375"/>
            <a:ext cx="657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YOYO-1</a:t>
            </a:r>
            <a:endParaRPr lang="cs-CZ" altLang="cs-CZ" sz="1000">
              <a:latin typeface="Times New Roman CE" charset="-18"/>
            </a:endParaRPr>
          </a:p>
        </p:txBody>
      </p:sp>
      <p:sp>
        <p:nvSpPr>
          <p:cNvPr id="22543" name="Rectangle 15"/>
          <p:cNvSpPr>
            <a:spLocks noChangeArrowheads="1"/>
          </p:cNvSpPr>
          <p:nvPr/>
        </p:nvSpPr>
        <p:spPr bwMode="auto">
          <a:xfrm rot="-3060000">
            <a:off x="5219701"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TOTO-1</a:t>
            </a:r>
            <a:endParaRPr lang="cs-CZ" altLang="cs-CZ" sz="1000">
              <a:latin typeface="Times New Roman CE" charset="-18"/>
            </a:endParaRPr>
          </a:p>
        </p:txBody>
      </p:sp>
      <p:sp>
        <p:nvSpPr>
          <p:cNvPr id="22544" name="Rectangle 16"/>
          <p:cNvSpPr>
            <a:spLocks noChangeArrowheads="1"/>
          </p:cNvSpPr>
          <p:nvPr/>
        </p:nvSpPr>
        <p:spPr bwMode="auto">
          <a:xfrm rot="-3060000">
            <a:off x="5556251" y="3922712"/>
            <a:ext cx="571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JOJO-1</a:t>
            </a:r>
            <a:endParaRPr lang="cs-CZ" altLang="cs-CZ" sz="1000">
              <a:latin typeface="Times New Roman CE" charset="-18"/>
            </a:endParaRPr>
          </a:p>
        </p:txBody>
      </p:sp>
      <p:sp>
        <p:nvSpPr>
          <p:cNvPr id="22545" name="Rectangle 17"/>
          <p:cNvSpPr>
            <a:spLocks noChangeArrowheads="1"/>
          </p:cNvSpPr>
          <p:nvPr/>
        </p:nvSpPr>
        <p:spPr bwMode="auto">
          <a:xfrm rot="-3060000">
            <a:off x="58840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POPO-3</a:t>
            </a:r>
            <a:endParaRPr lang="cs-CZ" altLang="cs-CZ" sz="1000">
              <a:latin typeface="Times New Roman CE" charset="-18"/>
            </a:endParaRPr>
          </a:p>
        </p:txBody>
      </p:sp>
      <p:sp>
        <p:nvSpPr>
          <p:cNvPr id="22546" name="Rectangle 18"/>
          <p:cNvSpPr>
            <a:spLocks noChangeArrowheads="1"/>
          </p:cNvSpPr>
          <p:nvPr/>
        </p:nvSpPr>
        <p:spPr bwMode="auto">
          <a:xfrm rot="-3060000">
            <a:off x="6154738"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LOLO-1</a:t>
            </a:r>
            <a:endParaRPr lang="cs-CZ" altLang="cs-CZ" sz="1000">
              <a:latin typeface="Times New Roman CE" charset="-18"/>
            </a:endParaRPr>
          </a:p>
        </p:txBody>
      </p:sp>
      <p:sp>
        <p:nvSpPr>
          <p:cNvPr id="22547" name="Rectangle 19"/>
          <p:cNvSpPr>
            <a:spLocks noChangeArrowheads="1"/>
          </p:cNvSpPr>
          <p:nvPr/>
        </p:nvSpPr>
        <p:spPr bwMode="auto">
          <a:xfrm rot="-3060000">
            <a:off x="65143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BOBO-3</a:t>
            </a:r>
            <a:endParaRPr lang="cs-CZ" altLang="cs-CZ" sz="1000">
              <a:latin typeface="Times New Roman CE" charset="-18"/>
            </a:endParaRPr>
          </a:p>
        </p:txBody>
      </p:sp>
      <p:sp>
        <p:nvSpPr>
          <p:cNvPr id="22548" name="Rectangle 20"/>
          <p:cNvSpPr>
            <a:spLocks noChangeArrowheads="1"/>
          </p:cNvSpPr>
          <p:nvPr/>
        </p:nvSpPr>
        <p:spPr bwMode="auto">
          <a:xfrm rot="-3060000">
            <a:off x="68572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YOYO-3</a:t>
            </a:r>
            <a:endParaRPr lang="cs-CZ" altLang="cs-CZ" sz="1000">
              <a:latin typeface="Times New Roman CE" charset="-18"/>
            </a:endParaRPr>
          </a:p>
        </p:txBody>
      </p:sp>
      <p:sp>
        <p:nvSpPr>
          <p:cNvPr id="22549" name="Rectangle 21"/>
          <p:cNvSpPr>
            <a:spLocks noChangeArrowheads="1"/>
          </p:cNvSpPr>
          <p:nvPr/>
        </p:nvSpPr>
        <p:spPr bwMode="auto">
          <a:xfrm rot="-3060000">
            <a:off x="7154069" y="3886994"/>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TOTO-3</a:t>
            </a:r>
            <a:endParaRPr lang="cs-CZ" altLang="cs-CZ" sz="1000">
              <a:latin typeface="Times New Roman CE" charset="-18"/>
            </a:endParaRPr>
          </a:p>
        </p:txBody>
      </p:sp>
      <p:pic>
        <p:nvPicPr>
          <p:cNvPr id="22550" name="Picture 2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425" y="4637088"/>
            <a:ext cx="1873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1" name="Rectangle 23"/>
          <p:cNvSpPr>
            <a:spLocks noChangeArrowheads="1"/>
          </p:cNvSpPr>
          <p:nvPr/>
        </p:nvSpPr>
        <p:spPr bwMode="auto">
          <a:xfrm>
            <a:off x="2640013" y="4711700"/>
            <a:ext cx="14493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solidFill>
                  <a:schemeClr val="bg1"/>
                </a:solidFill>
                <a:latin typeface="Century Gothic" pitchFamily="34" charset="0"/>
              </a:rPr>
              <a:t>propidium iodide</a:t>
            </a:r>
            <a:endParaRPr lang="cs-CZ" altLang="cs-CZ" sz="1200">
              <a:solidFill>
                <a:schemeClr val="bg1"/>
              </a:solidFill>
              <a:latin typeface="Century Gothic CE" charset="-18"/>
            </a:endParaRPr>
          </a:p>
        </p:txBody>
      </p:sp>
      <p:sp>
        <p:nvSpPr>
          <p:cNvPr id="2255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270225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84250" y="332656"/>
            <a:ext cx="71628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Technické součásti</a:t>
            </a:r>
            <a:endParaRPr lang="en-US" altLang="cs-CZ" sz="5500" b="0" dirty="0">
              <a:solidFill>
                <a:srgbClr val="FAFD00"/>
              </a:solidFill>
              <a:latin typeface="Book Antiqua" pitchFamily="18" charset="0"/>
            </a:endParaRPr>
          </a:p>
        </p:txBody>
      </p:sp>
      <p:sp>
        <p:nvSpPr>
          <p:cNvPr id="22531" name="Rectangle 5"/>
          <p:cNvSpPr>
            <a:spLocks noChangeArrowheads="1"/>
          </p:cNvSpPr>
          <p:nvPr/>
        </p:nvSpPr>
        <p:spPr bwMode="auto">
          <a:xfrm>
            <a:off x="1709738" y="1498600"/>
            <a:ext cx="5999162"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a:t>Zdroje světla</a:t>
            </a:r>
            <a:endParaRPr lang="en-US" altLang="cs-CZ" b="0"/>
          </a:p>
          <a:p>
            <a:pPr eaLnBrk="1" hangingPunct="1"/>
            <a:r>
              <a:rPr lang="cs-CZ" altLang="cs-CZ" b="0"/>
              <a:t>Detekční systémy</a:t>
            </a:r>
            <a:endParaRPr lang="en-US" altLang="cs-CZ" b="0"/>
          </a:p>
          <a:p>
            <a:pPr eaLnBrk="1" hangingPunct="1"/>
            <a:r>
              <a:rPr lang="cs-CZ" altLang="cs-CZ" b="0"/>
              <a:t>Fluidní systém</a:t>
            </a:r>
            <a:endParaRPr lang="en-US" altLang="cs-CZ" b="0"/>
          </a:p>
          <a:p>
            <a:pPr eaLnBrk="1" hangingPunct="1"/>
            <a:r>
              <a:rPr lang="cs-CZ" altLang="cs-CZ" b="0"/>
              <a:t>Separace</a:t>
            </a:r>
            <a:endParaRPr lang="en-US" altLang="cs-CZ" b="0"/>
          </a:p>
          <a:p>
            <a:pPr eaLnBrk="1" hangingPunct="1"/>
            <a:r>
              <a:rPr lang="cs-CZ" altLang="cs-CZ" b="0"/>
              <a:t>Sběr dat</a:t>
            </a:r>
            <a:endParaRPr lang="en-US" altLang="cs-CZ" b="0"/>
          </a:p>
          <a:p>
            <a:pPr eaLnBrk="1" hangingPunct="1"/>
            <a:r>
              <a:rPr lang="cs-CZ" altLang="cs-CZ" b="0"/>
              <a:t>Analýza dat</a:t>
            </a:r>
            <a:endParaRPr lang="en-US" altLang="cs-CZ" b="0"/>
          </a:p>
        </p:txBody>
      </p:sp>
      <p:sp>
        <p:nvSpPr>
          <p:cNvPr id="22532"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474153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1192213" y="188913"/>
            <a:ext cx="7772400" cy="8382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Wallace Coulter</a:t>
            </a:r>
          </a:p>
        </p:txBody>
      </p:sp>
      <p:sp>
        <p:nvSpPr>
          <p:cNvPr id="34819" name="Rectangle 5"/>
          <p:cNvSpPr>
            <a:spLocks noGrp="1" noChangeArrowheads="1"/>
          </p:cNvSpPr>
          <p:nvPr>
            <p:ph idx="1"/>
          </p:nvPr>
        </p:nvSpPr>
        <p:spPr>
          <a:xfrm>
            <a:off x="1047750" y="1196975"/>
            <a:ext cx="4681538" cy="4103688"/>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2" eaLnBrk="1" hangingPunct="1"/>
            <a:endParaRPr lang="en-US" altLang="cs-CZ" sz="2000" smtClean="0"/>
          </a:p>
          <a:p>
            <a:pPr eaLnBrk="1" hangingPunct="1"/>
            <a:r>
              <a:rPr lang="en-US" altLang="cs-CZ" sz="2800" b="1" smtClean="0"/>
              <a:t>Wallace Coulter - Coulter orifice - 1956</a:t>
            </a:r>
            <a:r>
              <a:rPr lang="en-US" altLang="cs-CZ" sz="2800" smtClean="0"/>
              <a:t> - </a:t>
            </a:r>
          </a:p>
          <a:p>
            <a:pPr eaLnBrk="1" hangingPunct="1"/>
            <a:r>
              <a:rPr lang="en-US" altLang="cs-CZ" sz="2800" smtClean="0"/>
              <a:t>(patent 1953) – </a:t>
            </a:r>
            <a:r>
              <a:rPr lang="cs-CZ" altLang="cs-CZ" sz="2800" smtClean="0"/>
              <a:t>měření změny vodivosti během průchodu buněk v suspenzi malým otvorem</a:t>
            </a:r>
            <a:r>
              <a:rPr lang="en-US" altLang="cs-CZ" sz="2000" smtClean="0"/>
              <a:t> </a:t>
            </a:r>
          </a:p>
        </p:txBody>
      </p:sp>
      <p:sp>
        <p:nvSpPr>
          <p:cNvPr id="34820" name="Text Box 8"/>
          <p:cNvSpPr txBox="1">
            <a:spLocks noChangeArrowheads="1"/>
          </p:cNvSpPr>
          <p:nvPr/>
        </p:nvSpPr>
        <p:spPr bwMode="auto">
          <a:xfrm>
            <a:off x="4211638" y="5191125"/>
            <a:ext cx="1800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Originální patentová aplikace W.</a:t>
            </a:r>
            <a:r>
              <a:rPr lang="en-US" altLang="cs-CZ" sz="1800" b="0">
                <a:latin typeface="Times New Roman" pitchFamily="18" charset="0"/>
              </a:rPr>
              <a:t>Coulter</a:t>
            </a:r>
            <a:r>
              <a:rPr lang="cs-CZ" altLang="cs-CZ" sz="1800" b="0">
                <a:latin typeface="Times New Roman" pitchFamily="18" charset="0"/>
              </a:rPr>
              <a:t>a</a:t>
            </a:r>
            <a:r>
              <a:rPr lang="en-US" altLang="cs-CZ" sz="1800" b="0">
                <a:latin typeface="Times New Roman" pitchFamily="18" charset="0"/>
              </a:rPr>
              <a:t> 1953 </a:t>
            </a:r>
          </a:p>
        </p:txBody>
      </p:sp>
      <p:grpSp>
        <p:nvGrpSpPr>
          <p:cNvPr id="34821" name="Group 12"/>
          <p:cNvGrpSpPr>
            <a:grpSpLocks/>
          </p:cNvGrpSpPr>
          <p:nvPr/>
        </p:nvGrpSpPr>
        <p:grpSpPr bwMode="auto">
          <a:xfrm>
            <a:off x="6011863" y="2493963"/>
            <a:ext cx="2925762" cy="4364037"/>
            <a:chOff x="210" y="1518"/>
            <a:chExt cx="1843" cy="2749"/>
          </a:xfrm>
        </p:grpSpPr>
        <p:pic>
          <p:nvPicPr>
            <p:cNvPr id="34825" name="Picture 13" descr="Coulter pa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4"/>
            <p:cNvSpPr txBox="1">
              <a:spLocks noChangeArrowheads="1"/>
            </p:cNvSpPr>
            <p:nvPr/>
          </p:nvSpPr>
          <p:spPr bwMode="auto">
            <a:xfrm>
              <a:off x="225" y="3921"/>
              <a:ext cx="1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200" b="0">
                  <a:solidFill>
                    <a:schemeClr val="bg1"/>
                  </a:solidFill>
                  <a:latin typeface="Comic Sans MS" pitchFamily="66" charset="0"/>
                </a:rPr>
                <a:t>Photo by J.Paul Robinson</a:t>
              </a:r>
            </a:p>
            <a:p>
              <a:pPr>
                <a:spcBef>
                  <a:spcPct val="0"/>
                </a:spcBef>
                <a:buClrTx/>
                <a:buSzTx/>
                <a:buFontTx/>
                <a:buNone/>
              </a:pPr>
              <a:endParaRPr lang="en-US" altLang="cs-CZ" sz="1800" b="0">
                <a:latin typeface="Times New Roman" pitchFamily="18" charset="0"/>
              </a:endParaRPr>
            </a:p>
          </p:txBody>
        </p:sp>
      </p:grpSp>
      <p:sp>
        <p:nvSpPr>
          <p:cNvPr id="34822"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
        <p:nvSpPr>
          <p:cNvPr id="34823" name="AutoShape 17" descr="image009"/>
          <p:cNvSpPr>
            <a:spLocks noChangeAspect="1" noChangeArrowheads="1"/>
          </p:cNvSpPr>
          <p:nvPr/>
        </p:nvSpPr>
        <p:spPr bwMode="auto">
          <a:xfrm>
            <a:off x="4127500" y="5562600"/>
            <a:ext cx="7239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3482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60350"/>
            <a:ext cx="14859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988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1187450" y="203200"/>
            <a:ext cx="7291388" cy="8985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3200" smtClean="0"/>
              <a:t>Jak počítat buňky</a:t>
            </a:r>
            <a:r>
              <a:rPr lang="en-US" altLang="cs-CZ" sz="3200" smtClean="0"/>
              <a:t>?</a:t>
            </a:r>
          </a:p>
        </p:txBody>
      </p:sp>
      <p:sp>
        <p:nvSpPr>
          <p:cNvPr id="35843" name="Rectangle 7"/>
          <p:cNvSpPr>
            <a:spLocks noGrp="1" noChangeArrowheads="1"/>
          </p:cNvSpPr>
          <p:nvPr>
            <p:ph idx="1"/>
          </p:nvPr>
        </p:nvSpPr>
        <p:spPr>
          <a:xfrm>
            <a:off x="1042988" y="1476341"/>
            <a:ext cx="7896225" cy="408781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sz="2400" dirty="0" smtClean="0"/>
              <a:t>H</a:t>
            </a:r>
            <a:r>
              <a:rPr lang="en-US" altLang="cs-CZ" sz="2400" dirty="0" err="1" smtClean="0"/>
              <a:t>emocytometer</a:t>
            </a:r>
            <a:r>
              <a:rPr lang="cs-CZ" altLang="cs-CZ" sz="2400" dirty="0" smtClean="0"/>
              <a:t> (B</a:t>
            </a:r>
            <a:r>
              <a:rPr lang="en-US" altLang="cs-CZ" sz="2400" dirty="0" smtClean="0">
                <a:cs typeface="Arial" charset="0"/>
              </a:rPr>
              <a:t>ü</a:t>
            </a:r>
            <a:r>
              <a:rPr lang="cs-CZ" altLang="cs-CZ" sz="2400" dirty="0" err="1" smtClean="0"/>
              <a:t>rkerova</a:t>
            </a:r>
            <a:r>
              <a:rPr lang="cs-CZ" altLang="cs-CZ" sz="2400" dirty="0" smtClean="0"/>
              <a:t> komůrka)</a:t>
            </a:r>
            <a:r>
              <a:rPr lang="en-US" altLang="cs-CZ" sz="2400" dirty="0" smtClean="0"/>
              <a:t> </a:t>
            </a:r>
            <a:r>
              <a:rPr lang="cs-CZ" altLang="cs-CZ" sz="2400" dirty="0" smtClean="0"/>
              <a:t>byla standardem pro počítání buněk do </a:t>
            </a:r>
            <a:r>
              <a:rPr lang="en-US" altLang="cs-CZ" sz="2400" dirty="0" smtClean="0"/>
              <a:t>~</a:t>
            </a:r>
            <a:r>
              <a:rPr lang="cs-CZ" altLang="cs-CZ" sz="2400" dirty="0" smtClean="0"/>
              <a:t> 1950</a:t>
            </a:r>
            <a:endParaRPr lang="en-US" altLang="cs-CZ" sz="2400" dirty="0" smtClean="0"/>
          </a:p>
          <a:p>
            <a:pPr eaLnBrk="1" hangingPunct="1">
              <a:lnSpc>
                <a:spcPct val="90000"/>
              </a:lnSpc>
            </a:pPr>
            <a:r>
              <a:rPr lang="cs-CZ" altLang="cs-CZ" sz="2400" dirty="0" smtClean="0"/>
              <a:t>Rozměry jsou</a:t>
            </a:r>
            <a:r>
              <a:rPr lang="en-US" altLang="cs-CZ" sz="2400" dirty="0" smtClean="0"/>
              <a:t> 3x3x0.1 mm. </a:t>
            </a:r>
            <a:r>
              <a:rPr lang="cs-CZ" altLang="cs-CZ" sz="2400" dirty="0" smtClean="0"/>
              <a:t>Obvykle jsou červené krvinky (</a:t>
            </a:r>
            <a:r>
              <a:rPr lang="en-US" altLang="cs-CZ" sz="2400" dirty="0" smtClean="0"/>
              <a:t>1 x 10</a:t>
            </a:r>
            <a:r>
              <a:rPr lang="en-US" altLang="cs-CZ" sz="2400" baseline="30000" dirty="0" smtClean="0"/>
              <a:t>6</a:t>
            </a:r>
            <a:r>
              <a:rPr lang="en-US" altLang="cs-CZ" sz="2400" dirty="0" smtClean="0"/>
              <a:t>/mm</a:t>
            </a:r>
            <a:r>
              <a:rPr lang="en-US" altLang="cs-CZ" sz="2400" baseline="30000" dirty="0" smtClean="0"/>
              <a:t>3</a:t>
            </a:r>
            <a:r>
              <a:rPr lang="en-US" altLang="cs-CZ" sz="2400" dirty="0" smtClean="0"/>
              <a:t> </a:t>
            </a:r>
            <a:r>
              <a:rPr lang="cs-CZ" altLang="cs-CZ" sz="2400" dirty="0" smtClean="0"/>
              <a:t>)počítány po naředění</a:t>
            </a:r>
            <a:r>
              <a:rPr lang="en-US" altLang="cs-CZ" sz="2400" dirty="0" smtClean="0"/>
              <a:t> 1:200 </a:t>
            </a:r>
            <a:endParaRPr lang="cs-CZ" altLang="cs-CZ" sz="2400" dirty="0" smtClean="0"/>
          </a:p>
          <a:p>
            <a:pPr eaLnBrk="1" hangingPunct="1">
              <a:lnSpc>
                <a:spcPct val="90000"/>
              </a:lnSpc>
            </a:pPr>
            <a:r>
              <a:rPr lang="en-US" altLang="cs-CZ" sz="2400" dirty="0" err="1" smtClean="0"/>
              <a:t>Leukocyt</a:t>
            </a:r>
            <a:r>
              <a:rPr lang="cs-CZ" altLang="cs-CZ" sz="2400" dirty="0" smtClean="0"/>
              <a:t>y</a:t>
            </a:r>
            <a:r>
              <a:rPr lang="en-US" altLang="cs-CZ" sz="2400" dirty="0" smtClean="0"/>
              <a:t> (5x10</a:t>
            </a:r>
            <a:r>
              <a:rPr lang="en-US" altLang="cs-CZ" sz="2400" baseline="30000" dirty="0" smtClean="0"/>
              <a:t>3</a:t>
            </a:r>
            <a:r>
              <a:rPr lang="en-US" altLang="cs-CZ" sz="2400" dirty="0" smtClean="0"/>
              <a:t>/mm</a:t>
            </a:r>
            <a:r>
              <a:rPr lang="en-US" altLang="cs-CZ" sz="2400" baseline="30000" dirty="0" smtClean="0"/>
              <a:t>3</a:t>
            </a:r>
            <a:r>
              <a:rPr lang="en-US" altLang="cs-CZ" sz="2400" dirty="0" smtClean="0"/>
              <a:t>) </a:t>
            </a:r>
            <a:r>
              <a:rPr lang="cs-CZ" altLang="cs-CZ" sz="2400" dirty="0" smtClean="0"/>
              <a:t>jsou ředěny</a:t>
            </a:r>
            <a:r>
              <a:rPr lang="en-US" altLang="cs-CZ" sz="2400" dirty="0" smtClean="0"/>
              <a:t> 1:10 </a:t>
            </a:r>
            <a:r>
              <a:rPr lang="cs-CZ" altLang="cs-CZ" sz="2400" dirty="0" smtClean="0"/>
              <a:t>v roztoku </a:t>
            </a:r>
            <a:r>
              <a:rPr lang="cs-CZ" altLang="cs-CZ" sz="2400" dirty="0" err="1" smtClean="0"/>
              <a:t>lyzujícím</a:t>
            </a:r>
            <a:r>
              <a:rPr lang="cs-CZ" altLang="cs-CZ" sz="2400" dirty="0" smtClean="0"/>
              <a:t> červené krvinky</a:t>
            </a:r>
          </a:p>
          <a:p>
            <a:pPr eaLnBrk="1" hangingPunct="1">
              <a:lnSpc>
                <a:spcPct val="90000"/>
              </a:lnSpc>
            </a:pPr>
            <a:r>
              <a:rPr lang="cs-CZ" altLang="cs-CZ" sz="2400" dirty="0" smtClean="0"/>
              <a:t>Statistická chyba:</a:t>
            </a:r>
            <a:r>
              <a:rPr lang="en-US" altLang="cs-CZ" sz="2400" dirty="0" smtClean="0">
                <a:sym typeface="Bookshelf Symbol 2" pitchFamily="2" charset="2"/>
              </a:rPr>
              <a:t> </a:t>
            </a:r>
          </a:p>
          <a:p>
            <a:pPr lvl="1" eaLnBrk="1" hangingPunct="1">
              <a:lnSpc>
                <a:spcPct val="90000"/>
              </a:lnSpc>
            </a:pPr>
            <a:r>
              <a:rPr lang="en-US" altLang="cs-CZ" sz="2000" dirty="0" smtClean="0">
                <a:sym typeface="Bookshelf Symbol 2" pitchFamily="2" charset="2"/>
              </a:rPr>
              <a:t>	k</a:t>
            </a:r>
            <a:r>
              <a:rPr lang="cs-CZ" altLang="cs-CZ" sz="2000" dirty="0" err="1" smtClean="0">
                <a:sym typeface="Bookshelf Symbol 2" pitchFamily="2" charset="2"/>
              </a:rPr>
              <a:t>oeficient</a:t>
            </a:r>
            <a:r>
              <a:rPr lang="cs-CZ" altLang="cs-CZ" sz="2000" dirty="0" smtClean="0">
                <a:sym typeface="Bookshelf Symbol 2" pitchFamily="2" charset="2"/>
              </a:rPr>
              <a:t> variance</a:t>
            </a:r>
            <a:r>
              <a:rPr lang="en-US" altLang="cs-CZ" sz="2000" dirty="0" smtClean="0">
                <a:sym typeface="Bookshelf Symbol 2" pitchFamily="2" charset="2"/>
              </a:rPr>
              <a:t> (CV) </a:t>
            </a:r>
            <a:r>
              <a:rPr lang="cs-CZ" altLang="cs-CZ" sz="2000" dirty="0" smtClean="0">
                <a:sym typeface="Bookshelf Symbol 2" pitchFamily="2" charset="2"/>
              </a:rPr>
              <a:t>je při </a:t>
            </a:r>
            <a:r>
              <a:rPr lang="en-US" altLang="cs-CZ" sz="2000" dirty="0" smtClean="0">
                <a:sym typeface="Bookshelf Symbol 2" pitchFamily="2" charset="2"/>
              </a:rPr>
              <a:t>500 </a:t>
            </a:r>
            <a:r>
              <a:rPr lang="cs-CZ" altLang="cs-CZ" sz="2000" dirty="0" smtClean="0">
                <a:sym typeface="Bookshelf Symbol 2" pitchFamily="2" charset="2"/>
              </a:rPr>
              <a:t>spočítaných buňkách</a:t>
            </a:r>
            <a:r>
              <a:rPr lang="en-US" altLang="cs-CZ" sz="2000" dirty="0" smtClean="0">
                <a:sym typeface="Bookshelf Symbol 2" pitchFamily="2" charset="2"/>
              </a:rPr>
              <a:t> 4.4% </a:t>
            </a:r>
          </a:p>
          <a:p>
            <a:pPr lvl="1" eaLnBrk="1" hangingPunct="1">
              <a:lnSpc>
                <a:spcPct val="90000"/>
              </a:lnSpc>
            </a:pPr>
            <a:r>
              <a:rPr lang="en-US" altLang="cs-CZ" sz="2000" dirty="0" smtClean="0">
                <a:sym typeface="Bookshelf Symbol 2" pitchFamily="2" charset="2"/>
              </a:rPr>
              <a:t>	</a:t>
            </a:r>
            <a:r>
              <a:rPr lang="cs-CZ" altLang="cs-CZ" sz="2000" dirty="0" smtClean="0">
                <a:sym typeface="Bookshelf Symbol 2" pitchFamily="2" charset="2"/>
              </a:rPr>
              <a:t>chyba pipetování a ředění je </a:t>
            </a:r>
            <a:r>
              <a:rPr lang="en-US" altLang="cs-CZ" sz="2000" dirty="0" smtClean="0">
                <a:sym typeface="Bookshelf Symbol 2" pitchFamily="2" charset="2"/>
              </a:rPr>
              <a:t>~ 10%</a:t>
            </a:r>
          </a:p>
        </p:txBody>
      </p:sp>
      <p:sp>
        <p:nvSpPr>
          <p:cNvPr id="35844"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en-US" altLang="cs-CZ" sz="1000" b="0">
                <a:latin typeface="Times" pitchFamily="18" charset="0"/>
              </a:rPr>
              <a:t>Upraveno podle </a:t>
            </a:r>
            <a:r>
              <a:rPr lang="cs-CZ" altLang="cs-CZ" sz="1000" b="0">
                <a:latin typeface="Times" pitchFamily="18" charset="0"/>
              </a:rPr>
              <a:t>J.P. Robinson Purdue University BMS 631</a:t>
            </a:r>
          </a:p>
        </p:txBody>
      </p:sp>
      <p:pic>
        <p:nvPicPr>
          <p:cNvPr id="3584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300663"/>
            <a:ext cx="2857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581525"/>
            <a:ext cx="18764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167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20762" y="188640"/>
            <a:ext cx="7940675" cy="638175"/>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p>
            <a:pPr eaLnBrk="1" hangingPunct="1">
              <a:lnSpc>
                <a:spcPct val="90000"/>
              </a:lnSpc>
            </a:pPr>
            <a:r>
              <a:rPr lang="de-DE" altLang="cs-CZ" sz="4000" dirty="0" err="1" smtClean="0"/>
              <a:t>Tyto</a:t>
            </a:r>
            <a:r>
              <a:rPr lang="de-DE" altLang="cs-CZ" sz="4000" dirty="0" smtClean="0"/>
              <a:t> </a:t>
            </a:r>
            <a:r>
              <a:rPr lang="cs-CZ" altLang="cs-CZ" sz="4000" dirty="0" smtClean="0"/>
              <a:t>částice mají něco společného …</a:t>
            </a:r>
            <a:endParaRPr lang="en-GB" altLang="cs-CZ" sz="4000" dirty="0" smtClean="0"/>
          </a:p>
        </p:txBody>
      </p:sp>
      <p:grpSp>
        <p:nvGrpSpPr>
          <p:cNvPr id="16387" name="Group 3"/>
          <p:cNvGrpSpPr>
            <a:grpSpLocks/>
          </p:cNvGrpSpPr>
          <p:nvPr/>
        </p:nvGrpSpPr>
        <p:grpSpPr bwMode="auto">
          <a:xfrm>
            <a:off x="1987550" y="1446213"/>
            <a:ext cx="5156200" cy="4000500"/>
            <a:chOff x="1409" y="911"/>
            <a:chExt cx="3653" cy="2520"/>
          </a:xfrm>
        </p:grpSpPr>
        <p:sp>
          <p:nvSpPr>
            <p:cNvPr id="16390" name="Rectangle 4"/>
            <p:cNvSpPr>
              <a:spLocks noChangeArrowheads="1"/>
            </p:cNvSpPr>
            <p:nvPr/>
          </p:nvSpPr>
          <p:spPr bwMode="auto">
            <a:xfrm>
              <a:off x="1409" y="911"/>
              <a:ext cx="3653" cy="252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639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 y="2112"/>
              <a:ext cx="1504"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 y="2112"/>
              <a:ext cx="1529"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 y="944"/>
              <a:ext cx="1488"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9" y="944"/>
              <a:ext cx="1504"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5" name="Rectangle 9"/>
            <p:cNvSpPr>
              <a:spLocks noChangeArrowheads="1"/>
            </p:cNvSpPr>
            <p:nvPr/>
          </p:nvSpPr>
          <p:spPr bwMode="auto">
            <a:xfrm>
              <a:off x="2065" y="3112"/>
              <a:ext cx="76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Algae</a:t>
              </a:r>
              <a:endParaRPr lang="en-GB" altLang="cs-CZ" sz="1600">
                <a:solidFill>
                  <a:srgbClr val="66CCFF"/>
                </a:solidFill>
              </a:endParaRPr>
            </a:p>
          </p:txBody>
        </p:sp>
        <p:sp>
          <p:nvSpPr>
            <p:cNvPr id="16396" name="Rectangle 10"/>
            <p:cNvSpPr>
              <a:spLocks noChangeArrowheads="1"/>
            </p:cNvSpPr>
            <p:nvPr/>
          </p:nvSpPr>
          <p:spPr bwMode="auto">
            <a:xfrm>
              <a:off x="3690" y="1920"/>
              <a:ext cx="104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en-GB" altLang="cs-CZ" sz="1600">
                  <a:solidFill>
                    <a:srgbClr val="66CCFF"/>
                  </a:solidFill>
                </a:rPr>
                <a:t>Chromosom</a:t>
              </a:r>
              <a:r>
                <a:rPr lang="de-DE" altLang="cs-CZ" sz="1600">
                  <a:solidFill>
                    <a:srgbClr val="66CCFF"/>
                  </a:solidFill>
                </a:rPr>
                <a:t>es</a:t>
              </a:r>
              <a:endParaRPr lang="en-GB" altLang="cs-CZ" sz="1600">
                <a:solidFill>
                  <a:srgbClr val="66CCFF"/>
                </a:solidFill>
              </a:endParaRPr>
            </a:p>
          </p:txBody>
        </p:sp>
        <p:sp>
          <p:nvSpPr>
            <p:cNvPr id="16397" name="Rectangle 11"/>
            <p:cNvSpPr>
              <a:spLocks noChangeArrowheads="1"/>
            </p:cNvSpPr>
            <p:nvPr/>
          </p:nvSpPr>
          <p:spPr bwMode="auto">
            <a:xfrm>
              <a:off x="1969" y="1892"/>
              <a:ext cx="82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Blood cells</a:t>
              </a:r>
              <a:endParaRPr lang="en-GB" altLang="cs-CZ" sz="1600">
                <a:solidFill>
                  <a:srgbClr val="66CCFF"/>
                </a:solidFill>
              </a:endParaRPr>
            </a:p>
          </p:txBody>
        </p:sp>
        <p:sp>
          <p:nvSpPr>
            <p:cNvPr id="16398" name="Rectangle 12"/>
            <p:cNvSpPr>
              <a:spLocks noChangeArrowheads="1"/>
            </p:cNvSpPr>
            <p:nvPr/>
          </p:nvSpPr>
          <p:spPr bwMode="auto">
            <a:xfrm>
              <a:off x="3941" y="3099"/>
              <a:ext cx="68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Protozoa</a:t>
              </a:r>
              <a:endParaRPr lang="en-GB" altLang="cs-CZ" sz="1600">
                <a:solidFill>
                  <a:srgbClr val="66CCFF"/>
                </a:solidFill>
              </a:endParaRPr>
            </a:p>
          </p:txBody>
        </p:sp>
      </p:grpSp>
      <p:sp>
        <p:nvSpPr>
          <p:cNvPr id="167949" name="Rectangle 13"/>
          <p:cNvSpPr>
            <a:spLocks noChangeArrowheads="1"/>
          </p:cNvSpPr>
          <p:nvPr/>
        </p:nvSpPr>
        <p:spPr bwMode="auto">
          <a:xfrm>
            <a:off x="1200150" y="5778500"/>
            <a:ext cx="75819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cs-CZ" altLang="cs-CZ" sz="2400" b="0">
                <a:solidFill>
                  <a:srgbClr val="330066"/>
                </a:solidFill>
              </a:rPr>
              <a:t>… určité parametry těchto částic mohou být měřeny pomocí průtokové cytometrie.</a:t>
            </a:r>
            <a:endParaRPr lang="en-GB" altLang="cs-CZ" sz="2400" b="0">
              <a:solidFill>
                <a:srgbClr val="330066"/>
              </a:solidFill>
            </a:endParaRPr>
          </a:p>
        </p:txBody>
      </p:sp>
      <p:pic>
        <p:nvPicPr>
          <p:cNvPr id="16389" name="Picture 15" descr="bd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6324600"/>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049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a:xfrm>
            <a:off x="1116013" y="115888"/>
            <a:ext cx="7772400" cy="1316037"/>
          </a:xfrm>
          <a:noFill/>
        </p:spPr>
        <p:txBody>
          <a:bodyPr/>
          <a:lstStyle/>
          <a:p>
            <a:pPr eaLnBrk="1" hangingPunct="1"/>
            <a:r>
              <a:rPr lang="cs-CZ" altLang="cs-CZ" sz="4000" smtClean="0"/>
              <a:t>Roche Innovatis</a:t>
            </a:r>
            <a:br>
              <a:rPr lang="cs-CZ" altLang="cs-CZ" sz="4000" smtClean="0"/>
            </a:br>
            <a:r>
              <a:rPr lang="en-US" altLang="cs-CZ" sz="4000" smtClean="0"/>
              <a:t>Cedex</a:t>
            </a:r>
            <a:endParaRPr lang="cs-CZ" altLang="cs-CZ" sz="4000" smtClean="0"/>
          </a:p>
        </p:txBody>
      </p:sp>
      <p:pic>
        <p:nvPicPr>
          <p:cNvPr id="368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41438"/>
            <a:ext cx="6110288"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502025"/>
            <a:ext cx="374332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173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9"/>
          <p:cNvSpPr>
            <a:spLocks noGrp="1" noChangeArrowheads="1"/>
          </p:cNvSpPr>
          <p:nvPr>
            <p:ph type="title"/>
          </p:nvPr>
        </p:nvSpPr>
        <p:spPr/>
        <p:txBody>
          <a:bodyPr/>
          <a:lstStyle/>
          <a:p>
            <a:pPr eaLnBrk="1" hangingPunct="1"/>
            <a:r>
              <a:rPr lang="en-US" altLang="cs-CZ" b="1" smtClean="0"/>
              <a:t>Coulter</a:t>
            </a:r>
            <a:r>
              <a:rPr lang="cs-CZ" altLang="cs-CZ" b="1" smtClean="0"/>
              <a:t> Counter</a:t>
            </a:r>
          </a:p>
        </p:txBody>
      </p:sp>
      <p:pic>
        <p:nvPicPr>
          <p:cNvPr id="37891" name="Picture 5" descr="DSC0389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547813" y="2536032"/>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descr="DSC0389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5141119" y="1484313"/>
            <a:ext cx="3481387" cy="464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11"/>
          <p:cNvSpPr txBox="1">
            <a:spLocks noChangeArrowheads="1"/>
          </p:cNvSpPr>
          <p:nvPr/>
        </p:nvSpPr>
        <p:spPr bwMode="auto">
          <a:xfrm>
            <a:off x="1116013" y="5876925"/>
            <a:ext cx="295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První komerční verze CC</a:t>
            </a:r>
            <a:endParaRPr lang="en-US" altLang="cs-CZ" sz="1800" b="0">
              <a:latin typeface="Times New Roman" pitchFamily="18" charset="0"/>
            </a:endParaRPr>
          </a:p>
        </p:txBody>
      </p:sp>
    </p:spTree>
    <p:extLst>
      <p:ext uri="{BB962C8B-B14F-4D97-AF65-F5344CB8AC3E}">
        <p14:creationId xmlns:p14="http://schemas.microsoft.com/office/powerpoint/2010/main" val="4280610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noGrp="1" noChangeArrowheads="1"/>
          </p:cNvSpPr>
          <p:nvPr>
            <p:ph type="title"/>
          </p:nvPr>
        </p:nvSpPr>
        <p:spPr>
          <a:xfrm>
            <a:off x="1354470" y="17190"/>
            <a:ext cx="7772400" cy="1143000"/>
          </a:xfrm>
        </p:spPr>
        <p:txBody>
          <a:bodyPr/>
          <a:lstStyle/>
          <a:p>
            <a:pPr eaLnBrk="1" hangingPunct="1"/>
            <a:r>
              <a:rPr lang="cs-CZ" altLang="cs-CZ" dirty="0" err="1" smtClean="0"/>
              <a:t>Coulter</a:t>
            </a:r>
            <a:r>
              <a:rPr lang="cs-CZ" altLang="cs-CZ" dirty="0" smtClean="0"/>
              <a:t> </a:t>
            </a:r>
            <a:r>
              <a:rPr lang="cs-CZ" altLang="cs-CZ" dirty="0" err="1" smtClean="0"/>
              <a:t>Counter</a:t>
            </a:r>
            <a:endParaRPr lang="cs-CZ" altLang="cs-CZ" dirty="0" smtClean="0"/>
          </a:p>
        </p:txBody>
      </p:sp>
      <p:pic>
        <p:nvPicPr>
          <p:cNvPr id="38914" name="Picture 4" descr="Untitled-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42988" y="908050"/>
            <a:ext cx="7777162" cy="547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7"/>
          <p:cNvSpPr txBox="1">
            <a:spLocks noChangeArrowheads="1"/>
          </p:cNvSpPr>
          <p:nvPr/>
        </p:nvSpPr>
        <p:spPr bwMode="auto">
          <a:xfrm>
            <a:off x="8101013" y="6381750"/>
            <a:ext cx="493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latin typeface="Tahoma" pitchFamily="34" charset="0"/>
              </a:rPr>
              <a:t>© CC</a:t>
            </a:r>
          </a:p>
        </p:txBody>
      </p:sp>
    </p:spTree>
    <p:extLst>
      <p:ext uri="{BB962C8B-B14F-4D97-AF65-F5344CB8AC3E}">
        <p14:creationId xmlns:p14="http://schemas.microsoft.com/office/powerpoint/2010/main" val="2889607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altLang="cs-CZ" smtClean="0"/>
              <a:t>Beckman Coulter</a:t>
            </a:r>
          </a:p>
        </p:txBody>
      </p:sp>
      <p:sp>
        <p:nvSpPr>
          <p:cNvPr id="39939" name="Rectangle 3"/>
          <p:cNvSpPr>
            <a:spLocks noGrp="1" noChangeArrowheads="1"/>
          </p:cNvSpPr>
          <p:nvPr>
            <p:ph idx="1"/>
          </p:nvPr>
        </p:nvSpPr>
        <p:spPr/>
        <p:txBody>
          <a:bodyPr/>
          <a:lstStyle/>
          <a:p>
            <a:pPr eaLnBrk="1" hangingPunct="1"/>
            <a:r>
              <a:rPr lang="cs-CZ" altLang="cs-CZ" sz="2800" smtClean="0"/>
              <a:t>Multisizer™ 3</a:t>
            </a:r>
            <a:r>
              <a:rPr lang="en-US" altLang="cs-CZ" sz="2800" smtClean="0"/>
              <a:t>&amp;4</a:t>
            </a:r>
            <a:r>
              <a:rPr lang="cs-CZ" altLang="cs-CZ" sz="2800" smtClean="0"/>
              <a:t> COULTER COUNTER® </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997200"/>
            <a:ext cx="3529012"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068638"/>
            <a:ext cx="482441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864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51020" y="-13672"/>
            <a:ext cx="7772400" cy="1316038"/>
          </a:xfrm>
        </p:spPr>
        <p:txBody>
          <a:bodyPr/>
          <a:lstStyle/>
          <a:p>
            <a:pPr eaLnBrk="1" hangingPunct="1"/>
            <a:r>
              <a:rPr lang="cs-CZ" altLang="cs-CZ" dirty="0" err="1" smtClean="0"/>
              <a:t>Roche</a:t>
            </a:r>
            <a:r>
              <a:rPr lang="cs-CZ" altLang="cs-CZ" dirty="0" smtClean="0"/>
              <a:t> </a:t>
            </a:r>
            <a:r>
              <a:rPr lang="cs-CZ" altLang="cs-CZ" dirty="0" err="1" smtClean="0"/>
              <a:t>Innovatis</a:t>
            </a:r>
            <a:r>
              <a:rPr lang="cs-CZ" altLang="cs-CZ" dirty="0" smtClean="0"/>
              <a:t/>
            </a:r>
            <a:br>
              <a:rPr lang="cs-CZ" altLang="cs-CZ" dirty="0" smtClean="0"/>
            </a:br>
            <a:r>
              <a:rPr lang="cs-CZ" altLang="cs-CZ" sz="3600" dirty="0" smtClean="0"/>
              <a:t>CASY TT</a:t>
            </a:r>
          </a:p>
        </p:txBody>
      </p:sp>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997200"/>
            <a:ext cx="5197475"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1484313"/>
            <a:ext cx="4922837"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618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DSC0389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0525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7"/>
          <p:cNvSpPr>
            <a:spLocks noChangeArrowheads="1"/>
          </p:cNvSpPr>
          <p:nvPr/>
        </p:nvSpPr>
        <p:spPr bwMode="auto">
          <a:xfrm>
            <a:off x="760413" y="5576888"/>
            <a:ext cx="77724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US" altLang="cs-CZ" sz="1600" b="0"/>
              <a:t>	</a:t>
            </a:r>
            <a:r>
              <a:rPr lang="cs-CZ" altLang="cs-CZ" sz="1600" b="0"/>
              <a:t>C</a:t>
            </a:r>
            <a:r>
              <a:rPr lang="en-US" altLang="cs-CZ" sz="1600" b="0"/>
              <a:t>ytograph. </a:t>
            </a:r>
            <a:r>
              <a:rPr lang="cs-CZ" altLang="cs-CZ" sz="1600" b="0"/>
              <a:t>Stolní přístroj schopný měřit rozptyl světla </a:t>
            </a:r>
            <a:r>
              <a:rPr lang="en-US" altLang="cs-CZ" sz="1600" b="0">
                <a:solidFill>
                  <a:srgbClr val="FF3300"/>
                </a:solidFill>
              </a:rPr>
              <a:t>He-Ne laser</a:t>
            </a:r>
            <a:r>
              <a:rPr lang="cs-CZ" altLang="cs-CZ" sz="1600" b="0">
                <a:solidFill>
                  <a:srgbClr val="FF3300"/>
                </a:solidFill>
              </a:rPr>
              <a:t>u</a:t>
            </a:r>
            <a:r>
              <a:rPr lang="cs-CZ" altLang="cs-CZ" sz="1600" b="0"/>
              <a:t> (</a:t>
            </a:r>
            <a:r>
              <a:rPr lang="en-US" altLang="cs-CZ" sz="1600" b="0"/>
              <a:t>19</a:t>
            </a:r>
            <a:r>
              <a:rPr lang="cs-CZ" altLang="cs-CZ" sz="1600" b="0"/>
              <a:t>70).</a:t>
            </a:r>
            <a:endParaRPr lang="en-US" altLang="cs-CZ" sz="1600" b="0"/>
          </a:p>
        </p:txBody>
      </p:sp>
    </p:spTree>
    <p:extLst>
      <p:ext uri="{BB962C8B-B14F-4D97-AF65-F5344CB8AC3E}">
        <p14:creationId xmlns:p14="http://schemas.microsoft.com/office/powerpoint/2010/main" val="2794497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2055813" y="1651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4400" b="0">
              <a:solidFill>
                <a:schemeClr val="tx2"/>
              </a:solidFill>
              <a:latin typeface="Times New Roman" pitchFamily="18" charset="0"/>
            </a:endParaRPr>
          </a:p>
        </p:txBody>
      </p:sp>
      <p:sp>
        <p:nvSpPr>
          <p:cNvPr id="23555" name="Rectangle 5"/>
          <p:cNvSpPr>
            <a:spLocks noChangeArrowheads="1"/>
          </p:cNvSpPr>
          <p:nvPr/>
        </p:nvSpPr>
        <p:spPr bwMode="auto">
          <a:xfrm>
            <a:off x="1217613" y="1556792"/>
            <a:ext cx="8453437" cy="397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20775" indent="-225425" defTabSz="895350">
              <a:spcBef>
                <a:spcPct val="20000"/>
              </a:spcBef>
              <a:buChar char="•"/>
              <a:defRPr sz="2400">
                <a:solidFill>
                  <a:schemeClr val="tx1"/>
                </a:solidFill>
                <a:latin typeface="Arial" charset="0"/>
              </a:defRPr>
            </a:lvl3pPr>
            <a:lvl4pPr marL="1512888" indent="-168275"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dirty="0">
                <a:solidFill>
                  <a:schemeClr val="accent2"/>
                </a:solidFill>
              </a:rPr>
              <a:t>Detekční systémy</a:t>
            </a:r>
            <a:endParaRPr lang="en-US" altLang="cs-CZ" b="0" dirty="0">
              <a:solidFill>
                <a:srgbClr val="FAFD00"/>
              </a:solidFill>
            </a:endParaRPr>
          </a:p>
          <a:p>
            <a:pPr eaLnBrk="1" hangingPunct="1">
              <a:buFont typeface="Wingdings" pitchFamily="2" charset="2"/>
              <a:buNone/>
            </a:pPr>
            <a:r>
              <a:rPr lang="en-US" altLang="cs-CZ" sz="2800" dirty="0"/>
              <a:t>		</a:t>
            </a:r>
            <a:r>
              <a:rPr lang="cs-CZ" altLang="cs-CZ" sz="2400" dirty="0"/>
              <a:t>Fotonásobiče (</a:t>
            </a:r>
            <a:r>
              <a:rPr lang="en-US" altLang="cs-CZ" sz="2400" dirty="0"/>
              <a:t>Photomultiplier Tubes (PMTs)</a:t>
            </a:r>
            <a:r>
              <a:rPr lang="cs-CZ" altLang="cs-CZ" sz="2400" dirty="0"/>
              <a:t>)</a:t>
            </a:r>
            <a:endParaRPr lang="en-US" altLang="cs-CZ" sz="2400" dirty="0"/>
          </a:p>
          <a:p>
            <a:pPr lvl="3" eaLnBrk="1" hangingPunct="1">
              <a:buFontTx/>
              <a:buNone/>
            </a:pPr>
            <a:r>
              <a:rPr lang="en-US" altLang="cs-CZ" sz="1800" dirty="0"/>
              <a:t>			</a:t>
            </a:r>
            <a:r>
              <a:rPr lang="cs-CZ" altLang="cs-CZ" sz="1800" b="0" dirty="0"/>
              <a:t>dříve</a:t>
            </a:r>
            <a:r>
              <a:rPr lang="en-US" altLang="cs-CZ" sz="1800" b="0" dirty="0"/>
              <a:t> 1-2</a:t>
            </a:r>
          </a:p>
          <a:p>
            <a:pPr lvl="3" eaLnBrk="1" hangingPunct="1">
              <a:buFontTx/>
              <a:buNone/>
            </a:pPr>
            <a:r>
              <a:rPr lang="en-US" altLang="cs-CZ" sz="1800" b="0" dirty="0"/>
              <a:t>			</a:t>
            </a:r>
            <a:r>
              <a:rPr lang="cs-CZ" altLang="cs-CZ" sz="1800" b="0" dirty="0"/>
              <a:t>nyní</a:t>
            </a:r>
            <a:r>
              <a:rPr lang="en-US" altLang="cs-CZ" sz="1800" b="0" dirty="0"/>
              <a:t> </a:t>
            </a:r>
            <a:r>
              <a:rPr lang="cs-CZ" altLang="cs-CZ" sz="1800" dirty="0"/>
              <a:t>4</a:t>
            </a:r>
            <a:r>
              <a:rPr lang="en-US" altLang="cs-CZ" sz="1800" b="0" dirty="0" smtClean="0"/>
              <a:t>-</a:t>
            </a:r>
            <a:r>
              <a:rPr lang="cs-CZ" altLang="cs-CZ" sz="1800" b="0" dirty="0" smtClean="0"/>
              <a:t>8 (12-18)</a:t>
            </a:r>
            <a:endParaRPr lang="en-US" altLang="cs-CZ" sz="1800" b="0" dirty="0"/>
          </a:p>
          <a:p>
            <a:pPr eaLnBrk="1" hangingPunct="1">
              <a:buFont typeface="Wingdings" pitchFamily="2" charset="2"/>
              <a:buNone/>
            </a:pPr>
            <a:r>
              <a:rPr lang="en-US" altLang="cs-CZ" sz="2800" dirty="0"/>
              <a:t>		</a:t>
            </a:r>
            <a:r>
              <a:rPr lang="en-US" altLang="cs-CZ" sz="2400" dirty="0" err="1"/>
              <a:t>Diod</a:t>
            </a:r>
            <a:r>
              <a:rPr lang="cs-CZ" altLang="cs-CZ" sz="2400" dirty="0"/>
              <a:t>y</a:t>
            </a:r>
            <a:endParaRPr lang="en-US" altLang="cs-CZ" sz="2800" dirty="0"/>
          </a:p>
          <a:p>
            <a:pPr lvl="2" eaLnBrk="1" hangingPunct="1">
              <a:buFontTx/>
              <a:buNone/>
            </a:pPr>
            <a:r>
              <a:rPr lang="en-US" altLang="cs-CZ" sz="2000" dirty="0"/>
              <a:t>			</a:t>
            </a:r>
            <a:r>
              <a:rPr lang="cs-CZ" altLang="cs-CZ" sz="1800" b="0" dirty="0"/>
              <a:t>detekce rozptylu světla (</a:t>
            </a:r>
            <a:r>
              <a:rPr lang="cs-CZ" altLang="cs-CZ" sz="1800" b="0" dirty="0" err="1"/>
              <a:t>light</a:t>
            </a:r>
            <a:r>
              <a:rPr lang="cs-CZ" altLang="cs-CZ" sz="1800" b="0" dirty="0"/>
              <a:t> </a:t>
            </a:r>
            <a:r>
              <a:rPr lang="cs-CZ" altLang="cs-CZ" sz="1800" b="0" dirty="0" err="1"/>
              <a:t>scatters</a:t>
            </a:r>
            <a:r>
              <a:rPr lang="cs-CZ" altLang="cs-CZ" sz="1800" b="0" dirty="0"/>
              <a:t>)</a:t>
            </a:r>
            <a:endParaRPr lang="en-US" altLang="cs-CZ" sz="1800" dirty="0"/>
          </a:p>
          <a:p>
            <a:pPr eaLnBrk="1" hangingPunct="1"/>
            <a:r>
              <a:rPr lang="cs-CZ" altLang="cs-CZ" b="0" dirty="0">
                <a:solidFill>
                  <a:schemeClr val="accent2"/>
                </a:solidFill>
              </a:rPr>
              <a:t>Zdroje světla</a:t>
            </a:r>
            <a:endParaRPr lang="en-US" altLang="cs-CZ" b="0" dirty="0">
              <a:solidFill>
                <a:srgbClr val="FAFD00"/>
              </a:solidFill>
            </a:endParaRPr>
          </a:p>
          <a:p>
            <a:pPr eaLnBrk="1" hangingPunct="1">
              <a:buFont typeface="Wingdings" pitchFamily="2" charset="2"/>
              <a:buNone/>
            </a:pPr>
            <a:r>
              <a:rPr lang="en-US" altLang="cs-CZ" b="0" dirty="0">
                <a:solidFill>
                  <a:srgbClr val="FAFD00"/>
                </a:solidFill>
              </a:rPr>
              <a:t>			</a:t>
            </a:r>
            <a:r>
              <a:rPr lang="en-US" altLang="cs-CZ" sz="2400" dirty="0"/>
              <a:t>Laser</a:t>
            </a:r>
            <a:r>
              <a:rPr lang="cs-CZ" altLang="cs-CZ" sz="2400" dirty="0"/>
              <a:t>y</a:t>
            </a:r>
            <a:r>
              <a:rPr lang="en-US" altLang="cs-CZ" sz="2400" dirty="0"/>
              <a:t>  </a:t>
            </a:r>
            <a:r>
              <a:rPr lang="en-US" altLang="cs-CZ" sz="1600" dirty="0"/>
              <a:t>(350-363, 420, 457, 488, 514, 532, 600, 633 nm)</a:t>
            </a:r>
            <a:endParaRPr lang="en-US" altLang="cs-CZ" b="0" dirty="0">
              <a:solidFill>
                <a:srgbClr val="FAFD00"/>
              </a:solidFill>
            </a:endParaRPr>
          </a:p>
          <a:p>
            <a:pPr lvl="2" eaLnBrk="1" hangingPunct="1">
              <a:buFontTx/>
              <a:buNone/>
            </a:pPr>
            <a:r>
              <a:rPr lang="en-US" altLang="cs-CZ" b="0" dirty="0">
                <a:solidFill>
                  <a:srgbClr val="FAFD00"/>
                </a:solidFill>
              </a:rPr>
              <a:t>			</a:t>
            </a:r>
            <a:r>
              <a:rPr lang="en-US" altLang="cs-CZ" sz="1800" b="0" dirty="0"/>
              <a:t>Argon ion, Krypton ion, </a:t>
            </a:r>
            <a:r>
              <a:rPr lang="en-US" altLang="cs-CZ" sz="1800" b="0" dirty="0" err="1"/>
              <a:t>HeNe</a:t>
            </a:r>
            <a:r>
              <a:rPr lang="en-US" altLang="cs-CZ" sz="1800" b="0" dirty="0"/>
              <a:t>, </a:t>
            </a:r>
            <a:r>
              <a:rPr lang="en-US" altLang="cs-CZ" sz="1800" b="0" dirty="0" err="1"/>
              <a:t>HeCd</a:t>
            </a:r>
            <a:r>
              <a:rPr lang="en-US" altLang="cs-CZ" sz="1800" b="0" dirty="0"/>
              <a:t>, </a:t>
            </a:r>
            <a:r>
              <a:rPr lang="en-US" altLang="cs-CZ" sz="1800" b="0" dirty="0" err="1"/>
              <a:t>Yag</a:t>
            </a:r>
            <a:endParaRPr lang="en-US" altLang="cs-CZ" sz="1800" b="0" dirty="0"/>
          </a:p>
          <a:p>
            <a:pPr lvl="2" eaLnBrk="1" hangingPunct="1">
              <a:buFontTx/>
              <a:buNone/>
            </a:pPr>
            <a:r>
              <a:rPr lang="en-US" altLang="cs-CZ" dirty="0"/>
              <a:t>		</a:t>
            </a:r>
            <a:r>
              <a:rPr lang="cs-CZ" altLang="cs-CZ" dirty="0"/>
              <a:t>UV (</a:t>
            </a:r>
            <a:r>
              <a:rPr lang="en-US" altLang="cs-CZ" dirty="0"/>
              <a:t>Arc</a:t>
            </a:r>
            <a:r>
              <a:rPr lang="cs-CZ" altLang="cs-CZ" dirty="0"/>
              <a:t>)</a:t>
            </a:r>
            <a:r>
              <a:rPr lang="en-US" altLang="cs-CZ" dirty="0"/>
              <a:t> Lamp</a:t>
            </a:r>
            <a:r>
              <a:rPr lang="cs-CZ" altLang="cs-CZ" dirty="0"/>
              <a:t>y</a:t>
            </a:r>
            <a:endParaRPr lang="en-US" altLang="cs-CZ" sz="1800" b="0" dirty="0"/>
          </a:p>
          <a:p>
            <a:pPr lvl="2" eaLnBrk="1" hangingPunct="1">
              <a:buFontTx/>
              <a:buNone/>
            </a:pPr>
            <a:r>
              <a:rPr lang="en-US" altLang="cs-CZ" sz="1800" b="0" dirty="0"/>
              <a:t>			Mercury, Mercury-Xenon</a:t>
            </a:r>
          </a:p>
        </p:txBody>
      </p:sp>
      <p:sp>
        <p:nvSpPr>
          <p:cNvPr id="23556" name="Rectangle 6"/>
          <p:cNvSpPr>
            <a:spLocks noChangeArrowheads="1"/>
          </p:cNvSpPr>
          <p:nvPr/>
        </p:nvSpPr>
        <p:spPr bwMode="auto">
          <a:xfrm>
            <a:off x="1228725" y="1943100"/>
            <a:ext cx="8815388" cy="1260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90000"/>
              </a:lnSpc>
              <a:spcBef>
                <a:spcPct val="0"/>
              </a:spcBef>
              <a:buClrTx/>
              <a:buSzTx/>
              <a:buFontTx/>
              <a:buNone/>
            </a:pPr>
            <a:endParaRPr lang="en-US" altLang="cs-CZ" sz="4400">
              <a:solidFill>
                <a:srgbClr val="FAFD00"/>
              </a:solidFill>
              <a:latin typeface="Book Antiqua" pitchFamily="18" charset="0"/>
            </a:endParaRPr>
          </a:p>
        </p:txBody>
      </p:sp>
      <p:sp>
        <p:nvSpPr>
          <p:cNvPr id="23557" name="Text Box 7"/>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667330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z="2800" b="1" smtClean="0"/>
              <a:t>Mack Fulwyler- sorter</a:t>
            </a:r>
          </a:p>
        </p:txBody>
      </p:sp>
      <p:sp>
        <p:nvSpPr>
          <p:cNvPr id="43011" name="Rectangle 5"/>
          <p:cNvSpPr>
            <a:spLocks noGrp="1" noChangeArrowheads="1"/>
          </p:cNvSpPr>
          <p:nvPr>
            <p:ph idx="1"/>
          </p:nvPr>
        </p:nvSpPr>
        <p:spPr>
          <a:xfrm>
            <a:off x="1441450" y="1268759"/>
            <a:ext cx="7810500" cy="232851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6000"/>
              </a:lnSpc>
              <a:buFont typeface="Wingdings" pitchFamily="2" charset="2"/>
              <a:buNone/>
            </a:pPr>
            <a:r>
              <a:rPr lang="en-US" altLang="cs-CZ" sz="1600" dirty="0" smtClean="0"/>
              <a:t>   </a:t>
            </a:r>
            <a:r>
              <a:rPr lang="en-US" altLang="cs-CZ" sz="1600" b="1" dirty="0" smtClean="0"/>
              <a:t>Mack </a:t>
            </a:r>
            <a:r>
              <a:rPr lang="en-US" altLang="cs-CZ" sz="1600" b="1" dirty="0" err="1" smtClean="0"/>
              <a:t>Fulwyler</a:t>
            </a:r>
            <a:r>
              <a:rPr lang="en-US" altLang="cs-CZ" sz="1600" b="1" dirty="0" smtClean="0"/>
              <a:t> - sorter 1965</a:t>
            </a:r>
            <a:r>
              <a:rPr lang="en-US" altLang="cs-CZ" sz="1600" dirty="0" smtClean="0"/>
              <a:t> - Los Alamos National Labs – </a:t>
            </a:r>
            <a:r>
              <a:rPr lang="cs-CZ" altLang="cs-CZ" sz="1600" dirty="0" smtClean="0"/>
              <a:t>jeho </a:t>
            </a:r>
            <a:r>
              <a:rPr lang="cs-CZ" altLang="cs-CZ" sz="1600" dirty="0" err="1" smtClean="0"/>
              <a:t>sorter</a:t>
            </a:r>
            <a:r>
              <a:rPr lang="cs-CZ" altLang="cs-CZ" sz="1600" dirty="0" smtClean="0"/>
              <a:t> separoval částice na základě elektronicky měřeného objemu </a:t>
            </a:r>
            <a:r>
              <a:rPr lang="en-US" altLang="cs-CZ" sz="1600" dirty="0" smtClean="0"/>
              <a:t>(</a:t>
            </a:r>
            <a:r>
              <a:rPr lang="cs-CZ" altLang="cs-CZ" sz="1600" dirty="0" smtClean="0"/>
              <a:t>stejný princip jako</a:t>
            </a:r>
            <a:r>
              <a:rPr lang="en-US" altLang="cs-CZ" sz="1600" dirty="0" smtClean="0"/>
              <a:t> Coulter counter) </a:t>
            </a:r>
            <a:r>
              <a:rPr lang="cs-CZ" altLang="cs-CZ" sz="1600" dirty="0" smtClean="0"/>
              <a:t>a separoval pomocí elektrostatického vychýlení</a:t>
            </a:r>
            <a:r>
              <a:rPr lang="en-US" altLang="cs-CZ" sz="1600" dirty="0" smtClean="0"/>
              <a:t>. </a:t>
            </a:r>
            <a:endParaRPr lang="cs-CZ" altLang="cs-CZ" sz="1600" dirty="0" smtClean="0"/>
          </a:p>
          <a:p>
            <a:pPr eaLnBrk="1" hangingPunct="1">
              <a:lnSpc>
                <a:spcPct val="96000"/>
              </a:lnSpc>
              <a:buFont typeface="Wingdings" pitchFamily="2" charset="2"/>
              <a:buNone/>
            </a:pPr>
            <a:r>
              <a:rPr lang="en-US" altLang="cs-CZ" sz="1600" dirty="0" smtClean="0"/>
              <a:t>	</a:t>
            </a:r>
            <a:r>
              <a:rPr lang="cs-CZ" altLang="cs-CZ" sz="1600" dirty="0" smtClean="0"/>
              <a:t>Cílem bylo </a:t>
            </a:r>
            <a:r>
              <a:rPr lang="cs-CZ" altLang="cs-CZ" sz="1600" dirty="0" err="1" smtClean="0"/>
              <a:t>sortrovat</a:t>
            </a:r>
            <a:r>
              <a:rPr lang="cs-CZ" altLang="cs-CZ" sz="1600" dirty="0" smtClean="0"/>
              <a:t> červené </a:t>
            </a:r>
            <a:r>
              <a:rPr lang="cs-CZ" altLang="cs-CZ" sz="1600" dirty="0" err="1" smtClean="0"/>
              <a:t>krvinky,protože</a:t>
            </a:r>
            <a:r>
              <a:rPr lang="cs-CZ" altLang="cs-CZ" sz="1600" dirty="0" smtClean="0"/>
              <a:t> u nich byla naměřena bimodální distribuce buněčného objemu. Princip separace byl založen na principu inkoustové tiskárny Richarda </a:t>
            </a:r>
            <a:r>
              <a:rPr lang="cs-CZ" altLang="cs-CZ" sz="1600" dirty="0" err="1" smtClean="0"/>
              <a:t>Sweeta</a:t>
            </a:r>
            <a:r>
              <a:rPr lang="cs-CZ" altLang="cs-CZ" sz="1600" dirty="0" smtClean="0"/>
              <a:t> ze </a:t>
            </a:r>
            <a:r>
              <a:rPr lang="cs-CZ" altLang="cs-CZ" sz="1600" dirty="0" err="1" smtClean="0"/>
              <a:t>Stanfordu</a:t>
            </a:r>
            <a:r>
              <a:rPr lang="cs-CZ" altLang="cs-CZ" sz="1600" dirty="0" smtClean="0"/>
              <a:t> (1965)</a:t>
            </a:r>
          </a:p>
          <a:p>
            <a:pPr eaLnBrk="1" hangingPunct="1"/>
            <a:endParaRPr lang="en-US" altLang="cs-CZ" sz="1600" dirty="0" smtClean="0"/>
          </a:p>
        </p:txBody>
      </p:sp>
      <p:sp>
        <p:nvSpPr>
          <p:cNvPr id="43012" name="Text Box 10"/>
          <p:cNvSpPr txBox="1">
            <a:spLocks noChangeArrowheads="1"/>
          </p:cNvSpPr>
          <p:nvPr/>
        </p:nvSpPr>
        <p:spPr bwMode="auto">
          <a:xfrm>
            <a:off x="1720721" y="6207125"/>
            <a:ext cx="701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900" b="0" dirty="0">
                <a:latin typeface="Times New Roman" pitchFamily="18" charset="0"/>
              </a:rPr>
              <a:t>Po té co bylo objasněno, že </a:t>
            </a:r>
            <a:r>
              <a:rPr lang="cs-CZ" altLang="cs-CZ" sz="900" b="0" dirty="0" err="1">
                <a:latin typeface="Times New Roman" pitchFamily="18" charset="0"/>
              </a:rPr>
              <a:t>bimodalita</a:t>
            </a:r>
            <a:r>
              <a:rPr lang="cs-CZ" altLang="cs-CZ" sz="900" b="0" dirty="0">
                <a:latin typeface="Times New Roman" pitchFamily="18" charset="0"/>
              </a:rPr>
              <a:t> červených krvinek je artefakt byla tato skupina schopna separovat</a:t>
            </a:r>
            <a:r>
              <a:rPr lang="en-US" altLang="cs-CZ" sz="900" b="0" dirty="0">
                <a:solidFill>
                  <a:srgbClr val="FF3300"/>
                </a:solidFill>
                <a:latin typeface="Times New Roman" pitchFamily="18" charset="0"/>
              </a:rPr>
              <a:t> </a:t>
            </a:r>
            <a:r>
              <a:rPr lang="en-US" altLang="cs-CZ" sz="900" b="0" dirty="0" err="1">
                <a:solidFill>
                  <a:srgbClr val="FF3300"/>
                </a:solidFill>
                <a:latin typeface="Times New Roman" pitchFamily="18" charset="0"/>
              </a:rPr>
              <a:t>neutro</a:t>
            </a:r>
            <a:r>
              <a:rPr lang="cs-CZ" altLang="cs-CZ" sz="900" b="0" dirty="0">
                <a:solidFill>
                  <a:srgbClr val="FF3300"/>
                </a:solidFill>
                <a:latin typeface="Times New Roman" pitchFamily="18" charset="0"/>
              </a:rPr>
              <a:t>f</a:t>
            </a:r>
            <a:r>
              <a:rPr lang="en-US" altLang="cs-CZ" sz="900" b="0" dirty="0" err="1">
                <a:solidFill>
                  <a:srgbClr val="FF3300"/>
                </a:solidFill>
                <a:latin typeface="Times New Roman" pitchFamily="18" charset="0"/>
              </a:rPr>
              <a:t>il</a:t>
            </a:r>
            <a:r>
              <a:rPr lang="cs-CZ" altLang="cs-CZ" sz="900" b="0" dirty="0">
                <a:solidFill>
                  <a:srgbClr val="FF3300"/>
                </a:solidFill>
                <a:latin typeface="Times New Roman" pitchFamily="18" charset="0"/>
              </a:rPr>
              <a:t>y a</a:t>
            </a:r>
            <a:r>
              <a:rPr lang="en-US" altLang="cs-CZ" sz="900" b="0" dirty="0">
                <a:solidFill>
                  <a:srgbClr val="FF3300"/>
                </a:solidFill>
                <a:latin typeface="Times New Roman" pitchFamily="18" charset="0"/>
              </a:rPr>
              <a:t> </a:t>
            </a:r>
            <a:r>
              <a:rPr lang="en-US" altLang="cs-CZ" sz="900" b="0" dirty="0" err="1">
                <a:solidFill>
                  <a:srgbClr val="FF3300"/>
                </a:solidFill>
                <a:latin typeface="Times New Roman" pitchFamily="18" charset="0"/>
              </a:rPr>
              <a:t>lym</a:t>
            </a:r>
            <a:r>
              <a:rPr lang="cs-CZ" altLang="cs-CZ" sz="900" b="0" dirty="0">
                <a:solidFill>
                  <a:srgbClr val="FF3300"/>
                </a:solidFill>
                <a:latin typeface="Times New Roman" pitchFamily="18" charset="0"/>
              </a:rPr>
              <a:t>f</a:t>
            </a:r>
            <a:r>
              <a:rPr lang="en-US" altLang="cs-CZ" sz="900" b="0" dirty="0" err="1">
                <a:solidFill>
                  <a:srgbClr val="FF3300"/>
                </a:solidFill>
                <a:latin typeface="Times New Roman" pitchFamily="18" charset="0"/>
              </a:rPr>
              <a:t>ocyt</a:t>
            </a:r>
            <a:r>
              <a:rPr lang="cs-CZ" altLang="cs-CZ" sz="900" b="0" dirty="0">
                <a:solidFill>
                  <a:srgbClr val="FF3300"/>
                </a:solidFill>
                <a:latin typeface="Times New Roman" pitchFamily="18" charset="0"/>
              </a:rPr>
              <a:t>y </a:t>
            </a:r>
            <a:r>
              <a:rPr lang="cs-CZ" altLang="cs-CZ" sz="900" b="0" dirty="0">
                <a:latin typeface="Times New Roman" pitchFamily="18" charset="0"/>
              </a:rPr>
              <a:t>z</a:t>
            </a:r>
            <a:r>
              <a:rPr lang="en-US" altLang="cs-CZ" sz="900" b="0" dirty="0">
                <a:latin typeface="Times New Roman" pitchFamily="18" charset="0"/>
              </a:rPr>
              <a:t> </a:t>
            </a:r>
            <a:r>
              <a:rPr lang="cs-CZ" altLang="cs-CZ" sz="900" b="0" dirty="0">
                <a:latin typeface="Times New Roman" pitchFamily="18" charset="0"/>
              </a:rPr>
              <a:t>krve</a:t>
            </a:r>
            <a:r>
              <a:rPr lang="en-US" altLang="cs-CZ" sz="900" b="0" dirty="0">
                <a:latin typeface="Times New Roman" pitchFamily="18" charset="0"/>
              </a:rPr>
              <a:t>.</a:t>
            </a:r>
          </a:p>
        </p:txBody>
      </p:sp>
      <p:sp>
        <p:nvSpPr>
          <p:cNvPr id="43013" name="Text Box 11"/>
          <p:cNvSpPr txBox="1">
            <a:spLocks noChangeArrowheads="1"/>
          </p:cNvSpPr>
          <p:nvPr/>
        </p:nvSpPr>
        <p:spPr bwMode="auto">
          <a:xfrm>
            <a:off x="1441450"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43014" name="Picture 14" descr="Untitle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0234" y="2841625"/>
            <a:ext cx="23256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3" name="Group 15"/>
          <p:cNvGrpSpPr>
            <a:grpSpLocks/>
          </p:cNvGrpSpPr>
          <p:nvPr/>
        </p:nvGrpSpPr>
        <p:grpSpPr bwMode="auto">
          <a:xfrm>
            <a:off x="6659563" y="2852738"/>
            <a:ext cx="1441450" cy="2752725"/>
            <a:chOff x="2004" y="1053"/>
            <a:chExt cx="1882" cy="3004"/>
          </a:xfrm>
        </p:grpSpPr>
        <p:sp>
          <p:nvSpPr>
            <p:cNvPr id="43016" name="Rectangle 16"/>
            <p:cNvSpPr>
              <a:spLocks noChangeArrowheads="1"/>
            </p:cNvSpPr>
            <p:nvPr/>
          </p:nvSpPr>
          <p:spPr bwMode="auto">
            <a:xfrm>
              <a:off x="2274" y="1137"/>
              <a:ext cx="1382" cy="27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7" name="Oval 17"/>
            <p:cNvSpPr>
              <a:spLocks noChangeArrowheads="1"/>
            </p:cNvSpPr>
            <p:nvPr/>
          </p:nvSpPr>
          <p:spPr bwMode="auto">
            <a:xfrm>
              <a:off x="2610" y="1407"/>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8" name="Oval 18"/>
            <p:cNvSpPr>
              <a:spLocks noChangeArrowheads="1"/>
            </p:cNvSpPr>
            <p:nvPr/>
          </p:nvSpPr>
          <p:spPr bwMode="auto">
            <a:xfrm>
              <a:off x="2809" y="2042"/>
              <a:ext cx="435" cy="833"/>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9" name="Oval 19"/>
            <p:cNvSpPr>
              <a:spLocks noChangeArrowheads="1"/>
            </p:cNvSpPr>
            <p:nvPr/>
          </p:nvSpPr>
          <p:spPr bwMode="auto">
            <a:xfrm rot="1237951">
              <a:off x="2546" y="3109"/>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20" name="Freeform 20"/>
            <p:cNvSpPr>
              <a:spLocks/>
            </p:cNvSpPr>
            <p:nvPr/>
          </p:nvSpPr>
          <p:spPr bwMode="auto">
            <a:xfrm>
              <a:off x="2004" y="3772"/>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Freeform 21"/>
            <p:cNvSpPr>
              <a:spLocks/>
            </p:cNvSpPr>
            <p:nvPr/>
          </p:nvSpPr>
          <p:spPr bwMode="auto">
            <a:xfrm flipV="1">
              <a:off x="2114" y="1053"/>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270674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10429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mtClean="0"/>
              <a:t>Richard Sweet</a:t>
            </a:r>
          </a:p>
        </p:txBody>
      </p:sp>
      <p:sp>
        <p:nvSpPr>
          <p:cNvPr id="44035" name="Rectangle 5"/>
          <p:cNvSpPr>
            <a:spLocks noGrp="1" noChangeArrowheads="1"/>
          </p:cNvSpPr>
          <p:nvPr>
            <p:ph type="body" sz="half" idx="1"/>
          </p:nvPr>
        </p:nvSpPr>
        <p:spPr>
          <a:xfrm>
            <a:off x="1331640" y="1341438"/>
            <a:ext cx="4104456" cy="16557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1800" dirty="0" smtClean="0"/>
              <a:t>	Richard Sweet </a:t>
            </a:r>
            <a:r>
              <a:rPr lang="cs-CZ" altLang="cs-CZ" sz="1800" dirty="0" smtClean="0"/>
              <a:t>vyvinul elektrostatickou inkoustovou tiskárnu</a:t>
            </a:r>
            <a:r>
              <a:rPr lang="en-US" altLang="cs-CZ" sz="1800" dirty="0" smtClean="0"/>
              <a:t> </a:t>
            </a:r>
            <a:r>
              <a:rPr lang="cs-CZ" altLang="cs-CZ" sz="1800" dirty="0" smtClean="0"/>
              <a:t>jejíž princip využil</a:t>
            </a:r>
            <a:r>
              <a:rPr lang="en-US" altLang="cs-CZ" sz="1800" dirty="0" smtClean="0"/>
              <a:t> Mack </a:t>
            </a:r>
            <a:r>
              <a:rPr lang="en-US" altLang="cs-CZ" sz="1800" dirty="0" err="1" smtClean="0"/>
              <a:t>Fulwyler</a:t>
            </a:r>
            <a:r>
              <a:rPr lang="en-US" altLang="cs-CZ" sz="1800" dirty="0" smtClean="0"/>
              <a:t> </a:t>
            </a:r>
            <a:r>
              <a:rPr lang="cs-CZ" altLang="cs-CZ" sz="1800" dirty="0" smtClean="0"/>
              <a:t>pro svůj buněčný </a:t>
            </a:r>
            <a:r>
              <a:rPr lang="cs-CZ" altLang="cs-CZ" sz="1800" dirty="0" err="1" smtClean="0"/>
              <a:t>sorter</a:t>
            </a:r>
            <a:r>
              <a:rPr lang="en-US" altLang="cs-CZ" sz="1800" dirty="0" smtClean="0"/>
              <a:t>. </a:t>
            </a:r>
          </a:p>
        </p:txBody>
      </p:sp>
      <p:pic>
        <p:nvPicPr>
          <p:cNvPr id="44036" name="Picture 9"/>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58752" y="1500187"/>
            <a:ext cx="3810000" cy="14970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1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87624" y="2557134"/>
            <a:ext cx="3594100" cy="40782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97200"/>
            <a:ext cx="3735387"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452998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SC0389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59806" y="1626394"/>
            <a:ext cx="5715000"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7"/>
          <p:cNvSpPr>
            <a:spLocks noChangeArrowheads="1"/>
          </p:cNvSpPr>
          <p:nvPr/>
        </p:nvSpPr>
        <p:spPr bwMode="auto">
          <a:xfrm>
            <a:off x="1144588"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en-US" altLang="cs-CZ" sz="2800">
                <a:solidFill>
                  <a:schemeClr val="tx2"/>
                </a:solidFill>
                <a:latin typeface="Times New Roman" pitchFamily="18" charset="0"/>
              </a:rPr>
              <a:t>Mack Fulwyler- sorter</a:t>
            </a:r>
          </a:p>
        </p:txBody>
      </p:sp>
    </p:spTree>
    <p:extLst>
      <p:ext uri="{BB962C8B-B14F-4D97-AF65-F5344CB8AC3E}">
        <p14:creationId xmlns:p14="http://schemas.microsoft.com/office/powerpoint/2010/main" val="949465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3" descr="cell sign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19300"/>
            <a:ext cx="2087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7" descr="cyflows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5411788"/>
            <a:ext cx="529272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0"/>
          <p:cNvSpPr>
            <a:spLocks noGrp="1" noChangeArrowheads="1"/>
          </p:cNvSpPr>
          <p:nvPr>
            <p:ph type="title"/>
          </p:nvPr>
        </p:nvSpPr>
        <p:spPr>
          <a:xfrm>
            <a:off x="2298700" y="0"/>
            <a:ext cx="6189663" cy="98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cs-CZ" smtClean="0"/>
              <a:t>Komerční zařízení a vývoj</a:t>
            </a:r>
            <a:endParaRPr lang="en-US" altLang="cs-CZ" smtClean="0"/>
          </a:p>
        </p:txBody>
      </p:sp>
      <p:pic>
        <p:nvPicPr>
          <p:cNvPr id="17413" name="Picture 16" descr="Accuri C6 Flow Cyt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592638"/>
            <a:ext cx="14398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052513"/>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1125538"/>
            <a:ext cx="21605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636838"/>
            <a:ext cx="223361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249237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5" descr="facscanto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613150"/>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7" descr="facscalibur_over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425" y="5059363"/>
            <a:ext cx="21288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31" descr="imag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836613"/>
            <a:ext cx="280828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4005263"/>
            <a:ext cx="1185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Rectangle 38"/>
          <p:cNvSpPr>
            <a:spLocks noChangeArrowheads="1"/>
          </p:cNvSpPr>
          <p:nvPr/>
        </p:nvSpPr>
        <p:spPr bwMode="auto">
          <a:xfrm>
            <a:off x="2555875" y="908050"/>
            <a:ext cx="1295400"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742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538" y="3587750"/>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4" name="Picture 18" descr="http://www.bioscience.co.uk/userfiles/images/Moxi_Flow_Small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6338" y="3968750"/>
            <a:ext cx="14668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20" descr="http://www.photonics.com/images2/Website/2011/2011-07/IMS+BIO-FlowCytometr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1138" y="5238750"/>
            <a:ext cx="20478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896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Mack Fulwyler- sorter</a:t>
            </a:r>
          </a:p>
        </p:txBody>
      </p:sp>
      <p:pic>
        <p:nvPicPr>
          <p:cNvPr id="46082" name="Picture 4" descr="DSC038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55733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8"/>
          <p:cNvSpPr txBox="1">
            <a:spLocks noChangeArrowheads="1"/>
          </p:cNvSpPr>
          <p:nvPr/>
        </p:nvSpPr>
        <p:spPr bwMode="auto">
          <a:xfrm>
            <a:off x="2051050" y="5373688"/>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solidFill>
                  <a:srgbClr val="0000CC"/>
                </a:solidFill>
                <a:latin typeface="Tahoma" pitchFamily="34" charset="0"/>
              </a:rPr>
              <a:t>K. Souček</a:t>
            </a:r>
          </a:p>
        </p:txBody>
      </p:sp>
    </p:spTree>
    <p:extLst>
      <p:ext uri="{BB962C8B-B14F-4D97-AF65-F5344CB8AC3E}">
        <p14:creationId xmlns:p14="http://schemas.microsoft.com/office/powerpoint/2010/main" val="3635543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71550" y="3860800"/>
            <a:ext cx="3846513" cy="24653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207962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60483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1489075"/>
            <a:ext cx="32924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6073775"/>
            <a:ext cx="2151063"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111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Skupina 1"/>
          <p:cNvGrpSpPr>
            <a:grpSpLocks/>
          </p:cNvGrpSpPr>
          <p:nvPr/>
        </p:nvGrpSpPr>
        <p:grpSpPr bwMode="auto">
          <a:xfrm>
            <a:off x="5413498" y="865672"/>
            <a:ext cx="2694500" cy="3839623"/>
            <a:chOff x="4627313" y="1025479"/>
            <a:chExt cx="3890591" cy="4653136"/>
          </a:xfrm>
        </p:grpSpPr>
        <p:pic>
          <p:nvPicPr>
            <p:cNvPr id="50184" name="Picture 9" descr="fly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7313" y="1025479"/>
              <a:ext cx="3890591"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11"/>
            <p:cNvSpPr>
              <a:spLocks noChangeArrowheads="1"/>
            </p:cNvSpPr>
            <p:nvPr/>
          </p:nvSpPr>
          <p:spPr bwMode="auto">
            <a:xfrm>
              <a:off x="4840114" y="4519922"/>
              <a:ext cx="876172" cy="360363"/>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50186" name="Rectangle 12"/>
            <p:cNvSpPr>
              <a:spLocks noChangeArrowheads="1"/>
            </p:cNvSpPr>
            <p:nvPr/>
          </p:nvSpPr>
          <p:spPr bwMode="auto">
            <a:xfrm>
              <a:off x="5716287" y="4446897"/>
              <a:ext cx="2582691" cy="433388"/>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grpSp>
      <p:sp>
        <p:nvSpPr>
          <p:cNvPr id="50179" name="Rectangle 13"/>
          <p:cNvSpPr>
            <a:spLocks noChangeArrowheads="1"/>
          </p:cNvSpPr>
          <p:nvPr/>
        </p:nvSpPr>
        <p:spPr bwMode="auto">
          <a:xfrm>
            <a:off x="1173163" y="-17145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000" b="0">
                <a:solidFill>
                  <a:schemeClr val="tx2"/>
                </a:solidFill>
                <a:latin typeface="Times New Roman" pitchFamily="18" charset="0"/>
              </a:rPr>
              <a:t>K čemu to všechno je… například…</a:t>
            </a:r>
          </a:p>
        </p:txBody>
      </p:sp>
      <p:pic>
        <p:nvPicPr>
          <p:cNvPr id="50180" name="Picture 15" descr="Zacka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5664200"/>
            <a:ext cx="16557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9" descr="http://app2.iris.usm.maine.edu/gulfofmaine-censusdev/wp-content/images/Technology/FlowCytobotFigure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5584825"/>
            <a:ext cx="162083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765175"/>
            <a:ext cx="3736975" cy="343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350" y="4046538"/>
            <a:ext cx="3024188" cy="281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336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a:xfrm>
            <a:off x="1173163" y="-26988"/>
            <a:ext cx="7772400" cy="1143001"/>
          </a:xfrm>
          <a:noFill/>
        </p:spPr>
        <p:txBody>
          <a:bodyPr/>
          <a:lstStyle/>
          <a:p>
            <a:pPr eaLnBrk="1" hangingPunct="1"/>
            <a:r>
              <a:rPr lang="cs-CZ" altLang="cs-CZ" sz="3200" dirty="0" smtClean="0"/>
              <a:t>K čemu to všechno je… například…</a:t>
            </a:r>
          </a:p>
        </p:txBody>
      </p:sp>
      <p:sp>
        <p:nvSpPr>
          <p:cNvPr id="51203" name="Rectangle 5"/>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cs-CZ" altLang="cs-CZ" sz="1400" b="0"/>
          </a:p>
          <a:p>
            <a:pPr eaLnBrk="1" hangingPunct="1"/>
            <a:endParaRPr lang="en-US" altLang="cs-CZ" sz="1400" b="0"/>
          </a:p>
        </p:txBody>
      </p:sp>
      <p:sp>
        <p:nvSpPr>
          <p:cNvPr id="51204" name="Rectangle 9"/>
          <p:cNvSpPr>
            <a:spLocks noChangeArrowheads="1"/>
          </p:cNvSpPr>
          <p:nvPr/>
        </p:nvSpPr>
        <p:spPr bwMode="auto">
          <a:xfrm>
            <a:off x="1587500" y="1340767"/>
            <a:ext cx="7364413" cy="4320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1200" b="0" dirty="0"/>
              <a:t>43 miliónů lidí na světě je infikováno virem HIV (WHO)</a:t>
            </a:r>
          </a:p>
          <a:p>
            <a:pPr eaLnBrk="1" hangingPunct="1"/>
            <a:r>
              <a:rPr lang="cs-CZ" altLang="cs-CZ" sz="1200" b="0" dirty="0"/>
              <a:t>ročně zemře </a:t>
            </a:r>
            <a:r>
              <a:rPr lang="en-US" altLang="cs-CZ" sz="1200" b="0" dirty="0"/>
              <a:t>~ 2 </a:t>
            </a:r>
            <a:r>
              <a:rPr lang="en-US" altLang="cs-CZ" sz="1200" b="0" dirty="0" err="1"/>
              <a:t>mili</a:t>
            </a:r>
            <a:r>
              <a:rPr lang="cs-CZ" altLang="cs-CZ" sz="1200" b="0" dirty="0" err="1"/>
              <a:t>ónu</a:t>
            </a:r>
            <a:r>
              <a:rPr lang="cs-CZ" altLang="cs-CZ" sz="1200" b="0" dirty="0"/>
              <a:t> lidí na HIV/AIDS (v Africe je </a:t>
            </a:r>
            <a:r>
              <a:rPr lang="en-US" altLang="cs-CZ" sz="1200" b="0" dirty="0"/>
              <a:t>~</a:t>
            </a:r>
            <a:r>
              <a:rPr lang="cs-CZ" altLang="cs-CZ" sz="1200" b="0" dirty="0"/>
              <a:t> 11 miliónu AIDS sirotků)</a:t>
            </a:r>
          </a:p>
          <a:p>
            <a:pPr eaLnBrk="1" hangingPunct="1"/>
            <a:r>
              <a:rPr lang="cs-CZ" altLang="cs-CZ" sz="1200" b="0" dirty="0"/>
              <a:t> kvantifikace CD4 T lymfocytů je klíčový parametr při monitorování léčby</a:t>
            </a:r>
          </a:p>
          <a:p>
            <a:pPr eaLnBrk="1" hangingPunct="1"/>
            <a:r>
              <a:rPr lang="cs-CZ" altLang="cs-CZ" sz="1200" b="0" dirty="0"/>
              <a:t>Průtoková </a:t>
            </a:r>
            <a:r>
              <a:rPr lang="cs-CZ" altLang="cs-CZ" sz="1200" b="0" dirty="0" err="1"/>
              <a:t>cytometrie</a:t>
            </a:r>
            <a:r>
              <a:rPr lang="cs-CZ" altLang="cs-CZ" sz="1200" b="0" dirty="0"/>
              <a:t> je „zlatý standard“</a:t>
            </a:r>
          </a:p>
          <a:p>
            <a:pPr eaLnBrk="1" hangingPunct="1"/>
            <a:r>
              <a:rPr lang="cs-CZ" altLang="cs-CZ" sz="1200" b="0" dirty="0"/>
              <a:t>Optimalizované postupy a zařízení pro levné (</a:t>
            </a:r>
            <a:r>
              <a:rPr lang="en-US" altLang="cs-CZ" sz="1200" b="0" dirty="0"/>
              <a:t>&lt; 3 EUR / </a:t>
            </a:r>
            <a:r>
              <a:rPr lang="en-US" altLang="cs-CZ" sz="1200" b="0" dirty="0" err="1"/>
              <a:t>vzorek</a:t>
            </a:r>
            <a:r>
              <a:rPr lang="en-US" altLang="cs-CZ" sz="1200" b="0" dirty="0"/>
              <a:t>)</a:t>
            </a:r>
            <a:r>
              <a:rPr lang="cs-CZ" altLang="cs-CZ" sz="1200" b="0" dirty="0"/>
              <a:t> a rychlé detekce </a:t>
            </a:r>
            <a:r>
              <a:rPr lang="en-US" altLang="cs-CZ" sz="1200" b="0" dirty="0"/>
              <a:t>(</a:t>
            </a:r>
            <a:r>
              <a:rPr lang="cs-CZ" altLang="cs-CZ" sz="1200" b="0" dirty="0"/>
              <a:t>250</a:t>
            </a:r>
            <a:r>
              <a:rPr lang="en-US" altLang="cs-CZ" sz="1200" b="0" dirty="0"/>
              <a:t> </a:t>
            </a:r>
            <a:r>
              <a:rPr lang="en-US" altLang="cs-CZ" sz="1200" b="0" dirty="0" err="1"/>
              <a:t>vzork</a:t>
            </a:r>
            <a:r>
              <a:rPr lang="cs-CZ" altLang="cs-CZ" sz="1200" b="0" dirty="0"/>
              <a:t>ů / den)</a:t>
            </a:r>
          </a:p>
          <a:p>
            <a:pPr eaLnBrk="1" hangingPunct="1"/>
            <a:r>
              <a:rPr lang="en-US" altLang="en-US" sz="1200" dirty="0" err="1">
                <a:hlinkClick r:id="rId3" tooltip="Dr. Ozcan’s research group site."/>
              </a:rPr>
              <a:t>Aydogan</a:t>
            </a:r>
            <a:r>
              <a:rPr lang="en-US" altLang="en-US" sz="1200" dirty="0">
                <a:hlinkClick r:id="rId3" tooltip="Dr. Ozcan’s research group site."/>
              </a:rPr>
              <a:t> </a:t>
            </a:r>
            <a:r>
              <a:rPr lang="en-US" altLang="en-US" sz="1200" dirty="0" err="1">
                <a:hlinkClick r:id="rId3" tooltip="Dr. Ozcan’s research group site."/>
              </a:rPr>
              <a:t>Ozcan</a:t>
            </a:r>
            <a:r>
              <a:rPr lang="cs-CZ" altLang="en-US" sz="1200" dirty="0"/>
              <a:t>: </a:t>
            </a:r>
            <a:r>
              <a:rPr lang="cs-CZ" altLang="cs-CZ" sz="1200" b="0" dirty="0"/>
              <a:t>„</a:t>
            </a:r>
            <a:r>
              <a:rPr lang="cs-CZ" altLang="cs-CZ" sz="1200" b="0" dirty="0" err="1"/>
              <a:t>Kill</a:t>
            </a:r>
            <a:r>
              <a:rPr lang="cs-CZ" altLang="cs-CZ" sz="1200" b="0" dirty="0"/>
              <a:t> </a:t>
            </a:r>
            <a:r>
              <a:rPr lang="cs-CZ" altLang="cs-CZ" sz="1200" b="0" dirty="0" err="1"/>
              <a:t>the</a:t>
            </a:r>
            <a:r>
              <a:rPr lang="cs-CZ" altLang="cs-CZ" sz="1200" b="0" dirty="0"/>
              <a:t> </a:t>
            </a:r>
            <a:r>
              <a:rPr lang="cs-CZ" altLang="cs-CZ" sz="1200" b="0" dirty="0" err="1"/>
              <a:t>cost</a:t>
            </a:r>
            <a:r>
              <a:rPr lang="cs-CZ" altLang="cs-CZ" sz="1200" b="0" dirty="0"/>
              <a:t>, </a:t>
            </a:r>
            <a:r>
              <a:rPr lang="cs-CZ" altLang="cs-CZ" sz="1200" b="0" dirty="0" err="1"/>
              <a:t>safe</a:t>
            </a:r>
            <a:r>
              <a:rPr lang="cs-CZ" altLang="cs-CZ" sz="1200" b="0" dirty="0"/>
              <a:t> live“</a:t>
            </a:r>
          </a:p>
          <a:p>
            <a:pPr eaLnBrk="1" hangingPunct="1"/>
            <a:endParaRPr lang="cs-CZ" altLang="cs-CZ" sz="1200" b="0" dirty="0"/>
          </a:p>
          <a:p>
            <a:pPr eaLnBrk="1" hangingPunct="1"/>
            <a:endParaRPr lang="en-US" altLang="cs-CZ" sz="1200" b="0" dirty="0"/>
          </a:p>
        </p:txBody>
      </p:sp>
      <p:pic>
        <p:nvPicPr>
          <p:cNvPr id="51205" name="Picture 20" descr="CyFlow® miniP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6035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09888"/>
            <a:ext cx="3816350"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3933825"/>
            <a:ext cx="38036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5516563"/>
            <a:ext cx="46624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9"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6108700"/>
            <a:ext cx="2624137"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0"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8613" y="4759325"/>
            <a:ext cx="1169987"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Skupina 2"/>
          <p:cNvGrpSpPr>
            <a:grpSpLocks/>
          </p:cNvGrpSpPr>
          <p:nvPr/>
        </p:nvGrpSpPr>
        <p:grpSpPr bwMode="auto">
          <a:xfrm>
            <a:off x="1014413" y="2636838"/>
            <a:ext cx="8135937" cy="4235450"/>
            <a:chOff x="1014413" y="2636838"/>
            <a:chExt cx="8135937" cy="4235887"/>
          </a:xfrm>
        </p:grpSpPr>
        <p:sp>
          <p:nvSpPr>
            <p:cNvPr id="51212" name="Obdélník 1"/>
            <p:cNvSpPr>
              <a:spLocks noChangeArrowheads="1"/>
            </p:cNvSpPr>
            <p:nvPr/>
          </p:nvSpPr>
          <p:spPr bwMode="auto">
            <a:xfrm>
              <a:off x="1046163" y="2636838"/>
              <a:ext cx="8104187" cy="4221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endParaRPr lang="en-US" altLang="en-US"/>
            </a:p>
          </p:txBody>
        </p:sp>
        <p:pic>
          <p:nvPicPr>
            <p:cNvPr id="51213" name="Picture 12" descr="Fluorescent_Microscopy_20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3" y="2645925"/>
              <a:ext cx="5925419" cy="42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http://news.psu.edu/sites/default/files/styles/photo_gallery_large/public/73013358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1596" y="3603626"/>
              <a:ext cx="2855714"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3278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u.edu/flow-cytometry/files/2010/09/Pic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827088"/>
            <a:ext cx="82962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http://www.abcam.com/ps/CMS/Images/Intracellular%20flow%20cytometry%20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5334000"/>
            <a:ext cx="17970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326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82575"/>
            <a:ext cx="8027987"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607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284538"/>
            <a:ext cx="3887787"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2" descr="http://www.humanarray.com/wp-content/uploads/2012/03/LifeTech-Applied-Bio-Attun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44450"/>
            <a:ext cx="7134225"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182563"/>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57488"/>
            <a:ext cx="4017963" cy="405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1389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4"/>
          <p:cNvSpPr>
            <a:spLocks noGrp="1" noChangeArrowheads="1"/>
          </p:cNvSpPr>
          <p:nvPr>
            <p:ph type="title" sz="quarter"/>
          </p:nvPr>
        </p:nvSpPr>
        <p:spPr>
          <a:xfrm>
            <a:off x="1187624" y="188640"/>
            <a:ext cx="7772400" cy="1143000"/>
          </a:xfrm>
        </p:spPr>
        <p:txBody>
          <a:bodyPr/>
          <a:lstStyle/>
          <a:p>
            <a:pPr eaLnBrk="1" hangingPunct="1"/>
            <a:r>
              <a:rPr lang="cs-CZ" altLang="en-US" dirty="0" smtClean="0"/>
              <a:t>Způsoby pro zobrazení dat</a:t>
            </a:r>
          </a:p>
        </p:txBody>
      </p:sp>
      <p:pic>
        <p:nvPicPr>
          <p:cNvPr id="107523"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090427" y="1981200"/>
            <a:ext cx="197547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51275" y="4968875"/>
            <a:ext cx="1695450" cy="17002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851275" y="1557338"/>
            <a:ext cx="1689100" cy="16938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6" name="Picture 13"/>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1913" y="1268413"/>
            <a:ext cx="225266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7" name="Picture 16" descr="4Color TBNK + TruC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284538"/>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17" descr="4Color TBNK + TruC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357563"/>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18" descr="4Color TBNK + TruC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162877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19" descr="4Color TBNK + TruC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501332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13" y="4868863"/>
            <a:ext cx="185737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32" name="Rectangle 21"/>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48781022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23850" y="1963738"/>
            <a:ext cx="8712200" cy="2303462"/>
          </a:xfrm>
          <a:prstGeom prst="rect">
            <a:avLst/>
          </a:prstGeom>
          <a:solidFill>
            <a:srgbClr val="A2C1FE">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7" name="Rectangle 3"/>
          <p:cNvSpPr>
            <a:spLocks noChangeArrowheads="1"/>
          </p:cNvSpPr>
          <p:nvPr/>
        </p:nvSpPr>
        <p:spPr bwMode="auto">
          <a:xfrm>
            <a:off x="461963" y="2116138"/>
            <a:ext cx="5260975" cy="2151062"/>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8" name="Rectangle 4"/>
          <p:cNvSpPr>
            <a:spLocks noChangeArrowheads="1"/>
          </p:cNvSpPr>
          <p:nvPr/>
        </p:nvSpPr>
        <p:spPr bwMode="auto">
          <a:xfrm>
            <a:off x="552450" y="2435225"/>
            <a:ext cx="2722563" cy="1816100"/>
          </a:xfrm>
          <a:prstGeom prst="rect">
            <a:avLst/>
          </a:prstGeom>
          <a:solidFill>
            <a:srgbClr val="FDA4B5">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9" name="Rectangle 6"/>
          <p:cNvSpPr>
            <a:spLocks noGrp="1" noChangeArrowheads="1"/>
          </p:cNvSpPr>
          <p:nvPr>
            <p:ph type="ctrTitle"/>
          </p:nvPr>
        </p:nvSpPr>
        <p:spPr>
          <a:xfrm>
            <a:off x="1593056" y="116632"/>
            <a:ext cx="7772400" cy="12573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lnSpc>
                <a:spcPct val="70000"/>
              </a:lnSpc>
            </a:pPr>
            <a:r>
              <a:rPr lang="cs-CZ" altLang="en-US" sz="4000" dirty="0" smtClean="0"/>
              <a:t>Vícebarevné analýzy generují mnoho dat…</a:t>
            </a:r>
            <a:endParaRPr lang="en-US" altLang="en-US" sz="4000" dirty="0" smtClean="0"/>
          </a:p>
        </p:txBody>
      </p:sp>
      <p:sp>
        <p:nvSpPr>
          <p:cNvPr id="134150" name="Rectangle 33"/>
          <p:cNvSpPr>
            <a:spLocks noChangeArrowheads="1"/>
          </p:cNvSpPr>
          <p:nvPr/>
        </p:nvSpPr>
        <p:spPr bwMode="auto">
          <a:xfrm>
            <a:off x="982663" y="2957513"/>
            <a:ext cx="79533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1         2         3         4        5         6         7         8         9        10</a:t>
            </a:r>
          </a:p>
        </p:txBody>
      </p:sp>
      <p:sp>
        <p:nvSpPr>
          <p:cNvPr id="134151" name="Rectangle 34"/>
          <p:cNvSpPr>
            <a:spLocks noChangeArrowheads="1"/>
          </p:cNvSpPr>
          <p:nvPr/>
        </p:nvSpPr>
        <p:spPr bwMode="auto">
          <a:xfrm>
            <a:off x="2122488" y="24923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3 color</a:t>
            </a:r>
          </a:p>
        </p:txBody>
      </p:sp>
      <p:sp>
        <p:nvSpPr>
          <p:cNvPr id="134152" name="Rectangle 35"/>
          <p:cNvSpPr>
            <a:spLocks noChangeArrowheads="1"/>
          </p:cNvSpPr>
          <p:nvPr/>
        </p:nvSpPr>
        <p:spPr bwMode="auto">
          <a:xfrm>
            <a:off x="4498975" y="2203450"/>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4 color</a:t>
            </a:r>
          </a:p>
        </p:txBody>
      </p:sp>
      <p:sp>
        <p:nvSpPr>
          <p:cNvPr id="134153" name="Rectangle 36"/>
          <p:cNvSpPr>
            <a:spLocks noChangeArrowheads="1"/>
          </p:cNvSpPr>
          <p:nvPr/>
        </p:nvSpPr>
        <p:spPr bwMode="auto">
          <a:xfrm>
            <a:off x="7883525" y="20605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5 color</a:t>
            </a:r>
          </a:p>
        </p:txBody>
      </p:sp>
      <p:grpSp>
        <p:nvGrpSpPr>
          <p:cNvPr id="134154" name="Group 37"/>
          <p:cNvGrpSpPr>
            <a:grpSpLocks/>
          </p:cNvGrpSpPr>
          <p:nvPr/>
        </p:nvGrpSpPr>
        <p:grpSpPr bwMode="auto">
          <a:xfrm>
            <a:off x="919163" y="3478213"/>
            <a:ext cx="8027987" cy="2398712"/>
            <a:chOff x="398" y="2235"/>
            <a:chExt cx="5057" cy="1511"/>
          </a:xfrm>
        </p:grpSpPr>
        <p:sp>
          <p:nvSpPr>
            <p:cNvPr id="134157" name="Freeform 38"/>
            <p:cNvSpPr>
              <a:spLocks/>
            </p:cNvSpPr>
            <p:nvPr/>
          </p:nvSpPr>
          <p:spPr bwMode="auto">
            <a:xfrm>
              <a:off x="404"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58" name="Line 39"/>
            <p:cNvSpPr>
              <a:spLocks noChangeShapeType="1"/>
            </p:cNvSpPr>
            <p:nvPr/>
          </p:nvSpPr>
          <p:spPr bwMode="auto">
            <a:xfrm>
              <a:off x="47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9" name="Line 40"/>
            <p:cNvSpPr>
              <a:spLocks noChangeShapeType="1"/>
            </p:cNvSpPr>
            <p:nvPr/>
          </p:nvSpPr>
          <p:spPr bwMode="auto">
            <a:xfrm>
              <a:off x="48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0" name="Rectangle 41"/>
            <p:cNvSpPr>
              <a:spLocks noChangeArrowheads="1"/>
            </p:cNvSpPr>
            <p:nvPr/>
          </p:nvSpPr>
          <p:spPr bwMode="auto">
            <a:xfrm>
              <a:off x="46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61" name="Line 42"/>
            <p:cNvSpPr>
              <a:spLocks noChangeShapeType="1"/>
            </p:cNvSpPr>
            <p:nvPr/>
          </p:nvSpPr>
          <p:spPr bwMode="auto">
            <a:xfrm flipV="1">
              <a:off x="57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2" name="Line 43"/>
            <p:cNvSpPr>
              <a:spLocks noChangeShapeType="1"/>
            </p:cNvSpPr>
            <p:nvPr/>
          </p:nvSpPr>
          <p:spPr bwMode="auto">
            <a:xfrm>
              <a:off x="486"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3" name="Rectangle 44"/>
            <p:cNvSpPr>
              <a:spLocks noChangeArrowheads="1"/>
            </p:cNvSpPr>
            <p:nvPr/>
          </p:nvSpPr>
          <p:spPr bwMode="auto">
            <a:xfrm>
              <a:off x="421"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64" name="Rectangle 45"/>
            <p:cNvSpPr>
              <a:spLocks noChangeArrowheads="1"/>
            </p:cNvSpPr>
            <p:nvPr/>
          </p:nvSpPr>
          <p:spPr bwMode="auto">
            <a:xfrm rot="-5400000">
              <a:off x="327"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65" name="Freeform 46"/>
            <p:cNvSpPr>
              <a:spLocks/>
            </p:cNvSpPr>
            <p:nvPr/>
          </p:nvSpPr>
          <p:spPr bwMode="auto">
            <a:xfrm>
              <a:off x="616" y="2547"/>
              <a:ext cx="95" cy="46"/>
            </a:xfrm>
            <a:custGeom>
              <a:avLst/>
              <a:gdLst>
                <a:gd name="T0" fmla="*/ 11 w 95"/>
                <a:gd name="T1" fmla="*/ 45 h 46"/>
                <a:gd name="T2" fmla="*/ 0 w 95"/>
                <a:gd name="T3" fmla="*/ 20 h 46"/>
                <a:gd name="T4" fmla="*/ 21 w 95"/>
                <a:gd name="T5" fmla="*/ 7 h 46"/>
                <a:gd name="T6" fmla="*/ 57 w 95"/>
                <a:gd name="T7" fmla="*/ 0 h 46"/>
                <a:gd name="T8" fmla="*/ 94 w 95"/>
                <a:gd name="T9" fmla="*/ 13 h 46"/>
                <a:gd name="T10" fmla="*/ 93 w 95"/>
                <a:gd name="T11" fmla="*/ 38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6" name="Freeform 47"/>
            <p:cNvSpPr>
              <a:spLocks/>
            </p:cNvSpPr>
            <p:nvPr/>
          </p:nvSpPr>
          <p:spPr bwMode="auto">
            <a:xfrm>
              <a:off x="618"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7" name="Freeform 48"/>
            <p:cNvSpPr>
              <a:spLocks/>
            </p:cNvSpPr>
            <p:nvPr/>
          </p:nvSpPr>
          <p:spPr bwMode="auto">
            <a:xfrm>
              <a:off x="630" y="2389"/>
              <a:ext cx="24" cy="45"/>
            </a:xfrm>
            <a:custGeom>
              <a:avLst/>
              <a:gdLst>
                <a:gd name="T0" fmla="*/ 10 w 24"/>
                <a:gd name="T1" fmla="*/ 0 h 45"/>
                <a:gd name="T2" fmla="*/ 12 w 24"/>
                <a:gd name="T3" fmla="*/ 6 h 45"/>
                <a:gd name="T4" fmla="*/ 23 w 24"/>
                <a:gd name="T5" fmla="*/ 14 h 45"/>
                <a:gd name="T6" fmla="*/ 23 w 24"/>
                <a:gd name="T7" fmla="*/ 25 h 45"/>
                <a:gd name="T8" fmla="*/ 18 w 24"/>
                <a:gd name="T9" fmla="*/ 33 h 45"/>
                <a:gd name="T10" fmla="*/ 12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2" y="6"/>
                  </a:lnTo>
                  <a:lnTo>
                    <a:pt x="23" y="14"/>
                  </a:lnTo>
                  <a:lnTo>
                    <a:pt x="23" y="25"/>
                  </a:lnTo>
                  <a:lnTo>
                    <a:pt x="18" y="33"/>
                  </a:lnTo>
                  <a:lnTo>
                    <a:pt x="12"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8" name="Freeform 49"/>
            <p:cNvSpPr>
              <a:spLocks/>
            </p:cNvSpPr>
            <p:nvPr/>
          </p:nvSpPr>
          <p:spPr bwMode="auto">
            <a:xfrm>
              <a:off x="482" y="2386"/>
              <a:ext cx="40" cy="97"/>
            </a:xfrm>
            <a:custGeom>
              <a:avLst/>
              <a:gdLst>
                <a:gd name="T0" fmla="*/ 0 w 40"/>
                <a:gd name="T1" fmla="*/ 6 h 97"/>
                <a:gd name="T2" fmla="*/ 24 w 40"/>
                <a:gd name="T3" fmla="*/ 0 h 97"/>
                <a:gd name="T4" fmla="*/ 39 w 40"/>
                <a:gd name="T5" fmla="*/ 36 h 97"/>
                <a:gd name="T6" fmla="*/ 31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1"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9" name="Rectangle 50"/>
            <p:cNvSpPr>
              <a:spLocks noChangeArrowheads="1"/>
            </p:cNvSpPr>
            <p:nvPr/>
          </p:nvSpPr>
          <p:spPr bwMode="auto">
            <a:xfrm>
              <a:off x="614"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0" name="Rectangle 51"/>
            <p:cNvSpPr>
              <a:spLocks noChangeArrowheads="1"/>
            </p:cNvSpPr>
            <p:nvPr/>
          </p:nvSpPr>
          <p:spPr bwMode="auto">
            <a:xfrm>
              <a:off x="45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1" name="Rectangle 52"/>
            <p:cNvSpPr>
              <a:spLocks noChangeArrowheads="1"/>
            </p:cNvSpPr>
            <p:nvPr/>
          </p:nvSpPr>
          <p:spPr bwMode="auto">
            <a:xfrm>
              <a:off x="618"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2" name="Rectangle 53"/>
            <p:cNvSpPr>
              <a:spLocks noChangeArrowheads="1"/>
            </p:cNvSpPr>
            <p:nvPr/>
          </p:nvSpPr>
          <p:spPr bwMode="auto">
            <a:xfrm>
              <a:off x="457"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3" name="Freeform 54"/>
            <p:cNvSpPr>
              <a:spLocks/>
            </p:cNvSpPr>
            <p:nvPr/>
          </p:nvSpPr>
          <p:spPr bwMode="auto">
            <a:xfrm>
              <a:off x="479"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4" name="Freeform 55"/>
            <p:cNvSpPr>
              <a:spLocks/>
            </p:cNvSpPr>
            <p:nvPr/>
          </p:nvSpPr>
          <p:spPr bwMode="auto">
            <a:xfrm>
              <a:off x="92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5" name="Line 56"/>
            <p:cNvSpPr>
              <a:spLocks noChangeShapeType="1"/>
            </p:cNvSpPr>
            <p:nvPr/>
          </p:nvSpPr>
          <p:spPr bwMode="auto">
            <a:xfrm>
              <a:off x="99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6" name="Line 57"/>
            <p:cNvSpPr>
              <a:spLocks noChangeShapeType="1"/>
            </p:cNvSpPr>
            <p:nvPr/>
          </p:nvSpPr>
          <p:spPr bwMode="auto">
            <a:xfrm>
              <a:off x="99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7" name="Rectangle 58"/>
            <p:cNvSpPr>
              <a:spLocks noChangeArrowheads="1"/>
            </p:cNvSpPr>
            <p:nvPr/>
          </p:nvSpPr>
          <p:spPr bwMode="auto">
            <a:xfrm>
              <a:off x="982"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78" name="Line 59"/>
            <p:cNvSpPr>
              <a:spLocks noChangeShapeType="1"/>
            </p:cNvSpPr>
            <p:nvPr/>
          </p:nvSpPr>
          <p:spPr bwMode="auto">
            <a:xfrm flipV="1">
              <a:off x="1094"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9" name="Line 60"/>
            <p:cNvSpPr>
              <a:spLocks noChangeShapeType="1"/>
            </p:cNvSpPr>
            <p:nvPr/>
          </p:nvSpPr>
          <p:spPr bwMode="auto">
            <a:xfrm>
              <a:off x="1001"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0" name="Rectangle 61"/>
            <p:cNvSpPr>
              <a:spLocks noChangeArrowheads="1"/>
            </p:cNvSpPr>
            <p:nvPr/>
          </p:nvSpPr>
          <p:spPr bwMode="auto">
            <a:xfrm>
              <a:off x="936"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81" name="Rectangle 62"/>
            <p:cNvSpPr>
              <a:spLocks noChangeArrowheads="1"/>
            </p:cNvSpPr>
            <p:nvPr/>
          </p:nvSpPr>
          <p:spPr bwMode="auto">
            <a:xfrm rot="-5400000">
              <a:off x="842"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82" name="Freeform 63"/>
            <p:cNvSpPr>
              <a:spLocks/>
            </p:cNvSpPr>
            <p:nvPr/>
          </p:nvSpPr>
          <p:spPr bwMode="auto">
            <a:xfrm>
              <a:off x="1131" y="2547"/>
              <a:ext cx="96" cy="46"/>
            </a:xfrm>
            <a:custGeom>
              <a:avLst/>
              <a:gdLst>
                <a:gd name="T0" fmla="*/ 11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3" name="Freeform 64"/>
            <p:cNvSpPr>
              <a:spLocks/>
            </p:cNvSpPr>
            <p:nvPr/>
          </p:nvSpPr>
          <p:spPr bwMode="auto">
            <a:xfrm>
              <a:off x="1133"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7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4" name="Freeform 65"/>
            <p:cNvSpPr>
              <a:spLocks/>
            </p:cNvSpPr>
            <p:nvPr/>
          </p:nvSpPr>
          <p:spPr bwMode="auto">
            <a:xfrm>
              <a:off x="1145"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5" name="Freeform 66"/>
            <p:cNvSpPr>
              <a:spLocks/>
            </p:cNvSpPr>
            <p:nvPr/>
          </p:nvSpPr>
          <p:spPr bwMode="auto">
            <a:xfrm>
              <a:off x="997"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6" name="Rectangle 67"/>
            <p:cNvSpPr>
              <a:spLocks noChangeArrowheads="1"/>
            </p:cNvSpPr>
            <p:nvPr/>
          </p:nvSpPr>
          <p:spPr bwMode="auto">
            <a:xfrm>
              <a:off x="113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7" name="Rectangle 68"/>
            <p:cNvSpPr>
              <a:spLocks noChangeArrowheads="1"/>
            </p:cNvSpPr>
            <p:nvPr/>
          </p:nvSpPr>
          <p:spPr bwMode="auto">
            <a:xfrm>
              <a:off x="97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8" name="Rectangle 69"/>
            <p:cNvSpPr>
              <a:spLocks noChangeArrowheads="1"/>
            </p:cNvSpPr>
            <p:nvPr/>
          </p:nvSpPr>
          <p:spPr bwMode="auto">
            <a:xfrm>
              <a:off x="113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9" name="Rectangle 70"/>
            <p:cNvSpPr>
              <a:spLocks noChangeArrowheads="1"/>
            </p:cNvSpPr>
            <p:nvPr/>
          </p:nvSpPr>
          <p:spPr bwMode="auto">
            <a:xfrm>
              <a:off x="97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90" name="Freeform 71"/>
            <p:cNvSpPr>
              <a:spLocks/>
            </p:cNvSpPr>
            <p:nvPr/>
          </p:nvSpPr>
          <p:spPr bwMode="auto">
            <a:xfrm>
              <a:off x="995" y="2542"/>
              <a:ext cx="84" cy="54"/>
            </a:xfrm>
            <a:custGeom>
              <a:avLst/>
              <a:gdLst>
                <a:gd name="T0" fmla="*/ 0 w 84"/>
                <a:gd name="T1" fmla="*/ 10 h 54"/>
                <a:gd name="T2" fmla="*/ 9 w 84"/>
                <a:gd name="T3" fmla="*/ 0 h 54"/>
                <a:gd name="T4" fmla="*/ 17 w 84"/>
                <a:gd name="T5" fmla="*/ 3 h 54"/>
                <a:gd name="T6" fmla="*/ 43 w 84"/>
                <a:gd name="T7" fmla="*/ 10 h 54"/>
                <a:gd name="T8" fmla="*/ 57 w 84"/>
                <a:gd name="T9" fmla="*/ 5 h 54"/>
                <a:gd name="T10" fmla="*/ 63 w 84"/>
                <a:gd name="T11" fmla="*/ 15 h 54"/>
                <a:gd name="T12" fmla="*/ 63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7" y="5"/>
                  </a:lnTo>
                  <a:lnTo>
                    <a:pt x="63" y="15"/>
                  </a:lnTo>
                  <a:lnTo>
                    <a:pt x="63"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1" name="Freeform 72"/>
            <p:cNvSpPr>
              <a:spLocks/>
            </p:cNvSpPr>
            <p:nvPr/>
          </p:nvSpPr>
          <p:spPr bwMode="auto">
            <a:xfrm>
              <a:off x="1435"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2" name="Line 73"/>
            <p:cNvSpPr>
              <a:spLocks noChangeShapeType="1"/>
            </p:cNvSpPr>
            <p:nvPr/>
          </p:nvSpPr>
          <p:spPr bwMode="auto">
            <a:xfrm>
              <a:off x="150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3" name="Line 74"/>
            <p:cNvSpPr>
              <a:spLocks noChangeShapeType="1"/>
            </p:cNvSpPr>
            <p:nvPr/>
          </p:nvSpPr>
          <p:spPr bwMode="auto">
            <a:xfrm>
              <a:off x="151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4" name="Rectangle 75"/>
            <p:cNvSpPr>
              <a:spLocks noChangeArrowheads="1"/>
            </p:cNvSpPr>
            <p:nvPr/>
          </p:nvSpPr>
          <p:spPr bwMode="auto">
            <a:xfrm>
              <a:off x="149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95" name="Line 76"/>
            <p:cNvSpPr>
              <a:spLocks noChangeShapeType="1"/>
            </p:cNvSpPr>
            <p:nvPr/>
          </p:nvSpPr>
          <p:spPr bwMode="auto">
            <a:xfrm flipV="1">
              <a:off x="1610"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6" name="Line 77"/>
            <p:cNvSpPr>
              <a:spLocks noChangeShapeType="1"/>
            </p:cNvSpPr>
            <p:nvPr/>
          </p:nvSpPr>
          <p:spPr bwMode="auto">
            <a:xfrm>
              <a:off x="1516"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7" name="Rectangle 78"/>
            <p:cNvSpPr>
              <a:spLocks noChangeArrowheads="1"/>
            </p:cNvSpPr>
            <p:nvPr/>
          </p:nvSpPr>
          <p:spPr bwMode="auto">
            <a:xfrm>
              <a:off x="145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98" name="Rectangle 79"/>
            <p:cNvSpPr>
              <a:spLocks noChangeArrowheads="1"/>
            </p:cNvSpPr>
            <p:nvPr/>
          </p:nvSpPr>
          <p:spPr bwMode="auto">
            <a:xfrm rot="-5400000">
              <a:off x="135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99" name="Freeform 80"/>
            <p:cNvSpPr>
              <a:spLocks/>
            </p:cNvSpPr>
            <p:nvPr/>
          </p:nvSpPr>
          <p:spPr bwMode="auto">
            <a:xfrm>
              <a:off x="1646"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0" name="Freeform 81"/>
            <p:cNvSpPr>
              <a:spLocks/>
            </p:cNvSpPr>
            <p:nvPr/>
          </p:nvSpPr>
          <p:spPr bwMode="auto">
            <a:xfrm>
              <a:off x="1648" y="2397"/>
              <a:ext cx="24" cy="45"/>
            </a:xfrm>
            <a:custGeom>
              <a:avLst/>
              <a:gdLst>
                <a:gd name="T0" fmla="*/ 13 w 24"/>
                <a:gd name="T1" fmla="*/ 0 h 45"/>
                <a:gd name="T2" fmla="*/ 10 w 24"/>
                <a:gd name="T3" fmla="*/ 6 h 45"/>
                <a:gd name="T4" fmla="*/ 0 w 24"/>
                <a:gd name="T5" fmla="*/ 14 h 45"/>
                <a:gd name="T6" fmla="*/ 0 w 24"/>
                <a:gd name="T7" fmla="*/ 25 h 45"/>
                <a:gd name="T8" fmla="*/ 5 w 24"/>
                <a:gd name="T9" fmla="*/ 33 h 45"/>
                <a:gd name="T10" fmla="*/ 10 w 24"/>
                <a:gd name="T11" fmla="*/ 44 h 45"/>
                <a:gd name="T12" fmla="*/ 23 w 24"/>
                <a:gd name="T13" fmla="*/ 41 h 45"/>
                <a:gd name="T14" fmla="*/ 17 w 24"/>
                <a:gd name="T15" fmla="*/ 3 h 45"/>
                <a:gd name="T16" fmla="*/ 13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3" y="0"/>
                  </a:moveTo>
                  <a:lnTo>
                    <a:pt x="10" y="6"/>
                  </a:lnTo>
                  <a:lnTo>
                    <a:pt x="0" y="14"/>
                  </a:lnTo>
                  <a:lnTo>
                    <a:pt x="0" y="25"/>
                  </a:lnTo>
                  <a:lnTo>
                    <a:pt x="5" y="33"/>
                  </a:lnTo>
                  <a:lnTo>
                    <a:pt x="10" y="44"/>
                  </a:lnTo>
                  <a:lnTo>
                    <a:pt x="23" y="41"/>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1" name="Freeform 82"/>
            <p:cNvSpPr>
              <a:spLocks/>
            </p:cNvSpPr>
            <p:nvPr/>
          </p:nvSpPr>
          <p:spPr bwMode="auto">
            <a:xfrm>
              <a:off x="1661"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2" name="Freeform 83"/>
            <p:cNvSpPr>
              <a:spLocks/>
            </p:cNvSpPr>
            <p:nvPr/>
          </p:nvSpPr>
          <p:spPr bwMode="auto">
            <a:xfrm>
              <a:off x="1512" y="2386"/>
              <a:ext cx="41" cy="97"/>
            </a:xfrm>
            <a:custGeom>
              <a:avLst/>
              <a:gdLst>
                <a:gd name="T0" fmla="*/ 0 w 41"/>
                <a:gd name="T1" fmla="*/ 6 h 97"/>
                <a:gd name="T2" fmla="*/ 25 w 41"/>
                <a:gd name="T3" fmla="*/ 0 h 97"/>
                <a:gd name="T4" fmla="*/ 40 w 41"/>
                <a:gd name="T5" fmla="*/ 36 h 97"/>
                <a:gd name="T6" fmla="*/ 32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3" name="Rectangle 84"/>
            <p:cNvSpPr>
              <a:spLocks noChangeArrowheads="1"/>
            </p:cNvSpPr>
            <p:nvPr/>
          </p:nvSpPr>
          <p:spPr bwMode="auto">
            <a:xfrm>
              <a:off x="164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4" name="Rectangle 85"/>
            <p:cNvSpPr>
              <a:spLocks noChangeArrowheads="1"/>
            </p:cNvSpPr>
            <p:nvPr/>
          </p:nvSpPr>
          <p:spPr bwMode="auto">
            <a:xfrm>
              <a:off x="148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5" name="Rectangle 86"/>
            <p:cNvSpPr>
              <a:spLocks noChangeArrowheads="1"/>
            </p:cNvSpPr>
            <p:nvPr/>
          </p:nvSpPr>
          <p:spPr bwMode="auto">
            <a:xfrm>
              <a:off x="164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6" name="Rectangle 87"/>
            <p:cNvSpPr>
              <a:spLocks noChangeArrowheads="1"/>
            </p:cNvSpPr>
            <p:nvPr/>
          </p:nvSpPr>
          <p:spPr bwMode="auto">
            <a:xfrm>
              <a:off x="1488"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7" name="Freeform 88"/>
            <p:cNvSpPr>
              <a:spLocks/>
            </p:cNvSpPr>
            <p:nvPr/>
          </p:nvSpPr>
          <p:spPr bwMode="auto">
            <a:xfrm>
              <a:off x="1510" y="2542"/>
              <a:ext cx="85" cy="54"/>
            </a:xfrm>
            <a:custGeom>
              <a:avLst/>
              <a:gdLst>
                <a:gd name="T0" fmla="*/ 0 w 85"/>
                <a:gd name="T1" fmla="*/ 10 h 54"/>
                <a:gd name="T2" fmla="*/ 9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9"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8" name="Freeform 89"/>
            <p:cNvSpPr>
              <a:spLocks/>
            </p:cNvSpPr>
            <p:nvPr/>
          </p:nvSpPr>
          <p:spPr bwMode="auto">
            <a:xfrm>
              <a:off x="195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9" name="Line 90"/>
            <p:cNvSpPr>
              <a:spLocks noChangeShapeType="1"/>
            </p:cNvSpPr>
            <p:nvPr/>
          </p:nvSpPr>
          <p:spPr bwMode="auto">
            <a:xfrm>
              <a:off x="202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0" name="Line 91"/>
            <p:cNvSpPr>
              <a:spLocks noChangeShapeType="1"/>
            </p:cNvSpPr>
            <p:nvPr/>
          </p:nvSpPr>
          <p:spPr bwMode="auto">
            <a:xfrm>
              <a:off x="202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1" name="Rectangle 92"/>
            <p:cNvSpPr>
              <a:spLocks noChangeArrowheads="1"/>
            </p:cNvSpPr>
            <p:nvPr/>
          </p:nvSpPr>
          <p:spPr bwMode="auto">
            <a:xfrm>
              <a:off x="2013"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12" name="Line 93"/>
            <p:cNvSpPr>
              <a:spLocks noChangeShapeType="1"/>
            </p:cNvSpPr>
            <p:nvPr/>
          </p:nvSpPr>
          <p:spPr bwMode="auto">
            <a:xfrm flipV="1">
              <a:off x="2125"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3" name="Line 94"/>
            <p:cNvSpPr>
              <a:spLocks noChangeShapeType="1"/>
            </p:cNvSpPr>
            <p:nvPr/>
          </p:nvSpPr>
          <p:spPr bwMode="auto">
            <a:xfrm>
              <a:off x="2032"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4" name="Rectangle 95"/>
            <p:cNvSpPr>
              <a:spLocks noChangeArrowheads="1"/>
            </p:cNvSpPr>
            <p:nvPr/>
          </p:nvSpPr>
          <p:spPr bwMode="auto">
            <a:xfrm>
              <a:off x="196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15" name="Rectangle 96"/>
            <p:cNvSpPr>
              <a:spLocks noChangeArrowheads="1"/>
            </p:cNvSpPr>
            <p:nvPr/>
          </p:nvSpPr>
          <p:spPr bwMode="auto">
            <a:xfrm rot="-5400000">
              <a:off x="187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16" name="Freeform 97"/>
            <p:cNvSpPr>
              <a:spLocks/>
            </p:cNvSpPr>
            <p:nvPr/>
          </p:nvSpPr>
          <p:spPr bwMode="auto">
            <a:xfrm>
              <a:off x="2161"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7" name="Freeform 98"/>
            <p:cNvSpPr>
              <a:spLocks/>
            </p:cNvSpPr>
            <p:nvPr/>
          </p:nvSpPr>
          <p:spPr bwMode="auto">
            <a:xfrm>
              <a:off x="2164"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8" name="Freeform 99"/>
            <p:cNvSpPr>
              <a:spLocks/>
            </p:cNvSpPr>
            <p:nvPr/>
          </p:nvSpPr>
          <p:spPr bwMode="auto">
            <a:xfrm>
              <a:off x="2176"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9" name="Freeform 100"/>
            <p:cNvSpPr>
              <a:spLocks/>
            </p:cNvSpPr>
            <p:nvPr/>
          </p:nvSpPr>
          <p:spPr bwMode="auto">
            <a:xfrm>
              <a:off x="2027"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0" name="Rectangle 101"/>
            <p:cNvSpPr>
              <a:spLocks noChangeArrowheads="1"/>
            </p:cNvSpPr>
            <p:nvPr/>
          </p:nvSpPr>
          <p:spPr bwMode="auto">
            <a:xfrm>
              <a:off x="216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1" name="Rectangle 102"/>
            <p:cNvSpPr>
              <a:spLocks noChangeArrowheads="1"/>
            </p:cNvSpPr>
            <p:nvPr/>
          </p:nvSpPr>
          <p:spPr bwMode="auto">
            <a:xfrm>
              <a:off x="200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2" name="Rectangle 103"/>
            <p:cNvSpPr>
              <a:spLocks noChangeArrowheads="1"/>
            </p:cNvSpPr>
            <p:nvPr/>
          </p:nvSpPr>
          <p:spPr bwMode="auto">
            <a:xfrm>
              <a:off x="216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3" name="Rectangle 104"/>
            <p:cNvSpPr>
              <a:spLocks noChangeArrowheads="1"/>
            </p:cNvSpPr>
            <p:nvPr/>
          </p:nvSpPr>
          <p:spPr bwMode="auto">
            <a:xfrm>
              <a:off x="200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4" name="Freeform 105"/>
            <p:cNvSpPr>
              <a:spLocks/>
            </p:cNvSpPr>
            <p:nvPr/>
          </p:nvSpPr>
          <p:spPr bwMode="auto">
            <a:xfrm>
              <a:off x="202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5" name="Freeform 106"/>
            <p:cNvSpPr>
              <a:spLocks/>
            </p:cNvSpPr>
            <p:nvPr/>
          </p:nvSpPr>
          <p:spPr bwMode="auto">
            <a:xfrm>
              <a:off x="246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6" name="Line 107"/>
            <p:cNvSpPr>
              <a:spLocks noChangeShapeType="1"/>
            </p:cNvSpPr>
            <p:nvPr/>
          </p:nvSpPr>
          <p:spPr bwMode="auto">
            <a:xfrm>
              <a:off x="253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7" name="Line 108"/>
            <p:cNvSpPr>
              <a:spLocks noChangeShapeType="1"/>
            </p:cNvSpPr>
            <p:nvPr/>
          </p:nvSpPr>
          <p:spPr bwMode="auto">
            <a:xfrm>
              <a:off x="254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8" name="Rectangle 109"/>
            <p:cNvSpPr>
              <a:spLocks noChangeArrowheads="1"/>
            </p:cNvSpPr>
            <p:nvPr/>
          </p:nvSpPr>
          <p:spPr bwMode="auto">
            <a:xfrm>
              <a:off x="2528"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29" name="Line 110"/>
            <p:cNvSpPr>
              <a:spLocks noChangeShapeType="1"/>
            </p:cNvSpPr>
            <p:nvPr/>
          </p:nvSpPr>
          <p:spPr bwMode="auto">
            <a:xfrm flipV="1">
              <a:off x="264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0" name="Line 111"/>
            <p:cNvSpPr>
              <a:spLocks noChangeShapeType="1"/>
            </p:cNvSpPr>
            <p:nvPr/>
          </p:nvSpPr>
          <p:spPr bwMode="auto">
            <a:xfrm>
              <a:off x="2547"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1" name="Rectangle 112"/>
            <p:cNvSpPr>
              <a:spLocks noChangeArrowheads="1"/>
            </p:cNvSpPr>
            <p:nvPr/>
          </p:nvSpPr>
          <p:spPr bwMode="auto">
            <a:xfrm>
              <a:off x="248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32" name="Rectangle 113"/>
            <p:cNvSpPr>
              <a:spLocks noChangeArrowheads="1"/>
            </p:cNvSpPr>
            <p:nvPr/>
          </p:nvSpPr>
          <p:spPr bwMode="auto">
            <a:xfrm rot="-5400000">
              <a:off x="238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33" name="Freeform 114"/>
            <p:cNvSpPr>
              <a:spLocks/>
            </p:cNvSpPr>
            <p:nvPr/>
          </p:nvSpPr>
          <p:spPr bwMode="auto">
            <a:xfrm>
              <a:off x="2677" y="2547"/>
              <a:ext cx="96" cy="46"/>
            </a:xfrm>
            <a:custGeom>
              <a:avLst/>
              <a:gdLst>
                <a:gd name="T0" fmla="*/ 11 w 96"/>
                <a:gd name="T1" fmla="*/ 45 h 46"/>
                <a:gd name="T2" fmla="*/ 0 w 96"/>
                <a:gd name="T3" fmla="*/ 20 h 46"/>
                <a:gd name="T4" fmla="*/ 20 w 96"/>
                <a:gd name="T5" fmla="*/ 7 h 46"/>
                <a:gd name="T6" fmla="*/ 56 w 96"/>
                <a:gd name="T7" fmla="*/ 0 h 46"/>
                <a:gd name="T8" fmla="*/ 95 w 96"/>
                <a:gd name="T9" fmla="*/ 13 h 46"/>
                <a:gd name="T10" fmla="*/ 93 w 96"/>
                <a:gd name="T11" fmla="*/ 38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4" name="Freeform 115"/>
            <p:cNvSpPr>
              <a:spLocks/>
            </p:cNvSpPr>
            <p:nvPr/>
          </p:nvSpPr>
          <p:spPr bwMode="auto">
            <a:xfrm>
              <a:off x="2679"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5" name="Freeform 116"/>
            <p:cNvSpPr>
              <a:spLocks/>
            </p:cNvSpPr>
            <p:nvPr/>
          </p:nvSpPr>
          <p:spPr bwMode="auto">
            <a:xfrm>
              <a:off x="2691"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6" name="Freeform 117"/>
            <p:cNvSpPr>
              <a:spLocks/>
            </p:cNvSpPr>
            <p:nvPr/>
          </p:nvSpPr>
          <p:spPr bwMode="auto">
            <a:xfrm>
              <a:off x="2543"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7" name="Rectangle 118"/>
            <p:cNvSpPr>
              <a:spLocks noChangeArrowheads="1"/>
            </p:cNvSpPr>
            <p:nvPr/>
          </p:nvSpPr>
          <p:spPr bwMode="auto">
            <a:xfrm>
              <a:off x="267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8" name="Rectangle 119"/>
            <p:cNvSpPr>
              <a:spLocks noChangeArrowheads="1"/>
            </p:cNvSpPr>
            <p:nvPr/>
          </p:nvSpPr>
          <p:spPr bwMode="auto">
            <a:xfrm>
              <a:off x="251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9" name="Rectangle 120"/>
            <p:cNvSpPr>
              <a:spLocks noChangeArrowheads="1"/>
            </p:cNvSpPr>
            <p:nvPr/>
          </p:nvSpPr>
          <p:spPr bwMode="auto">
            <a:xfrm>
              <a:off x="267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0" name="Rectangle 121"/>
            <p:cNvSpPr>
              <a:spLocks noChangeArrowheads="1"/>
            </p:cNvSpPr>
            <p:nvPr/>
          </p:nvSpPr>
          <p:spPr bwMode="auto">
            <a:xfrm>
              <a:off x="251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1" name="Freeform 122"/>
            <p:cNvSpPr>
              <a:spLocks/>
            </p:cNvSpPr>
            <p:nvPr/>
          </p:nvSpPr>
          <p:spPr bwMode="auto">
            <a:xfrm>
              <a:off x="2541"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2" name="Freeform 123"/>
            <p:cNvSpPr>
              <a:spLocks/>
            </p:cNvSpPr>
            <p:nvPr/>
          </p:nvSpPr>
          <p:spPr bwMode="auto">
            <a:xfrm>
              <a:off x="2981"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3" name="Line 124"/>
            <p:cNvSpPr>
              <a:spLocks noChangeShapeType="1"/>
            </p:cNvSpPr>
            <p:nvPr/>
          </p:nvSpPr>
          <p:spPr bwMode="auto">
            <a:xfrm>
              <a:off x="305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4" name="Line 125"/>
            <p:cNvSpPr>
              <a:spLocks noChangeShapeType="1"/>
            </p:cNvSpPr>
            <p:nvPr/>
          </p:nvSpPr>
          <p:spPr bwMode="auto">
            <a:xfrm>
              <a:off x="305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5" name="Rectangle 126"/>
            <p:cNvSpPr>
              <a:spLocks noChangeArrowheads="1"/>
            </p:cNvSpPr>
            <p:nvPr/>
          </p:nvSpPr>
          <p:spPr bwMode="auto">
            <a:xfrm>
              <a:off x="304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46" name="Line 127"/>
            <p:cNvSpPr>
              <a:spLocks noChangeShapeType="1"/>
            </p:cNvSpPr>
            <p:nvPr/>
          </p:nvSpPr>
          <p:spPr bwMode="auto">
            <a:xfrm flipV="1">
              <a:off x="315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7" name="Line 128"/>
            <p:cNvSpPr>
              <a:spLocks noChangeShapeType="1"/>
            </p:cNvSpPr>
            <p:nvPr/>
          </p:nvSpPr>
          <p:spPr bwMode="auto">
            <a:xfrm>
              <a:off x="306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8" name="Rectangle 129"/>
            <p:cNvSpPr>
              <a:spLocks noChangeArrowheads="1"/>
            </p:cNvSpPr>
            <p:nvPr/>
          </p:nvSpPr>
          <p:spPr bwMode="auto">
            <a:xfrm>
              <a:off x="299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49" name="Rectangle 130"/>
            <p:cNvSpPr>
              <a:spLocks noChangeArrowheads="1"/>
            </p:cNvSpPr>
            <p:nvPr/>
          </p:nvSpPr>
          <p:spPr bwMode="auto">
            <a:xfrm rot="-5400000">
              <a:off x="290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50" name="Freeform 131"/>
            <p:cNvSpPr>
              <a:spLocks/>
            </p:cNvSpPr>
            <p:nvPr/>
          </p:nvSpPr>
          <p:spPr bwMode="auto">
            <a:xfrm>
              <a:off x="3192"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1" name="Freeform 132"/>
            <p:cNvSpPr>
              <a:spLocks/>
            </p:cNvSpPr>
            <p:nvPr/>
          </p:nvSpPr>
          <p:spPr bwMode="auto">
            <a:xfrm>
              <a:off x="3194" y="2397"/>
              <a:ext cx="23" cy="45"/>
            </a:xfrm>
            <a:custGeom>
              <a:avLst/>
              <a:gdLst>
                <a:gd name="T0" fmla="*/ 12 w 23"/>
                <a:gd name="T1" fmla="*/ 0 h 45"/>
                <a:gd name="T2" fmla="*/ 11 w 23"/>
                <a:gd name="T3" fmla="*/ 6 h 45"/>
                <a:gd name="T4" fmla="*/ 0 w 23"/>
                <a:gd name="T5" fmla="*/ 14 h 45"/>
                <a:gd name="T6" fmla="*/ 0 w 23"/>
                <a:gd name="T7" fmla="*/ 25 h 45"/>
                <a:gd name="T8" fmla="*/ 4 w 23"/>
                <a:gd name="T9" fmla="*/ 33 h 45"/>
                <a:gd name="T10" fmla="*/ 11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1" y="6"/>
                  </a:lnTo>
                  <a:lnTo>
                    <a:pt x="0" y="14"/>
                  </a:lnTo>
                  <a:lnTo>
                    <a:pt x="0" y="25"/>
                  </a:lnTo>
                  <a:lnTo>
                    <a:pt x="4" y="33"/>
                  </a:lnTo>
                  <a:lnTo>
                    <a:pt x="11"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2" name="Freeform 133"/>
            <p:cNvSpPr>
              <a:spLocks/>
            </p:cNvSpPr>
            <p:nvPr/>
          </p:nvSpPr>
          <p:spPr bwMode="auto">
            <a:xfrm>
              <a:off x="3206"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3" name="Freeform 134"/>
            <p:cNvSpPr>
              <a:spLocks/>
            </p:cNvSpPr>
            <p:nvPr/>
          </p:nvSpPr>
          <p:spPr bwMode="auto">
            <a:xfrm>
              <a:off x="3058"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2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4" name="Rectangle 135"/>
            <p:cNvSpPr>
              <a:spLocks noChangeArrowheads="1"/>
            </p:cNvSpPr>
            <p:nvPr/>
          </p:nvSpPr>
          <p:spPr bwMode="auto">
            <a:xfrm>
              <a:off x="319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5" name="Rectangle 136"/>
            <p:cNvSpPr>
              <a:spLocks noChangeArrowheads="1"/>
            </p:cNvSpPr>
            <p:nvPr/>
          </p:nvSpPr>
          <p:spPr bwMode="auto">
            <a:xfrm>
              <a:off x="303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6" name="Rectangle 137"/>
            <p:cNvSpPr>
              <a:spLocks noChangeArrowheads="1"/>
            </p:cNvSpPr>
            <p:nvPr/>
          </p:nvSpPr>
          <p:spPr bwMode="auto">
            <a:xfrm>
              <a:off x="319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7" name="Rectangle 138"/>
            <p:cNvSpPr>
              <a:spLocks noChangeArrowheads="1"/>
            </p:cNvSpPr>
            <p:nvPr/>
          </p:nvSpPr>
          <p:spPr bwMode="auto">
            <a:xfrm>
              <a:off x="3034"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8" name="Freeform 139"/>
            <p:cNvSpPr>
              <a:spLocks/>
            </p:cNvSpPr>
            <p:nvPr/>
          </p:nvSpPr>
          <p:spPr bwMode="auto">
            <a:xfrm>
              <a:off x="305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9" name="Freeform 140"/>
            <p:cNvSpPr>
              <a:spLocks/>
            </p:cNvSpPr>
            <p:nvPr/>
          </p:nvSpPr>
          <p:spPr bwMode="auto">
            <a:xfrm>
              <a:off x="349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0" name="Line 141"/>
            <p:cNvSpPr>
              <a:spLocks noChangeShapeType="1"/>
            </p:cNvSpPr>
            <p:nvPr/>
          </p:nvSpPr>
          <p:spPr bwMode="auto">
            <a:xfrm>
              <a:off x="356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1" name="Line 142"/>
            <p:cNvSpPr>
              <a:spLocks noChangeShapeType="1"/>
            </p:cNvSpPr>
            <p:nvPr/>
          </p:nvSpPr>
          <p:spPr bwMode="auto">
            <a:xfrm>
              <a:off x="357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2" name="Rectangle 143"/>
            <p:cNvSpPr>
              <a:spLocks noChangeArrowheads="1"/>
            </p:cNvSpPr>
            <p:nvPr/>
          </p:nvSpPr>
          <p:spPr bwMode="auto">
            <a:xfrm>
              <a:off x="3559"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63" name="Line 144"/>
            <p:cNvSpPr>
              <a:spLocks noChangeShapeType="1"/>
            </p:cNvSpPr>
            <p:nvPr/>
          </p:nvSpPr>
          <p:spPr bwMode="auto">
            <a:xfrm flipV="1">
              <a:off x="367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4" name="Line 145"/>
            <p:cNvSpPr>
              <a:spLocks noChangeShapeType="1"/>
            </p:cNvSpPr>
            <p:nvPr/>
          </p:nvSpPr>
          <p:spPr bwMode="auto">
            <a:xfrm>
              <a:off x="3577"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5" name="Rectangle 146"/>
            <p:cNvSpPr>
              <a:spLocks noChangeArrowheads="1"/>
            </p:cNvSpPr>
            <p:nvPr/>
          </p:nvSpPr>
          <p:spPr bwMode="auto">
            <a:xfrm>
              <a:off x="351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66" name="Rectangle 147"/>
            <p:cNvSpPr>
              <a:spLocks noChangeArrowheads="1"/>
            </p:cNvSpPr>
            <p:nvPr/>
          </p:nvSpPr>
          <p:spPr bwMode="auto">
            <a:xfrm rot="-5400000">
              <a:off x="3419"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67" name="Freeform 148"/>
            <p:cNvSpPr>
              <a:spLocks/>
            </p:cNvSpPr>
            <p:nvPr/>
          </p:nvSpPr>
          <p:spPr bwMode="auto">
            <a:xfrm>
              <a:off x="3708" y="2547"/>
              <a:ext cx="95" cy="46"/>
            </a:xfrm>
            <a:custGeom>
              <a:avLst/>
              <a:gdLst>
                <a:gd name="T0" fmla="*/ 11 w 95"/>
                <a:gd name="T1" fmla="*/ 45 h 46"/>
                <a:gd name="T2" fmla="*/ 0 w 95"/>
                <a:gd name="T3" fmla="*/ 20 h 46"/>
                <a:gd name="T4" fmla="*/ 20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8" name="Freeform 149"/>
            <p:cNvSpPr>
              <a:spLocks/>
            </p:cNvSpPr>
            <p:nvPr/>
          </p:nvSpPr>
          <p:spPr bwMode="auto">
            <a:xfrm>
              <a:off x="3710" y="2397"/>
              <a:ext cx="23" cy="45"/>
            </a:xfrm>
            <a:custGeom>
              <a:avLst/>
              <a:gdLst>
                <a:gd name="T0" fmla="*/ 11 w 23"/>
                <a:gd name="T1" fmla="*/ 0 h 45"/>
                <a:gd name="T2" fmla="*/ 10 w 23"/>
                <a:gd name="T3" fmla="*/ 6 h 45"/>
                <a:gd name="T4" fmla="*/ 0 w 23"/>
                <a:gd name="T5" fmla="*/ 14 h 45"/>
                <a:gd name="T6" fmla="*/ 0 w 23"/>
                <a:gd name="T7" fmla="*/ 25 h 45"/>
                <a:gd name="T8" fmla="*/ 3 w 23"/>
                <a:gd name="T9" fmla="*/ 33 h 45"/>
                <a:gd name="T10" fmla="*/ 10 w 23"/>
                <a:gd name="T11" fmla="*/ 44 h 45"/>
                <a:gd name="T12" fmla="*/ 22 w 23"/>
                <a:gd name="T13" fmla="*/ 41 h 45"/>
                <a:gd name="T14" fmla="*/ 16 w 23"/>
                <a:gd name="T15" fmla="*/ 3 h 45"/>
                <a:gd name="T16" fmla="*/ 11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1" y="0"/>
                  </a:moveTo>
                  <a:lnTo>
                    <a:pt x="10" y="6"/>
                  </a:lnTo>
                  <a:lnTo>
                    <a:pt x="0" y="14"/>
                  </a:lnTo>
                  <a:lnTo>
                    <a:pt x="0" y="25"/>
                  </a:lnTo>
                  <a:lnTo>
                    <a:pt x="3" y="33"/>
                  </a:lnTo>
                  <a:lnTo>
                    <a:pt x="10" y="44"/>
                  </a:lnTo>
                  <a:lnTo>
                    <a:pt x="22" y="41"/>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9" name="Freeform 150"/>
            <p:cNvSpPr>
              <a:spLocks/>
            </p:cNvSpPr>
            <p:nvPr/>
          </p:nvSpPr>
          <p:spPr bwMode="auto">
            <a:xfrm>
              <a:off x="3721"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0" name="Freeform 151"/>
            <p:cNvSpPr>
              <a:spLocks/>
            </p:cNvSpPr>
            <p:nvPr/>
          </p:nvSpPr>
          <p:spPr bwMode="auto">
            <a:xfrm>
              <a:off x="3573"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1" name="Rectangle 152"/>
            <p:cNvSpPr>
              <a:spLocks noChangeArrowheads="1"/>
            </p:cNvSpPr>
            <p:nvPr/>
          </p:nvSpPr>
          <p:spPr bwMode="auto">
            <a:xfrm>
              <a:off x="3706"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2" name="Rectangle 153"/>
            <p:cNvSpPr>
              <a:spLocks noChangeArrowheads="1"/>
            </p:cNvSpPr>
            <p:nvPr/>
          </p:nvSpPr>
          <p:spPr bwMode="auto">
            <a:xfrm>
              <a:off x="3547"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3" name="Rectangle 154"/>
            <p:cNvSpPr>
              <a:spLocks noChangeArrowheads="1"/>
            </p:cNvSpPr>
            <p:nvPr/>
          </p:nvSpPr>
          <p:spPr bwMode="auto">
            <a:xfrm>
              <a:off x="3710"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4" name="Rectangle 155"/>
            <p:cNvSpPr>
              <a:spLocks noChangeArrowheads="1"/>
            </p:cNvSpPr>
            <p:nvPr/>
          </p:nvSpPr>
          <p:spPr bwMode="auto">
            <a:xfrm>
              <a:off x="354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5" name="Freeform 156"/>
            <p:cNvSpPr>
              <a:spLocks/>
            </p:cNvSpPr>
            <p:nvPr/>
          </p:nvSpPr>
          <p:spPr bwMode="auto">
            <a:xfrm>
              <a:off x="3571" y="2542"/>
              <a:ext cx="84" cy="54"/>
            </a:xfrm>
            <a:custGeom>
              <a:avLst/>
              <a:gdLst>
                <a:gd name="T0" fmla="*/ 0 w 84"/>
                <a:gd name="T1" fmla="*/ 10 h 54"/>
                <a:gd name="T2" fmla="*/ 10 w 84"/>
                <a:gd name="T3" fmla="*/ 0 h 54"/>
                <a:gd name="T4" fmla="*/ 17 w 84"/>
                <a:gd name="T5" fmla="*/ 3 h 54"/>
                <a:gd name="T6" fmla="*/ 44 w 84"/>
                <a:gd name="T7" fmla="*/ 10 h 54"/>
                <a:gd name="T8" fmla="*/ 57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10" y="0"/>
                  </a:lnTo>
                  <a:lnTo>
                    <a:pt x="17" y="3"/>
                  </a:lnTo>
                  <a:lnTo>
                    <a:pt x="44" y="10"/>
                  </a:lnTo>
                  <a:lnTo>
                    <a:pt x="57"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6" name="Freeform 157"/>
            <p:cNvSpPr>
              <a:spLocks/>
            </p:cNvSpPr>
            <p:nvPr/>
          </p:nvSpPr>
          <p:spPr bwMode="auto">
            <a:xfrm>
              <a:off x="4011"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7" name="Line 158"/>
            <p:cNvSpPr>
              <a:spLocks noChangeShapeType="1"/>
            </p:cNvSpPr>
            <p:nvPr/>
          </p:nvSpPr>
          <p:spPr bwMode="auto">
            <a:xfrm>
              <a:off x="408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8" name="Line 159"/>
            <p:cNvSpPr>
              <a:spLocks noChangeShapeType="1"/>
            </p:cNvSpPr>
            <p:nvPr/>
          </p:nvSpPr>
          <p:spPr bwMode="auto">
            <a:xfrm>
              <a:off x="408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9" name="Rectangle 160"/>
            <p:cNvSpPr>
              <a:spLocks noChangeArrowheads="1"/>
            </p:cNvSpPr>
            <p:nvPr/>
          </p:nvSpPr>
          <p:spPr bwMode="auto">
            <a:xfrm>
              <a:off x="407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80" name="Line 161"/>
            <p:cNvSpPr>
              <a:spLocks noChangeShapeType="1"/>
            </p:cNvSpPr>
            <p:nvPr/>
          </p:nvSpPr>
          <p:spPr bwMode="auto">
            <a:xfrm flipV="1">
              <a:off x="418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1" name="Line 162"/>
            <p:cNvSpPr>
              <a:spLocks noChangeShapeType="1"/>
            </p:cNvSpPr>
            <p:nvPr/>
          </p:nvSpPr>
          <p:spPr bwMode="auto">
            <a:xfrm>
              <a:off x="409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2" name="Rectangle 163"/>
            <p:cNvSpPr>
              <a:spLocks noChangeArrowheads="1"/>
            </p:cNvSpPr>
            <p:nvPr/>
          </p:nvSpPr>
          <p:spPr bwMode="auto">
            <a:xfrm>
              <a:off x="402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83" name="Rectangle 164"/>
            <p:cNvSpPr>
              <a:spLocks noChangeArrowheads="1"/>
            </p:cNvSpPr>
            <p:nvPr/>
          </p:nvSpPr>
          <p:spPr bwMode="auto">
            <a:xfrm rot="-5400000">
              <a:off x="3934"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84" name="Freeform 165"/>
            <p:cNvSpPr>
              <a:spLocks/>
            </p:cNvSpPr>
            <p:nvPr/>
          </p:nvSpPr>
          <p:spPr bwMode="auto">
            <a:xfrm>
              <a:off x="4223" y="2547"/>
              <a:ext cx="95" cy="46"/>
            </a:xfrm>
            <a:custGeom>
              <a:avLst/>
              <a:gdLst>
                <a:gd name="T0" fmla="*/ 11 w 95"/>
                <a:gd name="T1" fmla="*/ 45 h 46"/>
                <a:gd name="T2" fmla="*/ 0 w 95"/>
                <a:gd name="T3" fmla="*/ 20 h 46"/>
                <a:gd name="T4" fmla="*/ 21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5" name="Freeform 166"/>
            <p:cNvSpPr>
              <a:spLocks/>
            </p:cNvSpPr>
            <p:nvPr/>
          </p:nvSpPr>
          <p:spPr bwMode="auto">
            <a:xfrm>
              <a:off x="4225"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6" name="Freeform 167"/>
            <p:cNvSpPr>
              <a:spLocks/>
            </p:cNvSpPr>
            <p:nvPr/>
          </p:nvSpPr>
          <p:spPr bwMode="auto">
            <a:xfrm>
              <a:off x="4237"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7" name="Freeform 168"/>
            <p:cNvSpPr>
              <a:spLocks/>
            </p:cNvSpPr>
            <p:nvPr/>
          </p:nvSpPr>
          <p:spPr bwMode="auto">
            <a:xfrm>
              <a:off x="4088"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8" name="Rectangle 169"/>
            <p:cNvSpPr>
              <a:spLocks noChangeArrowheads="1"/>
            </p:cNvSpPr>
            <p:nvPr/>
          </p:nvSpPr>
          <p:spPr bwMode="auto">
            <a:xfrm>
              <a:off x="422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89" name="Rectangle 170"/>
            <p:cNvSpPr>
              <a:spLocks noChangeArrowheads="1"/>
            </p:cNvSpPr>
            <p:nvPr/>
          </p:nvSpPr>
          <p:spPr bwMode="auto">
            <a:xfrm>
              <a:off x="406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0" name="Rectangle 171"/>
            <p:cNvSpPr>
              <a:spLocks noChangeArrowheads="1"/>
            </p:cNvSpPr>
            <p:nvPr/>
          </p:nvSpPr>
          <p:spPr bwMode="auto">
            <a:xfrm>
              <a:off x="422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1" name="Rectangle 172"/>
            <p:cNvSpPr>
              <a:spLocks noChangeArrowheads="1"/>
            </p:cNvSpPr>
            <p:nvPr/>
          </p:nvSpPr>
          <p:spPr bwMode="auto">
            <a:xfrm>
              <a:off x="4065"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2" name="Freeform 173"/>
            <p:cNvSpPr>
              <a:spLocks/>
            </p:cNvSpPr>
            <p:nvPr/>
          </p:nvSpPr>
          <p:spPr bwMode="auto">
            <a:xfrm>
              <a:off x="4086"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2 w 85"/>
                <a:gd name="T11" fmla="*/ 15 h 54"/>
                <a:gd name="T12" fmla="*/ 62 w 85"/>
                <a:gd name="T13" fmla="*/ 25 h 54"/>
                <a:gd name="T14" fmla="*/ 84 w 85"/>
                <a:gd name="T15" fmla="*/ 46 h 54"/>
                <a:gd name="T16" fmla="*/ 79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2" y="15"/>
                  </a:lnTo>
                  <a:lnTo>
                    <a:pt x="62" y="25"/>
                  </a:lnTo>
                  <a:lnTo>
                    <a:pt x="84"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293" name="Group 174"/>
            <p:cNvGrpSpPr>
              <a:grpSpLocks/>
            </p:cNvGrpSpPr>
            <p:nvPr/>
          </p:nvGrpSpPr>
          <p:grpSpPr bwMode="auto">
            <a:xfrm>
              <a:off x="404" y="2780"/>
              <a:ext cx="5051" cy="441"/>
              <a:chOff x="404" y="2780"/>
              <a:chExt cx="5051" cy="441"/>
            </a:xfrm>
          </p:grpSpPr>
          <p:sp>
            <p:nvSpPr>
              <p:cNvPr id="134499" name="Freeform 175"/>
              <p:cNvSpPr>
                <a:spLocks/>
              </p:cNvSpPr>
              <p:nvPr/>
            </p:nvSpPr>
            <p:spPr bwMode="auto">
              <a:xfrm>
                <a:off x="404"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0" name="Line 176"/>
              <p:cNvSpPr>
                <a:spLocks noChangeShapeType="1"/>
              </p:cNvSpPr>
              <p:nvPr/>
            </p:nvSpPr>
            <p:spPr bwMode="auto">
              <a:xfrm>
                <a:off x="47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1" name="Line 177"/>
              <p:cNvSpPr>
                <a:spLocks noChangeShapeType="1"/>
              </p:cNvSpPr>
              <p:nvPr/>
            </p:nvSpPr>
            <p:spPr bwMode="auto">
              <a:xfrm>
                <a:off x="48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2" name="Rectangle 178"/>
              <p:cNvSpPr>
                <a:spLocks noChangeArrowheads="1"/>
              </p:cNvSpPr>
              <p:nvPr/>
            </p:nvSpPr>
            <p:spPr bwMode="auto">
              <a:xfrm>
                <a:off x="46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03" name="Line 179"/>
              <p:cNvSpPr>
                <a:spLocks noChangeShapeType="1"/>
              </p:cNvSpPr>
              <p:nvPr/>
            </p:nvSpPr>
            <p:spPr bwMode="auto">
              <a:xfrm flipV="1">
                <a:off x="57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4" name="Line 180"/>
              <p:cNvSpPr>
                <a:spLocks noChangeShapeType="1"/>
              </p:cNvSpPr>
              <p:nvPr/>
            </p:nvSpPr>
            <p:spPr bwMode="auto">
              <a:xfrm>
                <a:off x="486"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5" name="Rectangle 181"/>
              <p:cNvSpPr>
                <a:spLocks noChangeArrowheads="1"/>
              </p:cNvSpPr>
              <p:nvPr/>
            </p:nvSpPr>
            <p:spPr bwMode="auto">
              <a:xfrm>
                <a:off x="421"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06" name="Rectangle 182"/>
              <p:cNvSpPr>
                <a:spLocks noChangeArrowheads="1"/>
              </p:cNvSpPr>
              <p:nvPr/>
            </p:nvSpPr>
            <p:spPr bwMode="auto">
              <a:xfrm rot="-5400000">
                <a:off x="327"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07" name="Freeform 183"/>
              <p:cNvSpPr>
                <a:spLocks/>
              </p:cNvSpPr>
              <p:nvPr/>
            </p:nvSpPr>
            <p:spPr bwMode="auto">
              <a:xfrm>
                <a:off x="616" y="3092"/>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8" name="Freeform 184"/>
              <p:cNvSpPr>
                <a:spLocks/>
              </p:cNvSpPr>
              <p:nvPr/>
            </p:nvSpPr>
            <p:spPr bwMode="auto">
              <a:xfrm>
                <a:off x="618"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9" name="Freeform 185"/>
              <p:cNvSpPr>
                <a:spLocks/>
              </p:cNvSpPr>
              <p:nvPr/>
            </p:nvSpPr>
            <p:spPr bwMode="auto">
              <a:xfrm>
                <a:off x="630" y="2934"/>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0" name="Freeform 186"/>
              <p:cNvSpPr>
                <a:spLocks/>
              </p:cNvSpPr>
              <p:nvPr/>
            </p:nvSpPr>
            <p:spPr bwMode="auto">
              <a:xfrm>
                <a:off x="482" y="2931"/>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1" name="Rectangle 187"/>
              <p:cNvSpPr>
                <a:spLocks noChangeArrowheads="1"/>
              </p:cNvSpPr>
              <p:nvPr/>
            </p:nvSpPr>
            <p:spPr bwMode="auto">
              <a:xfrm>
                <a:off x="614"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2" name="Rectangle 188"/>
              <p:cNvSpPr>
                <a:spLocks noChangeArrowheads="1"/>
              </p:cNvSpPr>
              <p:nvPr/>
            </p:nvSpPr>
            <p:spPr bwMode="auto">
              <a:xfrm>
                <a:off x="45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3" name="Rectangle 189"/>
              <p:cNvSpPr>
                <a:spLocks noChangeArrowheads="1"/>
              </p:cNvSpPr>
              <p:nvPr/>
            </p:nvSpPr>
            <p:spPr bwMode="auto">
              <a:xfrm>
                <a:off x="618"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4" name="Rectangle 190"/>
              <p:cNvSpPr>
                <a:spLocks noChangeArrowheads="1"/>
              </p:cNvSpPr>
              <p:nvPr/>
            </p:nvSpPr>
            <p:spPr bwMode="auto">
              <a:xfrm>
                <a:off x="457"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5" name="Freeform 191"/>
              <p:cNvSpPr>
                <a:spLocks/>
              </p:cNvSpPr>
              <p:nvPr/>
            </p:nvSpPr>
            <p:spPr bwMode="auto">
              <a:xfrm>
                <a:off x="479"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6" name="Freeform 192"/>
              <p:cNvSpPr>
                <a:spLocks/>
              </p:cNvSpPr>
              <p:nvPr/>
            </p:nvSpPr>
            <p:spPr bwMode="auto">
              <a:xfrm>
                <a:off x="92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7" name="Line 193"/>
              <p:cNvSpPr>
                <a:spLocks noChangeShapeType="1"/>
              </p:cNvSpPr>
              <p:nvPr/>
            </p:nvSpPr>
            <p:spPr bwMode="auto">
              <a:xfrm>
                <a:off x="99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8" name="Line 194"/>
              <p:cNvSpPr>
                <a:spLocks noChangeShapeType="1"/>
              </p:cNvSpPr>
              <p:nvPr/>
            </p:nvSpPr>
            <p:spPr bwMode="auto">
              <a:xfrm>
                <a:off x="99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9" name="Rectangle 195"/>
              <p:cNvSpPr>
                <a:spLocks noChangeArrowheads="1"/>
              </p:cNvSpPr>
              <p:nvPr/>
            </p:nvSpPr>
            <p:spPr bwMode="auto">
              <a:xfrm>
                <a:off x="982"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20" name="Line 196"/>
              <p:cNvSpPr>
                <a:spLocks noChangeShapeType="1"/>
              </p:cNvSpPr>
              <p:nvPr/>
            </p:nvSpPr>
            <p:spPr bwMode="auto">
              <a:xfrm flipV="1">
                <a:off x="1094"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1" name="Line 197"/>
              <p:cNvSpPr>
                <a:spLocks noChangeShapeType="1"/>
              </p:cNvSpPr>
              <p:nvPr/>
            </p:nvSpPr>
            <p:spPr bwMode="auto">
              <a:xfrm>
                <a:off x="1001"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2" name="Rectangle 198"/>
              <p:cNvSpPr>
                <a:spLocks noChangeArrowheads="1"/>
              </p:cNvSpPr>
              <p:nvPr/>
            </p:nvSpPr>
            <p:spPr bwMode="auto">
              <a:xfrm>
                <a:off x="936"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23" name="Rectangle 199"/>
              <p:cNvSpPr>
                <a:spLocks noChangeArrowheads="1"/>
              </p:cNvSpPr>
              <p:nvPr/>
            </p:nvSpPr>
            <p:spPr bwMode="auto">
              <a:xfrm rot="-5400000">
                <a:off x="842"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24" name="Freeform 200"/>
              <p:cNvSpPr>
                <a:spLocks/>
              </p:cNvSpPr>
              <p:nvPr/>
            </p:nvSpPr>
            <p:spPr bwMode="auto">
              <a:xfrm>
                <a:off x="1131" y="3092"/>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5" name="Freeform 201"/>
              <p:cNvSpPr>
                <a:spLocks/>
              </p:cNvSpPr>
              <p:nvPr/>
            </p:nvSpPr>
            <p:spPr bwMode="auto">
              <a:xfrm>
                <a:off x="1133"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6" name="Freeform 202"/>
              <p:cNvSpPr>
                <a:spLocks/>
              </p:cNvSpPr>
              <p:nvPr/>
            </p:nvSpPr>
            <p:spPr bwMode="auto">
              <a:xfrm>
                <a:off x="1145"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7" name="Freeform 203"/>
              <p:cNvSpPr>
                <a:spLocks/>
              </p:cNvSpPr>
              <p:nvPr/>
            </p:nvSpPr>
            <p:spPr bwMode="auto">
              <a:xfrm>
                <a:off x="997"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8" name="Rectangle 204"/>
              <p:cNvSpPr>
                <a:spLocks noChangeArrowheads="1"/>
              </p:cNvSpPr>
              <p:nvPr/>
            </p:nvSpPr>
            <p:spPr bwMode="auto">
              <a:xfrm>
                <a:off x="113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29" name="Rectangle 205"/>
              <p:cNvSpPr>
                <a:spLocks noChangeArrowheads="1"/>
              </p:cNvSpPr>
              <p:nvPr/>
            </p:nvSpPr>
            <p:spPr bwMode="auto">
              <a:xfrm>
                <a:off x="97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0" name="Rectangle 206"/>
              <p:cNvSpPr>
                <a:spLocks noChangeArrowheads="1"/>
              </p:cNvSpPr>
              <p:nvPr/>
            </p:nvSpPr>
            <p:spPr bwMode="auto">
              <a:xfrm>
                <a:off x="113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1" name="Rectangle 207"/>
              <p:cNvSpPr>
                <a:spLocks noChangeArrowheads="1"/>
              </p:cNvSpPr>
              <p:nvPr/>
            </p:nvSpPr>
            <p:spPr bwMode="auto">
              <a:xfrm>
                <a:off x="97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2" name="Freeform 208"/>
              <p:cNvSpPr>
                <a:spLocks/>
              </p:cNvSpPr>
              <p:nvPr/>
            </p:nvSpPr>
            <p:spPr bwMode="auto">
              <a:xfrm>
                <a:off x="995" y="3087"/>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3" name="Freeform 209"/>
              <p:cNvSpPr>
                <a:spLocks/>
              </p:cNvSpPr>
              <p:nvPr/>
            </p:nvSpPr>
            <p:spPr bwMode="auto">
              <a:xfrm>
                <a:off x="1435"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4" name="Line 210"/>
              <p:cNvSpPr>
                <a:spLocks noChangeShapeType="1"/>
              </p:cNvSpPr>
              <p:nvPr/>
            </p:nvSpPr>
            <p:spPr bwMode="auto">
              <a:xfrm>
                <a:off x="150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5" name="Line 211"/>
              <p:cNvSpPr>
                <a:spLocks noChangeShapeType="1"/>
              </p:cNvSpPr>
              <p:nvPr/>
            </p:nvSpPr>
            <p:spPr bwMode="auto">
              <a:xfrm>
                <a:off x="151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6" name="Rectangle 212"/>
              <p:cNvSpPr>
                <a:spLocks noChangeArrowheads="1"/>
              </p:cNvSpPr>
              <p:nvPr/>
            </p:nvSpPr>
            <p:spPr bwMode="auto">
              <a:xfrm>
                <a:off x="149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37" name="Line 213"/>
              <p:cNvSpPr>
                <a:spLocks noChangeShapeType="1"/>
              </p:cNvSpPr>
              <p:nvPr/>
            </p:nvSpPr>
            <p:spPr bwMode="auto">
              <a:xfrm flipV="1">
                <a:off x="1610"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8" name="Line 214"/>
              <p:cNvSpPr>
                <a:spLocks noChangeShapeType="1"/>
              </p:cNvSpPr>
              <p:nvPr/>
            </p:nvSpPr>
            <p:spPr bwMode="auto">
              <a:xfrm>
                <a:off x="1516"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9" name="Rectangle 215"/>
              <p:cNvSpPr>
                <a:spLocks noChangeArrowheads="1"/>
              </p:cNvSpPr>
              <p:nvPr/>
            </p:nvSpPr>
            <p:spPr bwMode="auto">
              <a:xfrm>
                <a:off x="145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40" name="Rectangle 216"/>
              <p:cNvSpPr>
                <a:spLocks noChangeArrowheads="1"/>
              </p:cNvSpPr>
              <p:nvPr/>
            </p:nvSpPr>
            <p:spPr bwMode="auto">
              <a:xfrm rot="-5400000">
                <a:off x="135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41" name="Freeform 217"/>
              <p:cNvSpPr>
                <a:spLocks/>
              </p:cNvSpPr>
              <p:nvPr/>
            </p:nvSpPr>
            <p:spPr bwMode="auto">
              <a:xfrm>
                <a:off x="1646"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2" name="Freeform 218"/>
              <p:cNvSpPr>
                <a:spLocks/>
              </p:cNvSpPr>
              <p:nvPr/>
            </p:nvSpPr>
            <p:spPr bwMode="auto">
              <a:xfrm>
                <a:off x="1648" y="2942"/>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3" name="Freeform 219"/>
              <p:cNvSpPr>
                <a:spLocks/>
              </p:cNvSpPr>
              <p:nvPr/>
            </p:nvSpPr>
            <p:spPr bwMode="auto">
              <a:xfrm>
                <a:off x="1661"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4" name="Freeform 220"/>
              <p:cNvSpPr>
                <a:spLocks/>
              </p:cNvSpPr>
              <p:nvPr/>
            </p:nvSpPr>
            <p:spPr bwMode="auto">
              <a:xfrm>
                <a:off x="1512" y="2931"/>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5" name="Rectangle 221"/>
              <p:cNvSpPr>
                <a:spLocks noChangeArrowheads="1"/>
              </p:cNvSpPr>
              <p:nvPr/>
            </p:nvSpPr>
            <p:spPr bwMode="auto">
              <a:xfrm>
                <a:off x="164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6" name="Rectangle 222"/>
              <p:cNvSpPr>
                <a:spLocks noChangeArrowheads="1"/>
              </p:cNvSpPr>
              <p:nvPr/>
            </p:nvSpPr>
            <p:spPr bwMode="auto">
              <a:xfrm>
                <a:off x="148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7" name="Rectangle 223"/>
              <p:cNvSpPr>
                <a:spLocks noChangeArrowheads="1"/>
              </p:cNvSpPr>
              <p:nvPr/>
            </p:nvSpPr>
            <p:spPr bwMode="auto">
              <a:xfrm>
                <a:off x="164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8" name="Rectangle 224"/>
              <p:cNvSpPr>
                <a:spLocks noChangeArrowheads="1"/>
              </p:cNvSpPr>
              <p:nvPr/>
            </p:nvSpPr>
            <p:spPr bwMode="auto">
              <a:xfrm>
                <a:off x="1488"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9" name="Freeform 225"/>
              <p:cNvSpPr>
                <a:spLocks/>
              </p:cNvSpPr>
              <p:nvPr/>
            </p:nvSpPr>
            <p:spPr bwMode="auto">
              <a:xfrm>
                <a:off x="1510" y="3087"/>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0" name="Freeform 226"/>
              <p:cNvSpPr>
                <a:spLocks/>
              </p:cNvSpPr>
              <p:nvPr/>
            </p:nvSpPr>
            <p:spPr bwMode="auto">
              <a:xfrm>
                <a:off x="195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1" name="Line 227"/>
              <p:cNvSpPr>
                <a:spLocks noChangeShapeType="1"/>
              </p:cNvSpPr>
              <p:nvPr/>
            </p:nvSpPr>
            <p:spPr bwMode="auto">
              <a:xfrm>
                <a:off x="202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2" name="Line 228"/>
              <p:cNvSpPr>
                <a:spLocks noChangeShapeType="1"/>
              </p:cNvSpPr>
              <p:nvPr/>
            </p:nvSpPr>
            <p:spPr bwMode="auto">
              <a:xfrm>
                <a:off x="202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3" name="Rectangle 229"/>
              <p:cNvSpPr>
                <a:spLocks noChangeArrowheads="1"/>
              </p:cNvSpPr>
              <p:nvPr/>
            </p:nvSpPr>
            <p:spPr bwMode="auto">
              <a:xfrm>
                <a:off x="2013"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54" name="Line 230"/>
              <p:cNvSpPr>
                <a:spLocks noChangeShapeType="1"/>
              </p:cNvSpPr>
              <p:nvPr/>
            </p:nvSpPr>
            <p:spPr bwMode="auto">
              <a:xfrm flipV="1">
                <a:off x="2125"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5" name="Line 231"/>
              <p:cNvSpPr>
                <a:spLocks noChangeShapeType="1"/>
              </p:cNvSpPr>
              <p:nvPr/>
            </p:nvSpPr>
            <p:spPr bwMode="auto">
              <a:xfrm>
                <a:off x="2032"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6" name="Rectangle 232"/>
              <p:cNvSpPr>
                <a:spLocks noChangeArrowheads="1"/>
              </p:cNvSpPr>
              <p:nvPr/>
            </p:nvSpPr>
            <p:spPr bwMode="auto">
              <a:xfrm>
                <a:off x="196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57" name="Rectangle 233"/>
              <p:cNvSpPr>
                <a:spLocks noChangeArrowheads="1"/>
              </p:cNvSpPr>
              <p:nvPr/>
            </p:nvSpPr>
            <p:spPr bwMode="auto">
              <a:xfrm rot="-5400000">
                <a:off x="187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58" name="Freeform 234"/>
              <p:cNvSpPr>
                <a:spLocks/>
              </p:cNvSpPr>
              <p:nvPr/>
            </p:nvSpPr>
            <p:spPr bwMode="auto">
              <a:xfrm>
                <a:off x="2161"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9" name="Freeform 235"/>
              <p:cNvSpPr>
                <a:spLocks/>
              </p:cNvSpPr>
              <p:nvPr/>
            </p:nvSpPr>
            <p:spPr bwMode="auto">
              <a:xfrm>
                <a:off x="2164"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0" name="Freeform 236"/>
              <p:cNvSpPr>
                <a:spLocks/>
              </p:cNvSpPr>
              <p:nvPr/>
            </p:nvSpPr>
            <p:spPr bwMode="auto">
              <a:xfrm>
                <a:off x="2176"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1" name="Freeform 237"/>
              <p:cNvSpPr>
                <a:spLocks/>
              </p:cNvSpPr>
              <p:nvPr/>
            </p:nvSpPr>
            <p:spPr bwMode="auto">
              <a:xfrm>
                <a:off x="2027"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2" name="Rectangle 238"/>
              <p:cNvSpPr>
                <a:spLocks noChangeArrowheads="1"/>
              </p:cNvSpPr>
              <p:nvPr/>
            </p:nvSpPr>
            <p:spPr bwMode="auto">
              <a:xfrm>
                <a:off x="216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3" name="Rectangle 239"/>
              <p:cNvSpPr>
                <a:spLocks noChangeArrowheads="1"/>
              </p:cNvSpPr>
              <p:nvPr/>
            </p:nvSpPr>
            <p:spPr bwMode="auto">
              <a:xfrm>
                <a:off x="200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4" name="Rectangle 240"/>
              <p:cNvSpPr>
                <a:spLocks noChangeArrowheads="1"/>
              </p:cNvSpPr>
              <p:nvPr/>
            </p:nvSpPr>
            <p:spPr bwMode="auto">
              <a:xfrm>
                <a:off x="216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5" name="Rectangle 241"/>
              <p:cNvSpPr>
                <a:spLocks noChangeArrowheads="1"/>
              </p:cNvSpPr>
              <p:nvPr/>
            </p:nvSpPr>
            <p:spPr bwMode="auto">
              <a:xfrm>
                <a:off x="200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6" name="Freeform 242"/>
              <p:cNvSpPr>
                <a:spLocks/>
              </p:cNvSpPr>
              <p:nvPr/>
            </p:nvSpPr>
            <p:spPr bwMode="auto">
              <a:xfrm>
                <a:off x="202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7" name="Freeform 243"/>
              <p:cNvSpPr>
                <a:spLocks/>
              </p:cNvSpPr>
              <p:nvPr/>
            </p:nvSpPr>
            <p:spPr bwMode="auto">
              <a:xfrm>
                <a:off x="246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8" name="Line 244"/>
              <p:cNvSpPr>
                <a:spLocks noChangeShapeType="1"/>
              </p:cNvSpPr>
              <p:nvPr/>
            </p:nvSpPr>
            <p:spPr bwMode="auto">
              <a:xfrm>
                <a:off x="253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69" name="Line 245"/>
              <p:cNvSpPr>
                <a:spLocks noChangeShapeType="1"/>
              </p:cNvSpPr>
              <p:nvPr/>
            </p:nvSpPr>
            <p:spPr bwMode="auto">
              <a:xfrm>
                <a:off x="254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0" name="Rectangle 246"/>
              <p:cNvSpPr>
                <a:spLocks noChangeArrowheads="1"/>
              </p:cNvSpPr>
              <p:nvPr/>
            </p:nvSpPr>
            <p:spPr bwMode="auto">
              <a:xfrm>
                <a:off x="2528"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71" name="Line 247"/>
              <p:cNvSpPr>
                <a:spLocks noChangeShapeType="1"/>
              </p:cNvSpPr>
              <p:nvPr/>
            </p:nvSpPr>
            <p:spPr bwMode="auto">
              <a:xfrm flipV="1">
                <a:off x="264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2" name="Line 248"/>
              <p:cNvSpPr>
                <a:spLocks noChangeShapeType="1"/>
              </p:cNvSpPr>
              <p:nvPr/>
            </p:nvSpPr>
            <p:spPr bwMode="auto">
              <a:xfrm>
                <a:off x="2547"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3" name="Rectangle 249"/>
              <p:cNvSpPr>
                <a:spLocks noChangeArrowheads="1"/>
              </p:cNvSpPr>
              <p:nvPr/>
            </p:nvSpPr>
            <p:spPr bwMode="auto">
              <a:xfrm>
                <a:off x="248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74" name="Rectangle 250"/>
              <p:cNvSpPr>
                <a:spLocks noChangeArrowheads="1"/>
              </p:cNvSpPr>
              <p:nvPr/>
            </p:nvSpPr>
            <p:spPr bwMode="auto">
              <a:xfrm rot="-5400000">
                <a:off x="238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75" name="Freeform 251"/>
              <p:cNvSpPr>
                <a:spLocks/>
              </p:cNvSpPr>
              <p:nvPr/>
            </p:nvSpPr>
            <p:spPr bwMode="auto">
              <a:xfrm>
                <a:off x="2677" y="3092"/>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6" name="Freeform 252"/>
              <p:cNvSpPr>
                <a:spLocks/>
              </p:cNvSpPr>
              <p:nvPr/>
            </p:nvSpPr>
            <p:spPr bwMode="auto">
              <a:xfrm>
                <a:off x="2679"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7" name="Freeform 253"/>
              <p:cNvSpPr>
                <a:spLocks/>
              </p:cNvSpPr>
              <p:nvPr/>
            </p:nvSpPr>
            <p:spPr bwMode="auto">
              <a:xfrm>
                <a:off x="2691"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8" name="Freeform 254"/>
              <p:cNvSpPr>
                <a:spLocks/>
              </p:cNvSpPr>
              <p:nvPr/>
            </p:nvSpPr>
            <p:spPr bwMode="auto">
              <a:xfrm>
                <a:off x="2543"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9" name="Rectangle 255"/>
              <p:cNvSpPr>
                <a:spLocks noChangeArrowheads="1"/>
              </p:cNvSpPr>
              <p:nvPr/>
            </p:nvSpPr>
            <p:spPr bwMode="auto">
              <a:xfrm>
                <a:off x="267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0" name="Rectangle 256"/>
              <p:cNvSpPr>
                <a:spLocks noChangeArrowheads="1"/>
              </p:cNvSpPr>
              <p:nvPr/>
            </p:nvSpPr>
            <p:spPr bwMode="auto">
              <a:xfrm>
                <a:off x="251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1" name="Rectangle 257"/>
              <p:cNvSpPr>
                <a:spLocks noChangeArrowheads="1"/>
              </p:cNvSpPr>
              <p:nvPr/>
            </p:nvSpPr>
            <p:spPr bwMode="auto">
              <a:xfrm>
                <a:off x="267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2" name="Rectangle 258"/>
              <p:cNvSpPr>
                <a:spLocks noChangeArrowheads="1"/>
              </p:cNvSpPr>
              <p:nvPr/>
            </p:nvSpPr>
            <p:spPr bwMode="auto">
              <a:xfrm>
                <a:off x="251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3" name="Freeform 259"/>
              <p:cNvSpPr>
                <a:spLocks/>
              </p:cNvSpPr>
              <p:nvPr/>
            </p:nvSpPr>
            <p:spPr bwMode="auto">
              <a:xfrm>
                <a:off x="2541"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4" name="Freeform 260"/>
              <p:cNvSpPr>
                <a:spLocks/>
              </p:cNvSpPr>
              <p:nvPr/>
            </p:nvSpPr>
            <p:spPr bwMode="auto">
              <a:xfrm>
                <a:off x="2981"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5" name="Line 261"/>
              <p:cNvSpPr>
                <a:spLocks noChangeShapeType="1"/>
              </p:cNvSpPr>
              <p:nvPr/>
            </p:nvSpPr>
            <p:spPr bwMode="auto">
              <a:xfrm>
                <a:off x="305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6" name="Line 262"/>
              <p:cNvSpPr>
                <a:spLocks noChangeShapeType="1"/>
              </p:cNvSpPr>
              <p:nvPr/>
            </p:nvSpPr>
            <p:spPr bwMode="auto">
              <a:xfrm>
                <a:off x="305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7" name="Rectangle 263"/>
              <p:cNvSpPr>
                <a:spLocks noChangeArrowheads="1"/>
              </p:cNvSpPr>
              <p:nvPr/>
            </p:nvSpPr>
            <p:spPr bwMode="auto">
              <a:xfrm>
                <a:off x="304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88" name="Line 264"/>
              <p:cNvSpPr>
                <a:spLocks noChangeShapeType="1"/>
              </p:cNvSpPr>
              <p:nvPr/>
            </p:nvSpPr>
            <p:spPr bwMode="auto">
              <a:xfrm flipV="1">
                <a:off x="315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9" name="Line 265"/>
              <p:cNvSpPr>
                <a:spLocks noChangeShapeType="1"/>
              </p:cNvSpPr>
              <p:nvPr/>
            </p:nvSpPr>
            <p:spPr bwMode="auto">
              <a:xfrm>
                <a:off x="306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90" name="Rectangle 266"/>
              <p:cNvSpPr>
                <a:spLocks noChangeArrowheads="1"/>
              </p:cNvSpPr>
              <p:nvPr/>
            </p:nvSpPr>
            <p:spPr bwMode="auto">
              <a:xfrm>
                <a:off x="299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91" name="Rectangle 267"/>
              <p:cNvSpPr>
                <a:spLocks noChangeArrowheads="1"/>
              </p:cNvSpPr>
              <p:nvPr/>
            </p:nvSpPr>
            <p:spPr bwMode="auto">
              <a:xfrm rot="-5400000">
                <a:off x="290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92" name="Freeform 268"/>
              <p:cNvSpPr>
                <a:spLocks/>
              </p:cNvSpPr>
              <p:nvPr/>
            </p:nvSpPr>
            <p:spPr bwMode="auto">
              <a:xfrm>
                <a:off x="3192"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3" name="Freeform 269"/>
              <p:cNvSpPr>
                <a:spLocks/>
              </p:cNvSpPr>
              <p:nvPr/>
            </p:nvSpPr>
            <p:spPr bwMode="auto">
              <a:xfrm>
                <a:off x="3194" y="2942"/>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4" name="Freeform 270"/>
              <p:cNvSpPr>
                <a:spLocks/>
              </p:cNvSpPr>
              <p:nvPr/>
            </p:nvSpPr>
            <p:spPr bwMode="auto">
              <a:xfrm>
                <a:off x="3206"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5" name="Freeform 271"/>
              <p:cNvSpPr>
                <a:spLocks/>
              </p:cNvSpPr>
              <p:nvPr/>
            </p:nvSpPr>
            <p:spPr bwMode="auto">
              <a:xfrm>
                <a:off x="3058"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6" name="Rectangle 272"/>
              <p:cNvSpPr>
                <a:spLocks noChangeArrowheads="1"/>
              </p:cNvSpPr>
              <p:nvPr/>
            </p:nvSpPr>
            <p:spPr bwMode="auto">
              <a:xfrm>
                <a:off x="319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7" name="Rectangle 273"/>
              <p:cNvSpPr>
                <a:spLocks noChangeArrowheads="1"/>
              </p:cNvSpPr>
              <p:nvPr/>
            </p:nvSpPr>
            <p:spPr bwMode="auto">
              <a:xfrm>
                <a:off x="303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8" name="Rectangle 274"/>
              <p:cNvSpPr>
                <a:spLocks noChangeArrowheads="1"/>
              </p:cNvSpPr>
              <p:nvPr/>
            </p:nvSpPr>
            <p:spPr bwMode="auto">
              <a:xfrm>
                <a:off x="319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9" name="Rectangle 275"/>
              <p:cNvSpPr>
                <a:spLocks noChangeArrowheads="1"/>
              </p:cNvSpPr>
              <p:nvPr/>
            </p:nvSpPr>
            <p:spPr bwMode="auto">
              <a:xfrm>
                <a:off x="3034"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00" name="Freeform 276"/>
              <p:cNvSpPr>
                <a:spLocks/>
              </p:cNvSpPr>
              <p:nvPr/>
            </p:nvSpPr>
            <p:spPr bwMode="auto">
              <a:xfrm>
                <a:off x="305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1" name="Freeform 277"/>
              <p:cNvSpPr>
                <a:spLocks/>
              </p:cNvSpPr>
              <p:nvPr/>
            </p:nvSpPr>
            <p:spPr bwMode="auto">
              <a:xfrm>
                <a:off x="349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2" name="Line 278"/>
              <p:cNvSpPr>
                <a:spLocks noChangeShapeType="1"/>
              </p:cNvSpPr>
              <p:nvPr/>
            </p:nvSpPr>
            <p:spPr bwMode="auto">
              <a:xfrm>
                <a:off x="356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3" name="Line 279"/>
              <p:cNvSpPr>
                <a:spLocks noChangeShapeType="1"/>
              </p:cNvSpPr>
              <p:nvPr/>
            </p:nvSpPr>
            <p:spPr bwMode="auto">
              <a:xfrm>
                <a:off x="357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4" name="Rectangle 280"/>
              <p:cNvSpPr>
                <a:spLocks noChangeArrowheads="1"/>
              </p:cNvSpPr>
              <p:nvPr/>
            </p:nvSpPr>
            <p:spPr bwMode="auto">
              <a:xfrm>
                <a:off x="3559"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05" name="Line 281"/>
              <p:cNvSpPr>
                <a:spLocks noChangeShapeType="1"/>
              </p:cNvSpPr>
              <p:nvPr/>
            </p:nvSpPr>
            <p:spPr bwMode="auto">
              <a:xfrm flipV="1">
                <a:off x="367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6" name="Line 282"/>
              <p:cNvSpPr>
                <a:spLocks noChangeShapeType="1"/>
              </p:cNvSpPr>
              <p:nvPr/>
            </p:nvSpPr>
            <p:spPr bwMode="auto">
              <a:xfrm>
                <a:off x="3577"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7" name="Rectangle 283"/>
              <p:cNvSpPr>
                <a:spLocks noChangeArrowheads="1"/>
              </p:cNvSpPr>
              <p:nvPr/>
            </p:nvSpPr>
            <p:spPr bwMode="auto">
              <a:xfrm>
                <a:off x="351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08" name="Rectangle 284"/>
              <p:cNvSpPr>
                <a:spLocks noChangeArrowheads="1"/>
              </p:cNvSpPr>
              <p:nvPr/>
            </p:nvSpPr>
            <p:spPr bwMode="auto">
              <a:xfrm rot="-5400000">
                <a:off x="3419"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09" name="Freeform 285"/>
              <p:cNvSpPr>
                <a:spLocks/>
              </p:cNvSpPr>
              <p:nvPr/>
            </p:nvSpPr>
            <p:spPr bwMode="auto">
              <a:xfrm>
                <a:off x="3708" y="3092"/>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0" name="Freeform 286"/>
              <p:cNvSpPr>
                <a:spLocks/>
              </p:cNvSpPr>
              <p:nvPr/>
            </p:nvSpPr>
            <p:spPr bwMode="auto">
              <a:xfrm>
                <a:off x="3710" y="2942"/>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1" name="Freeform 287"/>
              <p:cNvSpPr>
                <a:spLocks/>
              </p:cNvSpPr>
              <p:nvPr/>
            </p:nvSpPr>
            <p:spPr bwMode="auto">
              <a:xfrm>
                <a:off x="3721"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2" name="Freeform 288"/>
              <p:cNvSpPr>
                <a:spLocks/>
              </p:cNvSpPr>
              <p:nvPr/>
            </p:nvSpPr>
            <p:spPr bwMode="auto">
              <a:xfrm>
                <a:off x="3573"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3" name="Rectangle 289"/>
              <p:cNvSpPr>
                <a:spLocks noChangeArrowheads="1"/>
              </p:cNvSpPr>
              <p:nvPr/>
            </p:nvSpPr>
            <p:spPr bwMode="auto">
              <a:xfrm>
                <a:off x="3706"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4" name="Rectangle 290"/>
              <p:cNvSpPr>
                <a:spLocks noChangeArrowheads="1"/>
              </p:cNvSpPr>
              <p:nvPr/>
            </p:nvSpPr>
            <p:spPr bwMode="auto">
              <a:xfrm>
                <a:off x="3547"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5" name="Rectangle 291"/>
              <p:cNvSpPr>
                <a:spLocks noChangeArrowheads="1"/>
              </p:cNvSpPr>
              <p:nvPr/>
            </p:nvSpPr>
            <p:spPr bwMode="auto">
              <a:xfrm>
                <a:off x="3710"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6" name="Rectangle 292"/>
              <p:cNvSpPr>
                <a:spLocks noChangeArrowheads="1"/>
              </p:cNvSpPr>
              <p:nvPr/>
            </p:nvSpPr>
            <p:spPr bwMode="auto">
              <a:xfrm>
                <a:off x="354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7" name="Freeform 293"/>
              <p:cNvSpPr>
                <a:spLocks/>
              </p:cNvSpPr>
              <p:nvPr/>
            </p:nvSpPr>
            <p:spPr bwMode="auto">
              <a:xfrm>
                <a:off x="3571" y="3087"/>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8" name="Freeform 294"/>
              <p:cNvSpPr>
                <a:spLocks/>
              </p:cNvSpPr>
              <p:nvPr/>
            </p:nvSpPr>
            <p:spPr bwMode="auto">
              <a:xfrm>
                <a:off x="4011"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9" name="Line 295"/>
              <p:cNvSpPr>
                <a:spLocks noChangeShapeType="1"/>
              </p:cNvSpPr>
              <p:nvPr/>
            </p:nvSpPr>
            <p:spPr bwMode="auto">
              <a:xfrm>
                <a:off x="408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0" name="Line 296"/>
              <p:cNvSpPr>
                <a:spLocks noChangeShapeType="1"/>
              </p:cNvSpPr>
              <p:nvPr/>
            </p:nvSpPr>
            <p:spPr bwMode="auto">
              <a:xfrm>
                <a:off x="408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1" name="Rectangle 297"/>
              <p:cNvSpPr>
                <a:spLocks noChangeArrowheads="1"/>
              </p:cNvSpPr>
              <p:nvPr/>
            </p:nvSpPr>
            <p:spPr bwMode="auto">
              <a:xfrm>
                <a:off x="407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22" name="Line 298"/>
              <p:cNvSpPr>
                <a:spLocks noChangeShapeType="1"/>
              </p:cNvSpPr>
              <p:nvPr/>
            </p:nvSpPr>
            <p:spPr bwMode="auto">
              <a:xfrm flipV="1">
                <a:off x="418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3" name="Line 299"/>
              <p:cNvSpPr>
                <a:spLocks noChangeShapeType="1"/>
              </p:cNvSpPr>
              <p:nvPr/>
            </p:nvSpPr>
            <p:spPr bwMode="auto">
              <a:xfrm>
                <a:off x="409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4" name="Rectangle 300"/>
              <p:cNvSpPr>
                <a:spLocks noChangeArrowheads="1"/>
              </p:cNvSpPr>
              <p:nvPr/>
            </p:nvSpPr>
            <p:spPr bwMode="auto">
              <a:xfrm>
                <a:off x="402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25" name="Rectangle 301"/>
              <p:cNvSpPr>
                <a:spLocks noChangeArrowheads="1"/>
              </p:cNvSpPr>
              <p:nvPr/>
            </p:nvSpPr>
            <p:spPr bwMode="auto">
              <a:xfrm rot="-5400000">
                <a:off x="3934"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26" name="Freeform 302"/>
              <p:cNvSpPr>
                <a:spLocks/>
              </p:cNvSpPr>
              <p:nvPr/>
            </p:nvSpPr>
            <p:spPr bwMode="auto">
              <a:xfrm>
                <a:off x="4223" y="3092"/>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7" name="Freeform 303"/>
              <p:cNvSpPr>
                <a:spLocks/>
              </p:cNvSpPr>
              <p:nvPr/>
            </p:nvSpPr>
            <p:spPr bwMode="auto">
              <a:xfrm>
                <a:off x="4225"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8" name="Freeform 304"/>
              <p:cNvSpPr>
                <a:spLocks/>
              </p:cNvSpPr>
              <p:nvPr/>
            </p:nvSpPr>
            <p:spPr bwMode="auto">
              <a:xfrm>
                <a:off x="4237"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9" name="Freeform 305"/>
              <p:cNvSpPr>
                <a:spLocks/>
              </p:cNvSpPr>
              <p:nvPr/>
            </p:nvSpPr>
            <p:spPr bwMode="auto">
              <a:xfrm>
                <a:off x="4088"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0" name="Rectangle 306"/>
              <p:cNvSpPr>
                <a:spLocks noChangeArrowheads="1"/>
              </p:cNvSpPr>
              <p:nvPr/>
            </p:nvSpPr>
            <p:spPr bwMode="auto">
              <a:xfrm>
                <a:off x="422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1" name="Rectangle 307"/>
              <p:cNvSpPr>
                <a:spLocks noChangeArrowheads="1"/>
              </p:cNvSpPr>
              <p:nvPr/>
            </p:nvSpPr>
            <p:spPr bwMode="auto">
              <a:xfrm>
                <a:off x="406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2" name="Rectangle 308"/>
              <p:cNvSpPr>
                <a:spLocks noChangeArrowheads="1"/>
              </p:cNvSpPr>
              <p:nvPr/>
            </p:nvSpPr>
            <p:spPr bwMode="auto">
              <a:xfrm>
                <a:off x="422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3" name="Rectangle 309"/>
              <p:cNvSpPr>
                <a:spLocks noChangeArrowheads="1"/>
              </p:cNvSpPr>
              <p:nvPr/>
            </p:nvSpPr>
            <p:spPr bwMode="auto">
              <a:xfrm>
                <a:off x="4065"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4" name="Freeform 310"/>
              <p:cNvSpPr>
                <a:spLocks/>
              </p:cNvSpPr>
              <p:nvPr/>
            </p:nvSpPr>
            <p:spPr bwMode="auto">
              <a:xfrm>
                <a:off x="4086"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5" name="Freeform 311"/>
              <p:cNvSpPr>
                <a:spLocks/>
              </p:cNvSpPr>
              <p:nvPr/>
            </p:nvSpPr>
            <p:spPr bwMode="auto">
              <a:xfrm>
                <a:off x="4538"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6" name="Line 312"/>
              <p:cNvSpPr>
                <a:spLocks noChangeShapeType="1"/>
              </p:cNvSpPr>
              <p:nvPr/>
            </p:nvSpPr>
            <p:spPr bwMode="auto">
              <a:xfrm>
                <a:off x="4611"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7" name="Line 313"/>
              <p:cNvSpPr>
                <a:spLocks noChangeShapeType="1"/>
              </p:cNvSpPr>
              <p:nvPr/>
            </p:nvSpPr>
            <p:spPr bwMode="auto">
              <a:xfrm>
                <a:off x="4615"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8" name="Rectangle 314"/>
              <p:cNvSpPr>
                <a:spLocks noChangeArrowheads="1"/>
              </p:cNvSpPr>
              <p:nvPr/>
            </p:nvSpPr>
            <p:spPr bwMode="auto">
              <a:xfrm>
                <a:off x="4601"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39" name="Line 315"/>
              <p:cNvSpPr>
                <a:spLocks noChangeShapeType="1"/>
              </p:cNvSpPr>
              <p:nvPr/>
            </p:nvSpPr>
            <p:spPr bwMode="auto">
              <a:xfrm flipV="1">
                <a:off x="4713"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0" name="Line 316"/>
              <p:cNvSpPr>
                <a:spLocks noChangeShapeType="1"/>
              </p:cNvSpPr>
              <p:nvPr/>
            </p:nvSpPr>
            <p:spPr bwMode="auto">
              <a:xfrm>
                <a:off x="4620"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1" name="Rectangle 317"/>
              <p:cNvSpPr>
                <a:spLocks noChangeArrowheads="1"/>
              </p:cNvSpPr>
              <p:nvPr/>
            </p:nvSpPr>
            <p:spPr bwMode="auto">
              <a:xfrm>
                <a:off x="4555"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42" name="Rectangle 318"/>
              <p:cNvSpPr>
                <a:spLocks noChangeArrowheads="1"/>
              </p:cNvSpPr>
              <p:nvPr/>
            </p:nvSpPr>
            <p:spPr bwMode="auto">
              <a:xfrm rot="-5400000">
                <a:off x="4461"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43" name="Freeform 319"/>
              <p:cNvSpPr>
                <a:spLocks/>
              </p:cNvSpPr>
              <p:nvPr/>
            </p:nvSpPr>
            <p:spPr bwMode="auto">
              <a:xfrm>
                <a:off x="4749"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4" name="Freeform 320"/>
              <p:cNvSpPr>
                <a:spLocks/>
              </p:cNvSpPr>
              <p:nvPr/>
            </p:nvSpPr>
            <p:spPr bwMode="auto">
              <a:xfrm>
                <a:off x="4752"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5" name="Freeform 321"/>
              <p:cNvSpPr>
                <a:spLocks/>
              </p:cNvSpPr>
              <p:nvPr/>
            </p:nvSpPr>
            <p:spPr bwMode="auto">
              <a:xfrm>
                <a:off x="4764"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6" name="Freeform 322"/>
              <p:cNvSpPr>
                <a:spLocks/>
              </p:cNvSpPr>
              <p:nvPr/>
            </p:nvSpPr>
            <p:spPr bwMode="auto">
              <a:xfrm>
                <a:off x="4615"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7" name="Rectangle 323"/>
              <p:cNvSpPr>
                <a:spLocks noChangeArrowheads="1"/>
              </p:cNvSpPr>
              <p:nvPr/>
            </p:nvSpPr>
            <p:spPr bwMode="auto">
              <a:xfrm>
                <a:off x="4748"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8" name="Rectangle 324"/>
              <p:cNvSpPr>
                <a:spLocks noChangeArrowheads="1"/>
              </p:cNvSpPr>
              <p:nvPr/>
            </p:nvSpPr>
            <p:spPr bwMode="auto">
              <a:xfrm>
                <a:off x="4589"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9" name="Rectangle 325"/>
              <p:cNvSpPr>
                <a:spLocks noChangeArrowheads="1"/>
              </p:cNvSpPr>
              <p:nvPr/>
            </p:nvSpPr>
            <p:spPr bwMode="auto">
              <a:xfrm>
                <a:off x="4752"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0" name="Rectangle 326"/>
              <p:cNvSpPr>
                <a:spLocks noChangeArrowheads="1"/>
              </p:cNvSpPr>
              <p:nvPr/>
            </p:nvSpPr>
            <p:spPr bwMode="auto">
              <a:xfrm>
                <a:off x="4591"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1" name="Freeform 327"/>
              <p:cNvSpPr>
                <a:spLocks/>
              </p:cNvSpPr>
              <p:nvPr/>
            </p:nvSpPr>
            <p:spPr bwMode="auto">
              <a:xfrm>
                <a:off x="4614"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2" name="Freeform 328"/>
              <p:cNvSpPr>
                <a:spLocks/>
              </p:cNvSpPr>
              <p:nvPr/>
            </p:nvSpPr>
            <p:spPr bwMode="auto">
              <a:xfrm>
                <a:off x="5054"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3" name="Line 329"/>
              <p:cNvSpPr>
                <a:spLocks noChangeShapeType="1"/>
              </p:cNvSpPr>
              <p:nvPr/>
            </p:nvSpPr>
            <p:spPr bwMode="auto">
              <a:xfrm>
                <a:off x="5127"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4" name="Line 330"/>
              <p:cNvSpPr>
                <a:spLocks noChangeShapeType="1"/>
              </p:cNvSpPr>
              <p:nvPr/>
            </p:nvSpPr>
            <p:spPr bwMode="auto">
              <a:xfrm>
                <a:off x="5131"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5" name="Rectangle 331"/>
              <p:cNvSpPr>
                <a:spLocks noChangeArrowheads="1"/>
              </p:cNvSpPr>
              <p:nvPr/>
            </p:nvSpPr>
            <p:spPr bwMode="auto">
              <a:xfrm>
                <a:off x="5116"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56" name="Line 332"/>
              <p:cNvSpPr>
                <a:spLocks noChangeShapeType="1"/>
              </p:cNvSpPr>
              <p:nvPr/>
            </p:nvSpPr>
            <p:spPr bwMode="auto">
              <a:xfrm flipV="1">
                <a:off x="522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7" name="Line 333"/>
              <p:cNvSpPr>
                <a:spLocks noChangeShapeType="1"/>
              </p:cNvSpPr>
              <p:nvPr/>
            </p:nvSpPr>
            <p:spPr bwMode="auto">
              <a:xfrm>
                <a:off x="5135"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8" name="Rectangle 334"/>
              <p:cNvSpPr>
                <a:spLocks noChangeArrowheads="1"/>
              </p:cNvSpPr>
              <p:nvPr/>
            </p:nvSpPr>
            <p:spPr bwMode="auto">
              <a:xfrm>
                <a:off x="5070"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59" name="Rectangle 335"/>
              <p:cNvSpPr>
                <a:spLocks noChangeArrowheads="1"/>
              </p:cNvSpPr>
              <p:nvPr/>
            </p:nvSpPr>
            <p:spPr bwMode="auto">
              <a:xfrm rot="-5400000">
                <a:off x="4976"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60" name="Freeform 336"/>
              <p:cNvSpPr>
                <a:spLocks/>
              </p:cNvSpPr>
              <p:nvPr/>
            </p:nvSpPr>
            <p:spPr bwMode="auto">
              <a:xfrm>
                <a:off x="5265" y="3092"/>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1" name="Freeform 337"/>
              <p:cNvSpPr>
                <a:spLocks/>
              </p:cNvSpPr>
              <p:nvPr/>
            </p:nvSpPr>
            <p:spPr bwMode="auto">
              <a:xfrm>
                <a:off x="5267"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2" name="Freeform 338"/>
              <p:cNvSpPr>
                <a:spLocks/>
              </p:cNvSpPr>
              <p:nvPr/>
            </p:nvSpPr>
            <p:spPr bwMode="auto">
              <a:xfrm>
                <a:off x="5279"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3" name="Freeform 339"/>
              <p:cNvSpPr>
                <a:spLocks/>
              </p:cNvSpPr>
              <p:nvPr/>
            </p:nvSpPr>
            <p:spPr bwMode="auto">
              <a:xfrm>
                <a:off x="5131"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4" name="Rectangle 340"/>
              <p:cNvSpPr>
                <a:spLocks noChangeArrowheads="1"/>
              </p:cNvSpPr>
              <p:nvPr/>
            </p:nvSpPr>
            <p:spPr bwMode="auto">
              <a:xfrm>
                <a:off x="5263"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5" name="Rectangle 341"/>
              <p:cNvSpPr>
                <a:spLocks noChangeArrowheads="1"/>
              </p:cNvSpPr>
              <p:nvPr/>
            </p:nvSpPr>
            <p:spPr bwMode="auto">
              <a:xfrm>
                <a:off x="5105"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6" name="Rectangle 342"/>
              <p:cNvSpPr>
                <a:spLocks noChangeArrowheads="1"/>
              </p:cNvSpPr>
              <p:nvPr/>
            </p:nvSpPr>
            <p:spPr bwMode="auto">
              <a:xfrm>
                <a:off x="5267"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7" name="Rectangle 343"/>
              <p:cNvSpPr>
                <a:spLocks noChangeArrowheads="1"/>
              </p:cNvSpPr>
              <p:nvPr/>
            </p:nvSpPr>
            <p:spPr bwMode="auto">
              <a:xfrm>
                <a:off x="5106"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8" name="Freeform 344"/>
              <p:cNvSpPr>
                <a:spLocks/>
              </p:cNvSpPr>
              <p:nvPr/>
            </p:nvSpPr>
            <p:spPr bwMode="auto">
              <a:xfrm>
                <a:off x="5129"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294" name="Freeform 345"/>
            <p:cNvSpPr>
              <a:spLocks/>
            </p:cNvSpPr>
            <p:nvPr/>
          </p:nvSpPr>
          <p:spPr bwMode="auto">
            <a:xfrm>
              <a:off x="4538"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95" name="Line 346"/>
            <p:cNvSpPr>
              <a:spLocks noChangeShapeType="1"/>
            </p:cNvSpPr>
            <p:nvPr/>
          </p:nvSpPr>
          <p:spPr bwMode="auto">
            <a:xfrm>
              <a:off x="4611"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6" name="Line 347"/>
            <p:cNvSpPr>
              <a:spLocks noChangeShapeType="1"/>
            </p:cNvSpPr>
            <p:nvPr/>
          </p:nvSpPr>
          <p:spPr bwMode="auto">
            <a:xfrm>
              <a:off x="4615"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7" name="Rectangle 348"/>
            <p:cNvSpPr>
              <a:spLocks noChangeArrowheads="1"/>
            </p:cNvSpPr>
            <p:nvPr/>
          </p:nvSpPr>
          <p:spPr bwMode="auto">
            <a:xfrm>
              <a:off x="4601"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98" name="Line 349"/>
            <p:cNvSpPr>
              <a:spLocks noChangeShapeType="1"/>
            </p:cNvSpPr>
            <p:nvPr/>
          </p:nvSpPr>
          <p:spPr bwMode="auto">
            <a:xfrm flipV="1">
              <a:off x="4713"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9" name="Line 350"/>
            <p:cNvSpPr>
              <a:spLocks noChangeShapeType="1"/>
            </p:cNvSpPr>
            <p:nvPr/>
          </p:nvSpPr>
          <p:spPr bwMode="auto">
            <a:xfrm>
              <a:off x="4620"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00" name="Rectangle 351"/>
            <p:cNvSpPr>
              <a:spLocks noChangeArrowheads="1"/>
            </p:cNvSpPr>
            <p:nvPr/>
          </p:nvSpPr>
          <p:spPr bwMode="auto">
            <a:xfrm>
              <a:off x="4555"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01" name="Rectangle 352"/>
            <p:cNvSpPr>
              <a:spLocks noChangeArrowheads="1"/>
            </p:cNvSpPr>
            <p:nvPr/>
          </p:nvSpPr>
          <p:spPr bwMode="auto">
            <a:xfrm rot="-5400000">
              <a:off x="4461"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02" name="Freeform 353"/>
            <p:cNvSpPr>
              <a:spLocks/>
            </p:cNvSpPr>
            <p:nvPr/>
          </p:nvSpPr>
          <p:spPr bwMode="auto">
            <a:xfrm>
              <a:off x="4749"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3" name="Freeform 354"/>
            <p:cNvSpPr>
              <a:spLocks/>
            </p:cNvSpPr>
            <p:nvPr/>
          </p:nvSpPr>
          <p:spPr bwMode="auto">
            <a:xfrm>
              <a:off x="4752"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4" name="Freeform 355"/>
            <p:cNvSpPr>
              <a:spLocks/>
            </p:cNvSpPr>
            <p:nvPr/>
          </p:nvSpPr>
          <p:spPr bwMode="auto">
            <a:xfrm>
              <a:off x="4764"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5" name="Freeform 356"/>
            <p:cNvSpPr>
              <a:spLocks/>
            </p:cNvSpPr>
            <p:nvPr/>
          </p:nvSpPr>
          <p:spPr bwMode="auto">
            <a:xfrm>
              <a:off x="4615"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6" name="Rectangle 357"/>
            <p:cNvSpPr>
              <a:spLocks noChangeArrowheads="1"/>
            </p:cNvSpPr>
            <p:nvPr/>
          </p:nvSpPr>
          <p:spPr bwMode="auto">
            <a:xfrm>
              <a:off x="4748"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7" name="Rectangle 358"/>
            <p:cNvSpPr>
              <a:spLocks noChangeArrowheads="1"/>
            </p:cNvSpPr>
            <p:nvPr/>
          </p:nvSpPr>
          <p:spPr bwMode="auto">
            <a:xfrm>
              <a:off x="4589"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8" name="Rectangle 359"/>
            <p:cNvSpPr>
              <a:spLocks noChangeArrowheads="1"/>
            </p:cNvSpPr>
            <p:nvPr/>
          </p:nvSpPr>
          <p:spPr bwMode="auto">
            <a:xfrm>
              <a:off x="4752"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9" name="Rectangle 360"/>
            <p:cNvSpPr>
              <a:spLocks noChangeArrowheads="1"/>
            </p:cNvSpPr>
            <p:nvPr/>
          </p:nvSpPr>
          <p:spPr bwMode="auto">
            <a:xfrm>
              <a:off x="4591"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10" name="Freeform 361"/>
            <p:cNvSpPr>
              <a:spLocks/>
            </p:cNvSpPr>
            <p:nvPr/>
          </p:nvSpPr>
          <p:spPr bwMode="auto">
            <a:xfrm>
              <a:off x="4614"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1" name="Freeform 362"/>
            <p:cNvSpPr>
              <a:spLocks/>
            </p:cNvSpPr>
            <p:nvPr/>
          </p:nvSpPr>
          <p:spPr bwMode="auto">
            <a:xfrm>
              <a:off x="5054"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2" name="Line 363"/>
            <p:cNvSpPr>
              <a:spLocks noChangeShapeType="1"/>
            </p:cNvSpPr>
            <p:nvPr/>
          </p:nvSpPr>
          <p:spPr bwMode="auto">
            <a:xfrm>
              <a:off x="5127"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3" name="Line 364"/>
            <p:cNvSpPr>
              <a:spLocks noChangeShapeType="1"/>
            </p:cNvSpPr>
            <p:nvPr/>
          </p:nvSpPr>
          <p:spPr bwMode="auto">
            <a:xfrm>
              <a:off x="5131"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4" name="Rectangle 365"/>
            <p:cNvSpPr>
              <a:spLocks noChangeArrowheads="1"/>
            </p:cNvSpPr>
            <p:nvPr/>
          </p:nvSpPr>
          <p:spPr bwMode="auto">
            <a:xfrm>
              <a:off x="5116"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15" name="Line 366"/>
            <p:cNvSpPr>
              <a:spLocks noChangeShapeType="1"/>
            </p:cNvSpPr>
            <p:nvPr/>
          </p:nvSpPr>
          <p:spPr bwMode="auto">
            <a:xfrm flipV="1">
              <a:off x="522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6" name="Line 367"/>
            <p:cNvSpPr>
              <a:spLocks noChangeShapeType="1"/>
            </p:cNvSpPr>
            <p:nvPr/>
          </p:nvSpPr>
          <p:spPr bwMode="auto">
            <a:xfrm>
              <a:off x="5135"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7" name="Rectangle 368"/>
            <p:cNvSpPr>
              <a:spLocks noChangeArrowheads="1"/>
            </p:cNvSpPr>
            <p:nvPr/>
          </p:nvSpPr>
          <p:spPr bwMode="auto">
            <a:xfrm>
              <a:off x="5070"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18" name="Rectangle 369"/>
            <p:cNvSpPr>
              <a:spLocks noChangeArrowheads="1"/>
            </p:cNvSpPr>
            <p:nvPr/>
          </p:nvSpPr>
          <p:spPr bwMode="auto">
            <a:xfrm rot="-5400000">
              <a:off x="4976"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19" name="Freeform 370"/>
            <p:cNvSpPr>
              <a:spLocks/>
            </p:cNvSpPr>
            <p:nvPr/>
          </p:nvSpPr>
          <p:spPr bwMode="auto">
            <a:xfrm>
              <a:off x="5265" y="2547"/>
              <a:ext cx="95" cy="46"/>
            </a:xfrm>
            <a:custGeom>
              <a:avLst/>
              <a:gdLst>
                <a:gd name="T0" fmla="*/ 11 w 95"/>
                <a:gd name="T1" fmla="*/ 45 h 46"/>
                <a:gd name="T2" fmla="*/ 0 w 95"/>
                <a:gd name="T3" fmla="*/ 20 h 46"/>
                <a:gd name="T4" fmla="*/ 20 w 95"/>
                <a:gd name="T5" fmla="*/ 7 h 46"/>
                <a:gd name="T6" fmla="*/ 57 w 95"/>
                <a:gd name="T7" fmla="*/ 0 h 46"/>
                <a:gd name="T8" fmla="*/ 94 w 95"/>
                <a:gd name="T9" fmla="*/ 13 h 46"/>
                <a:gd name="T10" fmla="*/ 93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0" name="Freeform 371"/>
            <p:cNvSpPr>
              <a:spLocks/>
            </p:cNvSpPr>
            <p:nvPr/>
          </p:nvSpPr>
          <p:spPr bwMode="auto">
            <a:xfrm>
              <a:off x="5267"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6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1" name="Freeform 372"/>
            <p:cNvSpPr>
              <a:spLocks/>
            </p:cNvSpPr>
            <p:nvPr/>
          </p:nvSpPr>
          <p:spPr bwMode="auto">
            <a:xfrm>
              <a:off x="5279"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2" name="Freeform 373"/>
            <p:cNvSpPr>
              <a:spLocks/>
            </p:cNvSpPr>
            <p:nvPr/>
          </p:nvSpPr>
          <p:spPr bwMode="auto">
            <a:xfrm>
              <a:off x="5131"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3" name="Rectangle 374"/>
            <p:cNvSpPr>
              <a:spLocks noChangeArrowheads="1"/>
            </p:cNvSpPr>
            <p:nvPr/>
          </p:nvSpPr>
          <p:spPr bwMode="auto">
            <a:xfrm>
              <a:off x="5263"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4" name="Rectangle 375"/>
            <p:cNvSpPr>
              <a:spLocks noChangeArrowheads="1"/>
            </p:cNvSpPr>
            <p:nvPr/>
          </p:nvSpPr>
          <p:spPr bwMode="auto">
            <a:xfrm>
              <a:off x="5105"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5" name="Rectangle 376"/>
            <p:cNvSpPr>
              <a:spLocks noChangeArrowheads="1"/>
            </p:cNvSpPr>
            <p:nvPr/>
          </p:nvSpPr>
          <p:spPr bwMode="auto">
            <a:xfrm>
              <a:off x="5267"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6" name="Rectangle 377"/>
            <p:cNvSpPr>
              <a:spLocks noChangeArrowheads="1"/>
            </p:cNvSpPr>
            <p:nvPr/>
          </p:nvSpPr>
          <p:spPr bwMode="auto">
            <a:xfrm>
              <a:off x="5106"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7" name="Freeform 378"/>
            <p:cNvSpPr>
              <a:spLocks/>
            </p:cNvSpPr>
            <p:nvPr/>
          </p:nvSpPr>
          <p:spPr bwMode="auto">
            <a:xfrm>
              <a:off x="5129"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328" name="Group 379"/>
            <p:cNvGrpSpPr>
              <a:grpSpLocks/>
            </p:cNvGrpSpPr>
            <p:nvPr/>
          </p:nvGrpSpPr>
          <p:grpSpPr bwMode="auto">
            <a:xfrm>
              <a:off x="398" y="3305"/>
              <a:ext cx="5051" cy="441"/>
              <a:chOff x="398" y="3305"/>
              <a:chExt cx="5051" cy="441"/>
            </a:xfrm>
          </p:grpSpPr>
          <p:sp>
            <p:nvSpPr>
              <p:cNvPr id="134329" name="Freeform 380"/>
              <p:cNvSpPr>
                <a:spLocks/>
              </p:cNvSpPr>
              <p:nvPr/>
            </p:nvSpPr>
            <p:spPr bwMode="auto">
              <a:xfrm>
                <a:off x="398"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0" name="Line 381"/>
              <p:cNvSpPr>
                <a:spLocks noChangeShapeType="1"/>
              </p:cNvSpPr>
              <p:nvPr/>
            </p:nvSpPr>
            <p:spPr bwMode="auto">
              <a:xfrm>
                <a:off x="47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1" name="Line 382"/>
              <p:cNvSpPr>
                <a:spLocks noChangeShapeType="1"/>
              </p:cNvSpPr>
              <p:nvPr/>
            </p:nvSpPr>
            <p:spPr bwMode="auto">
              <a:xfrm>
                <a:off x="47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2" name="Rectangle 383"/>
              <p:cNvSpPr>
                <a:spLocks noChangeArrowheads="1"/>
              </p:cNvSpPr>
              <p:nvPr/>
            </p:nvSpPr>
            <p:spPr bwMode="auto">
              <a:xfrm>
                <a:off x="46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33" name="Line 384"/>
              <p:cNvSpPr>
                <a:spLocks noChangeShapeType="1"/>
              </p:cNvSpPr>
              <p:nvPr/>
            </p:nvSpPr>
            <p:spPr bwMode="auto">
              <a:xfrm flipV="1">
                <a:off x="57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4" name="Line 385"/>
              <p:cNvSpPr>
                <a:spLocks noChangeShapeType="1"/>
              </p:cNvSpPr>
              <p:nvPr/>
            </p:nvSpPr>
            <p:spPr bwMode="auto">
              <a:xfrm>
                <a:off x="480"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5" name="Rectangle 386"/>
              <p:cNvSpPr>
                <a:spLocks noChangeArrowheads="1"/>
              </p:cNvSpPr>
              <p:nvPr/>
            </p:nvSpPr>
            <p:spPr bwMode="auto">
              <a:xfrm>
                <a:off x="415"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36" name="Rectangle 387"/>
              <p:cNvSpPr>
                <a:spLocks noChangeArrowheads="1"/>
              </p:cNvSpPr>
              <p:nvPr/>
            </p:nvSpPr>
            <p:spPr bwMode="auto">
              <a:xfrm rot="-5400000">
                <a:off x="321"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37" name="Freeform 388"/>
              <p:cNvSpPr>
                <a:spLocks/>
              </p:cNvSpPr>
              <p:nvPr/>
            </p:nvSpPr>
            <p:spPr bwMode="auto">
              <a:xfrm>
                <a:off x="610" y="3617"/>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8" name="Freeform 389"/>
              <p:cNvSpPr>
                <a:spLocks/>
              </p:cNvSpPr>
              <p:nvPr/>
            </p:nvSpPr>
            <p:spPr bwMode="auto">
              <a:xfrm>
                <a:off x="612"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9" name="Freeform 390"/>
              <p:cNvSpPr>
                <a:spLocks/>
              </p:cNvSpPr>
              <p:nvPr/>
            </p:nvSpPr>
            <p:spPr bwMode="auto">
              <a:xfrm>
                <a:off x="624" y="3459"/>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0" name="Freeform 391"/>
              <p:cNvSpPr>
                <a:spLocks/>
              </p:cNvSpPr>
              <p:nvPr/>
            </p:nvSpPr>
            <p:spPr bwMode="auto">
              <a:xfrm>
                <a:off x="476" y="3456"/>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1" name="Rectangle 392"/>
              <p:cNvSpPr>
                <a:spLocks noChangeArrowheads="1"/>
              </p:cNvSpPr>
              <p:nvPr/>
            </p:nvSpPr>
            <p:spPr bwMode="auto">
              <a:xfrm>
                <a:off x="608"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2" name="Rectangle 393"/>
              <p:cNvSpPr>
                <a:spLocks noChangeArrowheads="1"/>
              </p:cNvSpPr>
              <p:nvPr/>
            </p:nvSpPr>
            <p:spPr bwMode="auto">
              <a:xfrm>
                <a:off x="45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3" name="Rectangle 394"/>
              <p:cNvSpPr>
                <a:spLocks noChangeArrowheads="1"/>
              </p:cNvSpPr>
              <p:nvPr/>
            </p:nvSpPr>
            <p:spPr bwMode="auto">
              <a:xfrm>
                <a:off x="612"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4" name="Rectangle 395"/>
              <p:cNvSpPr>
                <a:spLocks noChangeArrowheads="1"/>
              </p:cNvSpPr>
              <p:nvPr/>
            </p:nvSpPr>
            <p:spPr bwMode="auto">
              <a:xfrm>
                <a:off x="451"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5" name="Freeform 396"/>
              <p:cNvSpPr>
                <a:spLocks/>
              </p:cNvSpPr>
              <p:nvPr/>
            </p:nvSpPr>
            <p:spPr bwMode="auto">
              <a:xfrm>
                <a:off x="473"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6" name="Freeform 397"/>
              <p:cNvSpPr>
                <a:spLocks/>
              </p:cNvSpPr>
              <p:nvPr/>
            </p:nvSpPr>
            <p:spPr bwMode="auto">
              <a:xfrm>
                <a:off x="91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7" name="Line 398"/>
              <p:cNvSpPr>
                <a:spLocks noChangeShapeType="1"/>
              </p:cNvSpPr>
              <p:nvPr/>
            </p:nvSpPr>
            <p:spPr bwMode="auto">
              <a:xfrm>
                <a:off x="98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8" name="Line 399"/>
              <p:cNvSpPr>
                <a:spLocks noChangeShapeType="1"/>
              </p:cNvSpPr>
              <p:nvPr/>
            </p:nvSpPr>
            <p:spPr bwMode="auto">
              <a:xfrm>
                <a:off x="99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9" name="Rectangle 400"/>
              <p:cNvSpPr>
                <a:spLocks noChangeArrowheads="1"/>
              </p:cNvSpPr>
              <p:nvPr/>
            </p:nvSpPr>
            <p:spPr bwMode="auto">
              <a:xfrm>
                <a:off x="976"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50" name="Line 401"/>
              <p:cNvSpPr>
                <a:spLocks noChangeShapeType="1"/>
              </p:cNvSpPr>
              <p:nvPr/>
            </p:nvSpPr>
            <p:spPr bwMode="auto">
              <a:xfrm flipV="1">
                <a:off x="1088"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1" name="Line 402"/>
              <p:cNvSpPr>
                <a:spLocks noChangeShapeType="1"/>
              </p:cNvSpPr>
              <p:nvPr/>
            </p:nvSpPr>
            <p:spPr bwMode="auto">
              <a:xfrm>
                <a:off x="995"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2" name="Rectangle 403"/>
              <p:cNvSpPr>
                <a:spLocks noChangeArrowheads="1"/>
              </p:cNvSpPr>
              <p:nvPr/>
            </p:nvSpPr>
            <p:spPr bwMode="auto">
              <a:xfrm>
                <a:off x="930"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53" name="Rectangle 404"/>
              <p:cNvSpPr>
                <a:spLocks noChangeArrowheads="1"/>
              </p:cNvSpPr>
              <p:nvPr/>
            </p:nvSpPr>
            <p:spPr bwMode="auto">
              <a:xfrm rot="-5400000">
                <a:off x="836"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54" name="Freeform 405"/>
              <p:cNvSpPr>
                <a:spLocks/>
              </p:cNvSpPr>
              <p:nvPr/>
            </p:nvSpPr>
            <p:spPr bwMode="auto">
              <a:xfrm>
                <a:off x="1125" y="3617"/>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5" name="Freeform 406"/>
              <p:cNvSpPr>
                <a:spLocks/>
              </p:cNvSpPr>
              <p:nvPr/>
            </p:nvSpPr>
            <p:spPr bwMode="auto">
              <a:xfrm>
                <a:off x="1127"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6" name="Freeform 407"/>
              <p:cNvSpPr>
                <a:spLocks/>
              </p:cNvSpPr>
              <p:nvPr/>
            </p:nvSpPr>
            <p:spPr bwMode="auto">
              <a:xfrm>
                <a:off x="1139"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7" name="Freeform 408"/>
              <p:cNvSpPr>
                <a:spLocks/>
              </p:cNvSpPr>
              <p:nvPr/>
            </p:nvSpPr>
            <p:spPr bwMode="auto">
              <a:xfrm>
                <a:off x="991"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8" name="Rectangle 409"/>
              <p:cNvSpPr>
                <a:spLocks noChangeArrowheads="1"/>
              </p:cNvSpPr>
              <p:nvPr/>
            </p:nvSpPr>
            <p:spPr bwMode="auto">
              <a:xfrm>
                <a:off x="112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59" name="Rectangle 410"/>
              <p:cNvSpPr>
                <a:spLocks noChangeArrowheads="1"/>
              </p:cNvSpPr>
              <p:nvPr/>
            </p:nvSpPr>
            <p:spPr bwMode="auto">
              <a:xfrm>
                <a:off x="96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0" name="Rectangle 411"/>
              <p:cNvSpPr>
                <a:spLocks noChangeArrowheads="1"/>
              </p:cNvSpPr>
              <p:nvPr/>
            </p:nvSpPr>
            <p:spPr bwMode="auto">
              <a:xfrm>
                <a:off x="112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1" name="Rectangle 412"/>
              <p:cNvSpPr>
                <a:spLocks noChangeArrowheads="1"/>
              </p:cNvSpPr>
              <p:nvPr/>
            </p:nvSpPr>
            <p:spPr bwMode="auto">
              <a:xfrm>
                <a:off x="96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2" name="Freeform 413"/>
              <p:cNvSpPr>
                <a:spLocks/>
              </p:cNvSpPr>
              <p:nvPr/>
            </p:nvSpPr>
            <p:spPr bwMode="auto">
              <a:xfrm>
                <a:off x="989" y="3612"/>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3" name="Freeform 414"/>
              <p:cNvSpPr>
                <a:spLocks/>
              </p:cNvSpPr>
              <p:nvPr/>
            </p:nvSpPr>
            <p:spPr bwMode="auto">
              <a:xfrm>
                <a:off x="1429"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4" name="Line 415"/>
              <p:cNvSpPr>
                <a:spLocks noChangeShapeType="1"/>
              </p:cNvSpPr>
              <p:nvPr/>
            </p:nvSpPr>
            <p:spPr bwMode="auto">
              <a:xfrm>
                <a:off x="150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5" name="Line 416"/>
              <p:cNvSpPr>
                <a:spLocks noChangeShapeType="1"/>
              </p:cNvSpPr>
              <p:nvPr/>
            </p:nvSpPr>
            <p:spPr bwMode="auto">
              <a:xfrm>
                <a:off x="150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6" name="Rectangle 417"/>
              <p:cNvSpPr>
                <a:spLocks noChangeArrowheads="1"/>
              </p:cNvSpPr>
              <p:nvPr/>
            </p:nvSpPr>
            <p:spPr bwMode="auto">
              <a:xfrm>
                <a:off x="149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67" name="Line 418"/>
              <p:cNvSpPr>
                <a:spLocks noChangeShapeType="1"/>
              </p:cNvSpPr>
              <p:nvPr/>
            </p:nvSpPr>
            <p:spPr bwMode="auto">
              <a:xfrm flipV="1">
                <a:off x="1604"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8" name="Line 419"/>
              <p:cNvSpPr>
                <a:spLocks noChangeShapeType="1"/>
              </p:cNvSpPr>
              <p:nvPr/>
            </p:nvSpPr>
            <p:spPr bwMode="auto">
              <a:xfrm>
                <a:off x="1510"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9" name="Rectangle 420"/>
              <p:cNvSpPr>
                <a:spLocks noChangeArrowheads="1"/>
              </p:cNvSpPr>
              <p:nvPr/>
            </p:nvSpPr>
            <p:spPr bwMode="auto">
              <a:xfrm>
                <a:off x="144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70" name="Rectangle 421"/>
              <p:cNvSpPr>
                <a:spLocks noChangeArrowheads="1"/>
              </p:cNvSpPr>
              <p:nvPr/>
            </p:nvSpPr>
            <p:spPr bwMode="auto">
              <a:xfrm rot="-5400000">
                <a:off x="135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71" name="Freeform 422"/>
              <p:cNvSpPr>
                <a:spLocks/>
              </p:cNvSpPr>
              <p:nvPr/>
            </p:nvSpPr>
            <p:spPr bwMode="auto">
              <a:xfrm>
                <a:off x="1640"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2" name="Freeform 423"/>
              <p:cNvSpPr>
                <a:spLocks/>
              </p:cNvSpPr>
              <p:nvPr/>
            </p:nvSpPr>
            <p:spPr bwMode="auto">
              <a:xfrm>
                <a:off x="1642" y="3467"/>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3" name="Freeform 424"/>
              <p:cNvSpPr>
                <a:spLocks/>
              </p:cNvSpPr>
              <p:nvPr/>
            </p:nvSpPr>
            <p:spPr bwMode="auto">
              <a:xfrm>
                <a:off x="1655"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4" name="Freeform 425"/>
              <p:cNvSpPr>
                <a:spLocks/>
              </p:cNvSpPr>
              <p:nvPr/>
            </p:nvSpPr>
            <p:spPr bwMode="auto">
              <a:xfrm>
                <a:off x="1506" y="3456"/>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5" name="Rectangle 426"/>
              <p:cNvSpPr>
                <a:spLocks noChangeArrowheads="1"/>
              </p:cNvSpPr>
              <p:nvPr/>
            </p:nvSpPr>
            <p:spPr bwMode="auto">
              <a:xfrm>
                <a:off x="163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6" name="Rectangle 427"/>
              <p:cNvSpPr>
                <a:spLocks noChangeArrowheads="1"/>
              </p:cNvSpPr>
              <p:nvPr/>
            </p:nvSpPr>
            <p:spPr bwMode="auto">
              <a:xfrm>
                <a:off x="148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7" name="Rectangle 428"/>
              <p:cNvSpPr>
                <a:spLocks noChangeArrowheads="1"/>
              </p:cNvSpPr>
              <p:nvPr/>
            </p:nvSpPr>
            <p:spPr bwMode="auto">
              <a:xfrm>
                <a:off x="164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8" name="Rectangle 429"/>
              <p:cNvSpPr>
                <a:spLocks noChangeArrowheads="1"/>
              </p:cNvSpPr>
              <p:nvPr/>
            </p:nvSpPr>
            <p:spPr bwMode="auto">
              <a:xfrm>
                <a:off x="1482"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9" name="Freeform 430"/>
              <p:cNvSpPr>
                <a:spLocks/>
              </p:cNvSpPr>
              <p:nvPr/>
            </p:nvSpPr>
            <p:spPr bwMode="auto">
              <a:xfrm>
                <a:off x="1504" y="3612"/>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0" name="Freeform 431"/>
              <p:cNvSpPr>
                <a:spLocks/>
              </p:cNvSpPr>
              <p:nvPr/>
            </p:nvSpPr>
            <p:spPr bwMode="auto">
              <a:xfrm>
                <a:off x="194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1" name="Line 432"/>
              <p:cNvSpPr>
                <a:spLocks noChangeShapeType="1"/>
              </p:cNvSpPr>
              <p:nvPr/>
            </p:nvSpPr>
            <p:spPr bwMode="auto">
              <a:xfrm>
                <a:off x="201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2" name="Line 433"/>
              <p:cNvSpPr>
                <a:spLocks noChangeShapeType="1"/>
              </p:cNvSpPr>
              <p:nvPr/>
            </p:nvSpPr>
            <p:spPr bwMode="auto">
              <a:xfrm>
                <a:off x="202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3" name="Rectangle 434"/>
              <p:cNvSpPr>
                <a:spLocks noChangeArrowheads="1"/>
              </p:cNvSpPr>
              <p:nvPr/>
            </p:nvSpPr>
            <p:spPr bwMode="auto">
              <a:xfrm>
                <a:off x="2007"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84" name="Line 435"/>
              <p:cNvSpPr>
                <a:spLocks noChangeShapeType="1"/>
              </p:cNvSpPr>
              <p:nvPr/>
            </p:nvSpPr>
            <p:spPr bwMode="auto">
              <a:xfrm flipV="1">
                <a:off x="2119"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5" name="Line 436"/>
              <p:cNvSpPr>
                <a:spLocks noChangeShapeType="1"/>
              </p:cNvSpPr>
              <p:nvPr/>
            </p:nvSpPr>
            <p:spPr bwMode="auto">
              <a:xfrm>
                <a:off x="2026"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6" name="Rectangle 437"/>
              <p:cNvSpPr>
                <a:spLocks noChangeArrowheads="1"/>
              </p:cNvSpPr>
              <p:nvPr/>
            </p:nvSpPr>
            <p:spPr bwMode="auto">
              <a:xfrm>
                <a:off x="196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87" name="Rectangle 438"/>
              <p:cNvSpPr>
                <a:spLocks noChangeArrowheads="1"/>
              </p:cNvSpPr>
              <p:nvPr/>
            </p:nvSpPr>
            <p:spPr bwMode="auto">
              <a:xfrm rot="-5400000">
                <a:off x="186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88" name="Freeform 439"/>
              <p:cNvSpPr>
                <a:spLocks/>
              </p:cNvSpPr>
              <p:nvPr/>
            </p:nvSpPr>
            <p:spPr bwMode="auto">
              <a:xfrm>
                <a:off x="2155"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9" name="Freeform 440"/>
              <p:cNvSpPr>
                <a:spLocks/>
              </p:cNvSpPr>
              <p:nvPr/>
            </p:nvSpPr>
            <p:spPr bwMode="auto">
              <a:xfrm>
                <a:off x="2158"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0" name="Freeform 441"/>
              <p:cNvSpPr>
                <a:spLocks/>
              </p:cNvSpPr>
              <p:nvPr/>
            </p:nvSpPr>
            <p:spPr bwMode="auto">
              <a:xfrm>
                <a:off x="2170"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1" name="Freeform 442"/>
              <p:cNvSpPr>
                <a:spLocks/>
              </p:cNvSpPr>
              <p:nvPr/>
            </p:nvSpPr>
            <p:spPr bwMode="auto">
              <a:xfrm>
                <a:off x="2021"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2" name="Rectangle 443"/>
              <p:cNvSpPr>
                <a:spLocks noChangeArrowheads="1"/>
              </p:cNvSpPr>
              <p:nvPr/>
            </p:nvSpPr>
            <p:spPr bwMode="auto">
              <a:xfrm>
                <a:off x="215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3" name="Rectangle 444"/>
              <p:cNvSpPr>
                <a:spLocks noChangeArrowheads="1"/>
              </p:cNvSpPr>
              <p:nvPr/>
            </p:nvSpPr>
            <p:spPr bwMode="auto">
              <a:xfrm>
                <a:off x="199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4" name="Rectangle 445"/>
              <p:cNvSpPr>
                <a:spLocks noChangeArrowheads="1"/>
              </p:cNvSpPr>
              <p:nvPr/>
            </p:nvSpPr>
            <p:spPr bwMode="auto">
              <a:xfrm>
                <a:off x="215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5" name="Rectangle 446"/>
              <p:cNvSpPr>
                <a:spLocks noChangeArrowheads="1"/>
              </p:cNvSpPr>
              <p:nvPr/>
            </p:nvSpPr>
            <p:spPr bwMode="auto">
              <a:xfrm>
                <a:off x="199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6" name="Freeform 447"/>
              <p:cNvSpPr>
                <a:spLocks/>
              </p:cNvSpPr>
              <p:nvPr/>
            </p:nvSpPr>
            <p:spPr bwMode="auto">
              <a:xfrm>
                <a:off x="202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7" name="Freeform 448"/>
              <p:cNvSpPr>
                <a:spLocks/>
              </p:cNvSpPr>
              <p:nvPr/>
            </p:nvSpPr>
            <p:spPr bwMode="auto">
              <a:xfrm>
                <a:off x="246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8" name="Line 449"/>
              <p:cNvSpPr>
                <a:spLocks noChangeShapeType="1"/>
              </p:cNvSpPr>
              <p:nvPr/>
            </p:nvSpPr>
            <p:spPr bwMode="auto">
              <a:xfrm>
                <a:off x="253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99" name="Line 450"/>
              <p:cNvSpPr>
                <a:spLocks noChangeShapeType="1"/>
              </p:cNvSpPr>
              <p:nvPr/>
            </p:nvSpPr>
            <p:spPr bwMode="auto">
              <a:xfrm>
                <a:off x="253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0" name="Rectangle 451"/>
              <p:cNvSpPr>
                <a:spLocks noChangeArrowheads="1"/>
              </p:cNvSpPr>
              <p:nvPr/>
            </p:nvSpPr>
            <p:spPr bwMode="auto">
              <a:xfrm>
                <a:off x="2522"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01" name="Line 452"/>
              <p:cNvSpPr>
                <a:spLocks noChangeShapeType="1"/>
              </p:cNvSpPr>
              <p:nvPr/>
            </p:nvSpPr>
            <p:spPr bwMode="auto">
              <a:xfrm flipV="1">
                <a:off x="263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2" name="Line 453"/>
              <p:cNvSpPr>
                <a:spLocks noChangeShapeType="1"/>
              </p:cNvSpPr>
              <p:nvPr/>
            </p:nvSpPr>
            <p:spPr bwMode="auto">
              <a:xfrm>
                <a:off x="2541"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3" name="Rectangle 454"/>
              <p:cNvSpPr>
                <a:spLocks noChangeArrowheads="1"/>
              </p:cNvSpPr>
              <p:nvPr/>
            </p:nvSpPr>
            <p:spPr bwMode="auto">
              <a:xfrm>
                <a:off x="247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04" name="Rectangle 455"/>
              <p:cNvSpPr>
                <a:spLocks noChangeArrowheads="1"/>
              </p:cNvSpPr>
              <p:nvPr/>
            </p:nvSpPr>
            <p:spPr bwMode="auto">
              <a:xfrm rot="-5400000">
                <a:off x="238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05" name="Freeform 456"/>
              <p:cNvSpPr>
                <a:spLocks/>
              </p:cNvSpPr>
              <p:nvPr/>
            </p:nvSpPr>
            <p:spPr bwMode="auto">
              <a:xfrm>
                <a:off x="2671" y="3617"/>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6" name="Freeform 457"/>
              <p:cNvSpPr>
                <a:spLocks/>
              </p:cNvSpPr>
              <p:nvPr/>
            </p:nvSpPr>
            <p:spPr bwMode="auto">
              <a:xfrm>
                <a:off x="2673"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7" name="Freeform 458"/>
              <p:cNvSpPr>
                <a:spLocks/>
              </p:cNvSpPr>
              <p:nvPr/>
            </p:nvSpPr>
            <p:spPr bwMode="auto">
              <a:xfrm>
                <a:off x="2685"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8" name="Freeform 459"/>
              <p:cNvSpPr>
                <a:spLocks/>
              </p:cNvSpPr>
              <p:nvPr/>
            </p:nvSpPr>
            <p:spPr bwMode="auto">
              <a:xfrm>
                <a:off x="2537"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9" name="Rectangle 460"/>
              <p:cNvSpPr>
                <a:spLocks noChangeArrowheads="1"/>
              </p:cNvSpPr>
              <p:nvPr/>
            </p:nvSpPr>
            <p:spPr bwMode="auto">
              <a:xfrm>
                <a:off x="266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0" name="Rectangle 461"/>
              <p:cNvSpPr>
                <a:spLocks noChangeArrowheads="1"/>
              </p:cNvSpPr>
              <p:nvPr/>
            </p:nvSpPr>
            <p:spPr bwMode="auto">
              <a:xfrm>
                <a:off x="251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1" name="Rectangle 462"/>
              <p:cNvSpPr>
                <a:spLocks noChangeArrowheads="1"/>
              </p:cNvSpPr>
              <p:nvPr/>
            </p:nvSpPr>
            <p:spPr bwMode="auto">
              <a:xfrm>
                <a:off x="267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2" name="Rectangle 463"/>
              <p:cNvSpPr>
                <a:spLocks noChangeArrowheads="1"/>
              </p:cNvSpPr>
              <p:nvPr/>
            </p:nvSpPr>
            <p:spPr bwMode="auto">
              <a:xfrm>
                <a:off x="251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3" name="Freeform 464"/>
              <p:cNvSpPr>
                <a:spLocks/>
              </p:cNvSpPr>
              <p:nvPr/>
            </p:nvSpPr>
            <p:spPr bwMode="auto">
              <a:xfrm>
                <a:off x="2535"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4" name="Freeform 465"/>
              <p:cNvSpPr>
                <a:spLocks/>
              </p:cNvSpPr>
              <p:nvPr/>
            </p:nvSpPr>
            <p:spPr bwMode="auto">
              <a:xfrm>
                <a:off x="2975"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5" name="Line 466"/>
              <p:cNvSpPr>
                <a:spLocks noChangeShapeType="1"/>
              </p:cNvSpPr>
              <p:nvPr/>
            </p:nvSpPr>
            <p:spPr bwMode="auto">
              <a:xfrm>
                <a:off x="304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6" name="Line 467"/>
              <p:cNvSpPr>
                <a:spLocks noChangeShapeType="1"/>
              </p:cNvSpPr>
              <p:nvPr/>
            </p:nvSpPr>
            <p:spPr bwMode="auto">
              <a:xfrm>
                <a:off x="305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7" name="Rectangle 468"/>
              <p:cNvSpPr>
                <a:spLocks noChangeArrowheads="1"/>
              </p:cNvSpPr>
              <p:nvPr/>
            </p:nvSpPr>
            <p:spPr bwMode="auto">
              <a:xfrm>
                <a:off x="303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18" name="Line 469"/>
              <p:cNvSpPr>
                <a:spLocks noChangeShapeType="1"/>
              </p:cNvSpPr>
              <p:nvPr/>
            </p:nvSpPr>
            <p:spPr bwMode="auto">
              <a:xfrm flipV="1">
                <a:off x="315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9" name="Line 470"/>
              <p:cNvSpPr>
                <a:spLocks noChangeShapeType="1"/>
              </p:cNvSpPr>
              <p:nvPr/>
            </p:nvSpPr>
            <p:spPr bwMode="auto">
              <a:xfrm>
                <a:off x="305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20" name="Rectangle 471"/>
              <p:cNvSpPr>
                <a:spLocks noChangeArrowheads="1"/>
              </p:cNvSpPr>
              <p:nvPr/>
            </p:nvSpPr>
            <p:spPr bwMode="auto">
              <a:xfrm>
                <a:off x="299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21" name="Rectangle 472"/>
              <p:cNvSpPr>
                <a:spLocks noChangeArrowheads="1"/>
              </p:cNvSpPr>
              <p:nvPr/>
            </p:nvSpPr>
            <p:spPr bwMode="auto">
              <a:xfrm rot="-5400000">
                <a:off x="289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22" name="Freeform 473"/>
              <p:cNvSpPr>
                <a:spLocks/>
              </p:cNvSpPr>
              <p:nvPr/>
            </p:nvSpPr>
            <p:spPr bwMode="auto">
              <a:xfrm>
                <a:off x="3186"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3" name="Freeform 474"/>
              <p:cNvSpPr>
                <a:spLocks/>
              </p:cNvSpPr>
              <p:nvPr/>
            </p:nvSpPr>
            <p:spPr bwMode="auto">
              <a:xfrm>
                <a:off x="3188" y="3467"/>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4" name="Freeform 475"/>
              <p:cNvSpPr>
                <a:spLocks/>
              </p:cNvSpPr>
              <p:nvPr/>
            </p:nvSpPr>
            <p:spPr bwMode="auto">
              <a:xfrm>
                <a:off x="3200"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5" name="Freeform 476"/>
              <p:cNvSpPr>
                <a:spLocks/>
              </p:cNvSpPr>
              <p:nvPr/>
            </p:nvSpPr>
            <p:spPr bwMode="auto">
              <a:xfrm>
                <a:off x="3052"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6" name="Rectangle 477"/>
              <p:cNvSpPr>
                <a:spLocks noChangeArrowheads="1"/>
              </p:cNvSpPr>
              <p:nvPr/>
            </p:nvSpPr>
            <p:spPr bwMode="auto">
              <a:xfrm>
                <a:off x="318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7" name="Rectangle 478"/>
              <p:cNvSpPr>
                <a:spLocks noChangeArrowheads="1"/>
              </p:cNvSpPr>
              <p:nvPr/>
            </p:nvSpPr>
            <p:spPr bwMode="auto">
              <a:xfrm>
                <a:off x="302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8" name="Rectangle 479"/>
              <p:cNvSpPr>
                <a:spLocks noChangeArrowheads="1"/>
              </p:cNvSpPr>
              <p:nvPr/>
            </p:nvSpPr>
            <p:spPr bwMode="auto">
              <a:xfrm>
                <a:off x="318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9" name="Rectangle 480"/>
              <p:cNvSpPr>
                <a:spLocks noChangeArrowheads="1"/>
              </p:cNvSpPr>
              <p:nvPr/>
            </p:nvSpPr>
            <p:spPr bwMode="auto">
              <a:xfrm>
                <a:off x="3028"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30" name="Freeform 481"/>
              <p:cNvSpPr>
                <a:spLocks/>
              </p:cNvSpPr>
              <p:nvPr/>
            </p:nvSpPr>
            <p:spPr bwMode="auto">
              <a:xfrm>
                <a:off x="305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1" name="Freeform 482"/>
              <p:cNvSpPr>
                <a:spLocks/>
              </p:cNvSpPr>
              <p:nvPr/>
            </p:nvSpPr>
            <p:spPr bwMode="auto">
              <a:xfrm>
                <a:off x="349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2" name="Line 483"/>
              <p:cNvSpPr>
                <a:spLocks noChangeShapeType="1"/>
              </p:cNvSpPr>
              <p:nvPr/>
            </p:nvSpPr>
            <p:spPr bwMode="auto">
              <a:xfrm>
                <a:off x="356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3" name="Line 484"/>
              <p:cNvSpPr>
                <a:spLocks noChangeShapeType="1"/>
              </p:cNvSpPr>
              <p:nvPr/>
            </p:nvSpPr>
            <p:spPr bwMode="auto">
              <a:xfrm>
                <a:off x="356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4" name="Rectangle 485"/>
              <p:cNvSpPr>
                <a:spLocks noChangeArrowheads="1"/>
              </p:cNvSpPr>
              <p:nvPr/>
            </p:nvSpPr>
            <p:spPr bwMode="auto">
              <a:xfrm>
                <a:off x="3553"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35" name="Line 486"/>
              <p:cNvSpPr>
                <a:spLocks noChangeShapeType="1"/>
              </p:cNvSpPr>
              <p:nvPr/>
            </p:nvSpPr>
            <p:spPr bwMode="auto">
              <a:xfrm flipV="1">
                <a:off x="366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6" name="Line 487"/>
              <p:cNvSpPr>
                <a:spLocks noChangeShapeType="1"/>
              </p:cNvSpPr>
              <p:nvPr/>
            </p:nvSpPr>
            <p:spPr bwMode="auto">
              <a:xfrm>
                <a:off x="3571"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7" name="Rectangle 488"/>
              <p:cNvSpPr>
                <a:spLocks noChangeArrowheads="1"/>
              </p:cNvSpPr>
              <p:nvPr/>
            </p:nvSpPr>
            <p:spPr bwMode="auto">
              <a:xfrm>
                <a:off x="350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38" name="Rectangle 489"/>
              <p:cNvSpPr>
                <a:spLocks noChangeArrowheads="1"/>
              </p:cNvSpPr>
              <p:nvPr/>
            </p:nvSpPr>
            <p:spPr bwMode="auto">
              <a:xfrm rot="-5400000">
                <a:off x="3413"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39" name="Freeform 490"/>
              <p:cNvSpPr>
                <a:spLocks/>
              </p:cNvSpPr>
              <p:nvPr/>
            </p:nvSpPr>
            <p:spPr bwMode="auto">
              <a:xfrm>
                <a:off x="3702" y="3617"/>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0" name="Freeform 491"/>
              <p:cNvSpPr>
                <a:spLocks/>
              </p:cNvSpPr>
              <p:nvPr/>
            </p:nvSpPr>
            <p:spPr bwMode="auto">
              <a:xfrm>
                <a:off x="3704" y="3467"/>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1" name="Freeform 492"/>
              <p:cNvSpPr>
                <a:spLocks/>
              </p:cNvSpPr>
              <p:nvPr/>
            </p:nvSpPr>
            <p:spPr bwMode="auto">
              <a:xfrm>
                <a:off x="3715"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2" name="Freeform 493"/>
              <p:cNvSpPr>
                <a:spLocks/>
              </p:cNvSpPr>
              <p:nvPr/>
            </p:nvSpPr>
            <p:spPr bwMode="auto">
              <a:xfrm>
                <a:off x="3567"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3" name="Rectangle 494"/>
              <p:cNvSpPr>
                <a:spLocks noChangeArrowheads="1"/>
              </p:cNvSpPr>
              <p:nvPr/>
            </p:nvSpPr>
            <p:spPr bwMode="auto">
              <a:xfrm>
                <a:off x="3700"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4" name="Rectangle 495"/>
              <p:cNvSpPr>
                <a:spLocks noChangeArrowheads="1"/>
              </p:cNvSpPr>
              <p:nvPr/>
            </p:nvSpPr>
            <p:spPr bwMode="auto">
              <a:xfrm>
                <a:off x="3541"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5" name="Rectangle 496"/>
              <p:cNvSpPr>
                <a:spLocks noChangeArrowheads="1"/>
              </p:cNvSpPr>
              <p:nvPr/>
            </p:nvSpPr>
            <p:spPr bwMode="auto">
              <a:xfrm>
                <a:off x="3704"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6" name="Rectangle 497"/>
              <p:cNvSpPr>
                <a:spLocks noChangeArrowheads="1"/>
              </p:cNvSpPr>
              <p:nvPr/>
            </p:nvSpPr>
            <p:spPr bwMode="auto">
              <a:xfrm>
                <a:off x="354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7" name="Freeform 498"/>
              <p:cNvSpPr>
                <a:spLocks/>
              </p:cNvSpPr>
              <p:nvPr/>
            </p:nvSpPr>
            <p:spPr bwMode="auto">
              <a:xfrm>
                <a:off x="3565" y="3612"/>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8" name="Freeform 499"/>
              <p:cNvSpPr>
                <a:spLocks/>
              </p:cNvSpPr>
              <p:nvPr/>
            </p:nvSpPr>
            <p:spPr bwMode="auto">
              <a:xfrm>
                <a:off x="4005"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9" name="Line 500"/>
              <p:cNvSpPr>
                <a:spLocks noChangeShapeType="1"/>
              </p:cNvSpPr>
              <p:nvPr/>
            </p:nvSpPr>
            <p:spPr bwMode="auto">
              <a:xfrm>
                <a:off x="407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0" name="Line 501"/>
              <p:cNvSpPr>
                <a:spLocks noChangeShapeType="1"/>
              </p:cNvSpPr>
              <p:nvPr/>
            </p:nvSpPr>
            <p:spPr bwMode="auto">
              <a:xfrm>
                <a:off x="408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1" name="Rectangle 502"/>
              <p:cNvSpPr>
                <a:spLocks noChangeArrowheads="1"/>
              </p:cNvSpPr>
              <p:nvPr/>
            </p:nvSpPr>
            <p:spPr bwMode="auto">
              <a:xfrm>
                <a:off x="406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52" name="Line 503"/>
              <p:cNvSpPr>
                <a:spLocks noChangeShapeType="1"/>
              </p:cNvSpPr>
              <p:nvPr/>
            </p:nvSpPr>
            <p:spPr bwMode="auto">
              <a:xfrm flipV="1">
                <a:off x="418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3" name="Line 504"/>
              <p:cNvSpPr>
                <a:spLocks noChangeShapeType="1"/>
              </p:cNvSpPr>
              <p:nvPr/>
            </p:nvSpPr>
            <p:spPr bwMode="auto">
              <a:xfrm>
                <a:off x="408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4" name="Rectangle 505"/>
              <p:cNvSpPr>
                <a:spLocks noChangeArrowheads="1"/>
              </p:cNvSpPr>
              <p:nvPr/>
            </p:nvSpPr>
            <p:spPr bwMode="auto">
              <a:xfrm>
                <a:off x="402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55" name="Rectangle 506"/>
              <p:cNvSpPr>
                <a:spLocks noChangeArrowheads="1"/>
              </p:cNvSpPr>
              <p:nvPr/>
            </p:nvSpPr>
            <p:spPr bwMode="auto">
              <a:xfrm rot="-5400000">
                <a:off x="3928"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56" name="Freeform 507"/>
              <p:cNvSpPr>
                <a:spLocks/>
              </p:cNvSpPr>
              <p:nvPr/>
            </p:nvSpPr>
            <p:spPr bwMode="auto">
              <a:xfrm>
                <a:off x="4217" y="3617"/>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7" name="Freeform 508"/>
              <p:cNvSpPr>
                <a:spLocks/>
              </p:cNvSpPr>
              <p:nvPr/>
            </p:nvSpPr>
            <p:spPr bwMode="auto">
              <a:xfrm>
                <a:off x="4219"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8" name="Freeform 509"/>
              <p:cNvSpPr>
                <a:spLocks/>
              </p:cNvSpPr>
              <p:nvPr/>
            </p:nvSpPr>
            <p:spPr bwMode="auto">
              <a:xfrm>
                <a:off x="4231"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9" name="Freeform 510"/>
              <p:cNvSpPr>
                <a:spLocks/>
              </p:cNvSpPr>
              <p:nvPr/>
            </p:nvSpPr>
            <p:spPr bwMode="auto">
              <a:xfrm>
                <a:off x="4082"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0" name="Rectangle 511"/>
              <p:cNvSpPr>
                <a:spLocks noChangeArrowheads="1"/>
              </p:cNvSpPr>
              <p:nvPr/>
            </p:nvSpPr>
            <p:spPr bwMode="auto">
              <a:xfrm>
                <a:off x="421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1" name="Rectangle 512"/>
              <p:cNvSpPr>
                <a:spLocks noChangeArrowheads="1"/>
              </p:cNvSpPr>
              <p:nvPr/>
            </p:nvSpPr>
            <p:spPr bwMode="auto">
              <a:xfrm>
                <a:off x="405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2" name="Rectangle 513"/>
              <p:cNvSpPr>
                <a:spLocks noChangeArrowheads="1"/>
              </p:cNvSpPr>
              <p:nvPr/>
            </p:nvSpPr>
            <p:spPr bwMode="auto">
              <a:xfrm>
                <a:off x="421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3" name="Rectangle 514"/>
              <p:cNvSpPr>
                <a:spLocks noChangeArrowheads="1"/>
              </p:cNvSpPr>
              <p:nvPr/>
            </p:nvSpPr>
            <p:spPr bwMode="auto">
              <a:xfrm>
                <a:off x="4059"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4" name="Freeform 515"/>
              <p:cNvSpPr>
                <a:spLocks/>
              </p:cNvSpPr>
              <p:nvPr/>
            </p:nvSpPr>
            <p:spPr bwMode="auto">
              <a:xfrm>
                <a:off x="4080"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5" name="Freeform 516"/>
              <p:cNvSpPr>
                <a:spLocks/>
              </p:cNvSpPr>
              <p:nvPr/>
            </p:nvSpPr>
            <p:spPr bwMode="auto">
              <a:xfrm>
                <a:off x="4532"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6" name="Line 517"/>
              <p:cNvSpPr>
                <a:spLocks noChangeShapeType="1"/>
              </p:cNvSpPr>
              <p:nvPr/>
            </p:nvSpPr>
            <p:spPr bwMode="auto">
              <a:xfrm>
                <a:off x="4605"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7" name="Line 518"/>
              <p:cNvSpPr>
                <a:spLocks noChangeShapeType="1"/>
              </p:cNvSpPr>
              <p:nvPr/>
            </p:nvSpPr>
            <p:spPr bwMode="auto">
              <a:xfrm>
                <a:off x="4609"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8" name="Rectangle 519"/>
              <p:cNvSpPr>
                <a:spLocks noChangeArrowheads="1"/>
              </p:cNvSpPr>
              <p:nvPr/>
            </p:nvSpPr>
            <p:spPr bwMode="auto">
              <a:xfrm>
                <a:off x="4595"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69" name="Line 520"/>
              <p:cNvSpPr>
                <a:spLocks noChangeShapeType="1"/>
              </p:cNvSpPr>
              <p:nvPr/>
            </p:nvSpPr>
            <p:spPr bwMode="auto">
              <a:xfrm flipV="1">
                <a:off x="4707"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0" name="Line 521"/>
              <p:cNvSpPr>
                <a:spLocks noChangeShapeType="1"/>
              </p:cNvSpPr>
              <p:nvPr/>
            </p:nvSpPr>
            <p:spPr bwMode="auto">
              <a:xfrm>
                <a:off x="4614"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1" name="Rectangle 522"/>
              <p:cNvSpPr>
                <a:spLocks noChangeArrowheads="1"/>
              </p:cNvSpPr>
              <p:nvPr/>
            </p:nvSpPr>
            <p:spPr bwMode="auto">
              <a:xfrm>
                <a:off x="4549"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72" name="Rectangle 523"/>
              <p:cNvSpPr>
                <a:spLocks noChangeArrowheads="1"/>
              </p:cNvSpPr>
              <p:nvPr/>
            </p:nvSpPr>
            <p:spPr bwMode="auto">
              <a:xfrm rot="-5400000">
                <a:off x="4455"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73" name="Freeform 524"/>
              <p:cNvSpPr>
                <a:spLocks/>
              </p:cNvSpPr>
              <p:nvPr/>
            </p:nvSpPr>
            <p:spPr bwMode="auto">
              <a:xfrm>
                <a:off x="4743"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4" name="Freeform 525"/>
              <p:cNvSpPr>
                <a:spLocks/>
              </p:cNvSpPr>
              <p:nvPr/>
            </p:nvSpPr>
            <p:spPr bwMode="auto">
              <a:xfrm>
                <a:off x="4746"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5" name="Freeform 526"/>
              <p:cNvSpPr>
                <a:spLocks/>
              </p:cNvSpPr>
              <p:nvPr/>
            </p:nvSpPr>
            <p:spPr bwMode="auto">
              <a:xfrm>
                <a:off x="4758"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6" name="Freeform 527"/>
              <p:cNvSpPr>
                <a:spLocks/>
              </p:cNvSpPr>
              <p:nvPr/>
            </p:nvSpPr>
            <p:spPr bwMode="auto">
              <a:xfrm>
                <a:off x="4609"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7" name="Rectangle 528"/>
              <p:cNvSpPr>
                <a:spLocks noChangeArrowheads="1"/>
              </p:cNvSpPr>
              <p:nvPr/>
            </p:nvSpPr>
            <p:spPr bwMode="auto">
              <a:xfrm>
                <a:off x="4742"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8" name="Rectangle 529"/>
              <p:cNvSpPr>
                <a:spLocks noChangeArrowheads="1"/>
              </p:cNvSpPr>
              <p:nvPr/>
            </p:nvSpPr>
            <p:spPr bwMode="auto">
              <a:xfrm>
                <a:off x="4583"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9" name="Rectangle 530"/>
              <p:cNvSpPr>
                <a:spLocks noChangeArrowheads="1"/>
              </p:cNvSpPr>
              <p:nvPr/>
            </p:nvSpPr>
            <p:spPr bwMode="auto">
              <a:xfrm>
                <a:off x="4746"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0" name="Rectangle 531"/>
              <p:cNvSpPr>
                <a:spLocks noChangeArrowheads="1"/>
              </p:cNvSpPr>
              <p:nvPr/>
            </p:nvSpPr>
            <p:spPr bwMode="auto">
              <a:xfrm>
                <a:off x="4585"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1" name="Freeform 532"/>
              <p:cNvSpPr>
                <a:spLocks/>
              </p:cNvSpPr>
              <p:nvPr/>
            </p:nvSpPr>
            <p:spPr bwMode="auto">
              <a:xfrm>
                <a:off x="4608"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2" name="Freeform 533"/>
              <p:cNvSpPr>
                <a:spLocks/>
              </p:cNvSpPr>
              <p:nvPr/>
            </p:nvSpPr>
            <p:spPr bwMode="auto">
              <a:xfrm>
                <a:off x="5048"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3" name="Line 534"/>
              <p:cNvSpPr>
                <a:spLocks noChangeShapeType="1"/>
              </p:cNvSpPr>
              <p:nvPr/>
            </p:nvSpPr>
            <p:spPr bwMode="auto">
              <a:xfrm>
                <a:off x="5121"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4" name="Line 535"/>
              <p:cNvSpPr>
                <a:spLocks noChangeShapeType="1"/>
              </p:cNvSpPr>
              <p:nvPr/>
            </p:nvSpPr>
            <p:spPr bwMode="auto">
              <a:xfrm>
                <a:off x="5125"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5" name="Rectangle 536"/>
              <p:cNvSpPr>
                <a:spLocks noChangeArrowheads="1"/>
              </p:cNvSpPr>
              <p:nvPr/>
            </p:nvSpPr>
            <p:spPr bwMode="auto">
              <a:xfrm>
                <a:off x="5110"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86" name="Line 537"/>
              <p:cNvSpPr>
                <a:spLocks noChangeShapeType="1"/>
              </p:cNvSpPr>
              <p:nvPr/>
            </p:nvSpPr>
            <p:spPr bwMode="auto">
              <a:xfrm flipV="1">
                <a:off x="522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7" name="Line 538"/>
              <p:cNvSpPr>
                <a:spLocks noChangeShapeType="1"/>
              </p:cNvSpPr>
              <p:nvPr/>
            </p:nvSpPr>
            <p:spPr bwMode="auto">
              <a:xfrm>
                <a:off x="5129"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8" name="Rectangle 539"/>
              <p:cNvSpPr>
                <a:spLocks noChangeArrowheads="1"/>
              </p:cNvSpPr>
              <p:nvPr/>
            </p:nvSpPr>
            <p:spPr bwMode="auto">
              <a:xfrm>
                <a:off x="5064"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89" name="Rectangle 540"/>
              <p:cNvSpPr>
                <a:spLocks noChangeArrowheads="1"/>
              </p:cNvSpPr>
              <p:nvPr/>
            </p:nvSpPr>
            <p:spPr bwMode="auto">
              <a:xfrm rot="-5400000">
                <a:off x="4970"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90" name="Freeform 541"/>
              <p:cNvSpPr>
                <a:spLocks/>
              </p:cNvSpPr>
              <p:nvPr/>
            </p:nvSpPr>
            <p:spPr bwMode="auto">
              <a:xfrm>
                <a:off x="5259" y="3617"/>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1" name="Freeform 542"/>
              <p:cNvSpPr>
                <a:spLocks/>
              </p:cNvSpPr>
              <p:nvPr/>
            </p:nvSpPr>
            <p:spPr bwMode="auto">
              <a:xfrm>
                <a:off x="5261"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2" name="Freeform 543"/>
              <p:cNvSpPr>
                <a:spLocks/>
              </p:cNvSpPr>
              <p:nvPr/>
            </p:nvSpPr>
            <p:spPr bwMode="auto">
              <a:xfrm>
                <a:off x="5273"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3" name="Freeform 544"/>
              <p:cNvSpPr>
                <a:spLocks/>
              </p:cNvSpPr>
              <p:nvPr/>
            </p:nvSpPr>
            <p:spPr bwMode="auto">
              <a:xfrm>
                <a:off x="5125"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4" name="Rectangle 545"/>
              <p:cNvSpPr>
                <a:spLocks noChangeArrowheads="1"/>
              </p:cNvSpPr>
              <p:nvPr/>
            </p:nvSpPr>
            <p:spPr bwMode="auto">
              <a:xfrm>
                <a:off x="5257"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5" name="Rectangle 546"/>
              <p:cNvSpPr>
                <a:spLocks noChangeArrowheads="1"/>
              </p:cNvSpPr>
              <p:nvPr/>
            </p:nvSpPr>
            <p:spPr bwMode="auto">
              <a:xfrm>
                <a:off x="5099"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6" name="Rectangle 547"/>
              <p:cNvSpPr>
                <a:spLocks noChangeArrowheads="1"/>
              </p:cNvSpPr>
              <p:nvPr/>
            </p:nvSpPr>
            <p:spPr bwMode="auto">
              <a:xfrm>
                <a:off x="5261"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7" name="Rectangle 548"/>
              <p:cNvSpPr>
                <a:spLocks noChangeArrowheads="1"/>
              </p:cNvSpPr>
              <p:nvPr/>
            </p:nvSpPr>
            <p:spPr bwMode="auto">
              <a:xfrm>
                <a:off x="5100"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8" name="Freeform 549"/>
              <p:cNvSpPr>
                <a:spLocks/>
              </p:cNvSpPr>
              <p:nvPr/>
            </p:nvSpPr>
            <p:spPr bwMode="auto">
              <a:xfrm>
                <a:off x="5123"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34155" name="Picture 551" descr="Mad Scientis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543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6" name="Rectangle 552"/>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extLst>
      <p:ext uri="{BB962C8B-B14F-4D97-AF65-F5344CB8AC3E}">
        <p14:creationId xmlns:p14="http://schemas.microsoft.com/office/powerpoint/2010/main" val="18498175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http://www.chromocyte.com/Library/ResizedImages/445/522/Batch_Analy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63625"/>
            <a:ext cx="28082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656013"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88913"/>
            <a:ext cx="38163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9725" y="3573463"/>
            <a:ext cx="412432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457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kt 1"/>
          <p:cNvGraphicFramePr>
            <a:graphicFrameLocks noChangeAspect="1"/>
          </p:cNvGraphicFramePr>
          <p:nvPr/>
        </p:nvGraphicFramePr>
        <p:xfrm>
          <a:off x="1003300" y="720725"/>
          <a:ext cx="7137400" cy="5418138"/>
        </p:xfrm>
        <a:graphic>
          <a:graphicData uri="http://schemas.openxmlformats.org/presentationml/2006/ole">
            <mc:AlternateContent xmlns:mc="http://schemas.openxmlformats.org/markup-compatibility/2006">
              <mc:Choice xmlns:v="urn:schemas-microsoft-com:vml" Requires="v">
                <p:oleObj spid="_x0000_s1039" name="SPW 10.0 Graph" r:id="rId4" imgW="7136892" imgH="5417820" progId="SigmaPlotGraphicObject.9">
                  <p:embed/>
                </p:oleObj>
              </mc:Choice>
              <mc:Fallback>
                <p:oleObj name="SPW 10.0 Graph" r:id="rId4" imgW="7136892" imgH="5417820" progId="SigmaPlotGraphicObject.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300" y="720725"/>
                        <a:ext cx="7137400"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3" name="Rectangle 2"/>
          <p:cNvSpPr>
            <a:spLocks noGrp="1" noChangeArrowheads="1"/>
          </p:cNvSpPr>
          <p:nvPr>
            <p:ph type="title"/>
          </p:nvPr>
        </p:nvSpPr>
        <p:spPr>
          <a:xfrm>
            <a:off x="1408113" y="457200"/>
            <a:ext cx="7772400" cy="1143000"/>
          </a:xfrm>
        </p:spPr>
        <p:txBody>
          <a:bodyPr>
            <a:normAutofit fontScale="90000"/>
          </a:bodyPr>
          <a:lstStyle/>
          <a:p>
            <a:pPr eaLnBrk="1" hangingPunct="1"/>
            <a:r>
              <a:rPr lang="cs-CZ" altLang="cs-CZ" sz="4000" b="1" smtClean="0"/>
              <a:t>Cytometry Publications/</a:t>
            </a:r>
            <a:r>
              <a:rPr lang="en-US" altLang="cs-CZ" sz="4000" b="1" smtClean="0"/>
              <a:t>Y</a:t>
            </a:r>
            <a:r>
              <a:rPr lang="cs-CZ" altLang="cs-CZ" sz="4000" b="1" smtClean="0"/>
              <a:t>ear</a:t>
            </a:r>
            <a:br>
              <a:rPr lang="cs-CZ" altLang="cs-CZ" sz="4000" b="1" smtClean="0"/>
            </a:br>
            <a:endParaRPr lang="cs-CZ" altLang="cs-CZ" sz="4000" b="1" smtClean="0"/>
          </a:p>
        </p:txBody>
      </p:sp>
      <p:sp>
        <p:nvSpPr>
          <p:cNvPr id="15364" name="Rectangle 4"/>
          <p:cNvSpPr>
            <a:spLocks noChangeArrowheads="1"/>
          </p:cNvSpPr>
          <p:nvPr/>
        </p:nvSpPr>
        <p:spPr bwMode="auto">
          <a:xfrm>
            <a:off x="6156325" y="6524625"/>
            <a:ext cx="1717675" cy="333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600"/>
              <a:t>Data taken from</a:t>
            </a:r>
          </a:p>
        </p:txBody>
      </p:sp>
      <p:pic>
        <p:nvPicPr>
          <p:cNvPr id="15365" name="Picture 7" descr="entrez_pubm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088" y="6462713"/>
            <a:ext cx="1346200" cy="4222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2074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en-US" altLang="en-US" sz="4000" smtClean="0"/>
              <a:t>Cell tracking and proliferation</a:t>
            </a:r>
          </a:p>
        </p:txBody>
      </p:sp>
    </p:spTree>
    <p:extLst>
      <p:ext uri="{BB962C8B-B14F-4D97-AF65-F5344CB8AC3E}">
        <p14:creationId xmlns:p14="http://schemas.microsoft.com/office/powerpoint/2010/main" val="26476588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d:\powerpoint\figures\chapter17\1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1052513"/>
            <a:ext cx="4471988"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2" descr="figure 8-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60350"/>
            <a:ext cx="2997200" cy="3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2" descr="figure 8-0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644900"/>
            <a:ext cx="3036887"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3202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16013" y="188913"/>
            <a:ext cx="7829550" cy="935831"/>
          </a:xfrm>
        </p:spPr>
        <p:txBody>
          <a:bodyPr/>
          <a:lstStyle/>
          <a:p>
            <a:pPr eaLnBrk="1" hangingPunct="1"/>
            <a:r>
              <a:rPr lang="cs-CZ" altLang="en-US" sz="4000" dirty="0" err="1" smtClean="0">
                <a:cs typeface="Times New Roman" pitchFamily="18" charset="0"/>
              </a:rPr>
              <a:t>Approaches</a:t>
            </a:r>
            <a:endParaRPr lang="cs-CZ" altLang="en-US" sz="2800" dirty="0" smtClean="0"/>
          </a:p>
        </p:txBody>
      </p:sp>
      <p:sp>
        <p:nvSpPr>
          <p:cNvPr id="5123" name="Rectangle 3"/>
          <p:cNvSpPr>
            <a:spLocks noGrp="1" noChangeArrowheads="1"/>
          </p:cNvSpPr>
          <p:nvPr>
            <p:ph idx="1"/>
          </p:nvPr>
        </p:nvSpPr>
        <p:spPr>
          <a:xfrm>
            <a:off x="1116013" y="2276475"/>
            <a:ext cx="7772400" cy="4114800"/>
          </a:xfrm>
        </p:spPr>
        <p:txBody>
          <a:bodyPr/>
          <a:lstStyle/>
          <a:p>
            <a:pPr eaLnBrk="1" hangingPunct="1"/>
            <a:r>
              <a:rPr lang="cs-CZ" altLang="en-US" smtClean="0">
                <a:latin typeface="Tahoma" pitchFamily="34" charset="0"/>
                <a:cs typeface="Times New Roman" pitchFamily="18" charset="0"/>
              </a:rPr>
              <a:t>Cell cycle analysis</a:t>
            </a:r>
            <a:endParaRPr lang="cs-CZ" altLang="en-US" sz="1800" smtClean="0">
              <a:latin typeface="Tahoma" pitchFamily="34" charset="0"/>
              <a:cs typeface="Times New Roman" pitchFamily="18" charset="0"/>
            </a:endParaRPr>
          </a:p>
          <a:p>
            <a:pPr eaLnBrk="1" hangingPunct="1"/>
            <a:r>
              <a:rPr lang="cs-CZ" altLang="en-US" smtClean="0">
                <a:latin typeface="Tahoma" pitchFamily="34" charset="0"/>
                <a:cs typeface="Times New Roman" pitchFamily="18" charset="0"/>
              </a:rPr>
              <a:t>DNA synthesis analysis</a:t>
            </a:r>
          </a:p>
          <a:p>
            <a:pPr eaLnBrk="1" hangingPunct="1"/>
            <a:r>
              <a:rPr lang="cs-CZ" altLang="en-US" smtClean="0">
                <a:latin typeface="Tahoma" pitchFamily="34" charset="0"/>
                <a:cs typeface="Times New Roman" pitchFamily="18" charset="0"/>
              </a:rPr>
              <a:t>Cell tracking</a:t>
            </a:r>
          </a:p>
        </p:txBody>
      </p:sp>
    </p:spTree>
    <p:extLst>
      <p:ext uri="{BB962C8B-B14F-4D97-AF65-F5344CB8AC3E}">
        <p14:creationId xmlns:p14="http://schemas.microsoft.com/office/powerpoint/2010/main" val="26470934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Buněčný cyklus</a:t>
            </a:r>
            <a:endParaRPr lang="en-US" dirty="0"/>
          </a:p>
        </p:txBody>
      </p:sp>
      <p:pic>
        <p:nvPicPr>
          <p:cNvPr id="7680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420057"/>
            <a:ext cx="3024336" cy="219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d:\powerpoint\figures\chapter18\18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5328592" cy="242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27" descr="d:\powerpoint\figures\chapter17\17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459257"/>
            <a:ext cx="228044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2759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1027" descr="d:\powerpoint\figures\chapter17\170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99857"/>
            <a:ext cx="86106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descr="http://i.imgur.com/iq9cbSw.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293096"/>
            <a:ext cx="3876929"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9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defRPr/>
            </a:pPr>
            <a:endParaRPr lang="cs-CZ" altLang="en-US" sz="4000" b="1" dirty="0" smtClean="0">
              <a:solidFill>
                <a:schemeClr val="tx2"/>
              </a:solidFill>
              <a:latin typeface="+mn-lt"/>
            </a:endParaRPr>
          </a:p>
        </p:txBody>
      </p:sp>
      <p:sp>
        <p:nvSpPr>
          <p:cNvPr id="456707" name="Rectangle 3"/>
          <p:cNvSpPr>
            <a:spLocks noChangeArrowheads="1"/>
          </p:cNvSpPr>
          <p:nvPr/>
        </p:nvSpPr>
        <p:spPr bwMode="auto">
          <a:xfrm>
            <a:off x="1085850" y="1052513"/>
            <a:ext cx="7791450" cy="5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en-US" sz="1800" dirty="0">
                <a:latin typeface="+mn-lt"/>
              </a:rPr>
              <a:t>One of the </a:t>
            </a:r>
            <a:r>
              <a:rPr lang="en-US" sz="1800" dirty="0" err="1">
                <a:latin typeface="+mn-lt"/>
              </a:rPr>
              <a:t>oldes</a:t>
            </a:r>
            <a:r>
              <a:rPr lang="en-US" sz="1800" dirty="0">
                <a:latin typeface="+mn-lt"/>
              </a:rPr>
              <a:t> application of flow cytometry, analysis of the cells in cell cycle phases based on the quantification of DNA</a:t>
            </a:r>
          </a:p>
          <a:p>
            <a:pPr marL="342900" indent="-342900">
              <a:spcBef>
                <a:spcPct val="20000"/>
              </a:spcBef>
              <a:buClr>
                <a:schemeClr val="tx2"/>
              </a:buClr>
              <a:buSzPct val="75000"/>
              <a:buFontTx/>
              <a:buChar char="•"/>
              <a:defRPr/>
            </a:pPr>
            <a:r>
              <a:rPr lang="en-US" sz="1800" dirty="0">
                <a:latin typeface="+mn-lt"/>
              </a:rPr>
              <a:t>flow cytometry is convenient method for quick and relatively precise determination of cell cycle</a:t>
            </a:r>
            <a:endParaRPr lang="cs-CZ" sz="1800" dirty="0">
              <a:latin typeface="+mn-lt"/>
            </a:endParaRPr>
          </a:p>
          <a:p>
            <a:pPr marL="342900" indent="-342900">
              <a:spcBef>
                <a:spcPct val="20000"/>
              </a:spcBef>
              <a:buClr>
                <a:schemeClr val="tx2"/>
              </a:buClr>
              <a:buSzPct val="75000"/>
              <a:buFontTx/>
              <a:buChar char="•"/>
              <a:defRPr/>
            </a:pPr>
            <a:r>
              <a:rPr lang="en-US" sz="1800" dirty="0">
                <a:latin typeface="+mn-lt"/>
              </a:rPr>
              <a:t>DNA is simply labeled using fluorescent dye specific for DNA</a:t>
            </a:r>
          </a:p>
          <a:p>
            <a:pPr marL="800100" lvl="1" indent="-342900">
              <a:spcBef>
                <a:spcPct val="20000"/>
              </a:spcBef>
              <a:buClr>
                <a:schemeClr val="tx2"/>
              </a:buClr>
              <a:buSzPct val="75000"/>
              <a:buFontTx/>
              <a:buChar char="•"/>
              <a:defRPr/>
            </a:pPr>
            <a:r>
              <a:rPr lang="en-US" sz="1800" u="sng" dirty="0">
                <a:solidFill>
                  <a:srgbClr val="FF0000"/>
                </a:solidFill>
                <a:latin typeface="+mn-lt"/>
              </a:rPr>
              <a:t>Propidium iodide</a:t>
            </a:r>
            <a:endParaRPr lang="en-US" sz="1800" dirty="0">
              <a:latin typeface="+mn-lt"/>
            </a:endParaRPr>
          </a:p>
          <a:p>
            <a:pPr marL="800100" lvl="1" indent="-342900">
              <a:spcBef>
                <a:spcPct val="20000"/>
              </a:spcBef>
              <a:buClr>
                <a:schemeClr val="tx2"/>
              </a:buClr>
              <a:buSzPct val="75000"/>
              <a:buFontTx/>
              <a:buChar char="•"/>
              <a:defRPr/>
            </a:pPr>
            <a:r>
              <a:rPr lang="en-US" sz="1800" u="sng" dirty="0">
                <a:solidFill>
                  <a:srgbClr val="FF0000"/>
                </a:solidFill>
                <a:latin typeface="+mn-lt"/>
              </a:rPr>
              <a:t>4′,6-diamidino-2-phenylindole (DAPI)</a:t>
            </a:r>
          </a:p>
          <a:p>
            <a:pPr marL="342900" indent="-342900">
              <a:spcBef>
                <a:spcPct val="20000"/>
              </a:spcBef>
              <a:buClr>
                <a:schemeClr val="tx2"/>
              </a:buClr>
              <a:buSzPct val="75000"/>
              <a:defRPr/>
            </a:pPr>
            <a:r>
              <a:rPr lang="en-US" sz="1800" dirty="0">
                <a:latin typeface="+mn-lt"/>
              </a:rPr>
              <a:t>		- fluorescence increases after binding to DNA. Membranes have to be </a:t>
            </a:r>
            <a:r>
              <a:rPr lang="en-US" sz="1800" dirty="0" err="1">
                <a:latin typeface="+mn-lt"/>
              </a:rPr>
              <a:t>permeabilized</a:t>
            </a:r>
            <a:r>
              <a:rPr lang="en-US" sz="1800" dirty="0">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Hoechst 33342</a:t>
            </a:r>
            <a:r>
              <a:rPr lang="en-US" sz="1800" b="1" dirty="0">
                <a:solidFill>
                  <a:schemeClr val="accent2"/>
                </a:solidFill>
                <a:latin typeface="+mn-lt"/>
              </a:rPr>
              <a:t> </a:t>
            </a:r>
          </a:p>
          <a:p>
            <a:pPr marL="800100" lvl="1" indent="-342900">
              <a:spcBef>
                <a:spcPct val="20000"/>
              </a:spcBef>
              <a:buClr>
                <a:schemeClr val="tx2"/>
              </a:buClr>
              <a:buSzPct val="75000"/>
              <a:buFontTx/>
              <a:buChar char="•"/>
              <a:defRPr/>
            </a:pPr>
            <a:r>
              <a:rPr lang="en-US" sz="1800" u="sng" dirty="0" err="1">
                <a:solidFill>
                  <a:srgbClr val="FF0000"/>
                </a:solidFill>
                <a:latin typeface="+mn-lt"/>
              </a:rPr>
              <a:t>Vybrant</a:t>
            </a:r>
            <a:r>
              <a:rPr lang="en-US" sz="1800" u="sng" dirty="0">
                <a:solidFill>
                  <a:srgbClr val="FF0000"/>
                </a:solidFill>
                <a:latin typeface="+mn-lt"/>
              </a:rPr>
              <a:t>® </a:t>
            </a:r>
            <a:r>
              <a:rPr lang="en-US" sz="1800" u="sng" dirty="0" err="1">
                <a:solidFill>
                  <a:srgbClr val="FF0000"/>
                </a:solidFill>
                <a:latin typeface="+mn-lt"/>
              </a:rPr>
              <a:t>DyeCycle</a:t>
            </a:r>
            <a:r>
              <a:rPr lang="en-US" sz="1800" u="sng" dirty="0">
                <a:solidFill>
                  <a:srgbClr val="FF0000"/>
                </a:solidFill>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DRAQ5</a:t>
            </a:r>
          </a:p>
          <a:p>
            <a:pPr marL="800100" lvl="1" indent="-342900">
              <a:spcBef>
                <a:spcPct val="20000"/>
              </a:spcBef>
              <a:buClr>
                <a:schemeClr val="tx2"/>
              </a:buClr>
              <a:buSzPct val="75000"/>
              <a:buFontTx/>
              <a:buChar char="•"/>
              <a:defRPr/>
            </a:pPr>
            <a:r>
              <a:rPr lang="en-US" sz="1800" u="sng" dirty="0">
                <a:solidFill>
                  <a:srgbClr val="FF0000"/>
                </a:solidFill>
                <a:latin typeface="+mn-lt"/>
              </a:rPr>
              <a:t>Quaternary </a:t>
            </a:r>
            <a:r>
              <a:rPr lang="en-US" sz="1800" u="sng" dirty="0" err="1">
                <a:solidFill>
                  <a:srgbClr val="FF0000"/>
                </a:solidFill>
                <a:latin typeface="+mn-lt"/>
              </a:rPr>
              <a:t>benzo</a:t>
            </a:r>
            <a:r>
              <a:rPr lang="en-US" sz="1800" u="sng" dirty="0">
                <a:solidFill>
                  <a:srgbClr val="FF0000"/>
                </a:solidFill>
                <a:latin typeface="+mn-lt"/>
              </a:rPr>
              <a:t>[c]</a:t>
            </a:r>
            <a:r>
              <a:rPr lang="en-US" sz="1800" u="sng" dirty="0" err="1">
                <a:solidFill>
                  <a:srgbClr val="FF0000"/>
                </a:solidFill>
                <a:latin typeface="+mn-lt"/>
              </a:rPr>
              <a:t>phenanthridine</a:t>
            </a:r>
            <a:r>
              <a:rPr lang="en-US" sz="1800" u="sng" dirty="0">
                <a:solidFill>
                  <a:srgbClr val="FF0000"/>
                </a:solidFill>
                <a:latin typeface="+mn-lt"/>
              </a:rPr>
              <a:t> alkaloids (QBAs) </a:t>
            </a:r>
          </a:p>
          <a:p>
            <a:pPr marL="342900" indent="-342900">
              <a:spcBef>
                <a:spcPct val="20000"/>
              </a:spcBef>
              <a:buClr>
                <a:schemeClr val="tx2"/>
              </a:buClr>
              <a:buSzPct val="75000"/>
              <a:defRPr/>
            </a:pPr>
            <a:r>
              <a:rPr lang="en-US" sz="1100" dirty="0">
                <a:latin typeface="+mn-lt"/>
              </a:rPr>
              <a:t>I. </a:t>
            </a:r>
            <a:r>
              <a:rPr lang="en-US" sz="1100" dirty="0" err="1">
                <a:latin typeface="+mn-lt"/>
              </a:rPr>
              <a:t>Slaninova</a:t>
            </a:r>
            <a:r>
              <a:rPr lang="en-US" sz="1100" dirty="0">
                <a:latin typeface="+mn-lt"/>
              </a:rPr>
              <a:t>, J. </a:t>
            </a:r>
            <a:r>
              <a:rPr lang="en-US" sz="1100" dirty="0" err="1">
                <a:latin typeface="+mn-lt"/>
              </a:rPr>
              <a:t>Slanina</a:t>
            </a:r>
            <a:r>
              <a:rPr lang="en-US" sz="1100" dirty="0">
                <a:latin typeface="+mn-lt"/>
              </a:rPr>
              <a:t> and E. </a:t>
            </a:r>
            <a:r>
              <a:rPr lang="en-US" sz="1100" dirty="0" err="1">
                <a:latin typeface="+mn-lt"/>
              </a:rPr>
              <a:t>Taborska</a:t>
            </a:r>
            <a:r>
              <a:rPr lang="en-US" sz="1100" dirty="0">
                <a:latin typeface="+mn-lt"/>
              </a:rPr>
              <a:t>, "Quaternary </a:t>
            </a:r>
            <a:r>
              <a:rPr lang="en-US" sz="1100" dirty="0" err="1">
                <a:latin typeface="+mn-lt"/>
              </a:rPr>
              <a:t>benzo</a:t>
            </a:r>
            <a:r>
              <a:rPr lang="en-US" sz="1100" dirty="0">
                <a:latin typeface="+mn-lt"/>
              </a:rPr>
              <a:t>[c]</a:t>
            </a:r>
            <a:r>
              <a:rPr lang="en-US" sz="1100" dirty="0" err="1">
                <a:latin typeface="+mn-lt"/>
              </a:rPr>
              <a:t>phenanthridine</a:t>
            </a:r>
            <a:r>
              <a:rPr lang="en-US" sz="1100" dirty="0">
                <a:latin typeface="+mn-lt"/>
              </a:rPr>
              <a:t> alkaloids--novel cell permeant and red fluorescing DNA probes," </a:t>
            </a:r>
            <a:r>
              <a:rPr lang="en-US" sz="1100" i="1" dirty="0">
                <a:latin typeface="+mn-lt"/>
              </a:rPr>
              <a:t>Cytometry A</a:t>
            </a:r>
            <a:r>
              <a:rPr lang="en-US" sz="1100" dirty="0">
                <a:latin typeface="+mn-lt"/>
              </a:rPr>
              <a:t>, vol. 71, no. 9, pp. 700-708, 2007.</a:t>
            </a:r>
            <a:endParaRPr lang="en-US" sz="1800" dirty="0">
              <a:solidFill>
                <a:srgbClr val="FF0000"/>
              </a:solidFill>
              <a:latin typeface="+mn-lt"/>
            </a:endParaRPr>
          </a:p>
          <a:p>
            <a:pPr marL="342900" indent="-342900">
              <a:spcBef>
                <a:spcPct val="20000"/>
              </a:spcBef>
              <a:buClr>
                <a:schemeClr val="tx2"/>
              </a:buClr>
              <a:buSzPct val="75000"/>
              <a:defRPr/>
            </a:pPr>
            <a:r>
              <a:rPr lang="en-US" sz="1800" dirty="0">
                <a:latin typeface="+mn-lt"/>
              </a:rPr>
              <a:t>		- labeling of live cells (possible cytotoxicity)</a:t>
            </a:r>
          </a:p>
          <a:p>
            <a:pPr marL="342900" indent="-342900">
              <a:spcBef>
                <a:spcPct val="20000"/>
              </a:spcBef>
              <a:buClr>
                <a:schemeClr val="tx2"/>
              </a:buClr>
              <a:buSzPct val="75000"/>
              <a:defRPr/>
            </a:pPr>
            <a:endParaRPr lang="en-US" sz="1800" dirty="0">
              <a:latin typeface="+mn-lt"/>
            </a:endParaRPr>
          </a:p>
        </p:txBody>
      </p:sp>
      <p:sp>
        <p:nvSpPr>
          <p:cNvPr id="2" name="Obdélník 1"/>
          <p:cNvSpPr/>
          <p:nvPr/>
        </p:nvSpPr>
        <p:spPr>
          <a:xfrm>
            <a:off x="1476375" y="107950"/>
            <a:ext cx="3873500" cy="584200"/>
          </a:xfrm>
          <a:prstGeom prst="rect">
            <a:avLst/>
          </a:prstGeom>
        </p:spPr>
        <p:txBody>
          <a:bodyPr wrap="none">
            <a:spAutoFit/>
          </a:bodyPr>
          <a:lstStyle/>
          <a:p>
            <a:pPr>
              <a:defRPr/>
            </a:pPr>
            <a:r>
              <a:rPr lang="cs-CZ" altLang="en-US" sz="3200" b="1" dirty="0">
                <a:latin typeface="+mn-lt"/>
              </a:rPr>
              <a:t>Cell </a:t>
            </a:r>
            <a:r>
              <a:rPr lang="cs-CZ" altLang="en-US" sz="3200" b="1" dirty="0" err="1">
                <a:latin typeface="+mn-lt"/>
              </a:rPr>
              <a:t>cycle</a:t>
            </a:r>
            <a:r>
              <a:rPr lang="cs-CZ" altLang="en-US" sz="3200" b="1" dirty="0">
                <a:latin typeface="+mn-lt"/>
              </a:rPr>
              <a:t> </a:t>
            </a:r>
            <a:r>
              <a:rPr lang="cs-CZ" altLang="en-US" sz="3200" b="1" dirty="0" err="1">
                <a:latin typeface="+mn-lt"/>
              </a:rPr>
              <a:t>analysis</a:t>
            </a:r>
            <a:endParaRPr lang="cs-CZ" altLang="en-US" sz="3200" b="1" dirty="0">
              <a:latin typeface="+mn-lt"/>
            </a:endParaRPr>
          </a:p>
        </p:txBody>
      </p:sp>
    </p:spTree>
    <p:extLst>
      <p:ext uri="{BB962C8B-B14F-4D97-AF65-F5344CB8AC3E}">
        <p14:creationId xmlns:p14="http://schemas.microsoft.com/office/powerpoint/2010/main" val="12242527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2"/>
          <p:cNvSpPr>
            <a:spLocks/>
          </p:cNvSpPr>
          <p:nvPr/>
        </p:nvSpPr>
        <p:spPr bwMode="auto">
          <a:xfrm>
            <a:off x="3738563" y="2073275"/>
            <a:ext cx="4962525" cy="3024188"/>
          </a:xfrm>
          <a:custGeom>
            <a:avLst/>
            <a:gdLst>
              <a:gd name="T0" fmla="*/ 0 w 3126"/>
              <a:gd name="T1" fmla="*/ 0 h 1905"/>
              <a:gd name="T2" fmla="*/ 2147483647 w 3126"/>
              <a:gd name="T3" fmla="*/ 0 h 1905"/>
              <a:gd name="T4" fmla="*/ 2147483647 w 3126"/>
              <a:gd name="T5" fmla="*/ 2147483647 h 1905"/>
              <a:gd name="T6" fmla="*/ 0 w 3126"/>
              <a:gd name="T7" fmla="*/ 2147483647 h 1905"/>
              <a:gd name="T8" fmla="*/ 0 w 3126"/>
              <a:gd name="T9" fmla="*/ 0 h 19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6" h="1905">
                <a:moveTo>
                  <a:pt x="0" y="0"/>
                </a:moveTo>
                <a:lnTo>
                  <a:pt x="3125" y="0"/>
                </a:lnTo>
                <a:lnTo>
                  <a:pt x="3125" y="1904"/>
                </a:lnTo>
                <a:lnTo>
                  <a:pt x="0" y="1904"/>
                </a:lnTo>
                <a:lnTo>
                  <a:pt x="0" y="0"/>
                </a:lnTo>
              </a:path>
            </a:pathLst>
          </a:custGeom>
          <a:solidFill>
            <a:srgbClr val="00279F"/>
          </a:solidFill>
          <a:ln w="12700" cap="rnd" cmpd="sng">
            <a:solidFill>
              <a:srgbClr val="B1F3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 name="Freeform 3"/>
          <p:cNvSpPr>
            <a:spLocks/>
          </p:cNvSpPr>
          <p:nvPr/>
        </p:nvSpPr>
        <p:spPr bwMode="auto">
          <a:xfrm>
            <a:off x="7027863" y="4514850"/>
            <a:ext cx="268287" cy="554038"/>
          </a:xfrm>
          <a:custGeom>
            <a:avLst/>
            <a:gdLst>
              <a:gd name="T0" fmla="*/ 0 w 169"/>
              <a:gd name="T1" fmla="*/ 2147483647 h 349"/>
              <a:gd name="T2" fmla="*/ 2147483647 w 169"/>
              <a:gd name="T3" fmla="*/ 0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0 w 169"/>
              <a:gd name="T13" fmla="*/ 2147483647 h 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 h="349">
                <a:moveTo>
                  <a:pt x="0" y="348"/>
                </a:moveTo>
                <a:lnTo>
                  <a:pt x="60" y="0"/>
                </a:lnTo>
                <a:lnTo>
                  <a:pt x="96" y="114"/>
                </a:lnTo>
                <a:lnTo>
                  <a:pt x="126" y="252"/>
                </a:lnTo>
                <a:lnTo>
                  <a:pt x="168" y="330"/>
                </a:lnTo>
                <a:lnTo>
                  <a:pt x="162" y="348"/>
                </a:lnTo>
                <a:lnTo>
                  <a:pt x="0" y="348"/>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 name="Freeform 4"/>
          <p:cNvSpPr>
            <a:spLocks/>
          </p:cNvSpPr>
          <p:nvPr/>
        </p:nvSpPr>
        <p:spPr bwMode="auto">
          <a:xfrm>
            <a:off x="5605463" y="4762500"/>
            <a:ext cx="1462087" cy="325438"/>
          </a:xfrm>
          <a:custGeom>
            <a:avLst/>
            <a:gdLst>
              <a:gd name="T0" fmla="*/ 0 w 921"/>
              <a:gd name="T1" fmla="*/ 0 h 205"/>
              <a:gd name="T2" fmla="*/ 2147483647 w 921"/>
              <a:gd name="T3" fmla="*/ 2147483647 h 205"/>
              <a:gd name="T4" fmla="*/ 2147483647 w 921"/>
              <a:gd name="T5" fmla="*/ 2147483647 h 205"/>
              <a:gd name="T6" fmla="*/ 2147483647 w 921"/>
              <a:gd name="T7" fmla="*/ 2147483647 h 205"/>
              <a:gd name="T8" fmla="*/ 0 w 921"/>
              <a:gd name="T9" fmla="*/ 0 h 2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205">
                <a:moveTo>
                  <a:pt x="0" y="0"/>
                </a:moveTo>
                <a:lnTo>
                  <a:pt x="53" y="204"/>
                </a:lnTo>
                <a:lnTo>
                  <a:pt x="893" y="204"/>
                </a:lnTo>
                <a:lnTo>
                  <a:pt x="920" y="56"/>
                </a:lnTo>
                <a:lnTo>
                  <a:pt x="0" y="0"/>
                </a:lnTo>
              </a:path>
            </a:pathLst>
          </a:custGeom>
          <a:pattFill prst="wdUpDiag">
            <a:fgClr>
              <a:srgbClr val="00CCFF"/>
            </a:fgClr>
            <a:bgClr>
              <a:schemeClr val="tx1"/>
            </a:bgClr>
          </a:pattFill>
          <a:ln w="508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Freeform 5"/>
          <p:cNvSpPr>
            <a:spLocks/>
          </p:cNvSpPr>
          <p:nvPr/>
        </p:nvSpPr>
        <p:spPr bwMode="auto">
          <a:xfrm>
            <a:off x="5122863" y="2227263"/>
            <a:ext cx="569912" cy="2860675"/>
          </a:xfrm>
          <a:custGeom>
            <a:avLst/>
            <a:gdLst>
              <a:gd name="T0" fmla="*/ 0 w 359"/>
              <a:gd name="T1" fmla="*/ 2147483647 h 1802"/>
              <a:gd name="T2" fmla="*/ 2147483647 w 359"/>
              <a:gd name="T3" fmla="*/ 2147483647 h 1802"/>
              <a:gd name="T4" fmla="*/ 2147483647 w 359"/>
              <a:gd name="T5" fmla="*/ 2147483647 h 1802"/>
              <a:gd name="T6" fmla="*/ 2147483647 w 359"/>
              <a:gd name="T7" fmla="*/ 2147483647 h 1802"/>
              <a:gd name="T8" fmla="*/ 2147483647 w 359"/>
              <a:gd name="T9" fmla="*/ 2147483647 h 1802"/>
              <a:gd name="T10" fmla="*/ 2147483647 w 359"/>
              <a:gd name="T11" fmla="*/ 0 h 1802"/>
              <a:gd name="T12" fmla="*/ 2147483647 w 359"/>
              <a:gd name="T13" fmla="*/ 2147483647 h 1802"/>
              <a:gd name="T14" fmla="*/ 2147483647 w 359"/>
              <a:gd name="T15" fmla="*/ 2147483647 h 1802"/>
              <a:gd name="T16" fmla="*/ 2147483647 w 359"/>
              <a:gd name="T17" fmla="*/ 2147483647 h 1802"/>
              <a:gd name="T18" fmla="*/ 2147483647 w 359"/>
              <a:gd name="T19" fmla="*/ 2147483647 h 1802"/>
              <a:gd name="T20" fmla="*/ 2147483647 w 359"/>
              <a:gd name="T21" fmla="*/ 2147483647 h 1802"/>
              <a:gd name="T22" fmla="*/ 0 w 359"/>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9" h="1802">
                <a:moveTo>
                  <a:pt x="0" y="1801"/>
                </a:moveTo>
                <a:lnTo>
                  <a:pt x="76" y="1495"/>
                </a:lnTo>
                <a:lnTo>
                  <a:pt x="112" y="874"/>
                </a:lnTo>
                <a:lnTo>
                  <a:pt x="121" y="368"/>
                </a:lnTo>
                <a:lnTo>
                  <a:pt x="134" y="62"/>
                </a:lnTo>
                <a:lnTo>
                  <a:pt x="160" y="0"/>
                </a:lnTo>
                <a:lnTo>
                  <a:pt x="190" y="113"/>
                </a:lnTo>
                <a:lnTo>
                  <a:pt x="215" y="563"/>
                </a:lnTo>
                <a:lnTo>
                  <a:pt x="257" y="1238"/>
                </a:lnTo>
                <a:lnTo>
                  <a:pt x="275" y="1483"/>
                </a:lnTo>
                <a:lnTo>
                  <a:pt x="358" y="1801"/>
                </a:lnTo>
                <a:lnTo>
                  <a:pt x="0" y="1801"/>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 name="Oval 6"/>
          <p:cNvSpPr>
            <a:spLocks noChangeArrowheads="1"/>
          </p:cNvSpPr>
          <p:nvPr/>
        </p:nvSpPr>
        <p:spPr bwMode="auto">
          <a:xfrm>
            <a:off x="947738" y="941388"/>
            <a:ext cx="2406650" cy="2433637"/>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199" name="Oval 7"/>
          <p:cNvSpPr>
            <a:spLocks noChangeArrowheads="1"/>
          </p:cNvSpPr>
          <p:nvPr/>
        </p:nvSpPr>
        <p:spPr bwMode="auto">
          <a:xfrm>
            <a:off x="1012825" y="1023938"/>
            <a:ext cx="2271713" cy="2271712"/>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200" name="Freeform 8"/>
          <p:cNvSpPr>
            <a:spLocks/>
          </p:cNvSpPr>
          <p:nvPr/>
        </p:nvSpPr>
        <p:spPr bwMode="auto">
          <a:xfrm>
            <a:off x="890588" y="1817688"/>
            <a:ext cx="1612900" cy="1609725"/>
          </a:xfrm>
          <a:custGeom>
            <a:avLst/>
            <a:gdLst>
              <a:gd name="T0" fmla="*/ 2147483647 w 1016"/>
              <a:gd name="T1" fmla="*/ 2147483647 h 1014"/>
              <a:gd name="T2" fmla="*/ 0 w 1016"/>
              <a:gd name="T3" fmla="*/ 2147483647 h 1014"/>
              <a:gd name="T4" fmla="*/ 2147483647 w 1016"/>
              <a:gd name="T5" fmla="*/ 2147483647 h 1014"/>
              <a:gd name="T6" fmla="*/ 2147483647 w 1016"/>
              <a:gd name="T7" fmla="*/ 2147483647 h 1014"/>
              <a:gd name="T8" fmla="*/ 2147483647 w 1016"/>
              <a:gd name="T9" fmla="*/ 2147483647 h 1014"/>
              <a:gd name="T10" fmla="*/ 2147483647 w 1016"/>
              <a:gd name="T11" fmla="*/ 2147483647 h 1014"/>
              <a:gd name="T12" fmla="*/ 2147483647 w 1016"/>
              <a:gd name="T13" fmla="*/ 2147483647 h 1014"/>
              <a:gd name="T14" fmla="*/ 2147483647 w 1016"/>
              <a:gd name="T15" fmla="*/ 2147483647 h 1014"/>
              <a:gd name="T16" fmla="*/ 2147483647 w 1016"/>
              <a:gd name="T17" fmla="*/ 2147483647 h 1014"/>
              <a:gd name="T18" fmla="*/ 2147483647 w 1016"/>
              <a:gd name="T19" fmla="*/ 2147483647 h 1014"/>
              <a:gd name="T20" fmla="*/ 2147483647 w 1016"/>
              <a:gd name="T21" fmla="*/ 2147483647 h 1014"/>
              <a:gd name="T22" fmla="*/ 2147483647 w 1016"/>
              <a:gd name="T23" fmla="*/ 2147483647 h 1014"/>
              <a:gd name="T24" fmla="*/ 2147483647 w 1016"/>
              <a:gd name="T25" fmla="*/ 2147483647 h 1014"/>
              <a:gd name="T26" fmla="*/ 2147483647 w 1016"/>
              <a:gd name="T27" fmla="*/ 2147483647 h 1014"/>
              <a:gd name="T28" fmla="*/ 2147483647 w 1016"/>
              <a:gd name="T29" fmla="*/ 2147483647 h 1014"/>
              <a:gd name="T30" fmla="*/ 2147483647 w 1016"/>
              <a:gd name="T31" fmla="*/ 2147483647 h 1014"/>
              <a:gd name="T32" fmla="*/ 2147483647 w 1016"/>
              <a:gd name="T33" fmla="*/ 2147483647 h 1014"/>
              <a:gd name="T34" fmla="*/ 2147483647 w 1016"/>
              <a:gd name="T35" fmla="*/ 2147483647 h 1014"/>
              <a:gd name="T36" fmla="*/ 2147483647 w 1016"/>
              <a:gd name="T37" fmla="*/ 2147483647 h 1014"/>
              <a:gd name="T38" fmla="*/ 2147483647 w 1016"/>
              <a:gd name="T39" fmla="*/ 2147483647 h 1014"/>
              <a:gd name="T40" fmla="*/ 2147483647 w 1016"/>
              <a:gd name="T41" fmla="*/ 2147483647 h 1014"/>
              <a:gd name="T42" fmla="*/ 2147483647 w 1016"/>
              <a:gd name="T43" fmla="*/ 0 h 10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6" h="1014">
                <a:moveTo>
                  <a:pt x="7" y="138"/>
                </a:moveTo>
                <a:lnTo>
                  <a:pt x="0" y="290"/>
                </a:lnTo>
                <a:lnTo>
                  <a:pt x="24" y="408"/>
                </a:lnTo>
                <a:lnTo>
                  <a:pt x="67" y="536"/>
                </a:lnTo>
                <a:lnTo>
                  <a:pt x="157" y="692"/>
                </a:lnTo>
                <a:lnTo>
                  <a:pt x="278" y="824"/>
                </a:lnTo>
                <a:lnTo>
                  <a:pt x="432" y="929"/>
                </a:lnTo>
                <a:lnTo>
                  <a:pt x="601" y="991"/>
                </a:lnTo>
                <a:lnTo>
                  <a:pt x="736" y="1013"/>
                </a:lnTo>
                <a:lnTo>
                  <a:pt x="863" y="1013"/>
                </a:lnTo>
                <a:lnTo>
                  <a:pt x="1015" y="980"/>
                </a:lnTo>
                <a:lnTo>
                  <a:pt x="998" y="877"/>
                </a:lnTo>
                <a:lnTo>
                  <a:pt x="792" y="909"/>
                </a:lnTo>
                <a:lnTo>
                  <a:pt x="601" y="881"/>
                </a:lnTo>
                <a:lnTo>
                  <a:pt x="438" y="811"/>
                </a:lnTo>
                <a:lnTo>
                  <a:pt x="331" y="729"/>
                </a:lnTo>
                <a:lnTo>
                  <a:pt x="244" y="630"/>
                </a:lnTo>
                <a:lnTo>
                  <a:pt x="206" y="577"/>
                </a:lnTo>
                <a:lnTo>
                  <a:pt x="122" y="373"/>
                </a:lnTo>
                <a:lnTo>
                  <a:pt x="105" y="198"/>
                </a:lnTo>
                <a:lnTo>
                  <a:pt x="124" y="49"/>
                </a:lnTo>
                <a:lnTo>
                  <a:pt x="28" y="0"/>
                </a:lnTo>
              </a:path>
            </a:pathLst>
          </a:custGeom>
          <a:pattFill prst="wdUpDiag">
            <a:fgClr>
              <a:srgbClr val="00CCFF"/>
            </a:fgClr>
            <a:bgClr>
              <a:schemeClr val="tx1"/>
            </a:bgClr>
          </a:patt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Freeform 9"/>
          <p:cNvSpPr>
            <a:spLocks/>
          </p:cNvSpPr>
          <p:nvPr/>
        </p:nvSpPr>
        <p:spPr bwMode="auto">
          <a:xfrm>
            <a:off x="2462213" y="966788"/>
            <a:ext cx="960437" cy="2422525"/>
          </a:xfrm>
          <a:custGeom>
            <a:avLst/>
            <a:gdLst>
              <a:gd name="T0" fmla="*/ 2147483647 w 605"/>
              <a:gd name="T1" fmla="*/ 0 h 1526"/>
              <a:gd name="T2" fmla="*/ 2147483647 w 605"/>
              <a:gd name="T3" fmla="*/ 2147483647 h 1526"/>
              <a:gd name="T4" fmla="*/ 2147483647 w 605"/>
              <a:gd name="T5" fmla="*/ 2147483647 h 1526"/>
              <a:gd name="T6" fmla="*/ 2147483647 w 605"/>
              <a:gd name="T7" fmla="*/ 2147483647 h 1526"/>
              <a:gd name="T8" fmla="*/ 2147483647 w 605"/>
              <a:gd name="T9" fmla="*/ 2147483647 h 1526"/>
              <a:gd name="T10" fmla="*/ 2147483647 w 605"/>
              <a:gd name="T11" fmla="*/ 2147483647 h 1526"/>
              <a:gd name="T12" fmla="*/ 2147483647 w 605"/>
              <a:gd name="T13" fmla="*/ 2147483647 h 1526"/>
              <a:gd name="T14" fmla="*/ 2147483647 w 605"/>
              <a:gd name="T15" fmla="*/ 2147483647 h 1526"/>
              <a:gd name="T16" fmla="*/ 2147483647 w 605"/>
              <a:gd name="T17" fmla="*/ 2147483647 h 1526"/>
              <a:gd name="T18" fmla="*/ 2147483647 w 605"/>
              <a:gd name="T19" fmla="*/ 2147483647 h 1526"/>
              <a:gd name="T20" fmla="*/ 2147483647 w 605"/>
              <a:gd name="T21" fmla="*/ 2147483647 h 1526"/>
              <a:gd name="T22" fmla="*/ 2147483647 w 605"/>
              <a:gd name="T23" fmla="*/ 2147483647 h 1526"/>
              <a:gd name="T24" fmla="*/ 2147483647 w 605"/>
              <a:gd name="T25" fmla="*/ 2147483647 h 1526"/>
              <a:gd name="T26" fmla="*/ 2147483647 w 605"/>
              <a:gd name="T27" fmla="*/ 2147483647 h 1526"/>
              <a:gd name="T28" fmla="*/ 2147483647 w 605"/>
              <a:gd name="T29" fmla="*/ 2147483647 h 1526"/>
              <a:gd name="T30" fmla="*/ 2147483647 w 605"/>
              <a:gd name="T31" fmla="*/ 2147483647 h 1526"/>
              <a:gd name="T32" fmla="*/ 2147483647 w 605"/>
              <a:gd name="T33" fmla="*/ 2147483647 h 1526"/>
              <a:gd name="T34" fmla="*/ 2147483647 w 605"/>
              <a:gd name="T35" fmla="*/ 2147483647 h 1526"/>
              <a:gd name="T36" fmla="*/ 2147483647 w 605"/>
              <a:gd name="T37" fmla="*/ 2147483647 h 1526"/>
              <a:gd name="T38" fmla="*/ 2147483647 w 605"/>
              <a:gd name="T39" fmla="*/ 2147483647 h 1526"/>
              <a:gd name="T40" fmla="*/ 2147483647 w 605"/>
              <a:gd name="T41" fmla="*/ 2147483647 h 1526"/>
              <a:gd name="T42" fmla="*/ 2147483647 w 605"/>
              <a:gd name="T43" fmla="*/ 2147483647 h 1526"/>
              <a:gd name="T44" fmla="*/ 0 w 605"/>
              <a:gd name="T45" fmla="*/ 2147483647 h 1526"/>
              <a:gd name="T46" fmla="*/ 2147483647 w 605"/>
              <a:gd name="T47" fmla="*/ 2147483647 h 1526"/>
              <a:gd name="T48" fmla="*/ 2147483647 w 605"/>
              <a:gd name="T49" fmla="*/ 2147483647 h 1526"/>
              <a:gd name="T50" fmla="*/ 2147483647 w 605"/>
              <a:gd name="T51" fmla="*/ 2147483647 h 1526"/>
              <a:gd name="T52" fmla="*/ 2147483647 w 605"/>
              <a:gd name="T53" fmla="*/ 2147483647 h 1526"/>
              <a:gd name="T54" fmla="*/ 2147483647 w 605"/>
              <a:gd name="T55" fmla="*/ 2147483647 h 1526"/>
              <a:gd name="T56" fmla="*/ 2147483647 w 605"/>
              <a:gd name="T57" fmla="*/ 2147483647 h 1526"/>
              <a:gd name="T58" fmla="*/ 2147483647 w 605"/>
              <a:gd name="T59" fmla="*/ 2147483647 h 1526"/>
              <a:gd name="T60" fmla="*/ 2147483647 w 605"/>
              <a:gd name="T61" fmla="*/ 2147483647 h 1526"/>
              <a:gd name="T62" fmla="*/ 2147483647 w 605"/>
              <a:gd name="T63" fmla="*/ 2147483647 h 1526"/>
              <a:gd name="T64" fmla="*/ 2147483647 w 605"/>
              <a:gd name="T65" fmla="*/ 2147483647 h 1526"/>
              <a:gd name="T66" fmla="*/ 2147483647 w 605"/>
              <a:gd name="T67" fmla="*/ 2147483647 h 1526"/>
              <a:gd name="T68" fmla="*/ 2147483647 w 605"/>
              <a:gd name="T69" fmla="*/ 2147483647 h 1526"/>
              <a:gd name="T70" fmla="*/ 2147483647 w 605"/>
              <a:gd name="T71" fmla="*/ 2147483647 h 1526"/>
              <a:gd name="T72" fmla="*/ 2147483647 w 605"/>
              <a:gd name="T73" fmla="*/ 2147483647 h 1526"/>
              <a:gd name="T74" fmla="*/ 2147483647 w 605"/>
              <a:gd name="T75" fmla="*/ 2147483647 h 1526"/>
              <a:gd name="T76" fmla="*/ 2147483647 w 605"/>
              <a:gd name="T77" fmla="*/ 2147483647 h 1526"/>
              <a:gd name="T78" fmla="*/ 2147483647 w 605"/>
              <a:gd name="T79" fmla="*/ 2147483647 h 1526"/>
              <a:gd name="T80" fmla="*/ 2147483647 w 605"/>
              <a:gd name="T81" fmla="*/ 2147483647 h 1526"/>
              <a:gd name="T82" fmla="*/ 2147483647 w 605"/>
              <a:gd name="T83" fmla="*/ 2147483647 h 1526"/>
              <a:gd name="T84" fmla="*/ 2147483647 w 605"/>
              <a:gd name="T85" fmla="*/ 2147483647 h 1526"/>
              <a:gd name="T86" fmla="*/ 2147483647 w 605"/>
              <a:gd name="T87" fmla="*/ 2147483647 h 1526"/>
              <a:gd name="T88" fmla="*/ 2147483647 w 605"/>
              <a:gd name="T89" fmla="*/ 2147483647 h 1526"/>
              <a:gd name="T90" fmla="*/ 2147483647 w 605"/>
              <a:gd name="T91" fmla="*/ 2147483647 h 1526"/>
              <a:gd name="T92" fmla="*/ 2147483647 w 605"/>
              <a:gd name="T93" fmla="*/ 2147483647 h 1526"/>
              <a:gd name="T94" fmla="*/ 2147483647 w 605"/>
              <a:gd name="T95" fmla="*/ 2147483647 h 1526"/>
              <a:gd name="T96" fmla="*/ 2147483647 w 605"/>
              <a:gd name="T97" fmla="*/ 0 h 1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5" h="1526">
                <a:moveTo>
                  <a:pt x="91" y="0"/>
                </a:moveTo>
                <a:lnTo>
                  <a:pt x="33" y="128"/>
                </a:lnTo>
                <a:lnTo>
                  <a:pt x="109" y="157"/>
                </a:lnTo>
                <a:lnTo>
                  <a:pt x="175" y="190"/>
                </a:lnTo>
                <a:lnTo>
                  <a:pt x="234" y="236"/>
                </a:lnTo>
                <a:lnTo>
                  <a:pt x="282" y="281"/>
                </a:lnTo>
                <a:lnTo>
                  <a:pt x="332" y="341"/>
                </a:lnTo>
                <a:lnTo>
                  <a:pt x="371" y="398"/>
                </a:lnTo>
                <a:lnTo>
                  <a:pt x="404" y="457"/>
                </a:lnTo>
                <a:lnTo>
                  <a:pt x="440" y="551"/>
                </a:lnTo>
                <a:lnTo>
                  <a:pt x="455" y="630"/>
                </a:lnTo>
                <a:lnTo>
                  <a:pt x="467" y="740"/>
                </a:lnTo>
                <a:lnTo>
                  <a:pt x="472" y="827"/>
                </a:lnTo>
                <a:lnTo>
                  <a:pt x="452" y="908"/>
                </a:lnTo>
                <a:lnTo>
                  <a:pt x="422" y="1011"/>
                </a:lnTo>
                <a:lnTo>
                  <a:pt x="390" y="1082"/>
                </a:lnTo>
                <a:lnTo>
                  <a:pt x="343" y="1152"/>
                </a:lnTo>
                <a:lnTo>
                  <a:pt x="301" y="1201"/>
                </a:lnTo>
                <a:lnTo>
                  <a:pt x="237" y="1263"/>
                </a:lnTo>
                <a:lnTo>
                  <a:pt x="177" y="1313"/>
                </a:lnTo>
                <a:lnTo>
                  <a:pt x="113" y="1348"/>
                </a:lnTo>
                <a:lnTo>
                  <a:pt x="60" y="1372"/>
                </a:lnTo>
                <a:lnTo>
                  <a:pt x="0" y="1392"/>
                </a:lnTo>
                <a:lnTo>
                  <a:pt x="34" y="1525"/>
                </a:lnTo>
                <a:lnTo>
                  <a:pt x="114" y="1496"/>
                </a:lnTo>
                <a:lnTo>
                  <a:pt x="192" y="1457"/>
                </a:lnTo>
                <a:lnTo>
                  <a:pt x="257" y="1419"/>
                </a:lnTo>
                <a:lnTo>
                  <a:pt x="310" y="1376"/>
                </a:lnTo>
                <a:lnTo>
                  <a:pt x="381" y="1312"/>
                </a:lnTo>
                <a:lnTo>
                  <a:pt x="434" y="1246"/>
                </a:lnTo>
                <a:lnTo>
                  <a:pt x="491" y="1167"/>
                </a:lnTo>
                <a:lnTo>
                  <a:pt x="530" y="1084"/>
                </a:lnTo>
                <a:lnTo>
                  <a:pt x="551" y="1037"/>
                </a:lnTo>
                <a:lnTo>
                  <a:pt x="569" y="991"/>
                </a:lnTo>
                <a:lnTo>
                  <a:pt x="585" y="939"/>
                </a:lnTo>
                <a:lnTo>
                  <a:pt x="600" y="840"/>
                </a:lnTo>
                <a:lnTo>
                  <a:pt x="604" y="732"/>
                </a:lnTo>
                <a:lnTo>
                  <a:pt x="597" y="643"/>
                </a:lnTo>
                <a:lnTo>
                  <a:pt x="583" y="565"/>
                </a:lnTo>
                <a:lnTo>
                  <a:pt x="556" y="482"/>
                </a:lnTo>
                <a:lnTo>
                  <a:pt x="530" y="399"/>
                </a:lnTo>
                <a:lnTo>
                  <a:pt x="482" y="323"/>
                </a:lnTo>
                <a:lnTo>
                  <a:pt x="441" y="255"/>
                </a:lnTo>
                <a:lnTo>
                  <a:pt x="370" y="178"/>
                </a:lnTo>
                <a:lnTo>
                  <a:pt x="317" y="132"/>
                </a:lnTo>
                <a:lnTo>
                  <a:pt x="257" y="85"/>
                </a:lnTo>
                <a:lnTo>
                  <a:pt x="190" y="43"/>
                </a:lnTo>
                <a:lnTo>
                  <a:pt x="123" y="12"/>
                </a:lnTo>
                <a:lnTo>
                  <a:pt x="91"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Freeform 10"/>
          <p:cNvSpPr>
            <a:spLocks/>
          </p:cNvSpPr>
          <p:nvPr/>
        </p:nvSpPr>
        <p:spPr bwMode="auto">
          <a:xfrm>
            <a:off x="928688" y="898525"/>
            <a:ext cx="1001712" cy="1001713"/>
          </a:xfrm>
          <a:custGeom>
            <a:avLst/>
            <a:gdLst>
              <a:gd name="T0" fmla="*/ 2147483647 w 631"/>
              <a:gd name="T1" fmla="*/ 2147483647 h 631"/>
              <a:gd name="T2" fmla="*/ 0 w 631"/>
              <a:gd name="T3" fmla="*/ 2147483647 h 631"/>
              <a:gd name="T4" fmla="*/ 2147483647 w 631"/>
              <a:gd name="T5" fmla="*/ 2147483647 h 631"/>
              <a:gd name="T6" fmla="*/ 2147483647 w 631"/>
              <a:gd name="T7" fmla="*/ 2147483647 h 631"/>
              <a:gd name="T8" fmla="*/ 2147483647 w 631"/>
              <a:gd name="T9" fmla="*/ 2147483647 h 631"/>
              <a:gd name="T10" fmla="*/ 2147483647 w 631"/>
              <a:gd name="T11" fmla="*/ 2147483647 h 631"/>
              <a:gd name="T12" fmla="*/ 2147483647 w 631"/>
              <a:gd name="T13" fmla="*/ 2147483647 h 631"/>
              <a:gd name="T14" fmla="*/ 2147483647 w 631"/>
              <a:gd name="T15" fmla="*/ 2147483647 h 631"/>
              <a:gd name="T16" fmla="*/ 2147483647 w 631"/>
              <a:gd name="T17" fmla="*/ 2147483647 h 631"/>
              <a:gd name="T18" fmla="*/ 2147483647 w 631"/>
              <a:gd name="T19" fmla="*/ 2147483647 h 631"/>
              <a:gd name="T20" fmla="*/ 2147483647 w 631"/>
              <a:gd name="T21" fmla="*/ 2147483647 h 631"/>
              <a:gd name="T22" fmla="*/ 2147483647 w 631"/>
              <a:gd name="T23" fmla="*/ 2147483647 h 631"/>
              <a:gd name="T24" fmla="*/ 2147483647 w 631"/>
              <a:gd name="T25" fmla="*/ 2147483647 h 631"/>
              <a:gd name="T26" fmla="*/ 2147483647 w 631"/>
              <a:gd name="T27" fmla="*/ 2147483647 h 631"/>
              <a:gd name="T28" fmla="*/ 2147483647 w 631"/>
              <a:gd name="T29" fmla="*/ 0 h 631"/>
              <a:gd name="T30" fmla="*/ 2147483647 w 631"/>
              <a:gd name="T31" fmla="*/ 2147483647 h 631"/>
              <a:gd name="T32" fmla="*/ 2147483647 w 631"/>
              <a:gd name="T33" fmla="*/ 2147483647 h 631"/>
              <a:gd name="T34" fmla="*/ 2147483647 w 631"/>
              <a:gd name="T35" fmla="*/ 2147483647 h 631"/>
              <a:gd name="T36" fmla="*/ 2147483647 w 631"/>
              <a:gd name="T37" fmla="*/ 2147483647 h 631"/>
              <a:gd name="T38" fmla="*/ 2147483647 w 631"/>
              <a:gd name="T39" fmla="*/ 2147483647 h 631"/>
              <a:gd name="T40" fmla="*/ 2147483647 w 631"/>
              <a:gd name="T41" fmla="*/ 2147483647 h 631"/>
              <a:gd name="T42" fmla="*/ 2147483647 w 631"/>
              <a:gd name="T43" fmla="*/ 2147483647 h 631"/>
              <a:gd name="T44" fmla="*/ 2147483647 w 631"/>
              <a:gd name="T45" fmla="*/ 2147483647 h 631"/>
              <a:gd name="T46" fmla="*/ 2147483647 w 631"/>
              <a:gd name="T47" fmla="*/ 2147483647 h 631"/>
              <a:gd name="T48" fmla="*/ 2147483647 w 631"/>
              <a:gd name="T49" fmla="*/ 2147483647 h 631"/>
              <a:gd name="T50" fmla="*/ 2147483647 w 631"/>
              <a:gd name="T51" fmla="*/ 2147483647 h 6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1" h="631">
                <a:moveTo>
                  <a:pt x="117" y="630"/>
                </a:moveTo>
                <a:lnTo>
                  <a:pt x="0" y="565"/>
                </a:lnTo>
                <a:lnTo>
                  <a:pt x="23" y="497"/>
                </a:lnTo>
                <a:lnTo>
                  <a:pt x="44" y="441"/>
                </a:lnTo>
                <a:lnTo>
                  <a:pt x="90" y="360"/>
                </a:lnTo>
                <a:lnTo>
                  <a:pt x="138" y="293"/>
                </a:lnTo>
                <a:lnTo>
                  <a:pt x="184" y="238"/>
                </a:lnTo>
                <a:lnTo>
                  <a:pt x="241" y="180"/>
                </a:lnTo>
                <a:lnTo>
                  <a:pt x="319" y="120"/>
                </a:lnTo>
                <a:lnTo>
                  <a:pt x="399" y="72"/>
                </a:lnTo>
                <a:lnTo>
                  <a:pt x="459" y="44"/>
                </a:lnTo>
                <a:lnTo>
                  <a:pt x="511" y="22"/>
                </a:lnTo>
                <a:lnTo>
                  <a:pt x="543" y="12"/>
                </a:lnTo>
                <a:lnTo>
                  <a:pt x="568" y="4"/>
                </a:lnTo>
                <a:lnTo>
                  <a:pt x="598" y="0"/>
                </a:lnTo>
                <a:lnTo>
                  <a:pt x="630" y="135"/>
                </a:lnTo>
                <a:lnTo>
                  <a:pt x="567" y="153"/>
                </a:lnTo>
                <a:lnTo>
                  <a:pt x="462" y="196"/>
                </a:lnTo>
                <a:lnTo>
                  <a:pt x="391" y="240"/>
                </a:lnTo>
                <a:lnTo>
                  <a:pt x="340" y="272"/>
                </a:lnTo>
                <a:lnTo>
                  <a:pt x="282" y="329"/>
                </a:lnTo>
                <a:lnTo>
                  <a:pt x="236" y="381"/>
                </a:lnTo>
                <a:lnTo>
                  <a:pt x="195" y="442"/>
                </a:lnTo>
                <a:lnTo>
                  <a:pt x="158" y="512"/>
                </a:lnTo>
                <a:lnTo>
                  <a:pt x="134" y="567"/>
                </a:lnTo>
                <a:lnTo>
                  <a:pt x="117" y="630"/>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Freeform 11"/>
          <p:cNvSpPr>
            <a:spLocks/>
          </p:cNvSpPr>
          <p:nvPr/>
        </p:nvSpPr>
        <p:spPr bwMode="auto">
          <a:xfrm>
            <a:off x="1833563" y="862013"/>
            <a:ext cx="785812" cy="303212"/>
          </a:xfrm>
          <a:custGeom>
            <a:avLst/>
            <a:gdLst>
              <a:gd name="T0" fmla="*/ 0 w 495"/>
              <a:gd name="T1" fmla="*/ 2147483647 h 191"/>
              <a:gd name="T2" fmla="*/ 2147483647 w 495"/>
              <a:gd name="T3" fmla="*/ 2147483647 h 191"/>
              <a:gd name="T4" fmla="*/ 2147483647 w 495"/>
              <a:gd name="T5" fmla="*/ 2147483647 h 191"/>
              <a:gd name="T6" fmla="*/ 2147483647 w 495"/>
              <a:gd name="T7" fmla="*/ 2147483647 h 191"/>
              <a:gd name="T8" fmla="*/ 2147483647 w 495"/>
              <a:gd name="T9" fmla="*/ 2147483647 h 191"/>
              <a:gd name="T10" fmla="*/ 2147483647 w 495"/>
              <a:gd name="T11" fmla="*/ 2147483647 h 191"/>
              <a:gd name="T12" fmla="*/ 2147483647 w 495"/>
              <a:gd name="T13" fmla="*/ 2147483647 h 191"/>
              <a:gd name="T14" fmla="*/ 2147483647 w 495"/>
              <a:gd name="T15" fmla="*/ 2147483647 h 191"/>
              <a:gd name="T16" fmla="*/ 2147483647 w 495"/>
              <a:gd name="T17" fmla="*/ 2147483647 h 191"/>
              <a:gd name="T18" fmla="*/ 2147483647 w 495"/>
              <a:gd name="T19" fmla="*/ 2147483647 h 191"/>
              <a:gd name="T20" fmla="*/ 2147483647 w 495"/>
              <a:gd name="T21" fmla="*/ 2147483647 h 191"/>
              <a:gd name="T22" fmla="*/ 2147483647 w 495"/>
              <a:gd name="T23" fmla="*/ 2147483647 h 191"/>
              <a:gd name="T24" fmla="*/ 2147483647 w 495"/>
              <a:gd name="T25" fmla="*/ 2147483647 h 191"/>
              <a:gd name="T26" fmla="*/ 2147483647 w 495"/>
              <a:gd name="T27" fmla="*/ 2147483647 h 191"/>
              <a:gd name="T28" fmla="*/ 2147483647 w 495"/>
              <a:gd name="T29" fmla="*/ 0 h 191"/>
              <a:gd name="T30" fmla="*/ 2147483647 w 495"/>
              <a:gd name="T31" fmla="*/ 0 h 191"/>
              <a:gd name="T32" fmla="*/ 2147483647 w 495"/>
              <a:gd name="T33" fmla="*/ 2147483647 h 191"/>
              <a:gd name="T34" fmla="*/ 0 w 495"/>
              <a:gd name="T35" fmla="*/ 2147483647 h 1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5" h="191">
                <a:moveTo>
                  <a:pt x="0" y="27"/>
                </a:moveTo>
                <a:lnTo>
                  <a:pt x="37" y="163"/>
                </a:lnTo>
                <a:lnTo>
                  <a:pt x="84" y="155"/>
                </a:lnTo>
                <a:lnTo>
                  <a:pt x="138" y="151"/>
                </a:lnTo>
                <a:lnTo>
                  <a:pt x="195" y="143"/>
                </a:lnTo>
                <a:lnTo>
                  <a:pt x="264" y="151"/>
                </a:lnTo>
                <a:lnTo>
                  <a:pt x="332" y="160"/>
                </a:lnTo>
                <a:lnTo>
                  <a:pt x="383" y="173"/>
                </a:lnTo>
                <a:lnTo>
                  <a:pt x="434" y="190"/>
                </a:lnTo>
                <a:lnTo>
                  <a:pt x="494" y="63"/>
                </a:lnTo>
                <a:lnTo>
                  <a:pt x="455" y="42"/>
                </a:lnTo>
                <a:lnTo>
                  <a:pt x="401" y="28"/>
                </a:lnTo>
                <a:lnTo>
                  <a:pt x="349" y="15"/>
                </a:lnTo>
                <a:lnTo>
                  <a:pt x="305" y="6"/>
                </a:lnTo>
                <a:lnTo>
                  <a:pt x="238" y="0"/>
                </a:lnTo>
                <a:lnTo>
                  <a:pt x="160" y="0"/>
                </a:lnTo>
                <a:lnTo>
                  <a:pt x="79" y="10"/>
                </a:lnTo>
                <a:lnTo>
                  <a:pt x="0" y="27"/>
                </a:lnTo>
              </a:path>
            </a:pathLst>
          </a:custGeom>
          <a:pattFill prst="dashVert">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Rectangle 12"/>
          <p:cNvSpPr>
            <a:spLocks noChangeArrowheads="1"/>
          </p:cNvSpPr>
          <p:nvPr/>
        </p:nvSpPr>
        <p:spPr bwMode="auto">
          <a:xfrm>
            <a:off x="3219450" y="1511300"/>
            <a:ext cx="1135063" cy="1746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57741" name="Rectangle 13"/>
          <p:cNvSpPr>
            <a:spLocks noChangeArrowheads="1"/>
          </p:cNvSpPr>
          <p:nvPr/>
        </p:nvSpPr>
        <p:spPr bwMode="auto">
          <a:xfrm>
            <a:off x="1285875" y="1295400"/>
            <a:ext cx="64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42" name="Rectangle 14"/>
          <p:cNvSpPr>
            <a:spLocks noChangeArrowheads="1"/>
          </p:cNvSpPr>
          <p:nvPr/>
        </p:nvSpPr>
        <p:spPr bwMode="auto">
          <a:xfrm>
            <a:off x="1917700" y="1009650"/>
            <a:ext cx="522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sp>
        <p:nvSpPr>
          <p:cNvPr id="457743" name="Rectangle 15"/>
          <p:cNvSpPr>
            <a:spLocks noChangeArrowheads="1"/>
          </p:cNvSpPr>
          <p:nvPr/>
        </p:nvSpPr>
        <p:spPr bwMode="auto">
          <a:xfrm>
            <a:off x="4038600" y="1077913"/>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44" name="Rectangle 16"/>
          <p:cNvSpPr>
            <a:spLocks noChangeArrowheads="1"/>
          </p:cNvSpPr>
          <p:nvPr/>
        </p:nvSpPr>
        <p:spPr bwMode="auto">
          <a:xfrm>
            <a:off x="2697163" y="1922463"/>
            <a:ext cx="595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sp>
        <p:nvSpPr>
          <p:cNvPr id="457745" name="Rectangle 17"/>
          <p:cNvSpPr>
            <a:spLocks noChangeArrowheads="1"/>
          </p:cNvSpPr>
          <p:nvPr/>
        </p:nvSpPr>
        <p:spPr bwMode="auto">
          <a:xfrm>
            <a:off x="1317625" y="249078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sp>
        <p:nvSpPr>
          <p:cNvPr id="8210" name="Rectangle 18"/>
          <p:cNvSpPr>
            <a:spLocks noChangeArrowheads="1"/>
          </p:cNvSpPr>
          <p:nvPr/>
        </p:nvSpPr>
        <p:spPr bwMode="auto">
          <a:xfrm>
            <a:off x="3663950" y="51895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0</a:t>
            </a:r>
          </a:p>
        </p:txBody>
      </p:sp>
      <p:sp>
        <p:nvSpPr>
          <p:cNvPr id="8211" name="Rectangle 19"/>
          <p:cNvSpPr>
            <a:spLocks noChangeArrowheads="1"/>
          </p:cNvSpPr>
          <p:nvPr/>
        </p:nvSpPr>
        <p:spPr bwMode="auto">
          <a:xfrm>
            <a:off x="4438650"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200</a:t>
            </a:r>
          </a:p>
        </p:txBody>
      </p:sp>
      <p:sp>
        <p:nvSpPr>
          <p:cNvPr id="8212" name="Rectangle 20"/>
          <p:cNvSpPr>
            <a:spLocks noChangeArrowheads="1"/>
          </p:cNvSpPr>
          <p:nvPr/>
        </p:nvSpPr>
        <p:spPr bwMode="auto">
          <a:xfrm>
            <a:off x="540861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400</a:t>
            </a:r>
          </a:p>
        </p:txBody>
      </p:sp>
      <p:sp>
        <p:nvSpPr>
          <p:cNvPr id="8213" name="Rectangle 21"/>
          <p:cNvSpPr>
            <a:spLocks noChangeArrowheads="1"/>
          </p:cNvSpPr>
          <p:nvPr/>
        </p:nvSpPr>
        <p:spPr bwMode="auto">
          <a:xfrm>
            <a:off x="638016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600</a:t>
            </a:r>
          </a:p>
        </p:txBody>
      </p:sp>
      <p:sp>
        <p:nvSpPr>
          <p:cNvPr id="8214" name="Rectangle 22"/>
          <p:cNvSpPr>
            <a:spLocks noChangeArrowheads="1"/>
          </p:cNvSpPr>
          <p:nvPr/>
        </p:nvSpPr>
        <p:spPr bwMode="auto">
          <a:xfrm>
            <a:off x="7342188"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800</a:t>
            </a:r>
          </a:p>
        </p:txBody>
      </p:sp>
      <p:sp>
        <p:nvSpPr>
          <p:cNvPr id="8215" name="Rectangle 23"/>
          <p:cNvSpPr>
            <a:spLocks noChangeArrowheads="1"/>
          </p:cNvSpPr>
          <p:nvPr/>
        </p:nvSpPr>
        <p:spPr bwMode="auto">
          <a:xfrm>
            <a:off x="8313738" y="5189538"/>
            <a:ext cx="57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1000</a:t>
            </a:r>
          </a:p>
        </p:txBody>
      </p:sp>
      <p:sp>
        <p:nvSpPr>
          <p:cNvPr id="8216" name="Line 24"/>
          <p:cNvSpPr>
            <a:spLocks noChangeShapeType="1"/>
          </p:cNvSpPr>
          <p:nvPr/>
        </p:nvSpPr>
        <p:spPr bwMode="auto">
          <a:xfrm>
            <a:off x="4224338"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7" name="Line 25"/>
          <p:cNvSpPr>
            <a:spLocks noChangeShapeType="1"/>
          </p:cNvSpPr>
          <p:nvPr/>
        </p:nvSpPr>
        <p:spPr bwMode="auto">
          <a:xfrm>
            <a:off x="4711700" y="5130800"/>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8" name="Line 26"/>
          <p:cNvSpPr>
            <a:spLocks noChangeShapeType="1"/>
          </p:cNvSpPr>
          <p:nvPr/>
        </p:nvSpPr>
        <p:spPr bwMode="auto">
          <a:xfrm>
            <a:off x="76104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9" name="Line 27"/>
          <p:cNvSpPr>
            <a:spLocks noChangeShapeType="1"/>
          </p:cNvSpPr>
          <p:nvPr/>
        </p:nvSpPr>
        <p:spPr bwMode="auto">
          <a:xfrm>
            <a:off x="80930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Line 28"/>
          <p:cNvSpPr>
            <a:spLocks noChangeShapeType="1"/>
          </p:cNvSpPr>
          <p:nvPr/>
        </p:nvSpPr>
        <p:spPr bwMode="auto">
          <a:xfrm>
            <a:off x="858202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1" name="Line 29"/>
          <p:cNvSpPr>
            <a:spLocks noChangeShapeType="1"/>
          </p:cNvSpPr>
          <p:nvPr/>
        </p:nvSpPr>
        <p:spPr bwMode="auto">
          <a:xfrm>
            <a:off x="5184775" y="5103813"/>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Line 30"/>
          <p:cNvSpPr>
            <a:spLocks noChangeShapeType="1"/>
          </p:cNvSpPr>
          <p:nvPr/>
        </p:nvSpPr>
        <p:spPr bwMode="auto">
          <a:xfrm>
            <a:off x="5708650" y="5094288"/>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3" name="Line 31"/>
          <p:cNvSpPr>
            <a:spLocks noChangeShapeType="1"/>
          </p:cNvSpPr>
          <p:nvPr/>
        </p:nvSpPr>
        <p:spPr bwMode="auto">
          <a:xfrm>
            <a:off x="6178550" y="5094288"/>
            <a:ext cx="0" cy="5397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4" name="Line 32"/>
          <p:cNvSpPr>
            <a:spLocks noChangeShapeType="1"/>
          </p:cNvSpPr>
          <p:nvPr/>
        </p:nvSpPr>
        <p:spPr bwMode="auto">
          <a:xfrm>
            <a:off x="6664325" y="5094288"/>
            <a:ext cx="3175" cy="6508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5" name="Line 33"/>
          <p:cNvSpPr>
            <a:spLocks noChangeShapeType="1"/>
          </p:cNvSpPr>
          <p:nvPr/>
        </p:nvSpPr>
        <p:spPr bwMode="auto">
          <a:xfrm>
            <a:off x="3741738" y="5108575"/>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6" name="Line 34"/>
          <p:cNvSpPr>
            <a:spLocks noChangeShapeType="1"/>
          </p:cNvSpPr>
          <p:nvPr/>
        </p:nvSpPr>
        <p:spPr bwMode="auto">
          <a:xfrm flipH="1">
            <a:off x="3700463" y="51085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7" name="Line 35"/>
          <p:cNvSpPr>
            <a:spLocks noChangeShapeType="1"/>
          </p:cNvSpPr>
          <p:nvPr/>
        </p:nvSpPr>
        <p:spPr bwMode="auto">
          <a:xfrm flipH="1">
            <a:off x="3700463" y="4349750"/>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8" name="Line 36"/>
          <p:cNvSpPr>
            <a:spLocks noChangeShapeType="1"/>
          </p:cNvSpPr>
          <p:nvPr/>
        </p:nvSpPr>
        <p:spPr bwMode="auto">
          <a:xfrm flipH="1">
            <a:off x="3700463" y="3592513"/>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9" name="Line 37"/>
          <p:cNvSpPr>
            <a:spLocks noChangeShapeType="1"/>
          </p:cNvSpPr>
          <p:nvPr/>
        </p:nvSpPr>
        <p:spPr bwMode="auto">
          <a:xfrm flipH="1">
            <a:off x="3700463" y="2833688"/>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0" name="Line 38"/>
          <p:cNvSpPr>
            <a:spLocks noChangeShapeType="1"/>
          </p:cNvSpPr>
          <p:nvPr/>
        </p:nvSpPr>
        <p:spPr bwMode="auto">
          <a:xfrm flipH="1">
            <a:off x="3700463" y="20732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1" name="Line 39"/>
          <p:cNvSpPr>
            <a:spLocks noChangeShapeType="1"/>
          </p:cNvSpPr>
          <p:nvPr/>
        </p:nvSpPr>
        <p:spPr bwMode="auto">
          <a:xfrm>
            <a:off x="7145338" y="5095875"/>
            <a:ext cx="0" cy="6350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2" name="Line 40"/>
          <p:cNvSpPr>
            <a:spLocks noChangeShapeType="1"/>
          </p:cNvSpPr>
          <p:nvPr/>
        </p:nvSpPr>
        <p:spPr bwMode="auto">
          <a:xfrm flipV="1">
            <a:off x="7013575" y="4856163"/>
            <a:ext cx="52388" cy="2381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3" name="Freeform 41"/>
          <p:cNvSpPr>
            <a:spLocks/>
          </p:cNvSpPr>
          <p:nvPr/>
        </p:nvSpPr>
        <p:spPr bwMode="auto">
          <a:xfrm>
            <a:off x="5124450" y="2206625"/>
            <a:ext cx="2230438" cy="2881313"/>
          </a:xfrm>
          <a:custGeom>
            <a:avLst/>
            <a:gdLst>
              <a:gd name="T0" fmla="*/ 0 w 1405"/>
              <a:gd name="T1" fmla="*/ 2147483647 h 1815"/>
              <a:gd name="T2" fmla="*/ 2147483647 w 1405"/>
              <a:gd name="T3" fmla="*/ 2147483647 h 1815"/>
              <a:gd name="T4" fmla="*/ 2147483647 w 1405"/>
              <a:gd name="T5" fmla="*/ 2147483647 h 1815"/>
              <a:gd name="T6" fmla="*/ 2147483647 w 1405"/>
              <a:gd name="T7" fmla="*/ 2147483647 h 1815"/>
              <a:gd name="T8" fmla="*/ 2147483647 w 1405"/>
              <a:gd name="T9" fmla="*/ 2147483647 h 1815"/>
              <a:gd name="T10" fmla="*/ 2147483647 w 1405"/>
              <a:gd name="T11" fmla="*/ 2147483647 h 1815"/>
              <a:gd name="T12" fmla="*/ 2147483647 w 1405"/>
              <a:gd name="T13" fmla="*/ 2147483647 h 1815"/>
              <a:gd name="T14" fmla="*/ 2147483647 w 1405"/>
              <a:gd name="T15" fmla="*/ 2147483647 h 1815"/>
              <a:gd name="T16" fmla="*/ 2147483647 w 1405"/>
              <a:gd name="T17" fmla="*/ 0 h 1815"/>
              <a:gd name="T18" fmla="*/ 2147483647 w 1405"/>
              <a:gd name="T19" fmla="*/ 2147483647 h 1815"/>
              <a:gd name="T20" fmla="*/ 2147483647 w 1405"/>
              <a:gd name="T21" fmla="*/ 2147483647 h 1815"/>
              <a:gd name="T22" fmla="*/ 2147483647 w 1405"/>
              <a:gd name="T23" fmla="*/ 2147483647 h 1815"/>
              <a:gd name="T24" fmla="*/ 2147483647 w 1405"/>
              <a:gd name="T25" fmla="*/ 2147483647 h 1815"/>
              <a:gd name="T26" fmla="*/ 2147483647 w 1405"/>
              <a:gd name="T27" fmla="*/ 2147483647 h 1815"/>
              <a:gd name="T28" fmla="*/ 2147483647 w 1405"/>
              <a:gd name="T29" fmla="*/ 2147483647 h 1815"/>
              <a:gd name="T30" fmla="*/ 2147483647 w 1405"/>
              <a:gd name="T31" fmla="*/ 2147483647 h 1815"/>
              <a:gd name="T32" fmla="*/ 2147483647 w 1405"/>
              <a:gd name="T33" fmla="*/ 2147483647 h 1815"/>
              <a:gd name="T34" fmla="*/ 2147483647 w 1405"/>
              <a:gd name="T35" fmla="*/ 2147483647 h 1815"/>
              <a:gd name="T36" fmla="*/ 2147483647 w 1405"/>
              <a:gd name="T37" fmla="*/ 2147483647 h 1815"/>
              <a:gd name="T38" fmla="*/ 2147483647 w 1405"/>
              <a:gd name="T39" fmla="*/ 2147483647 h 1815"/>
              <a:gd name="T40" fmla="*/ 2147483647 w 1405"/>
              <a:gd name="T41" fmla="*/ 2147483647 h 1815"/>
              <a:gd name="T42" fmla="*/ 2147483647 w 1405"/>
              <a:gd name="T43" fmla="*/ 2147483647 h 1815"/>
              <a:gd name="T44" fmla="*/ 2147483647 w 1405"/>
              <a:gd name="T45" fmla="*/ 2147483647 h 1815"/>
              <a:gd name="T46" fmla="*/ 2147483647 w 1405"/>
              <a:gd name="T47" fmla="*/ 2147483647 h 1815"/>
              <a:gd name="T48" fmla="*/ 2147483647 w 1405"/>
              <a:gd name="T49" fmla="*/ 2147483647 h 1815"/>
              <a:gd name="T50" fmla="*/ 2147483647 w 1405"/>
              <a:gd name="T51" fmla="*/ 2147483647 h 1815"/>
              <a:gd name="T52" fmla="*/ 2147483647 w 1405"/>
              <a:gd name="T53" fmla="*/ 2147483647 h 18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5" h="1815">
                <a:moveTo>
                  <a:pt x="0" y="1814"/>
                </a:moveTo>
                <a:lnTo>
                  <a:pt x="30" y="1686"/>
                </a:lnTo>
                <a:lnTo>
                  <a:pt x="71" y="1522"/>
                </a:lnTo>
                <a:lnTo>
                  <a:pt x="97" y="1285"/>
                </a:lnTo>
                <a:lnTo>
                  <a:pt x="107" y="1068"/>
                </a:lnTo>
                <a:lnTo>
                  <a:pt x="117" y="618"/>
                </a:lnTo>
                <a:lnTo>
                  <a:pt x="128" y="203"/>
                </a:lnTo>
                <a:lnTo>
                  <a:pt x="138" y="69"/>
                </a:lnTo>
                <a:lnTo>
                  <a:pt x="158" y="0"/>
                </a:lnTo>
                <a:lnTo>
                  <a:pt x="189" y="119"/>
                </a:lnTo>
                <a:lnTo>
                  <a:pt x="205" y="400"/>
                </a:lnTo>
                <a:lnTo>
                  <a:pt x="225" y="766"/>
                </a:lnTo>
                <a:lnTo>
                  <a:pt x="267" y="1463"/>
                </a:lnTo>
                <a:lnTo>
                  <a:pt x="323" y="1695"/>
                </a:lnTo>
                <a:lnTo>
                  <a:pt x="352" y="1808"/>
                </a:lnTo>
                <a:lnTo>
                  <a:pt x="300" y="1615"/>
                </a:lnTo>
                <a:lnTo>
                  <a:pt x="1208" y="1671"/>
                </a:lnTo>
                <a:lnTo>
                  <a:pt x="1224" y="1666"/>
                </a:lnTo>
                <a:lnTo>
                  <a:pt x="1229" y="1616"/>
                </a:lnTo>
                <a:lnTo>
                  <a:pt x="1250" y="1493"/>
                </a:lnTo>
                <a:lnTo>
                  <a:pt x="1260" y="1409"/>
                </a:lnTo>
                <a:lnTo>
                  <a:pt x="1291" y="1517"/>
                </a:lnTo>
                <a:lnTo>
                  <a:pt x="1317" y="1666"/>
                </a:lnTo>
                <a:lnTo>
                  <a:pt x="1342" y="1745"/>
                </a:lnTo>
                <a:lnTo>
                  <a:pt x="1368" y="1789"/>
                </a:lnTo>
                <a:lnTo>
                  <a:pt x="1394" y="1794"/>
                </a:lnTo>
                <a:lnTo>
                  <a:pt x="1404" y="1799"/>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4" name="Line 42"/>
          <p:cNvSpPr>
            <a:spLocks noChangeShapeType="1"/>
          </p:cNvSpPr>
          <p:nvPr/>
        </p:nvSpPr>
        <p:spPr bwMode="auto">
          <a:xfrm>
            <a:off x="5127625" y="5078413"/>
            <a:ext cx="190341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5" name="Line 43"/>
          <p:cNvSpPr>
            <a:spLocks noChangeShapeType="1"/>
          </p:cNvSpPr>
          <p:nvPr/>
        </p:nvSpPr>
        <p:spPr bwMode="auto">
          <a:xfrm>
            <a:off x="7026275" y="5081588"/>
            <a:ext cx="3444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6" name="Freeform 44"/>
          <p:cNvSpPr>
            <a:spLocks/>
          </p:cNvSpPr>
          <p:nvPr/>
        </p:nvSpPr>
        <p:spPr bwMode="auto">
          <a:xfrm>
            <a:off x="7027863" y="4533900"/>
            <a:ext cx="287337" cy="534988"/>
          </a:xfrm>
          <a:custGeom>
            <a:avLst/>
            <a:gdLst>
              <a:gd name="T0" fmla="*/ 0 w 181"/>
              <a:gd name="T1" fmla="*/ 2147483647 h 337"/>
              <a:gd name="T2" fmla="*/ 2147483647 w 181"/>
              <a:gd name="T3" fmla="*/ 0 h 337"/>
              <a:gd name="T4" fmla="*/ 2147483647 w 181"/>
              <a:gd name="T5" fmla="*/ 2147483647 h 337"/>
              <a:gd name="T6" fmla="*/ 2147483647 w 181"/>
              <a:gd name="T7" fmla="*/ 2147483647 h 337"/>
              <a:gd name="T8" fmla="*/ 2147483647 w 181"/>
              <a:gd name="T9" fmla="*/ 2147483647 h 337"/>
              <a:gd name="T10" fmla="*/ 0 w 181"/>
              <a:gd name="T11" fmla="*/ 2147483647 h 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337">
                <a:moveTo>
                  <a:pt x="0" y="336"/>
                </a:moveTo>
                <a:lnTo>
                  <a:pt x="60" y="0"/>
                </a:lnTo>
                <a:lnTo>
                  <a:pt x="102" y="96"/>
                </a:lnTo>
                <a:lnTo>
                  <a:pt x="114" y="186"/>
                </a:lnTo>
                <a:lnTo>
                  <a:pt x="180" y="336"/>
                </a:lnTo>
                <a:lnTo>
                  <a:pt x="0" y="336"/>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37" name="Group 45"/>
          <p:cNvGrpSpPr>
            <a:grpSpLocks/>
          </p:cNvGrpSpPr>
          <p:nvPr/>
        </p:nvGrpSpPr>
        <p:grpSpPr bwMode="auto">
          <a:xfrm>
            <a:off x="5410200" y="2201863"/>
            <a:ext cx="987425" cy="525462"/>
            <a:chOff x="2929" y="1387"/>
            <a:chExt cx="622" cy="331"/>
          </a:xfrm>
        </p:grpSpPr>
        <p:sp>
          <p:nvSpPr>
            <p:cNvPr id="457774" name="Rectangle 46"/>
            <p:cNvSpPr>
              <a:spLocks noChangeArrowheads="1"/>
            </p:cNvSpPr>
            <p:nvPr/>
          </p:nvSpPr>
          <p:spPr bwMode="auto">
            <a:xfrm>
              <a:off x="2929" y="1387"/>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75" name="Rectangle 47"/>
            <p:cNvSpPr>
              <a:spLocks noChangeArrowheads="1"/>
            </p:cNvSpPr>
            <p:nvPr/>
          </p:nvSpPr>
          <p:spPr bwMode="auto">
            <a:xfrm>
              <a:off x="3176" y="1391"/>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grpSp>
      <p:sp>
        <p:nvSpPr>
          <p:cNvPr id="457776" name="Rectangle 48"/>
          <p:cNvSpPr>
            <a:spLocks noChangeArrowheads="1"/>
          </p:cNvSpPr>
          <p:nvPr/>
        </p:nvSpPr>
        <p:spPr bwMode="auto">
          <a:xfrm>
            <a:off x="6137275" y="426243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grpSp>
        <p:nvGrpSpPr>
          <p:cNvPr id="8239" name="Group 49"/>
          <p:cNvGrpSpPr>
            <a:grpSpLocks/>
          </p:cNvGrpSpPr>
          <p:nvPr/>
        </p:nvGrpSpPr>
        <p:grpSpPr bwMode="auto">
          <a:xfrm>
            <a:off x="7153275" y="4267200"/>
            <a:ext cx="1020763" cy="579438"/>
            <a:chOff x="4027" y="2688"/>
            <a:chExt cx="643" cy="365"/>
          </a:xfrm>
        </p:grpSpPr>
        <p:sp>
          <p:nvSpPr>
            <p:cNvPr id="457778" name="Rectangle 50"/>
            <p:cNvSpPr>
              <a:spLocks noChangeArrowheads="1"/>
            </p:cNvSpPr>
            <p:nvPr/>
          </p:nvSpPr>
          <p:spPr bwMode="auto">
            <a:xfrm>
              <a:off x="4027" y="2688"/>
              <a:ext cx="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79" name="Rectangle 51"/>
            <p:cNvSpPr>
              <a:spLocks noChangeArrowheads="1"/>
            </p:cNvSpPr>
            <p:nvPr/>
          </p:nvSpPr>
          <p:spPr bwMode="auto">
            <a:xfrm>
              <a:off x="4341" y="2688"/>
              <a:ext cx="32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grpSp>
      <p:sp>
        <p:nvSpPr>
          <p:cNvPr id="457780" name="Rectangle 52"/>
          <p:cNvSpPr>
            <a:spLocks noChangeArrowheads="1"/>
          </p:cNvSpPr>
          <p:nvPr/>
        </p:nvSpPr>
        <p:spPr bwMode="auto">
          <a:xfrm>
            <a:off x="5316538" y="1546225"/>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400" b="1">
                <a:solidFill>
                  <a:srgbClr val="FFFF00"/>
                </a:solidFill>
                <a:effectLst>
                  <a:outerShdw blurRad="38100" dist="38100" dir="2700000" algn="tl">
                    <a:srgbClr val="000000"/>
                  </a:outerShdw>
                </a:effectLst>
                <a:latin typeface="Arial" pitchFamily="34" charset="0"/>
              </a:rPr>
              <a:t>DNA Analysis</a:t>
            </a:r>
          </a:p>
        </p:txBody>
      </p:sp>
      <p:sp>
        <p:nvSpPr>
          <p:cNvPr id="8241" name="Rectangle 53"/>
          <p:cNvSpPr>
            <a:spLocks noChangeArrowheads="1"/>
          </p:cNvSpPr>
          <p:nvPr/>
        </p:nvSpPr>
        <p:spPr bwMode="auto">
          <a:xfrm>
            <a:off x="5449888" y="5611813"/>
            <a:ext cx="179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rgbClr val="B1F3FF"/>
                </a:solidFill>
              </a:rPr>
              <a:t>DNA  content</a:t>
            </a:r>
          </a:p>
        </p:txBody>
      </p:sp>
      <p:sp>
        <p:nvSpPr>
          <p:cNvPr id="8242" name="Rectangle 54"/>
          <p:cNvSpPr>
            <a:spLocks noChangeArrowheads="1"/>
          </p:cNvSpPr>
          <p:nvPr/>
        </p:nvSpPr>
        <p:spPr bwMode="auto">
          <a:xfrm>
            <a:off x="3316288" y="3027363"/>
            <a:ext cx="2206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solidFill>
                  <a:srgbClr val="B1F3FF"/>
                </a:solidFill>
              </a:rPr>
              <a:t>Count</a:t>
            </a:r>
          </a:p>
        </p:txBody>
      </p:sp>
      <p:grpSp>
        <p:nvGrpSpPr>
          <p:cNvPr id="8243" name="Group 55"/>
          <p:cNvGrpSpPr>
            <a:grpSpLocks/>
          </p:cNvGrpSpPr>
          <p:nvPr/>
        </p:nvGrpSpPr>
        <p:grpSpPr bwMode="auto">
          <a:xfrm>
            <a:off x="5165725" y="5076825"/>
            <a:ext cx="2262188" cy="698500"/>
            <a:chOff x="2775" y="3198"/>
            <a:chExt cx="1425" cy="440"/>
          </a:xfrm>
        </p:grpSpPr>
        <p:sp>
          <p:nvSpPr>
            <p:cNvPr id="457784" name="Rectangle 56"/>
            <p:cNvSpPr>
              <a:spLocks noChangeArrowheads="1"/>
            </p:cNvSpPr>
            <p:nvPr/>
          </p:nvSpPr>
          <p:spPr bwMode="auto">
            <a:xfrm>
              <a:off x="2775" y="338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2N</a:t>
              </a:r>
            </a:p>
          </p:txBody>
        </p:sp>
        <p:sp>
          <p:nvSpPr>
            <p:cNvPr id="457785" name="Rectangle 57"/>
            <p:cNvSpPr>
              <a:spLocks noChangeArrowheads="1"/>
            </p:cNvSpPr>
            <p:nvPr/>
          </p:nvSpPr>
          <p:spPr bwMode="auto">
            <a:xfrm>
              <a:off x="3879" y="3383"/>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4N</a:t>
              </a:r>
            </a:p>
          </p:txBody>
        </p:sp>
        <p:sp>
          <p:nvSpPr>
            <p:cNvPr id="8249" name="Line 58"/>
            <p:cNvSpPr>
              <a:spLocks noChangeShapeType="1"/>
            </p:cNvSpPr>
            <p:nvPr/>
          </p:nvSpPr>
          <p:spPr bwMode="auto">
            <a:xfrm flipV="1">
              <a:off x="2928"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0" name="Line 59"/>
            <p:cNvSpPr>
              <a:spLocks noChangeShapeType="1"/>
            </p:cNvSpPr>
            <p:nvPr/>
          </p:nvSpPr>
          <p:spPr bwMode="auto">
            <a:xfrm flipV="1">
              <a:off x="4032"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44" name="Rectangle 60"/>
          <p:cNvSpPr>
            <a:spLocks noChangeArrowheads="1"/>
          </p:cNvSpPr>
          <p:nvPr/>
        </p:nvSpPr>
        <p:spPr bwMode="auto">
          <a:xfrm>
            <a:off x="2534444" y="0"/>
            <a:ext cx="5378450" cy="704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b"/>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cs-CZ" altLang="en-US" sz="4400" b="1" dirty="0" err="1">
                <a:solidFill>
                  <a:srgbClr val="FAFD00"/>
                </a:solidFill>
                <a:latin typeface="Century Gothic" pitchFamily="34" charset="0"/>
              </a:rPr>
              <a:t>Normal</a:t>
            </a:r>
            <a:r>
              <a:rPr lang="cs-CZ" altLang="en-US" sz="4400" b="1" dirty="0">
                <a:solidFill>
                  <a:srgbClr val="FAFD00"/>
                </a:solidFill>
                <a:latin typeface="Century Gothic" pitchFamily="34" charset="0"/>
              </a:rPr>
              <a:t> Cell </a:t>
            </a:r>
            <a:r>
              <a:rPr lang="cs-CZ" altLang="en-US" sz="4400" b="1" dirty="0" err="1">
                <a:solidFill>
                  <a:srgbClr val="FAFD00"/>
                </a:solidFill>
                <a:latin typeface="Century Gothic" pitchFamily="34" charset="0"/>
              </a:rPr>
              <a:t>Cycle</a:t>
            </a:r>
            <a:r>
              <a:rPr lang="cs-CZ" altLang="en-US" sz="4400" b="1" dirty="0">
                <a:solidFill>
                  <a:srgbClr val="FAFD00"/>
                </a:solidFill>
                <a:latin typeface="Century Gothic" pitchFamily="34" charset="0"/>
              </a:rPr>
              <a:t> </a:t>
            </a:r>
            <a:endParaRPr lang="cs-CZ" altLang="en-US" sz="4400" b="1" dirty="0">
              <a:solidFill>
                <a:srgbClr val="FAFD00"/>
              </a:solidFill>
              <a:latin typeface="Century Gothic CE" charset="-18"/>
            </a:endParaRPr>
          </a:p>
        </p:txBody>
      </p:sp>
      <p:sp>
        <p:nvSpPr>
          <p:cNvPr id="8245" name="Rectangle 61"/>
          <p:cNvSpPr>
            <a:spLocks noChangeArrowheads="1"/>
          </p:cNvSpPr>
          <p:nvPr/>
        </p:nvSpPr>
        <p:spPr bwMode="auto">
          <a:xfrm>
            <a:off x="4570413" y="64770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1600" b="1">
                <a:solidFill>
                  <a:srgbClr val="FAFD00"/>
                </a:solidFill>
                <a:latin typeface="Geneva" charset="0"/>
              </a:rPr>
              <a:t>Purdue University Cytometry Laboratories</a:t>
            </a:r>
          </a:p>
        </p:txBody>
      </p:sp>
      <p:sp>
        <p:nvSpPr>
          <p:cNvPr id="457790" name="Rectangle 62"/>
          <p:cNvSpPr>
            <a:spLocks noChangeArrowheads="1"/>
          </p:cNvSpPr>
          <p:nvPr/>
        </p:nvSpPr>
        <p:spPr bwMode="auto">
          <a:xfrm>
            <a:off x="1116013" y="5373688"/>
            <a:ext cx="2473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defRPr/>
            </a:pPr>
            <a:r>
              <a:rPr lang="cs-CZ" sz="2000" b="1">
                <a:solidFill>
                  <a:srgbClr val="FF0000"/>
                </a:solidFill>
                <a:effectLst>
                  <a:outerShdw blurRad="38100" dist="38100" dir="2700000" algn="tl">
                    <a:srgbClr val="000000"/>
                  </a:outerShdw>
                </a:effectLst>
                <a:latin typeface="Century Gothic" pitchFamily="34" charset="0"/>
              </a:rPr>
              <a:t>- propidium iodide</a:t>
            </a:r>
          </a:p>
          <a:p>
            <a:pPr defTabSz="762000">
              <a:defRPr/>
            </a:pPr>
            <a:r>
              <a:rPr lang="cs-CZ" sz="2000" b="1">
                <a:solidFill>
                  <a:srgbClr val="FF0000"/>
                </a:solidFill>
                <a:effectLst>
                  <a:outerShdw blurRad="38100" dist="38100" dir="2700000" algn="tl">
                    <a:srgbClr val="000000"/>
                  </a:outerShdw>
                </a:effectLst>
                <a:latin typeface="Century Gothic" pitchFamily="34" charset="0"/>
              </a:rPr>
              <a:t>- DAPI</a:t>
            </a:r>
          </a:p>
          <a:p>
            <a:pPr defTabSz="762000">
              <a:defRPr/>
            </a:pPr>
            <a:r>
              <a:rPr lang="cs-CZ" sz="2000" b="1">
                <a:solidFill>
                  <a:srgbClr val="FF0000"/>
                </a:solidFill>
                <a:effectLst>
                  <a:outerShdw blurRad="38100" dist="38100" dir="2700000" algn="tl">
                    <a:srgbClr val="000000"/>
                  </a:outerShdw>
                </a:effectLst>
                <a:latin typeface="Century Gothic" pitchFamily="34" charset="0"/>
              </a:rPr>
              <a:t>- Hoechst 33342</a:t>
            </a:r>
          </a:p>
          <a:p>
            <a:pPr defTabSz="762000">
              <a:defRPr/>
            </a:pPr>
            <a:r>
              <a:rPr lang="cs-CZ" sz="2000" b="1">
                <a:solidFill>
                  <a:srgbClr val="FF0000"/>
                </a:solidFill>
                <a:effectLst>
                  <a:outerShdw blurRad="38100" dist="38100" dir="2700000" algn="tl">
                    <a:srgbClr val="000000"/>
                  </a:outerShdw>
                </a:effectLst>
                <a:latin typeface="Century Gothic" pitchFamily="34" charset="0"/>
              </a:rPr>
              <a:t>- 7-AAD</a:t>
            </a:r>
            <a:endParaRPr lang="cs-CZ" sz="2000" b="1">
              <a:solidFill>
                <a:srgbClr val="FF0000"/>
              </a:solidFill>
              <a:effectLst>
                <a:outerShdw blurRad="38100" dist="38100" dir="2700000" algn="tl">
                  <a:srgbClr val="000000"/>
                </a:outerShdw>
              </a:effectLst>
              <a:latin typeface="Century Gothic CE" charset="-18"/>
            </a:endParaRPr>
          </a:p>
        </p:txBody>
      </p:sp>
    </p:spTree>
    <p:extLst>
      <p:ext uri="{BB962C8B-B14F-4D97-AF65-F5344CB8AC3E}">
        <p14:creationId xmlns:p14="http://schemas.microsoft.com/office/powerpoint/2010/main" val="2503793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99592" y="4614"/>
            <a:ext cx="7970837" cy="1143000"/>
          </a:xfrm>
        </p:spPr>
        <p:txBody>
          <a:bodyPr/>
          <a:lstStyle/>
          <a:p>
            <a:pPr eaLnBrk="1" hangingPunct="1"/>
            <a:r>
              <a:rPr lang="en-US" altLang="en-US" sz="3200" dirty="0" smtClean="0"/>
              <a:t>Cell cycle histogram: how to analyze?</a:t>
            </a:r>
            <a:endParaRPr lang="cs-CZ" altLang="en-US" sz="3200" dirty="0" smtClean="0"/>
          </a:p>
        </p:txBody>
      </p:sp>
      <p:sp>
        <p:nvSpPr>
          <p:cNvPr id="9219" name="Rectangle 3"/>
          <p:cNvSpPr>
            <a:spLocks noGrp="1" noChangeArrowheads="1"/>
          </p:cNvSpPr>
          <p:nvPr>
            <p:ph idx="1"/>
          </p:nvPr>
        </p:nvSpPr>
        <p:spPr/>
        <p:txBody>
          <a:bodyPr/>
          <a:lstStyle/>
          <a:p>
            <a:pPr eaLnBrk="1" hangingPunct="1"/>
            <a:r>
              <a:rPr lang="en-US" altLang="en-US" sz="2000" smtClean="0">
                <a:solidFill>
                  <a:srgbClr val="FF0000"/>
                </a:solidFill>
              </a:rPr>
              <a:t>It is not recommended </a:t>
            </a:r>
            <a:r>
              <a:rPr lang="en-US" altLang="en-US" sz="2000" smtClean="0"/>
              <a:t>to statistically analyze it using simple gating in the histogram </a:t>
            </a:r>
          </a:p>
          <a:p>
            <a:pPr eaLnBrk="1" hangingPunct="1"/>
            <a:r>
              <a:rPr lang="en-US" altLang="en-US" sz="2000" smtClean="0">
                <a:solidFill>
                  <a:srgbClr val="FF0000"/>
                </a:solidFill>
              </a:rPr>
              <a:t>It is necessary </a:t>
            </a:r>
            <a:r>
              <a:rPr lang="en-US" altLang="en-US" sz="2000" smtClean="0"/>
              <a:t>to use software tolls for modeling of distribution of cell cycle phases</a:t>
            </a:r>
            <a:endParaRPr lang="cs-CZ" altLang="en-US" sz="2000" smtClean="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573463"/>
            <a:ext cx="5280025"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638175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151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246063"/>
            <a:ext cx="231775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8788" y="476250"/>
            <a:ext cx="874712"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836613"/>
            <a:ext cx="39243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http://www.denovosoftware.com/images/basicDnaPlo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919538"/>
            <a:ext cx="35623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http://www.denovosoftware.com/assets/images/content/webinar_Flow_Ruo_logo_Thum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3933825"/>
            <a:ext cx="1047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descr="https://lh4.googleusercontent.com/2kpekjne9bxvZF0UTC6QQszo-zdRB4hRcM1gOEFr2HKWczwpVaQyPTzQO4kPXwLDA-6auqRYnyVYW8EnTLI9ssPDIUD-Cye4AGZaCFL77oq-ln7zAP346Y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188" y="3933825"/>
            <a:ext cx="2995612"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http://flowjo.com/wp-content/uploads/2013/11/FJCOMBOTEST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8200" y="4722813"/>
            <a:ext cx="1781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3" descr="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6438" y="228600"/>
            <a:ext cx="38163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6295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a:solidFill>
                  <a:schemeClr val="tx2"/>
                </a:solidFill>
                <a:latin typeface="Times New Roman" pitchFamily="18" charset="0"/>
              </a:rPr>
              <a:t>Analysis of synchronized cells</a:t>
            </a:r>
            <a:endParaRPr lang="cs-CZ" altLang="en-US">
              <a:solidFill>
                <a:schemeClr val="tx2"/>
              </a:solidFill>
              <a:latin typeface="Times New Roman" pitchFamily="18" charset="0"/>
            </a:endParaRPr>
          </a:p>
        </p:txBody>
      </p:sp>
    </p:spTree>
    <p:extLst>
      <p:ext uri="{BB962C8B-B14F-4D97-AF65-F5344CB8AC3E}">
        <p14:creationId xmlns:p14="http://schemas.microsoft.com/office/powerpoint/2010/main" val="1001377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r>
              <a:rPr lang="cs-CZ" altLang="en-US" smtClean="0"/>
              <a:t>Co je průtokový cytometr</a:t>
            </a:r>
            <a:r>
              <a:rPr lang="en-US" altLang="en-US" smtClean="0"/>
              <a:t>?</a:t>
            </a:r>
          </a:p>
        </p:txBody>
      </p:sp>
      <p:pic>
        <p:nvPicPr>
          <p:cNvPr id="18435" name="Picture 2" descr="http://regmed.musc.edu/flowcytometry/images/Interrogation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7089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6387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57288" y="120650"/>
            <a:ext cx="7715250" cy="500038"/>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dirty="0">
                <a:solidFill>
                  <a:schemeClr val="tx2"/>
                </a:solidFill>
                <a:latin typeface="Century Gothic" pitchFamily="34" charset="0"/>
              </a:rPr>
              <a:t>Analysis if </a:t>
            </a:r>
            <a:r>
              <a:rPr lang="en-US" altLang="en-US" sz="4000" b="1" dirty="0" err="1">
                <a:solidFill>
                  <a:schemeClr val="tx2"/>
                </a:solidFill>
                <a:latin typeface="Century Gothic" pitchFamily="34" charset="0"/>
              </a:rPr>
              <a:t>BrdU</a:t>
            </a:r>
            <a:r>
              <a:rPr lang="en-US" altLang="en-US" sz="4000" b="1" dirty="0">
                <a:solidFill>
                  <a:schemeClr val="tx2"/>
                </a:solidFill>
                <a:latin typeface="Century Gothic" pitchFamily="34" charset="0"/>
              </a:rPr>
              <a:t> incorporation</a:t>
            </a:r>
            <a:endParaRPr lang="cs-CZ" altLang="en-US" sz="4000" b="1" dirty="0">
              <a:solidFill>
                <a:schemeClr val="tx2"/>
              </a:solidFill>
              <a:latin typeface="Century Gothic CE" charset="-18"/>
            </a:endParaRPr>
          </a:p>
        </p:txBody>
      </p:sp>
      <p:sp>
        <p:nvSpPr>
          <p:cNvPr id="15363" name="Rectangle 6"/>
          <p:cNvSpPr>
            <a:spLocks noChangeArrowheads="1"/>
          </p:cNvSpPr>
          <p:nvPr/>
        </p:nvSpPr>
        <p:spPr bwMode="auto">
          <a:xfrm>
            <a:off x="1187450" y="17002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400"/>
              <a:t>B</a:t>
            </a:r>
            <a:r>
              <a:rPr lang="cs-CZ" altLang="en-US" sz="2400"/>
              <a:t>romodeoxyuridin</a:t>
            </a:r>
            <a:r>
              <a:rPr lang="en-US" altLang="en-US" sz="2400"/>
              <a:t> (</a:t>
            </a:r>
            <a:r>
              <a:rPr lang="cs-CZ" altLang="en-US" sz="2400">
                <a:cs typeface="Times New Roman" pitchFamily="18" charset="0"/>
              </a:rPr>
              <a:t>BrdU</a:t>
            </a:r>
            <a:r>
              <a:rPr lang="en-US" altLang="en-US" sz="2400">
                <a:cs typeface="Times New Roman" pitchFamily="18" charset="0"/>
              </a:rPr>
              <a:t>)</a:t>
            </a:r>
            <a:r>
              <a:rPr lang="en-US" altLang="en-US" sz="2400"/>
              <a:t> is incorporated into DNA instead of thymidine during S-phase</a:t>
            </a:r>
          </a:p>
          <a:p>
            <a:pPr eaLnBrk="1" hangingPunct="1"/>
            <a:r>
              <a:rPr lang="cs-CZ" altLang="en-US" sz="2400">
                <a:cs typeface="Times New Roman" pitchFamily="18" charset="0"/>
              </a:rPr>
              <a:t>BrdU</a:t>
            </a:r>
            <a:r>
              <a:rPr lang="en-US" altLang="en-US" sz="2400">
                <a:cs typeface="Times New Roman" pitchFamily="18" charset="0"/>
              </a:rPr>
              <a:t> is detected using specific antibody after the fixation and partial denaturation of DNA (acid, DNAse)</a:t>
            </a:r>
          </a:p>
          <a:p>
            <a:pPr eaLnBrk="1" hangingPunct="1"/>
            <a:r>
              <a:rPr lang="en-US" altLang="en-US" sz="2400">
                <a:cs typeface="Times New Roman" pitchFamily="18" charset="0"/>
              </a:rPr>
              <a:t>DNA can be stained in the last step</a:t>
            </a:r>
          </a:p>
        </p:txBody>
      </p:sp>
    </p:spTree>
    <p:extLst>
      <p:ext uri="{BB962C8B-B14F-4D97-AF65-F5344CB8AC3E}">
        <p14:creationId xmlns:p14="http://schemas.microsoft.com/office/powerpoint/2010/main" val="25515293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157288" y="120650"/>
            <a:ext cx="7715250" cy="5715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dirty="0">
                <a:solidFill>
                  <a:schemeClr val="tx2"/>
                </a:solidFill>
                <a:latin typeface="Century Gothic" pitchFamily="34" charset="0"/>
              </a:rPr>
              <a:t>Analysis if </a:t>
            </a:r>
            <a:r>
              <a:rPr lang="en-US" altLang="en-US" sz="4000" b="1" dirty="0" err="1">
                <a:solidFill>
                  <a:schemeClr val="tx2"/>
                </a:solidFill>
                <a:latin typeface="Century Gothic" pitchFamily="34" charset="0"/>
              </a:rPr>
              <a:t>BrdU</a:t>
            </a:r>
            <a:r>
              <a:rPr lang="en-US" altLang="en-US" sz="4000" b="1" dirty="0">
                <a:solidFill>
                  <a:schemeClr val="tx2"/>
                </a:solidFill>
                <a:latin typeface="Century Gothic" pitchFamily="34" charset="0"/>
              </a:rPr>
              <a:t> incorporation</a:t>
            </a:r>
            <a:endParaRPr lang="cs-CZ" altLang="en-US" sz="4000" b="1" dirty="0">
              <a:solidFill>
                <a:schemeClr val="tx2"/>
              </a:solidFill>
              <a:latin typeface="Century Gothic CE" charset="-18"/>
            </a:endParaRPr>
          </a:p>
        </p:txBody>
      </p:sp>
      <p:pic>
        <p:nvPicPr>
          <p:cNvPr id="163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252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cs-CZ" altLang="en-US" b="1" smtClean="0"/>
              <a:t>Click azide/alkyne reaction</a:t>
            </a:r>
            <a:r>
              <a:rPr lang="cs-CZ" altLang="en-US" smtClean="0"/>
              <a:t> </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4002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73163" y="-26988"/>
            <a:ext cx="7772400" cy="4124326"/>
          </a:xfrm>
        </p:spPr>
        <p:txBody>
          <a:bodyPr/>
          <a:lstStyle/>
          <a:p>
            <a:pPr eaLnBrk="1" hangingPunct="1"/>
            <a:r>
              <a:rPr lang="en-US" altLang="en-US" smtClean="0"/>
              <a:t>Click-IT (Invitrogen) applications</a:t>
            </a:r>
            <a:br>
              <a:rPr lang="en-US" altLang="en-US" smtClean="0"/>
            </a:br>
            <a:r>
              <a:rPr lang="en-US" altLang="en-US" smtClean="0"/>
              <a:t/>
            </a:r>
            <a:br>
              <a:rPr lang="en-US" altLang="en-US" smtClean="0"/>
            </a:br>
            <a:r>
              <a:rPr lang="en-US" altLang="en-US" sz="3600" smtClean="0"/>
              <a:t>analysis of </a:t>
            </a:r>
            <a:r>
              <a:rPr lang="cs-CZ" altLang="en-US" sz="3600" smtClean="0"/>
              <a:t>DNA</a:t>
            </a:r>
            <a:r>
              <a:rPr lang="en-US" altLang="en-US" sz="3600" smtClean="0"/>
              <a:t> synthesis</a:t>
            </a:r>
            <a:r>
              <a:rPr lang="cs-CZ" altLang="en-US" sz="3600" smtClean="0"/>
              <a:t> (EdU - </a:t>
            </a:r>
            <a:r>
              <a:rPr lang="en-US" altLang="en-US" sz="3600" smtClean="0"/>
              <a:t>5-Ethynyl-2'-deoxyuridine</a:t>
            </a:r>
            <a:r>
              <a:rPr lang="cs-CZ" altLang="en-US" sz="3600" smtClean="0"/>
              <a:t>)</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573463"/>
            <a:ext cx="3922712" cy="296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060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21540"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41"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42"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3"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4"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5"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21534"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35"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6"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7"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8"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9"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21528"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9"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0"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1"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2"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3"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21522"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3"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24"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5"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6"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7"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21514"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5" name="Group 34"/>
            <p:cNvGrpSpPr>
              <a:grpSpLocks/>
            </p:cNvGrpSpPr>
            <p:nvPr/>
          </p:nvGrpSpPr>
          <p:grpSpPr bwMode="auto">
            <a:xfrm>
              <a:off x="2609" y="1463"/>
              <a:ext cx="289" cy="292"/>
              <a:chOff x="2729" y="636"/>
              <a:chExt cx="289" cy="292"/>
            </a:xfrm>
          </p:grpSpPr>
          <p:sp>
            <p:nvSpPr>
              <p:cNvPr id="21516"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7"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18"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0"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1"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1513" name="Text Box 41"/>
          <p:cNvSpPr txBox="1">
            <a:spLocks noChangeArrowheads="1"/>
          </p:cNvSpPr>
          <p:nvPr/>
        </p:nvSpPr>
        <p:spPr bwMode="auto">
          <a:xfrm>
            <a:off x="1109663" y="228600"/>
            <a:ext cx="176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975656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1076325" y="2482850"/>
            <a:ext cx="48498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22532" name="Group 4"/>
          <p:cNvGrpSpPr>
            <a:grpSpLocks/>
          </p:cNvGrpSpPr>
          <p:nvPr/>
        </p:nvGrpSpPr>
        <p:grpSpPr bwMode="auto">
          <a:xfrm>
            <a:off x="6265863" y="4302125"/>
            <a:ext cx="458787" cy="463550"/>
            <a:chOff x="4972" y="1747"/>
            <a:chExt cx="289" cy="292"/>
          </a:xfrm>
        </p:grpSpPr>
        <p:sp>
          <p:nvSpPr>
            <p:cNvPr id="22555"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6"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7"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8"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9"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60"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3" name="Group 11"/>
          <p:cNvGrpSpPr>
            <a:grpSpLocks/>
          </p:cNvGrpSpPr>
          <p:nvPr/>
        </p:nvGrpSpPr>
        <p:grpSpPr bwMode="auto">
          <a:xfrm>
            <a:off x="6265863" y="2606675"/>
            <a:ext cx="458787" cy="463550"/>
            <a:chOff x="4972" y="1747"/>
            <a:chExt cx="289" cy="292"/>
          </a:xfrm>
        </p:grpSpPr>
        <p:sp>
          <p:nvSpPr>
            <p:cNvPr id="22549"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0"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1"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2"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3"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4"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4" name="Group 18"/>
          <p:cNvGrpSpPr>
            <a:grpSpLocks/>
          </p:cNvGrpSpPr>
          <p:nvPr/>
        </p:nvGrpSpPr>
        <p:grpSpPr bwMode="auto">
          <a:xfrm>
            <a:off x="6284913" y="852488"/>
            <a:ext cx="458787" cy="463550"/>
            <a:chOff x="4972" y="1747"/>
            <a:chExt cx="289" cy="292"/>
          </a:xfrm>
        </p:grpSpPr>
        <p:sp>
          <p:nvSpPr>
            <p:cNvPr id="22543"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4"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45"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6"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7"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8"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5" name="Group 25"/>
          <p:cNvGrpSpPr>
            <a:grpSpLocks/>
          </p:cNvGrpSpPr>
          <p:nvPr/>
        </p:nvGrpSpPr>
        <p:grpSpPr bwMode="auto">
          <a:xfrm>
            <a:off x="6248400" y="6048375"/>
            <a:ext cx="458788" cy="463550"/>
            <a:chOff x="4972" y="1747"/>
            <a:chExt cx="289" cy="292"/>
          </a:xfrm>
        </p:grpSpPr>
        <p:sp>
          <p:nvSpPr>
            <p:cNvPr id="22537"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8"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39"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0"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1"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536" name="Text Box 32"/>
          <p:cNvSpPr txBox="1">
            <a:spLocks noChangeArrowheads="1"/>
          </p:cNvSpPr>
          <p:nvPr/>
        </p:nvSpPr>
        <p:spPr bwMode="auto">
          <a:xfrm>
            <a:off x="971550" y="238125"/>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4590509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23557" name="Text Box 5"/>
          <p:cNvSpPr txBox="1">
            <a:spLocks noChangeArrowheads="1"/>
          </p:cNvSpPr>
          <p:nvPr/>
        </p:nvSpPr>
        <p:spPr bwMode="auto">
          <a:xfrm>
            <a:off x="900113"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23568"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9"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23566"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7"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23564"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5"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23562"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3"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379644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3"/>
          <p:cNvGrpSpPr>
            <a:grpSpLocks/>
          </p:cNvGrpSpPr>
          <p:nvPr/>
        </p:nvGrpSpPr>
        <p:grpSpPr bwMode="auto">
          <a:xfrm>
            <a:off x="6280150" y="4346575"/>
            <a:ext cx="411163" cy="427038"/>
            <a:chOff x="4909" y="2594"/>
            <a:chExt cx="259" cy="269"/>
          </a:xfrm>
        </p:grpSpPr>
        <p:sp>
          <p:nvSpPr>
            <p:cNvPr id="24613"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4"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24609"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0"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1"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24604"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24599"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24594"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4" name="Group 29"/>
          <p:cNvGrpSpPr>
            <a:grpSpLocks/>
          </p:cNvGrpSpPr>
          <p:nvPr/>
        </p:nvGrpSpPr>
        <p:grpSpPr bwMode="auto">
          <a:xfrm>
            <a:off x="6283325" y="2625725"/>
            <a:ext cx="411163" cy="427038"/>
            <a:chOff x="4909" y="2594"/>
            <a:chExt cx="259" cy="269"/>
          </a:xfrm>
        </p:grpSpPr>
        <p:sp>
          <p:nvSpPr>
            <p:cNvPr id="24592"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3"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5" name="Group 32"/>
          <p:cNvGrpSpPr>
            <a:grpSpLocks/>
          </p:cNvGrpSpPr>
          <p:nvPr/>
        </p:nvGrpSpPr>
        <p:grpSpPr bwMode="auto">
          <a:xfrm>
            <a:off x="6291263" y="6067425"/>
            <a:ext cx="411162" cy="427038"/>
            <a:chOff x="4909" y="2594"/>
            <a:chExt cx="259" cy="269"/>
          </a:xfrm>
        </p:grpSpPr>
        <p:sp>
          <p:nvSpPr>
            <p:cNvPr id="24590"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1"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6" name="Group 35"/>
          <p:cNvGrpSpPr>
            <a:grpSpLocks/>
          </p:cNvGrpSpPr>
          <p:nvPr/>
        </p:nvGrpSpPr>
        <p:grpSpPr bwMode="auto">
          <a:xfrm>
            <a:off x="6294438" y="858838"/>
            <a:ext cx="411162" cy="427037"/>
            <a:chOff x="4909" y="2594"/>
            <a:chExt cx="259" cy="269"/>
          </a:xfrm>
        </p:grpSpPr>
        <p:sp>
          <p:nvSpPr>
            <p:cNvPr id="24588"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89"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4587" name="Text Box 38"/>
          <p:cNvSpPr txBox="1">
            <a:spLocks noChangeArrowheads="1"/>
          </p:cNvSpPr>
          <p:nvPr/>
        </p:nvSpPr>
        <p:spPr bwMode="auto">
          <a:xfrm>
            <a:off x="900113" y="24765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061706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25675"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25676"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25605"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5606" name="Group 8"/>
          <p:cNvGrpSpPr>
            <a:grpSpLocks/>
          </p:cNvGrpSpPr>
          <p:nvPr/>
        </p:nvGrpSpPr>
        <p:grpSpPr bwMode="auto">
          <a:xfrm>
            <a:off x="6283325" y="2625725"/>
            <a:ext cx="411163" cy="427038"/>
            <a:chOff x="4909" y="2594"/>
            <a:chExt cx="259" cy="269"/>
          </a:xfrm>
        </p:grpSpPr>
        <p:sp>
          <p:nvSpPr>
            <p:cNvPr id="25673"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4"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7" name="Group 11"/>
          <p:cNvGrpSpPr>
            <a:grpSpLocks/>
          </p:cNvGrpSpPr>
          <p:nvPr/>
        </p:nvGrpSpPr>
        <p:grpSpPr bwMode="auto">
          <a:xfrm>
            <a:off x="6291263" y="6067425"/>
            <a:ext cx="411162" cy="427038"/>
            <a:chOff x="4909" y="2594"/>
            <a:chExt cx="259" cy="269"/>
          </a:xfrm>
        </p:grpSpPr>
        <p:sp>
          <p:nvSpPr>
            <p:cNvPr id="25671"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2"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8" name="Group 14"/>
          <p:cNvGrpSpPr>
            <a:grpSpLocks/>
          </p:cNvGrpSpPr>
          <p:nvPr/>
        </p:nvGrpSpPr>
        <p:grpSpPr bwMode="auto">
          <a:xfrm>
            <a:off x="6294438" y="858838"/>
            <a:ext cx="411162" cy="427037"/>
            <a:chOff x="4909" y="2594"/>
            <a:chExt cx="259" cy="269"/>
          </a:xfrm>
        </p:grpSpPr>
        <p:sp>
          <p:nvSpPr>
            <p:cNvPr id="25669"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0"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9" name="Group 17"/>
          <p:cNvGrpSpPr>
            <a:grpSpLocks/>
          </p:cNvGrpSpPr>
          <p:nvPr/>
        </p:nvGrpSpPr>
        <p:grpSpPr bwMode="auto">
          <a:xfrm>
            <a:off x="6280150" y="4346575"/>
            <a:ext cx="411163" cy="427038"/>
            <a:chOff x="4909" y="2594"/>
            <a:chExt cx="259" cy="269"/>
          </a:xfrm>
        </p:grpSpPr>
        <p:sp>
          <p:nvSpPr>
            <p:cNvPr id="25667"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68"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25654"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55"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6" name="Freeform 23"/>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7" name="Freeform 24"/>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8" name="Freeform 25"/>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9" name="Freeform 26"/>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0" name="Freeform 27"/>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1" name="Freeform 28"/>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2"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3" name="Freeform 30"/>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4" name="Freeform 31"/>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5" name="Freeform 32"/>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6" name="Freeform 33"/>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25641"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42"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3" name="Freeform 37"/>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4" name="Freeform 38"/>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5" name="Freeform 39"/>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6" name="Freeform 40"/>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7" name="Freeform 41"/>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8" name="Freeform 42"/>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9"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0" name="Freeform 44"/>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1" name="Freeform 45"/>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2" name="Freeform 46"/>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3" name="Freeform 47"/>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25628"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29"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0" name="Freeform 51"/>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1" name="Freeform 52"/>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2" name="Freeform 53"/>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3" name="Freeform 54"/>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4" name="Freeform 55"/>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5" name="Freeform 56"/>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6"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7" name="Freeform 58"/>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8" name="Freeform 59"/>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9" name="Freeform 60"/>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0" name="Freeform 61"/>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25615"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16"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7" name="Freeform 65"/>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8" name="Freeform 66"/>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9" name="Freeform 67"/>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0" name="Freeform 68"/>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1" name="Freeform 69"/>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2" name="Freeform 70"/>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3"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4" name="Freeform 72"/>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5" name="Freeform 73"/>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6" name="Freeform 74"/>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7" name="Freeform 75"/>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614" name="Text Box 76"/>
          <p:cNvSpPr txBox="1">
            <a:spLocks noChangeArrowheads="1"/>
          </p:cNvSpPr>
          <p:nvPr/>
        </p:nvSpPr>
        <p:spPr bwMode="auto">
          <a:xfrm>
            <a:off x="97155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79881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26641"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8" name="Group 9"/>
          <p:cNvGrpSpPr>
            <a:grpSpLocks/>
          </p:cNvGrpSpPr>
          <p:nvPr/>
        </p:nvGrpSpPr>
        <p:grpSpPr bwMode="auto">
          <a:xfrm>
            <a:off x="6280150" y="4346575"/>
            <a:ext cx="411163" cy="427038"/>
            <a:chOff x="4909" y="2594"/>
            <a:chExt cx="259" cy="269"/>
          </a:xfrm>
        </p:grpSpPr>
        <p:sp>
          <p:nvSpPr>
            <p:cNvPr id="26639"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40"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29" name="Group 12"/>
          <p:cNvGrpSpPr>
            <a:grpSpLocks/>
          </p:cNvGrpSpPr>
          <p:nvPr/>
        </p:nvGrpSpPr>
        <p:grpSpPr bwMode="auto">
          <a:xfrm>
            <a:off x="6283325" y="2625725"/>
            <a:ext cx="411163" cy="427038"/>
            <a:chOff x="4909" y="2594"/>
            <a:chExt cx="259" cy="269"/>
          </a:xfrm>
        </p:grpSpPr>
        <p:sp>
          <p:nvSpPr>
            <p:cNvPr id="26637"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8"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0" name="Group 15"/>
          <p:cNvGrpSpPr>
            <a:grpSpLocks/>
          </p:cNvGrpSpPr>
          <p:nvPr/>
        </p:nvGrpSpPr>
        <p:grpSpPr bwMode="auto">
          <a:xfrm>
            <a:off x="6291263" y="6067425"/>
            <a:ext cx="411162" cy="427038"/>
            <a:chOff x="4909" y="2594"/>
            <a:chExt cx="259" cy="269"/>
          </a:xfrm>
        </p:grpSpPr>
        <p:sp>
          <p:nvSpPr>
            <p:cNvPr id="26635"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6"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1" name="Group 18"/>
          <p:cNvGrpSpPr>
            <a:grpSpLocks/>
          </p:cNvGrpSpPr>
          <p:nvPr/>
        </p:nvGrpSpPr>
        <p:grpSpPr bwMode="auto">
          <a:xfrm>
            <a:off x="6294438" y="858838"/>
            <a:ext cx="411162" cy="427037"/>
            <a:chOff x="4909" y="2594"/>
            <a:chExt cx="259" cy="269"/>
          </a:xfrm>
        </p:grpSpPr>
        <p:sp>
          <p:nvSpPr>
            <p:cNvPr id="26633"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4"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6632" name="Text Box 21"/>
          <p:cNvSpPr txBox="1">
            <a:spLocks noChangeArrowheads="1"/>
          </p:cNvSpPr>
          <p:nvPr/>
        </p:nvSpPr>
        <p:spPr bwMode="auto">
          <a:xfrm>
            <a:off x="681038" y="188913"/>
            <a:ext cx="1154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3641928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42988" y="0"/>
            <a:ext cx="7772400" cy="890588"/>
          </a:xfrm>
        </p:spPr>
        <p:txBody>
          <a:bodyPr/>
          <a:lstStyle/>
          <a:p>
            <a:pPr eaLnBrk="1" hangingPunct="1"/>
            <a:r>
              <a:rPr lang="en-US" altLang="en-US" smtClean="0">
                <a:latin typeface="Century Gothic" pitchFamily="34" charset="0"/>
              </a:rPr>
              <a:t>Signal processing</a:t>
            </a:r>
          </a:p>
        </p:txBody>
      </p:sp>
      <p:grpSp>
        <p:nvGrpSpPr>
          <p:cNvPr id="514051" name="Group 3"/>
          <p:cNvGrpSpPr>
            <a:grpSpLocks/>
          </p:cNvGrpSpPr>
          <p:nvPr/>
        </p:nvGrpSpPr>
        <p:grpSpPr bwMode="auto">
          <a:xfrm>
            <a:off x="1828800" y="1449388"/>
            <a:ext cx="3505200" cy="2300287"/>
            <a:chOff x="1152" y="913"/>
            <a:chExt cx="2208" cy="1449"/>
          </a:xfrm>
        </p:grpSpPr>
        <p:sp>
          <p:nvSpPr>
            <p:cNvPr id="61489" name="Line 4"/>
            <p:cNvSpPr>
              <a:spLocks noChangeShapeType="1"/>
            </p:cNvSpPr>
            <p:nvPr/>
          </p:nvSpPr>
          <p:spPr bwMode="auto">
            <a:xfrm>
              <a:off x="1152" y="135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0" name="Line 5"/>
            <p:cNvSpPr>
              <a:spLocks noChangeShapeType="1"/>
            </p:cNvSpPr>
            <p:nvPr/>
          </p:nvSpPr>
          <p:spPr bwMode="auto">
            <a:xfrm>
              <a:off x="1152" y="183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1" name="Freeform 6"/>
            <p:cNvSpPr>
              <a:spLocks/>
            </p:cNvSpPr>
            <p:nvPr/>
          </p:nvSpPr>
          <p:spPr bwMode="auto">
            <a:xfrm rot="-492319">
              <a:off x="1344" y="913"/>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2" name="Freeform 7"/>
            <p:cNvSpPr>
              <a:spLocks/>
            </p:cNvSpPr>
            <p:nvPr/>
          </p:nvSpPr>
          <p:spPr bwMode="auto">
            <a:xfrm rot="492319" flipH="1">
              <a:off x="1856"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3" name="Freeform 8"/>
            <p:cNvSpPr>
              <a:spLocks/>
            </p:cNvSpPr>
            <p:nvPr/>
          </p:nvSpPr>
          <p:spPr bwMode="auto">
            <a:xfrm rot="492319" flipH="1">
              <a:off x="3104"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4" name="Freeform 9"/>
            <p:cNvSpPr>
              <a:spLocks/>
            </p:cNvSpPr>
            <p:nvPr/>
          </p:nvSpPr>
          <p:spPr bwMode="auto">
            <a:xfrm rot="-492319">
              <a:off x="2784" y="970"/>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5" name="Oval 10"/>
            <p:cNvSpPr>
              <a:spLocks noChangeArrowheads="1"/>
            </p:cNvSpPr>
            <p:nvPr/>
          </p:nvSpPr>
          <p:spPr bwMode="auto">
            <a:xfrm>
              <a:off x="2925" y="1431"/>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96" name="Oval 11"/>
            <p:cNvSpPr>
              <a:spLocks noChangeArrowheads="1"/>
            </p:cNvSpPr>
            <p:nvPr/>
          </p:nvSpPr>
          <p:spPr bwMode="auto">
            <a:xfrm>
              <a:off x="1680" y="1546"/>
              <a:ext cx="96" cy="96"/>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514060" name="Group 12"/>
          <p:cNvGrpSpPr>
            <a:grpSpLocks/>
          </p:cNvGrpSpPr>
          <p:nvPr/>
        </p:nvGrpSpPr>
        <p:grpSpPr bwMode="auto">
          <a:xfrm>
            <a:off x="1474788" y="3824288"/>
            <a:ext cx="4105275" cy="2982912"/>
            <a:chOff x="929" y="2409"/>
            <a:chExt cx="2586" cy="1879"/>
          </a:xfrm>
        </p:grpSpPr>
        <p:grpSp>
          <p:nvGrpSpPr>
            <p:cNvPr id="61482" name="Group 13"/>
            <p:cNvGrpSpPr>
              <a:grpSpLocks/>
            </p:cNvGrpSpPr>
            <p:nvPr/>
          </p:nvGrpSpPr>
          <p:grpSpPr bwMode="auto">
            <a:xfrm>
              <a:off x="929" y="2409"/>
              <a:ext cx="2586" cy="1879"/>
              <a:chOff x="929" y="2409"/>
              <a:chExt cx="2586" cy="1879"/>
            </a:xfrm>
          </p:grpSpPr>
          <p:sp>
            <p:nvSpPr>
              <p:cNvPr id="61484" name="Line 14"/>
              <p:cNvSpPr>
                <a:spLocks noChangeShapeType="1"/>
              </p:cNvSpPr>
              <p:nvPr/>
            </p:nvSpPr>
            <p:spPr bwMode="auto">
              <a:xfrm>
                <a:off x="1307" y="2658"/>
                <a:ext cx="0" cy="1296"/>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5" name="Line 15"/>
              <p:cNvSpPr>
                <a:spLocks noChangeShapeType="1"/>
              </p:cNvSpPr>
              <p:nvPr/>
            </p:nvSpPr>
            <p:spPr bwMode="auto">
              <a:xfrm>
                <a:off x="1307" y="3954"/>
                <a:ext cx="220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6" name="Freeform 16"/>
              <p:cNvSpPr>
                <a:spLocks/>
              </p:cNvSpPr>
              <p:nvPr/>
            </p:nvSpPr>
            <p:spPr bwMode="auto">
              <a:xfrm>
                <a:off x="1474" y="2409"/>
                <a:ext cx="1854" cy="305"/>
              </a:xfrm>
              <a:custGeom>
                <a:avLst/>
                <a:gdLst>
                  <a:gd name="T0" fmla="*/ 0 w 1854"/>
                  <a:gd name="T1" fmla="*/ 7 h 486"/>
                  <a:gd name="T2" fmla="*/ 121 w 1854"/>
                  <a:gd name="T3" fmla="*/ 7 h 486"/>
                  <a:gd name="T4" fmla="*/ 191 w 1854"/>
                  <a:gd name="T5" fmla="*/ 6 h 486"/>
                  <a:gd name="T6" fmla="*/ 262 w 1854"/>
                  <a:gd name="T7" fmla="*/ 3 h 486"/>
                  <a:gd name="T8" fmla="*/ 326 w 1854"/>
                  <a:gd name="T9" fmla="*/ 6 h 486"/>
                  <a:gd name="T10" fmla="*/ 482 w 1854"/>
                  <a:gd name="T11" fmla="*/ 7 h 486"/>
                  <a:gd name="T12" fmla="*/ 1320 w 1854"/>
                  <a:gd name="T13" fmla="*/ 7 h 486"/>
                  <a:gd name="T14" fmla="*/ 1472 w 1854"/>
                  <a:gd name="T15" fmla="*/ 6 h 486"/>
                  <a:gd name="T16" fmla="*/ 1606 w 1854"/>
                  <a:gd name="T17" fmla="*/ 1 h 486"/>
                  <a:gd name="T18" fmla="*/ 1708 w 1854"/>
                  <a:gd name="T19" fmla="*/ 6 h 486"/>
                  <a:gd name="T20" fmla="*/ 1806 w 1854"/>
                  <a:gd name="T21" fmla="*/ 7 h 486"/>
                  <a:gd name="T22" fmla="*/ 1854 w 1854"/>
                  <a:gd name="T23" fmla="*/ 7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4" h="486">
                    <a:moveTo>
                      <a:pt x="0" y="461"/>
                    </a:moveTo>
                    <a:cubicBezTo>
                      <a:pt x="20" y="462"/>
                      <a:pt x="89" y="470"/>
                      <a:pt x="121" y="465"/>
                    </a:cubicBezTo>
                    <a:cubicBezTo>
                      <a:pt x="152" y="460"/>
                      <a:pt x="168" y="473"/>
                      <a:pt x="191" y="429"/>
                    </a:cubicBezTo>
                    <a:cubicBezTo>
                      <a:pt x="215" y="385"/>
                      <a:pt x="239" y="202"/>
                      <a:pt x="262" y="201"/>
                    </a:cubicBezTo>
                    <a:cubicBezTo>
                      <a:pt x="284" y="200"/>
                      <a:pt x="290" y="378"/>
                      <a:pt x="326" y="421"/>
                    </a:cubicBezTo>
                    <a:cubicBezTo>
                      <a:pt x="363" y="464"/>
                      <a:pt x="317" y="451"/>
                      <a:pt x="482" y="457"/>
                    </a:cubicBezTo>
                    <a:cubicBezTo>
                      <a:pt x="646" y="461"/>
                      <a:pt x="1155" y="464"/>
                      <a:pt x="1320" y="457"/>
                    </a:cubicBezTo>
                    <a:cubicBezTo>
                      <a:pt x="1485" y="450"/>
                      <a:pt x="1424" y="486"/>
                      <a:pt x="1472" y="410"/>
                    </a:cubicBezTo>
                    <a:cubicBezTo>
                      <a:pt x="1520" y="334"/>
                      <a:pt x="1567" y="4"/>
                      <a:pt x="1606" y="2"/>
                    </a:cubicBezTo>
                    <a:cubicBezTo>
                      <a:pt x="1645" y="0"/>
                      <a:pt x="1675" y="321"/>
                      <a:pt x="1708" y="397"/>
                    </a:cubicBezTo>
                    <a:cubicBezTo>
                      <a:pt x="1741" y="473"/>
                      <a:pt x="1782" y="449"/>
                      <a:pt x="1806" y="460"/>
                    </a:cubicBezTo>
                    <a:cubicBezTo>
                      <a:pt x="1830" y="471"/>
                      <a:pt x="1815" y="460"/>
                      <a:pt x="1854" y="461"/>
                    </a:cubicBezTo>
                  </a:path>
                </a:pathLst>
              </a:custGeom>
              <a:noFill/>
              <a:ln w="254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7" name="Text Box 17"/>
              <p:cNvSpPr txBox="1">
                <a:spLocks noChangeArrowheads="1"/>
              </p:cNvSpPr>
              <p:nvPr/>
            </p:nvSpPr>
            <p:spPr bwMode="auto">
              <a:xfrm>
                <a:off x="2129" y="3997"/>
                <a:ext cx="483"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time</a:t>
                </a:r>
                <a:endParaRPr lang="cs-CZ" altLang="en-US" sz="2400">
                  <a:latin typeface="Arial CE" charset="-18"/>
                </a:endParaRPr>
              </a:p>
            </p:txBody>
          </p:sp>
          <p:sp>
            <p:nvSpPr>
              <p:cNvPr id="61488" name="Text Box 18"/>
              <p:cNvSpPr txBox="1">
                <a:spLocks noChangeArrowheads="1"/>
              </p:cNvSpPr>
              <p:nvPr/>
            </p:nvSpPr>
            <p:spPr bwMode="auto">
              <a:xfrm rot="-5400000">
                <a:off x="456" y="3102"/>
                <a:ext cx="1314" cy="3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analog signal intesity</a:t>
                </a:r>
                <a:endParaRPr lang="cs-CZ" altLang="en-US" sz="1600">
                  <a:latin typeface="Arial CE" charset="-18"/>
                </a:endParaRPr>
              </a:p>
              <a:p>
                <a:pPr algn="ctr">
                  <a:spcBef>
                    <a:spcPct val="0"/>
                  </a:spcBef>
                  <a:buClrTx/>
                  <a:buSzTx/>
                  <a:buFontTx/>
                  <a:buNone/>
                </a:pPr>
                <a:r>
                  <a:rPr lang="cs-CZ" altLang="en-US" sz="1600" b="1">
                    <a:latin typeface="Arial CE" charset="-18"/>
                  </a:rPr>
                  <a:t>VOLTAGE</a:t>
                </a:r>
              </a:p>
            </p:txBody>
          </p:sp>
        </p:grpSp>
        <p:sp>
          <p:nvSpPr>
            <p:cNvPr id="61483" name="Text Box 19"/>
            <p:cNvSpPr txBox="1">
              <a:spLocks noChangeArrowheads="1"/>
            </p:cNvSpPr>
            <p:nvPr/>
          </p:nvSpPr>
          <p:spPr bwMode="auto">
            <a:xfrm>
              <a:off x="1927" y="2442"/>
              <a:ext cx="903"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latin typeface="Arial CE" charset="-18"/>
                </a:rPr>
                <a:t>FSC ~ cell size</a:t>
              </a:r>
              <a:endParaRPr lang="cs-CZ" altLang="en-US" sz="1400" b="1">
                <a:latin typeface="Arial CE" charset="-18"/>
              </a:endParaRPr>
            </a:p>
          </p:txBody>
        </p:sp>
      </p:grpSp>
      <p:grpSp>
        <p:nvGrpSpPr>
          <p:cNvPr id="514068" name="Group 20"/>
          <p:cNvGrpSpPr>
            <a:grpSpLocks/>
          </p:cNvGrpSpPr>
          <p:nvPr/>
        </p:nvGrpSpPr>
        <p:grpSpPr bwMode="auto">
          <a:xfrm>
            <a:off x="2317750" y="4329113"/>
            <a:ext cx="3332163" cy="771525"/>
            <a:chOff x="1460" y="2727"/>
            <a:chExt cx="2099" cy="486"/>
          </a:xfrm>
        </p:grpSpPr>
        <p:sp>
          <p:nvSpPr>
            <p:cNvPr id="61480" name="Freeform 21"/>
            <p:cNvSpPr>
              <a:spLocks/>
            </p:cNvSpPr>
            <p:nvPr/>
          </p:nvSpPr>
          <p:spPr bwMode="auto">
            <a:xfrm>
              <a:off x="1460" y="2727"/>
              <a:ext cx="1860" cy="486"/>
            </a:xfrm>
            <a:custGeom>
              <a:avLst/>
              <a:gdLst>
                <a:gd name="T0" fmla="*/ 1860 w 1860"/>
                <a:gd name="T1" fmla="*/ 452 h 486"/>
                <a:gd name="T2" fmla="*/ 1740 w 1860"/>
                <a:gd name="T3" fmla="*/ 452 h 486"/>
                <a:gd name="T4" fmla="*/ 1672 w 1860"/>
                <a:gd name="T5" fmla="*/ 444 h 486"/>
                <a:gd name="T6" fmla="*/ 1612 w 1860"/>
                <a:gd name="T7" fmla="*/ 432 h 486"/>
                <a:gd name="T8" fmla="*/ 1540 w 1860"/>
                <a:gd name="T9" fmla="*/ 440 h 486"/>
                <a:gd name="T10" fmla="*/ 1390 w 1860"/>
                <a:gd name="T11" fmla="*/ 457 h 486"/>
                <a:gd name="T12" fmla="*/ 552 w 1860"/>
                <a:gd name="T13" fmla="*/ 457 h 486"/>
                <a:gd name="T14" fmla="*/ 400 w 1860"/>
                <a:gd name="T15" fmla="*/ 410 h 486"/>
                <a:gd name="T16" fmla="*/ 266 w 1860"/>
                <a:gd name="T17" fmla="*/ 2 h 486"/>
                <a:gd name="T18" fmla="*/ 164 w 1860"/>
                <a:gd name="T19" fmla="*/ 397 h 486"/>
                <a:gd name="T20" fmla="*/ 66 w 1860"/>
                <a:gd name="T21" fmla="*/ 460 h 486"/>
                <a:gd name="T22" fmla="*/ 0 w 1860"/>
                <a:gd name="T23" fmla="*/ 463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0" h="486">
                  <a:moveTo>
                    <a:pt x="1860" y="452"/>
                  </a:moveTo>
                  <a:cubicBezTo>
                    <a:pt x="1840" y="453"/>
                    <a:pt x="1770" y="456"/>
                    <a:pt x="1740" y="452"/>
                  </a:cubicBezTo>
                  <a:cubicBezTo>
                    <a:pt x="1709" y="451"/>
                    <a:pt x="1693" y="447"/>
                    <a:pt x="1672" y="444"/>
                  </a:cubicBezTo>
                  <a:cubicBezTo>
                    <a:pt x="1651" y="441"/>
                    <a:pt x="1634" y="433"/>
                    <a:pt x="1612" y="432"/>
                  </a:cubicBezTo>
                  <a:cubicBezTo>
                    <a:pt x="1590" y="431"/>
                    <a:pt x="1577" y="436"/>
                    <a:pt x="1540" y="440"/>
                  </a:cubicBezTo>
                  <a:cubicBezTo>
                    <a:pt x="1503" y="444"/>
                    <a:pt x="1555" y="454"/>
                    <a:pt x="1390" y="457"/>
                  </a:cubicBezTo>
                  <a:cubicBezTo>
                    <a:pt x="1226" y="461"/>
                    <a:pt x="717" y="464"/>
                    <a:pt x="552" y="457"/>
                  </a:cubicBezTo>
                  <a:cubicBezTo>
                    <a:pt x="387" y="450"/>
                    <a:pt x="448" y="486"/>
                    <a:pt x="400" y="410"/>
                  </a:cubicBezTo>
                  <a:cubicBezTo>
                    <a:pt x="352" y="334"/>
                    <a:pt x="305" y="4"/>
                    <a:pt x="266" y="2"/>
                  </a:cubicBezTo>
                  <a:cubicBezTo>
                    <a:pt x="227" y="0"/>
                    <a:pt x="197" y="321"/>
                    <a:pt x="164" y="397"/>
                  </a:cubicBezTo>
                  <a:cubicBezTo>
                    <a:pt x="131" y="473"/>
                    <a:pt x="93" y="449"/>
                    <a:pt x="66" y="460"/>
                  </a:cubicBezTo>
                  <a:cubicBezTo>
                    <a:pt x="39" y="471"/>
                    <a:pt x="39" y="462"/>
                    <a:pt x="0" y="463"/>
                  </a:cubicBezTo>
                </a:path>
              </a:pathLst>
            </a:custGeom>
            <a:noFill/>
            <a:ln w="25400" cap="flat" cmpd="sng">
              <a:solidFill>
                <a:srgbClr val="00FF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1" name="Text Box 22"/>
            <p:cNvSpPr txBox="1">
              <a:spLocks noChangeArrowheads="1"/>
            </p:cNvSpPr>
            <p:nvPr/>
          </p:nvSpPr>
          <p:spPr bwMode="auto">
            <a:xfrm>
              <a:off x="1882" y="2908"/>
              <a:ext cx="167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00CC00"/>
                  </a:solidFill>
                  <a:latin typeface="Arial CE" charset="-18"/>
                </a:rPr>
                <a:t>FL-1 (530/30nm) ~ green fluo.</a:t>
              </a:r>
              <a:endParaRPr lang="cs-CZ" altLang="en-US" sz="1400" b="1">
                <a:solidFill>
                  <a:srgbClr val="00CC00"/>
                </a:solidFill>
                <a:latin typeface="Arial CE" charset="-18"/>
              </a:endParaRPr>
            </a:p>
          </p:txBody>
        </p:sp>
      </p:grpSp>
      <p:grpSp>
        <p:nvGrpSpPr>
          <p:cNvPr id="514071" name="Group 23"/>
          <p:cNvGrpSpPr>
            <a:grpSpLocks/>
          </p:cNvGrpSpPr>
          <p:nvPr/>
        </p:nvGrpSpPr>
        <p:grpSpPr bwMode="auto">
          <a:xfrm>
            <a:off x="2268538" y="5135563"/>
            <a:ext cx="3014662" cy="849312"/>
            <a:chOff x="1429" y="3235"/>
            <a:chExt cx="1899" cy="535"/>
          </a:xfrm>
        </p:grpSpPr>
        <p:sp>
          <p:nvSpPr>
            <p:cNvPr id="61478" name="Freeform 24"/>
            <p:cNvSpPr>
              <a:spLocks/>
            </p:cNvSpPr>
            <p:nvPr/>
          </p:nvSpPr>
          <p:spPr bwMode="auto">
            <a:xfrm>
              <a:off x="1480" y="3235"/>
              <a:ext cx="1848" cy="535"/>
            </a:xfrm>
            <a:custGeom>
              <a:avLst/>
              <a:gdLst>
                <a:gd name="T0" fmla="*/ 0 w 1848"/>
                <a:gd name="T1" fmla="*/ 518 h 535"/>
                <a:gd name="T2" fmla="*/ 115 w 1848"/>
                <a:gd name="T3" fmla="*/ 514 h 535"/>
                <a:gd name="T4" fmla="*/ 200 w 1848"/>
                <a:gd name="T5" fmla="*/ 502 h 535"/>
                <a:gd name="T6" fmla="*/ 292 w 1848"/>
                <a:gd name="T7" fmla="*/ 506 h 535"/>
                <a:gd name="T8" fmla="*/ 476 w 1848"/>
                <a:gd name="T9" fmla="*/ 506 h 535"/>
                <a:gd name="T10" fmla="*/ 1314 w 1848"/>
                <a:gd name="T11" fmla="*/ 506 h 535"/>
                <a:gd name="T12" fmla="*/ 1466 w 1848"/>
                <a:gd name="T13" fmla="*/ 459 h 535"/>
                <a:gd name="T14" fmla="*/ 1596 w 1848"/>
                <a:gd name="T15" fmla="*/ 2 h 535"/>
                <a:gd name="T16" fmla="*/ 1702 w 1848"/>
                <a:gd name="T17" fmla="*/ 446 h 535"/>
                <a:gd name="T18" fmla="*/ 1800 w 1848"/>
                <a:gd name="T19" fmla="*/ 509 h 535"/>
                <a:gd name="T20" fmla="*/ 1848 w 1848"/>
                <a:gd name="T21" fmla="*/ 510 h 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48" h="535">
                  <a:moveTo>
                    <a:pt x="0" y="518"/>
                  </a:moveTo>
                  <a:cubicBezTo>
                    <a:pt x="20" y="519"/>
                    <a:pt x="82" y="517"/>
                    <a:pt x="115" y="514"/>
                  </a:cubicBezTo>
                  <a:cubicBezTo>
                    <a:pt x="148" y="511"/>
                    <a:pt x="171" y="503"/>
                    <a:pt x="200" y="502"/>
                  </a:cubicBezTo>
                  <a:cubicBezTo>
                    <a:pt x="229" y="501"/>
                    <a:pt x="246" y="505"/>
                    <a:pt x="292" y="506"/>
                  </a:cubicBezTo>
                  <a:cubicBezTo>
                    <a:pt x="338" y="507"/>
                    <a:pt x="306" y="506"/>
                    <a:pt x="476" y="506"/>
                  </a:cubicBezTo>
                  <a:cubicBezTo>
                    <a:pt x="652" y="512"/>
                    <a:pt x="1149" y="513"/>
                    <a:pt x="1314" y="506"/>
                  </a:cubicBezTo>
                  <a:cubicBezTo>
                    <a:pt x="1479" y="499"/>
                    <a:pt x="1418" y="535"/>
                    <a:pt x="1466" y="459"/>
                  </a:cubicBezTo>
                  <a:cubicBezTo>
                    <a:pt x="1513" y="375"/>
                    <a:pt x="1557" y="4"/>
                    <a:pt x="1596" y="2"/>
                  </a:cubicBezTo>
                  <a:cubicBezTo>
                    <a:pt x="1635" y="0"/>
                    <a:pt x="1668" y="362"/>
                    <a:pt x="1702" y="446"/>
                  </a:cubicBezTo>
                  <a:cubicBezTo>
                    <a:pt x="1736" y="530"/>
                    <a:pt x="1776" y="498"/>
                    <a:pt x="1800" y="509"/>
                  </a:cubicBezTo>
                  <a:cubicBezTo>
                    <a:pt x="1824" y="520"/>
                    <a:pt x="1809" y="509"/>
                    <a:pt x="1848" y="510"/>
                  </a:cubicBezTo>
                </a:path>
              </a:pathLst>
            </a:custGeom>
            <a:noFill/>
            <a:ln w="254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9" name="Text Box 25"/>
            <p:cNvSpPr txBox="1">
              <a:spLocks noChangeArrowheads="1"/>
            </p:cNvSpPr>
            <p:nvPr/>
          </p:nvSpPr>
          <p:spPr bwMode="auto">
            <a:xfrm>
              <a:off x="1429" y="3487"/>
              <a:ext cx="154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FF0000"/>
                  </a:solidFill>
                  <a:latin typeface="Arial CE" charset="-18"/>
                </a:rPr>
                <a:t>FL-2 (585/42nm) ~ red fluo</a:t>
              </a:r>
              <a:r>
                <a:rPr lang="en-US" altLang="en-US" sz="1400">
                  <a:solidFill>
                    <a:srgbClr val="FF0000"/>
                  </a:solidFill>
                  <a:latin typeface="Arial CE" charset="-18"/>
                </a:rPr>
                <a:t>.</a:t>
              </a:r>
              <a:endParaRPr lang="cs-CZ" altLang="en-US" sz="1400">
                <a:solidFill>
                  <a:srgbClr val="FF0000"/>
                </a:solidFill>
                <a:latin typeface="Arial CE" charset="-18"/>
              </a:endParaRPr>
            </a:p>
          </p:txBody>
        </p:sp>
      </p:grpSp>
      <p:grpSp>
        <p:nvGrpSpPr>
          <p:cNvPr id="514074" name="Group 26"/>
          <p:cNvGrpSpPr>
            <a:grpSpLocks/>
          </p:cNvGrpSpPr>
          <p:nvPr/>
        </p:nvGrpSpPr>
        <p:grpSpPr bwMode="auto">
          <a:xfrm>
            <a:off x="5543550" y="3362325"/>
            <a:ext cx="3498850" cy="1511300"/>
            <a:chOff x="3492" y="2118"/>
            <a:chExt cx="2204" cy="952"/>
          </a:xfrm>
        </p:grpSpPr>
        <p:sp>
          <p:nvSpPr>
            <p:cNvPr id="61475" name="Line 27"/>
            <p:cNvSpPr>
              <a:spLocks noChangeShapeType="1"/>
            </p:cNvSpPr>
            <p:nvPr/>
          </p:nvSpPr>
          <p:spPr bwMode="auto">
            <a:xfrm>
              <a:off x="3492" y="2546"/>
              <a:ext cx="408"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6" name="Text Box 28"/>
            <p:cNvSpPr txBox="1">
              <a:spLocks noChangeArrowheads="1"/>
            </p:cNvSpPr>
            <p:nvPr/>
          </p:nvSpPr>
          <p:spPr bwMode="auto">
            <a:xfrm>
              <a:off x="3969" y="2118"/>
              <a:ext cx="1283" cy="5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Analog/digital</a:t>
              </a:r>
            </a:p>
            <a:p>
              <a:pPr>
                <a:spcBef>
                  <a:spcPct val="0"/>
                </a:spcBef>
                <a:buClrTx/>
                <a:buSzTx/>
                <a:buFontTx/>
                <a:buNone/>
              </a:pPr>
              <a:r>
                <a:rPr lang="en-US" altLang="en-US" sz="2400">
                  <a:latin typeface="Arial CE" charset="-18"/>
                </a:rPr>
                <a:t>conversion</a:t>
              </a:r>
              <a:endParaRPr lang="cs-CZ" altLang="en-US" sz="2400">
                <a:latin typeface="Arial CE" charset="-18"/>
              </a:endParaRPr>
            </a:p>
          </p:txBody>
        </p:sp>
        <p:sp>
          <p:nvSpPr>
            <p:cNvPr id="61477" name="computr1"/>
            <p:cNvSpPr>
              <a:spLocks noEditPoints="1" noChangeArrowheads="1"/>
            </p:cNvSpPr>
            <p:nvPr/>
          </p:nvSpPr>
          <p:spPr bwMode="auto">
            <a:xfrm>
              <a:off x="5035" y="2409"/>
              <a:ext cx="661" cy="66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4934 w 21600"/>
                <a:gd name="T43" fmla="*/ 2549 h 21600"/>
                <a:gd name="T44" fmla="*/ 16764 w 21600"/>
                <a:gd name="T45" fmla="*/ 11143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extrusionOk="0">
                  <a:moveTo>
                    <a:pt x="16994" y="15388"/>
                  </a:moveTo>
                  <a:lnTo>
                    <a:pt x="16994" y="13553"/>
                  </a:lnTo>
                  <a:lnTo>
                    <a:pt x="19535" y="13553"/>
                  </a:lnTo>
                  <a:lnTo>
                    <a:pt x="19535" y="10729"/>
                  </a:lnTo>
                  <a:lnTo>
                    <a:pt x="19535" y="6776"/>
                  </a:lnTo>
                  <a:lnTo>
                    <a:pt x="19535" y="0"/>
                  </a:lnTo>
                  <a:lnTo>
                    <a:pt x="10800" y="0"/>
                  </a:lnTo>
                  <a:lnTo>
                    <a:pt x="2065" y="0"/>
                  </a:lnTo>
                  <a:lnTo>
                    <a:pt x="2065" y="6776"/>
                  </a:lnTo>
                  <a:lnTo>
                    <a:pt x="2065" y="10729"/>
                  </a:lnTo>
                  <a:lnTo>
                    <a:pt x="2065" y="13553"/>
                  </a:lnTo>
                  <a:lnTo>
                    <a:pt x="4606" y="13553"/>
                  </a:lnTo>
                  <a:lnTo>
                    <a:pt x="4606" y="15388"/>
                  </a:lnTo>
                  <a:lnTo>
                    <a:pt x="0" y="15388"/>
                  </a:lnTo>
                  <a:lnTo>
                    <a:pt x="0" y="21600"/>
                  </a:lnTo>
                  <a:lnTo>
                    <a:pt x="10800" y="21600"/>
                  </a:lnTo>
                  <a:lnTo>
                    <a:pt x="21600" y="21600"/>
                  </a:lnTo>
                  <a:lnTo>
                    <a:pt x="21600" y="15388"/>
                  </a:lnTo>
                  <a:lnTo>
                    <a:pt x="16994" y="15388"/>
                  </a:lnTo>
                  <a:close/>
                </a:path>
                <a:path w="21600" h="21600" extrusionOk="0">
                  <a:moveTo>
                    <a:pt x="4606" y="15388"/>
                  </a:moveTo>
                  <a:lnTo>
                    <a:pt x="4606" y="13553"/>
                  </a:lnTo>
                  <a:lnTo>
                    <a:pt x="16994" y="13553"/>
                  </a:lnTo>
                  <a:lnTo>
                    <a:pt x="16994" y="15388"/>
                  </a:lnTo>
                  <a:lnTo>
                    <a:pt x="4606" y="15388"/>
                  </a:lnTo>
                </a:path>
                <a:path w="21600" h="21600" extrusionOk="0">
                  <a:moveTo>
                    <a:pt x="4606" y="11294"/>
                  </a:moveTo>
                  <a:lnTo>
                    <a:pt x="4606" y="2259"/>
                  </a:lnTo>
                  <a:lnTo>
                    <a:pt x="16994" y="2259"/>
                  </a:lnTo>
                  <a:lnTo>
                    <a:pt x="16994" y="11294"/>
                  </a:lnTo>
                  <a:lnTo>
                    <a:pt x="4606" y="11294"/>
                  </a:lnTo>
                  <a:moveTo>
                    <a:pt x="13976" y="17082"/>
                  </a:moveTo>
                  <a:lnTo>
                    <a:pt x="13976" y="16376"/>
                  </a:lnTo>
                  <a:lnTo>
                    <a:pt x="20171" y="16376"/>
                  </a:lnTo>
                  <a:lnTo>
                    <a:pt x="20171" y="17082"/>
                  </a:lnTo>
                  <a:lnTo>
                    <a:pt x="13976" y="17082"/>
                  </a:lnTo>
                </a:path>
              </a:pathLst>
            </a:cu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grpSp>
        <p:nvGrpSpPr>
          <p:cNvPr id="514078" name="Group 30"/>
          <p:cNvGrpSpPr>
            <a:grpSpLocks/>
          </p:cNvGrpSpPr>
          <p:nvPr/>
        </p:nvGrpSpPr>
        <p:grpSpPr bwMode="auto">
          <a:xfrm>
            <a:off x="4714875" y="4184650"/>
            <a:ext cx="3330575" cy="2232025"/>
            <a:chOff x="2970" y="2636"/>
            <a:chExt cx="2098" cy="1406"/>
          </a:xfrm>
        </p:grpSpPr>
        <p:sp>
          <p:nvSpPr>
            <p:cNvPr id="61466" name="Line 31"/>
            <p:cNvSpPr>
              <a:spLocks noChangeShapeType="1"/>
            </p:cNvSpPr>
            <p:nvPr/>
          </p:nvSpPr>
          <p:spPr bwMode="auto">
            <a:xfrm rot="-5400000">
              <a:off x="4320" y="2761"/>
              <a:ext cx="249" cy="0"/>
            </a:xfrm>
            <a:prstGeom prst="line">
              <a:avLst/>
            </a:prstGeom>
            <a:noFill/>
            <a:ln w="25400">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467" name="Group 32"/>
            <p:cNvGrpSpPr>
              <a:grpSpLocks/>
            </p:cNvGrpSpPr>
            <p:nvPr/>
          </p:nvGrpSpPr>
          <p:grpSpPr bwMode="auto">
            <a:xfrm>
              <a:off x="2970" y="2938"/>
              <a:ext cx="2098" cy="1104"/>
              <a:chOff x="2970" y="2938"/>
              <a:chExt cx="2098" cy="1104"/>
            </a:xfrm>
          </p:grpSpPr>
          <p:sp>
            <p:nvSpPr>
              <p:cNvPr id="61468" name="Line 33"/>
              <p:cNvSpPr>
                <a:spLocks noChangeShapeType="1"/>
              </p:cNvSpPr>
              <p:nvPr/>
            </p:nvSpPr>
            <p:spPr bwMode="auto">
              <a:xfrm>
                <a:off x="3084" y="3339"/>
                <a:ext cx="0" cy="363"/>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9" name="Line 34"/>
              <p:cNvSpPr>
                <a:spLocks noChangeShapeType="1"/>
              </p:cNvSpPr>
              <p:nvPr/>
            </p:nvSpPr>
            <p:spPr bwMode="auto">
              <a:xfrm rot="-5400000">
                <a:off x="3073" y="3667"/>
                <a:ext cx="0" cy="205"/>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0" name="AutoShape 35"/>
              <p:cNvSpPr>
                <a:spLocks/>
              </p:cNvSpPr>
              <p:nvPr/>
            </p:nvSpPr>
            <p:spPr bwMode="auto">
              <a:xfrm>
                <a:off x="3289" y="3294"/>
                <a:ext cx="476" cy="195"/>
              </a:xfrm>
              <a:prstGeom prst="borderCallout1">
                <a:avLst>
                  <a:gd name="adj1" fmla="val 36921"/>
                  <a:gd name="adj2" fmla="val -10083"/>
                  <a:gd name="adj3" fmla="val 117949"/>
                  <a:gd name="adj4" fmla="val -3886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400">
                    <a:latin typeface="Arial CE" charset="-18"/>
                  </a:rPr>
                  <a:t>Height</a:t>
                </a:r>
                <a:endParaRPr lang="cs-CZ" altLang="en-US" sz="1400">
                  <a:latin typeface="Arial CE" charset="-18"/>
                </a:endParaRPr>
              </a:p>
            </p:txBody>
          </p:sp>
          <p:sp>
            <p:nvSpPr>
              <p:cNvPr id="61471" name="AutoShape 36"/>
              <p:cNvSpPr>
                <a:spLocks/>
              </p:cNvSpPr>
              <p:nvPr/>
            </p:nvSpPr>
            <p:spPr bwMode="auto">
              <a:xfrm>
                <a:off x="3356" y="3543"/>
                <a:ext cx="522" cy="182"/>
              </a:xfrm>
              <a:prstGeom prst="borderCallout1">
                <a:avLst>
                  <a:gd name="adj1" fmla="val 39560"/>
                  <a:gd name="adj2" fmla="val -9194"/>
                  <a:gd name="adj3" fmla="val 100000"/>
                  <a:gd name="adj4" fmla="val -48852"/>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Width</a:t>
                </a:r>
                <a:endParaRPr lang="cs-CZ" altLang="en-US" sz="1200">
                  <a:latin typeface="Arial CE" charset="-18"/>
                </a:endParaRPr>
              </a:p>
            </p:txBody>
          </p:sp>
          <p:cxnSp>
            <p:nvCxnSpPr>
              <p:cNvPr id="61472" name="AutoShape 37"/>
              <p:cNvCxnSpPr>
                <a:cxnSpLocks noChangeShapeType="1"/>
                <a:stCxn id="61471" idx="0"/>
                <a:endCxn id="61470" idx="0"/>
              </p:cNvCxnSpPr>
              <p:nvPr/>
            </p:nvCxnSpPr>
            <p:spPr bwMode="auto">
              <a:xfrm flipH="1" flipV="1">
                <a:off x="3765" y="3392"/>
                <a:ext cx="113" cy="242"/>
              </a:xfrm>
              <a:prstGeom prst="bentConnector3">
                <a:avLst>
                  <a:gd name="adj1" fmla="val -127435"/>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473" name="AutoShape 38"/>
              <p:cNvSpPr>
                <a:spLocks/>
              </p:cNvSpPr>
              <p:nvPr/>
            </p:nvSpPr>
            <p:spPr bwMode="auto">
              <a:xfrm>
                <a:off x="4105" y="3838"/>
                <a:ext cx="681" cy="204"/>
              </a:xfrm>
              <a:prstGeom prst="borderCallout1">
                <a:avLst>
                  <a:gd name="adj1" fmla="val 35296"/>
                  <a:gd name="adj2" fmla="val -7046"/>
                  <a:gd name="adj3" fmla="val -94116"/>
                  <a:gd name="adj4" fmla="val -1835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Area ( ∫ )</a:t>
                </a:r>
              </a:p>
            </p:txBody>
          </p:sp>
          <p:sp>
            <p:nvSpPr>
              <p:cNvPr id="61474" name="Text Box 39"/>
              <p:cNvSpPr txBox="1">
                <a:spLocks noChangeArrowheads="1"/>
              </p:cNvSpPr>
              <p:nvPr/>
            </p:nvSpPr>
            <p:spPr bwMode="auto">
              <a:xfrm>
                <a:off x="3833" y="2938"/>
                <a:ext cx="1235"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FL- (H, W, A)</a:t>
                </a:r>
                <a:endParaRPr lang="cs-CZ" altLang="en-US" sz="2400">
                  <a:latin typeface="Arial CE" charset="-18"/>
                </a:endParaRPr>
              </a:p>
            </p:txBody>
          </p:sp>
        </p:grpSp>
      </p:grpSp>
      <p:grpSp>
        <p:nvGrpSpPr>
          <p:cNvPr id="514088" name="Group 40"/>
          <p:cNvGrpSpPr>
            <a:grpSpLocks/>
          </p:cNvGrpSpPr>
          <p:nvPr/>
        </p:nvGrpSpPr>
        <p:grpSpPr bwMode="auto">
          <a:xfrm>
            <a:off x="6226175" y="836613"/>
            <a:ext cx="2708275" cy="2520950"/>
            <a:chOff x="3922" y="527"/>
            <a:chExt cx="1706" cy="1588"/>
          </a:xfrm>
        </p:grpSpPr>
        <p:sp>
          <p:nvSpPr>
            <p:cNvPr id="61454" name="Rectangle 41"/>
            <p:cNvSpPr>
              <a:spLocks noChangeArrowheads="1"/>
            </p:cNvSpPr>
            <p:nvPr/>
          </p:nvSpPr>
          <p:spPr bwMode="auto">
            <a:xfrm>
              <a:off x="3923" y="550"/>
              <a:ext cx="1701" cy="1565"/>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5" name="Rectangle 42"/>
            <p:cNvSpPr>
              <a:spLocks noChangeArrowheads="1"/>
            </p:cNvSpPr>
            <p:nvPr/>
          </p:nvSpPr>
          <p:spPr bwMode="auto">
            <a:xfrm>
              <a:off x="4286" y="799"/>
              <a:ext cx="1043" cy="975"/>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6" name="Text Box 43"/>
            <p:cNvSpPr txBox="1">
              <a:spLocks noChangeArrowheads="1"/>
            </p:cNvSpPr>
            <p:nvPr/>
          </p:nvSpPr>
          <p:spPr bwMode="auto">
            <a:xfrm rot="-5400000">
              <a:off x="3706" y="1169"/>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00CC00"/>
                  </a:solidFill>
                  <a:latin typeface="Arial CE" charset="-18"/>
                </a:rPr>
                <a:t>FL-1 (H)</a:t>
              </a:r>
              <a:endParaRPr lang="cs-CZ" altLang="en-US" sz="1800" b="1">
                <a:solidFill>
                  <a:srgbClr val="00CC00"/>
                </a:solidFill>
                <a:latin typeface="Arial CE" charset="-18"/>
              </a:endParaRPr>
            </a:p>
          </p:txBody>
        </p:sp>
        <p:sp>
          <p:nvSpPr>
            <p:cNvPr id="61457" name="Text Box 44"/>
            <p:cNvSpPr txBox="1">
              <a:spLocks noChangeArrowheads="1"/>
            </p:cNvSpPr>
            <p:nvPr/>
          </p:nvSpPr>
          <p:spPr bwMode="auto">
            <a:xfrm>
              <a:off x="4465" y="1861"/>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FF0000"/>
                  </a:solidFill>
                  <a:latin typeface="Arial CE" charset="-18"/>
                </a:rPr>
                <a:t>FL-2 (H)</a:t>
              </a:r>
              <a:endParaRPr lang="cs-CZ" altLang="en-US" sz="1800" b="1">
                <a:solidFill>
                  <a:srgbClr val="FF0000"/>
                </a:solidFill>
                <a:latin typeface="Arial CE" charset="-18"/>
              </a:endParaRPr>
            </a:p>
          </p:txBody>
        </p:sp>
        <p:sp>
          <p:nvSpPr>
            <p:cNvPr id="61458" name="Oval 45"/>
            <p:cNvSpPr>
              <a:spLocks noChangeArrowheads="1"/>
            </p:cNvSpPr>
            <p:nvPr/>
          </p:nvSpPr>
          <p:spPr bwMode="auto">
            <a:xfrm>
              <a:off x="5125" y="1593"/>
              <a:ext cx="45" cy="45"/>
            </a:xfrm>
            <a:prstGeom prst="ellipse">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9" name="Oval 46"/>
            <p:cNvSpPr>
              <a:spLocks noChangeArrowheads="1"/>
            </p:cNvSpPr>
            <p:nvPr/>
          </p:nvSpPr>
          <p:spPr bwMode="auto">
            <a:xfrm>
              <a:off x="4400" y="913"/>
              <a:ext cx="45" cy="45"/>
            </a:xfrm>
            <a:prstGeom prst="ellipse">
              <a:avLst/>
            </a:prstGeom>
            <a:solidFill>
              <a:srgbClr val="00CC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0" name="AutoShape 47"/>
            <p:cNvSpPr>
              <a:spLocks noChangeArrowheads="1"/>
            </p:cNvSpPr>
            <p:nvPr/>
          </p:nvSpPr>
          <p:spPr bwMode="auto">
            <a:xfrm flipH="1">
              <a:off x="4400" y="1797"/>
              <a:ext cx="861" cy="91"/>
            </a:xfrm>
            <a:prstGeom prst="rtTriangle">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1" name="AutoShape 48"/>
            <p:cNvSpPr>
              <a:spLocks noChangeArrowheads="1"/>
            </p:cNvSpPr>
            <p:nvPr/>
          </p:nvSpPr>
          <p:spPr bwMode="auto">
            <a:xfrm rot="5400000" flipV="1">
              <a:off x="3788" y="1252"/>
              <a:ext cx="815" cy="91"/>
            </a:xfrm>
            <a:prstGeom prst="rtTriangle">
              <a:avLst/>
            </a:prstGeom>
            <a:solidFill>
              <a:srgbClr val="00CC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2" name="Text Box 49"/>
            <p:cNvSpPr txBox="1">
              <a:spLocks noChangeArrowheads="1"/>
            </p:cNvSpPr>
            <p:nvPr/>
          </p:nvSpPr>
          <p:spPr bwMode="auto">
            <a:xfrm>
              <a:off x="4402" y="527"/>
              <a:ext cx="752"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i="1">
                  <a:latin typeface="Arial CE" charset="-18"/>
                </a:rPr>
                <a:t>dot plot</a:t>
              </a:r>
              <a:endParaRPr lang="cs-CZ" altLang="en-US" sz="2400" i="1">
                <a:latin typeface="Arial CE" charset="-18"/>
              </a:endParaRPr>
            </a:p>
          </p:txBody>
        </p:sp>
        <p:sp>
          <p:nvSpPr>
            <p:cNvPr id="61463" name="Text Box 50"/>
            <p:cNvSpPr txBox="1">
              <a:spLocks noChangeArrowheads="1"/>
            </p:cNvSpPr>
            <p:nvPr/>
          </p:nvSpPr>
          <p:spPr bwMode="auto">
            <a:xfrm>
              <a:off x="4173" y="1774"/>
              <a:ext cx="179"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0</a:t>
              </a:r>
              <a:endParaRPr lang="cs-CZ" altLang="en-US" sz="1400">
                <a:latin typeface="Arial CE" charset="-18"/>
              </a:endParaRPr>
            </a:p>
          </p:txBody>
        </p:sp>
        <p:sp>
          <p:nvSpPr>
            <p:cNvPr id="61464" name="Text Box 51"/>
            <p:cNvSpPr txBox="1">
              <a:spLocks noChangeArrowheads="1"/>
            </p:cNvSpPr>
            <p:nvPr/>
          </p:nvSpPr>
          <p:spPr bwMode="auto">
            <a:xfrm>
              <a:off x="5261" y="1774"/>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sp>
          <p:nvSpPr>
            <p:cNvPr id="61465" name="Text Box 52"/>
            <p:cNvSpPr txBox="1">
              <a:spLocks noChangeArrowheads="1"/>
            </p:cNvSpPr>
            <p:nvPr/>
          </p:nvSpPr>
          <p:spPr bwMode="auto">
            <a:xfrm>
              <a:off x="3922" y="686"/>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grpSp>
      <p:grpSp>
        <p:nvGrpSpPr>
          <p:cNvPr id="514103" name="Group 55"/>
          <p:cNvGrpSpPr>
            <a:grpSpLocks/>
          </p:cNvGrpSpPr>
          <p:nvPr/>
        </p:nvGrpSpPr>
        <p:grpSpPr bwMode="auto">
          <a:xfrm>
            <a:off x="5003800" y="1916113"/>
            <a:ext cx="1584325" cy="2017712"/>
            <a:chOff x="3152" y="1207"/>
            <a:chExt cx="998" cy="1271"/>
          </a:xfrm>
        </p:grpSpPr>
        <p:sp>
          <p:nvSpPr>
            <p:cNvPr id="61452" name="Text Box 53"/>
            <p:cNvSpPr txBox="1">
              <a:spLocks noChangeArrowheads="1"/>
            </p:cNvSpPr>
            <p:nvPr/>
          </p:nvSpPr>
          <p:spPr bwMode="auto">
            <a:xfrm>
              <a:off x="3152" y="1207"/>
              <a:ext cx="998" cy="670"/>
            </a:xfrm>
            <a:prstGeom prst="rect">
              <a:avLst/>
            </a:prstGeom>
            <a:solidFill>
              <a:srgbClr val="FF99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cs-CZ" altLang="en-US" sz="1800" b="1">
                  <a:latin typeface="Tahoma" pitchFamily="34" charset="0"/>
                </a:rPr>
                <a:t>Zesílení signálu </a:t>
              </a:r>
              <a:r>
                <a:rPr lang="cs-CZ" altLang="en-US" sz="1800" b="1">
                  <a:solidFill>
                    <a:srgbClr val="FF0000"/>
                  </a:solidFill>
                  <a:latin typeface="Tahoma" pitchFamily="34" charset="0"/>
                </a:rPr>
                <a:t>(!)</a:t>
              </a:r>
            </a:p>
            <a:p>
              <a:pPr algn="ctr">
                <a:spcBef>
                  <a:spcPct val="50000"/>
                </a:spcBef>
                <a:buClrTx/>
                <a:buSzTx/>
                <a:buFontTx/>
                <a:buNone/>
              </a:pPr>
              <a:r>
                <a:rPr lang="cs-CZ" altLang="en-US" sz="1800" b="1">
                  <a:latin typeface="Tahoma" pitchFamily="34" charset="0"/>
                </a:rPr>
                <a:t>lin nebo log</a:t>
              </a:r>
            </a:p>
          </p:txBody>
        </p:sp>
        <p:sp>
          <p:nvSpPr>
            <p:cNvPr id="61453" name="Line 54"/>
            <p:cNvSpPr>
              <a:spLocks noChangeShapeType="1"/>
            </p:cNvSpPr>
            <p:nvPr/>
          </p:nvSpPr>
          <p:spPr bwMode="auto">
            <a:xfrm>
              <a:off x="3606" y="1933"/>
              <a:ext cx="45" cy="545"/>
            </a:xfrm>
            <a:prstGeom prst="line">
              <a:avLst/>
            </a:prstGeom>
            <a:noFill/>
            <a:ln w="635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51" name="Rectangle 56"/>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559312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14051"/>
                                        </p:tgtEl>
                                        <p:attrNameLst>
                                          <p:attrName>style.visibility</p:attrName>
                                        </p:attrNameLst>
                                      </p:cBhvr>
                                      <p:to>
                                        <p:strVal val="visible"/>
                                      </p:to>
                                    </p:set>
                                    <p:animEffect transition="in" filter="slide(fromBottom)">
                                      <p:cBhvr>
                                        <p:cTn id="7" dur="500"/>
                                        <p:tgtEl>
                                          <p:spTgt spid="514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1406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514068"/>
                                        </p:tgtEl>
                                        <p:attrNameLst>
                                          <p:attrName>style.visibility</p:attrName>
                                        </p:attrNameLst>
                                      </p:cBhvr>
                                      <p:to>
                                        <p:strVal val="visible"/>
                                      </p:to>
                                    </p:set>
                                    <p:anim calcmode="lin" valueType="num">
                                      <p:cBhvr>
                                        <p:cTn id="16" dur="500" fill="hold"/>
                                        <p:tgtEl>
                                          <p:spTgt spid="514068"/>
                                        </p:tgtEl>
                                        <p:attrNameLst>
                                          <p:attrName>ppt_w</p:attrName>
                                        </p:attrNameLst>
                                      </p:cBhvr>
                                      <p:tavLst>
                                        <p:tav tm="0">
                                          <p:val>
                                            <p:fltVal val="0"/>
                                          </p:val>
                                        </p:tav>
                                        <p:tav tm="100000">
                                          <p:val>
                                            <p:strVal val="#ppt_w"/>
                                          </p:val>
                                        </p:tav>
                                      </p:tavLst>
                                    </p:anim>
                                    <p:anim calcmode="lin" valueType="num">
                                      <p:cBhvr>
                                        <p:cTn id="17" dur="500" fill="hold"/>
                                        <p:tgtEl>
                                          <p:spTgt spid="514068"/>
                                        </p:tgtEl>
                                        <p:attrNameLst>
                                          <p:attrName>ppt_h</p:attrName>
                                        </p:attrNameLst>
                                      </p:cBhvr>
                                      <p:tavLst>
                                        <p:tav tm="0">
                                          <p:val>
                                            <p:fltVal val="0"/>
                                          </p:val>
                                        </p:tav>
                                        <p:tav tm="100000">
                                          <p:val>
                                            <p:strVal val="#ppt_h"/>
                                          </p:val>
                                        </p:tav>
                                      </p:tavLst>
                                    </p:anim>
                                    <p:animEffect transition="in" filter="fade">
                                      <p:cBhvr>
                                        <p:cTn id="18" dur="500"/>
                                        <p:tgtEl>
                                          <p:spTgt spid="514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514071"/>
                                        </p:tgtEl>
                                        <p:attrNameLst>
                                          <p:attrName>style.visibility</p:attrName>
                                        </p:attrNameLst>
                                      </p:cBhvr>
                                      <p:to>
                                        <p:strVal val="visible"/>
                                      </p:to>
                                    </p:set>
                                    <p:anim calcmode="lin" valueType="num">
                                      <p:cBhvr>
                                        <p:cTn id="23" dur="500" fill="hold"/>
                                        <p:tgtEl>
                                          <p:spTgt spid="514071"/>
                                        </p:tgtEl>
                                        <p:attrNameLst>
                                          <p:attrName>ppt_w</p:attrName>
                                        </p:attrNameLst>
                                      </p:cBhvr>
                                      <p:tavLst>
                                        <p:tav tm="0">
                                          <p:val>
                                            <p:fltVal val="0"/>
                                          </p:val>
                                        </p:tav>
                                        <p:tav tm="100000">
                                          <p:val>
                                            <p:strVal val="#ppt_w"/>
                                          </p:val>
                                        </p:tav>
                                      </p:tavLst>
                                    </p:anim>
                                    <p:anim calcmode="lin" valueType="num">
                                      <p:cBhvr>
                                        <p:cTn id="24" dur="500" fill="hold"/>
                                        <p:tgtEl>
                                          <p:spTgt spid="514071"/>
                                        </p:tgtEl>
                                        <p:attrNameLst>
                                          <p:attrName>ppt_h</p:attrName>
                                        </p:attrNameLst>
                                      </p:cBhvr>
                                      <p:tavLst>
                                        <p:tav tm="0">
                                          <p:val>
                                            <p:fltVal val="0"/>
                                          </p:val>
                                        </p:tav>
                                        <p:tav tm="100000">
                                          <p:val>
                                            <p:strVal val="#ppt_h"/>
                                          </p:val>
                                        </p:tav>
                                      </p:tavLst>
                                    </p:anim>
                                    <p:animEffect transition="in" filter="fade">
                                      <p:cBhvr>
                                        <p:cTn id="25" dur="500"/>
                                        <p:tgtEl>
                                          <p:spTgt spid="51407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514074"/>
                                        </p:tgtEl>
                                        <p:attrNameLst>
                                          <p:attrName>style.visibility</p:attrName>
                                        </p:attrNameLst>
                                      </p:cBhvr>
                                      <p:to>
                                        <p:strVal val="visible"/>
                                      </p:to>
                                    </p:set>
                                    <p:anim calcmode="lin" valueType="num">
                                      <p:cBhvr additive="base">
                                        <p:cTn id="30" dur="500" fill="hold"/>
                                        <p:tgtEl>
                                          <p:spTgt spid="514074"/>
                                        </p:tgtEl>
                                        <p:attrNameLst>
                                          <p:attrName>ppt_x</p:attrName>
                                        </p:attrNameLst>
                                      </p:cBhvr>
                                      <p:tavLst>
                                        <p:tav tm="0">
                                          <p:val>
                                            <p:strVal val="1+#ppt_w/2"/>
                                          </p:val>
                                        </p:tav>
                                        <p:tav tm="100000">
                                          <p:val>
                                            <p:strVal val="#ppt_x"/>
                                          </p:val>
                                        </p:tav>
                                      </p:tavLst>
                                    </p:anim>
                                    <p:anim calcmode="lin" valueType="num">
                                      <p:cBhvr additive="base">
                                        <p:cTn id="31" dur="500" fill="hold"/>
                                        <p:tgtEl>
                                          <p:spTgt spid="514074"/>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514078"/>
                                        </p:tgtEl>
                                        <p:attrNameLst>
                                          <p:attrName>style.visibility</p:attrName>
                                        </p:attrNameLst>
                                      </p:cBhvr>
                                      <p:to>
                                        <p:strVal val="visible"/>
                                      </p:to>
                                    </p:set>
                                    <p:anim calcmode="lin" valueType="num">
                                      <p:cBhvr>
                                        <p:cTn id="36" dur="500" fill="hold"/>
                                        <p:tgtEl>
                                          <p:spTgt spid="514078"/>
                                        </p:tgtEl>
                                        <p:attrNameLst>
                                          <p:attrName>ppt_w</p:attrName>
                                        </p:attrNameLst>
                                      </p:cBhvr>
                                      <p:tavLst>
                                        <p:tav tm="0">
                                          <p:val>
                                            <p:fltVal val="0"/>
                                          </p:val>
                                        </p:tav>
                                        <p:tav tm="100000">
                                          <p:val>
                                            <p:strVal val="#ppt_w"/>
                                          </p:val>
                                        </p:tav>
                                      </p:tavLst>
                                    </p:anim>
                                    <p:anim calcmode="lin" valueType="num">
                                      <p:cBhvr>
                                        <p:cTn id="37" dur="500" fill="hold"/>
                                        <p:tgtEl>
                                          <p:spTgt spid="514078"/>
                                        </p:tgtEl>
                                        <p:attrNameLst>
                                          <p:attrName>ppt_h</p:attrName>
                                        </p:attrNameLst>
                                      </p:cBhvr>
                                      <p:tavLst>
                                        <p:tav tm="0">
                                          <p:val>
                                            <p:fltVal val="0"/>
                                          </p:val>
                                        </p:tav>
                                        <p:tav tm="100000">
                                          <p:val>
                                            <p:strVal val="#ppt_h"/>
                                          </p:val>
                                        </p:tav>
                                      </p:tavLst>
                                    </p:anim>
                                    <p:animEffect transition="in" filter="fade">
                                      <p:cBhvr>
                                        <p:cTn id="38" dur="500"/>
                                        <p:tgtEl>
                                          <p:spTgt spid="51407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514088"/>
                                        </p:tgtEl>
                                        <p:attrNameLst>
                                          <p:attrName>style.visibility</p:attrName>
                                        </p:attrNameLst>
                                      </p:cBhvr>
                                      <p:to>
                                        <p:strVal val="visible"/>
                                      </p:to>
                                    </p:set>
                                    <p:anim calcmode="lin" valueType="num">
                                      <p:cBhvr additive="base">
                                        <p:cTn id="43" dur="500" fill="hold"/>
                                        <p:tgtEl>
                                          <p:spTgt spid="514088"/>
                                        </p:tgtEl>
                                        <p:attrNameLst>
                                          <p:attrName>ppt_x</p:attrName>
                                        </p:attrNameLst>
                                      </p:cBhvr>
                                      <p:tavLst>
                                        <p:tav tm="0">
                                          <p:val>
                                            <p:strVal val="1+#ppt_w/2"/>
                                          </p:val>
                                        </p:tav>
                                        <p:tav tm="100000">
                                          <p:val>
                                            <p:strVal val="#ppt_x"/>
                                          </p:val>
                                        </p:tav>
                                      </p:tavLst>
                                    </p:anim>
                                    <p:anim calcmode="lin" valueType="num">
                                      <p:cBhvr additive="base">
                                        <p:cTn id="44" dur="500" fill="hold"/>
                                        <p:tgtEl>
                                          <p:spTgt spid="51408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51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3"/>
          <p:cNvGrpSpPr>
            <a:grpSpLocks noChangeAspect="1"/>
          </p:cNvGrpSpPr>
          <p:nvPr/>
        </p:nvGrpSpPr>
        <p:grpSpPr bwMode="auto">
          <a:xfrm>
            <a:off x="3532188" y="692150"/>
            <a:ext cx="3154362" cy="3940175"/>
            <a:chOff x="1488" y="432"/>
            <a:chExt cx="1825" cy="2280"/>
          </a:xfrm>
        </p:grpSpPr>
        <p:pic>
          <p:nvPicPr>
            <p:cNvPr id="27666"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2" name="Group 9"/>
          <p:cNvGrpSpPr>
            <a:grpSpLocks/>
          </p:cNvGrpSpPr>
          <p:nvPr/>
        </p:nvGrpSpPr>
        <p:grpSpPr bwMode="auto">
          <a:xfrm>
            <a:off x="6280150" y="4346575"/>
            <a:ext cx="411163" cy="427038"/>
            <a:chOff x="4909" y="2594"/>
            <a:chExt cx="259" cy="269"/>
          </a:xfrm>
        </p:grpSpPr>
        <p:sp>
          <p:nvSpPr>
            <p:cNvPr id="2766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3" name="Group 12"/>
          <p:cNvGrpSpPr>
            <a:grpSpLocks/>
          </p:cNvGrpSpPr>
          <p:nvPr/>
        </p:nvGrpSpPr>
        <p:grpSpPr bwMode="auto">
          <a:xfrm>
            <a:off x="6283325" y="2625725"/>
            <a:ext cx="411163" cy="427038"/>
            <a:chOff x="4909" y="2594"/>
            <a:chExt cx="259" cy="269"/>
          </a:xfrm>
        </p:grpSpPr>
        <p:sp>
          <p:nvSpPr>
            <p:cNvPr id="2766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4" name="Group 15"/>
          <p:cNvGrpSpPr>
            <a:grpSpLocks/>
          </p:cNvGrpSpPr>
          <p:nvPr/>
        </p:nvGrpSpPr>
        <p:grpSpPr bwMode="auto">
          <a:xfrm>
            <a:off x="6291263" y="6067425"/>
            <a:ext cx="411162" cy="427038"/>
            <a:chOff x="4909" y="2594"/>
            <a:chExt cx="259" cy="269"/>
          </a:xfrm>
        </p:grpSpPr>
        <p:sp>
          <p:nvSpPr>
            <p:cNvPr id="2766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5" name="Group 18"/>
          <p:cNvGrpSpPr>
            <a:grpSpLocks/>
          </p:cNvGrpSpPr>
          <p:nvPr/>
        </p:nvGrpSpPr>
        <p:grpSpPr bwMode="auto">
          <a:xfrm>
            <a:off x="6294438" y="858838"/>
            <a:ext cx="411162" cy="427037"/>
            <a:chOff x="4909" y="2594"/>
            <a:chExt cx="259" cy="269"/>
          </a:xfrm>
        </p:grpSpPr>
        <p:sp>
          <p:nvSpPr>
            <p:cNvPr id="27658"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59"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7656" name="Text Box 21"/>
          <p:cNvSpPr txBox="1">
            <a:spLocks noChangeArrowheads="1"/>
          </p:cNvSpPr>
          <p:nvPr/>
        </p:nvSpPr>
        <p:spPr bwMode="auto">
          <a:xfrm>
            <a:off x="1258888"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27657" name="Text Box 22"/>
          <p:cNvSpPr txBox="1">
            <a:spLocks noChangeArrowheads="1"/>
          </p:cNvSpPr>
          <p:nvPr/>
        </p:nvSpPr>
        <p:spPr bwMode="auto">
          <a:xfrm>
            <a:off x="949325" y="3927475"/>
            <a:ext cx="516731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extLst>
      <p:ext uri="{BB962C8B-B14F-4D97-AF65-F5344CB8AC3E}">
        <p14:creationId xmlns:p14="http://schemas.microsoft.com/office/powerpoint/2010/main" val="29459058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28677" name="Text Box 5"/>
          <p:cNvSpPr txBox="1">
            <a:spLocks noChangeArrowheads="1"/>
          </p:cNvSpPr>
          <p:nvPr/>
        </p:nvSpPr>
        <p:spPr bwMode="auto">
          <a:xfrm>
            <a:off x="1042988" y="228600"/>
            <a:ext cx="1804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28697"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8" name="Group 8"/>
            <p:cNvGrpSpPr>
              <a:grpSpLocks/>
            </p:cNvGrpSpPr>
            <p:nvPr/>
          </p:nvGrpSpPr>
          <p:grpSpPr bwMode="auto">
            <a:xfrm>
              <a:off x="4973" y="3074"/>
              <a:ext cx="163" cy="82"/>
              <a:chOff x="4973" y="3074"/>
              <a:chExt cx="163" cy="82"/>
            </a:xfrm>
          </p:grpSpPr>
          <p:sp>
            <p:nvSpPr>
              <p:cNvPr id="28699"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0"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1"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28692"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3" name="Group 14"/>
            <p:cNvGrpSpPr>
              <a:grpSpLocks/>
            </p:cNvGrpSpPr>
            <p:nvPr/>
          </p:nvGrpSpPr>
          <p:grpSpPr bwMode="auto">
            <a:xfrm>
              <a:off x="4973" y="3074"/>
              <a:ext cx="163" cy="82"/>
              <a:chOff x="4973" y="3074"/>
              <a:chExt cx="163" cy="82"/>
            </a:xfrm>
          </p:grpSpPr>
          <p:sp>
            <p:nvSpPr>
              <p:cNvPr id="28694"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5"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6"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28687"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8" name="Group 20"/>
            <p:cNvGrpSpPr>
              <a:grpSpLocks/>
            </p:cNvGrpSpPr>
            <p:nvPr/>
          </p:nvGrpSpPr>
          <p:grpSpPr bwMode="auto">
            <a:xfrm>
              <a:off x="4973" y="3074"/>
              <a:ext cx="163" cy="82"/>
              <a:chOff x="4973" y="3074"/>
              <a:chExt cx="163" cy="82"/>
            </a:xfrm>
          </p:grpSpPr>
          <p:sp>
            <p:nvSpPr>
              <p:cNvPr id="28689"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0"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1"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28682"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3" name="Group 26"/>
            <p:cNvGrpSpPr>
              <a:grpSpLocks/>
            </p:cNvGrpSpPr>
            <p:nvPr/>
          </p:nvGrpSpPr>
          <p:grpSpPr bwMode="auto">
            <a:xfrm>
              <a:off x="4973" y="3074"/>
              <a:ext cx="163" cy="82"/>
              <a:chOff x="4973" y="3074"/>
              <a:chExt cx="163" cy="82"/>
            </a:xfrm>
          </p:grpSpPr>
          <p:sp>
            <p:nvSpPr>
              <p:cNvPr id="28684"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5"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6"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3175060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860425"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29732"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33" name="Group 6"/>
            <p:cNvGrpSpPr>
              <a:grpSpLocks/>
            </p:cNvGrpSpPr>
            <p:nvPr/>
          </p:nvGrpSpPr>
          <p:grpSpPr bwMode="auto">
            <a:xfrm>
              <a:off x="4973" y="3074"/>
              <a:ext cx="163" cy="82"/>
              <a:chOff x="4973" y="3074"/>
              <a:chExt cx="163" cy="82"/>
            </a:xfrm>
          </p:grpSpPr>
          <p:sp>
            <p:nvSpPr>
              <p:cNvPr id="29734"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5"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6"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29727"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8" name="Group 12"/>
            <p:cNvGrpSpPr>
              <a:grpSpLocks/>
            </p:cNvGrpSpPr>
            <p:nvPr/>
          </p:nvGrpSpPr>
          <p:grpSpPr bwMode="auto">
            <a:xfrm>
              <a:off x="4973" y="3074"/>
              <a:ext cx="163" cy="82"/>
              <a:chOff x="4973" y="3074"/>
              <a:chExt cx="163" cy="82"/>
            </a:xfrm>
          </p:grpSpPr>
          <p:sp>
            <p:nvSpPr>
              <p:cNvPr id="29729"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0"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29722"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3" name="Group 18"/>
            <p:cNvGrpSpPr>
              <a:grpSpLocks/>
            </p:cNvGrpSpPr>
            <p:nvPr/>
          </p:nvGrpSpPr>
          <p:grpSpPr bwMode="auto">
            <a:xfrm>
              <a:off x="4973" y="3074"/>
              <a:ext cx="163" cy="82"/>
              <a:chOff x="4973" y="3074"/>
              <a:chExt cx="163" cy="82"/>
            </a:xfrm>
          </p:grpSpPr>
          <p:sp>
            <p:nvSpPr>
              <p:cNvPr id="29724"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5"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6"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29717"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18" name="Group 24"/>
            <p:cNvGrpSpPr>
              <a:grpSpLocks/>
            </p:cNvGrpSpPr>
            <p:nvPr/>
          </p:nvGrpSpPr>
          <p:grpSpPr bwMode="auto">
            <a:xfrm>
              <a:off x="4973" y="3074"/>
              <a:ext cx="163" cy="82"/>
              <a:chOff x="4973" y="3074"/>
              <a:chExt cx="163" cy="82"/>
            </a:xfrm>
          </p:grpSpPr>
          <p:sp>
            <p:nvSpPr>
              <p:cNvPr id="29719"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0"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1"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29713"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9714"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716"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16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1042988"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30724" name="Group 4"/>
          <p:cNvGrpSpPr>
            <a:grpSpLocks/>
          </p:cNvGrpSpPr>
          <p:nvPr/>
        </p:nvGrpSpPr>
        <p:grpSpPr bwMode="auto">
          <a:xfrm rot="1800000">
            <a:off x="6276975" y="4340225"/>
            <a:ext cx="427038" cy="427038"/>
            <a:chOff x="4920" y="2977"/>
            <a:chExt cx="269" cy="269"/>
          </a:xfrm>
        </p:grpSpPr>
        <p:sp>
          <p:nvSpPr>
            <p:cNvPr id="30748"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9" name="Group 6"/>
            <p:cNvGrpSpPr>
              <a:grpSpLocks/>
            </p:cNvGrpSpPr>
            <p:nvPr/>
          </p:nvGrpSpPr>
          <p:grpSpPr bwMode="auto">
            <a:xfrm>
              <a:off x="4973" y="3074"/>
              <a:ext cx="163" cy="82"/>
              <a:chOff x="4973" y="3074"/>
              <a:chExt cx="163" cy="82"/>
            </a:xfrm>
          </p:grpSpPr>
          <p:sp>
            <p:nvSpPr>
              <p:cNvPr id="30750"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1"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2"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5" name="Group 10"/>
          <p:cNvGrpSpPr>
            <a:grpSpLocks/>
          </p:cNvGrpSpPr>
          <p:nvPr/>
        </p:nvGrpSpPr>
        <p:grpSpPr bwMode="auto">
          <a:xfrm rot="-2400000">
            <a:off x="6249988" y="6086475"/>
            <a:ext cx="427037" cy="427038"/>
            <a:chOff x="4920" y="2977"/>
            <a:chExt cx="269" cy="269"/>
          </a:xfrm>
        </p:grpSpPr>
        <p:sp>
          <p:nvSpPr>
            <p:cNvPr id="30743"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4" name="Group 12"/>
            <p:cNvGrpSpPr>
              <a:grpSpLocks/>
            </p:cNvGrpSpPr>
            <p:nvPr/>
          </p:nvGrpSpPr>
          <p:grpSpPr bwMode="auto">
            <a:xfrm>
              <a:off x="4973" y="3074"/>
              <a:ext cx="163" cy="82"/>
              <a:chOff x="4973" y="3074"/>
              <a:chExt cx="163" cy="82"/>
            </a:xfrm>
          </p:grpSpPr>
          <p:sp>
            <p:nvSpPr>
              <p:cNvPr id="30745"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6"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7"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6" name="Group 16"/>
          <p:cNvGrpSpPr>
            <a:grpSpLocks/>
          </p:cNvGrpSpPr>
          <p:nvPr/>
        </p:nvGrpSpPr>
        <p:grpSpPr bwMode="auto">
          <a:xfrm rot="-2400000">
            <a:off x="6248400" y="2611438"/>
            <a:ext cx="427038" cy="427037"/>
            <a:chOff x="4920" y="2977"/>
            <a:chExt cx="269" cy="269"/>
          </a:xfrm>
        </p:grpSpPr>
        <p:sp>
          <p:nvSpPr>
            <p:cNvPr id="30738"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9" name="Group 18"/>
            <p:cNvGrpSpPr>
              <a:grpSpLocks/>
            </p:cNvGrpSpPr>
            <p:nvPr/>
          </p:nvGrpSpPr>
          <p:grpSpPr bwMode="auto">
            <a:xfrm>
              <a:off x="4973" y="3074"/>
              <a:ext cx="163" cy="82"/>
              <a:chOff x="4973" y="3074"/>
              <a:chExt cx="163" cy="82"/>
            </a:xfrm>
          </p:grpSpPr>
          <p:sp>
            <p:nvSpPr>
              <p:cNvPr id="30740"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1"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7" name="Group 22"/>
          <p:cNvGrpSpPr>
            <a:grpSpLocks/>
          </p:cNvGrpSpPr>
          <p:nvPr/>
        </p:nvGrpSpPr>
        <p:grpSpPr bwMode="auto">
          <a:xfrm rot="1800000">
            <a:off x="6276975" y="846138"/>
            <a:ext cx="427038" cy="427037"/>
            <a:chOff x="4920" y="2977"/>
            <a:chExt cx="269" cy="269"/>
          </a:xfrm>
        </p:grpSpPr>
        <p:sp>
          <p:nvSpPr>
            <p:cNvPr id="30733"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4" name="Group 24"/>
            <p:cNvGrpSpPr>
              <a:grpSpLocks/>
            </p:cNvGrpSpPr>
            <p:nvPr/>
          </p:nvGrpSpPr>
          <p:grpSpPr bwMode="auto">
            <a:xfrm>
              <a:off x="4973" y="3074"/>
              <a:ext cx="163" cy="82"/>
              <a:chOff x="4973" y="3074"/>
              <a:chExt cx="163" cy="82"/>
            </a:xfrm>
          </p:grpSpPr>
          <p:sp>
            <p:nvSpPr>
              <p:cNvPr id="30735"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6"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7"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30728"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 Box 32"/>
          <p:cNvSpPr txBox="1">
            <a:spLocks noChangeArrowheads="1"/>
          </p:cNvSpPr>
          <p:nvPr/>
        </p:nvSpPr>
        <p:spPr bwMode="auto">
          <a:xfrm>
            <a:off x="1049338" y="1917700"/>
            <a:ext cx="5167312"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17536421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2" name="Nadpis 1"/>
          <p:cNvSpPr>
            <a:spLocks noGrp="1"/>
          </p:cNvSpPr>
          <p:nvPr>
            <p:ph type="title"/>
          </p:nvPr>
        </p:nvSpPr>
        <p:spPr>
          <a:xfrm>
            <a:off x="457200" y="44450"/>
            <a:ext cx="8229600" cy="1143000"/>
          </a:xfrm>
        </p:spPr>
        <p:txBody>
          <a:bodyPr>
            <a:normAutofit fontScale="90000"/>
          </a:bodyPr>
          <a:lstStyle/>
          <a:p>
            <a:r>
              <a:rPr lang="en-GB" altLang="en-US" sz="3600" smtClean="0">
                <a:solidFill>
                  <a:srgbClr val="92D050"/>
                </a:solidFill>
              </a:rPr>
              <a:t>Flow cytometry</a:t>
            </a:r>
            <a:br>
              <a:rPr lang="en-GB" altLang="en-US" sz="3600" smtClean="0">
                <a:solidFill>
                  <a:srgbClr val="92D050"/>
                </a:solidFill>
              </a:rPr>
            </a:br>
            <a:r>
              <a:rPr lang="en-GB" altLang="en-US" sz="3600" smtClean="0">
                <a:solidFill>
                  <a:srgbClr val="92D050"/>
                </a:solidFill>
              </a:rPr>
              <a:t>most common application</a:t>
            </a:r>
          </a:p>
        </p:txBody>
      </p:sp>
      <p:pic>
        <p:nvPicPr>
          <p:cNvPr id="512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00175"/>
            <a:ext cx="9180513"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Obrázek 4"/>
          <p:cNvPicPr>
            <a:picLocks noChangeAspect="1"/>
          </p:cNvPicPr>
          <p:nvPr/>
        </p:nvPicPr>
        <p:blipFill>
          <a:blip r:embed="rId3">
            <a:extLst>
              <a:ext uri="{28A0092B-C50C-407E-A947-70E740481C1C}">
                <a14:useLocalDpi xmlns:a14="http://schemas.microsoft.com/office/drawing/2010/main" val="0"/>
              </a:ext>
            </a:extLst>
          </a:blip>
          <a:srcRect l="2921" t="28558" r="-798" b="26082"/>
          <a:stretch>
            <a:fillRect/>
          </a:stretch>
        </p:blipFill>
        <p:spPr bwMode="auto">
          <a:xfrm>
            <a:off x="3433763" y="3465513"/>
            <a:ext cx="18097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Skupina 26"/>
          <p:cNvGrpSpPr>
            <a:grpSpLocks/>
          </p:cNvGrpSpPr>
          <p:nvPr/>
        </p:nvGrpSpPr>
        <p:grpSpPr bwMode="auto">
          <a:xfrm>
            <a:off x="5027613" y="4860925"/>
            <a:ext cx="3987800" cy="1825625"/>
            <a:chOff x="5028048" y="4861225"/>
            <a:chExt cx="3987120" cy="1824681"/>
          </a:xfrm>
        </p:grpSpPr>
        <p:grpSp>
          <p:nvGrpSpPr>
            <p:cNvPr id="5151" name="Skupina 30"/>
            <p:cNvGrpSpPr>
              <a:grpSpLocks/>
            </p:cNvGrpSpPr>
            <p:nvPr/>
          </p:nvGrpSpPr>
          <p:grpSpPr bwMode="auto">
            <a:xfrm>
              <a:off x="5028048" y="4861225"/>
              <a:ext cx="3488752" cy="1340377"/>
              <a:chOff x="5028048" y="4861225"/>
              <a:chExt cx="3488752" cy="1340377"/>
            </a:xfrm>
          </p:grpSpPr>
          <p:sp>
            <p:nvSpPr>
              <p:cNvPr id="5153" name="TextovéPole 10"/>
              <p:cNvSpPr txBox="1">
                <a:spLocks noChangeArrowheads="1"/>
              </p:cNvSpPr>
              <p:nvPr/>
            </p:nvSpPr>
            <p:spPr bwMode="auto">
              <a:xfrm>
                <a:off x="5060416" y="5493716"/>
                <a:ext cx="3456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assays (propidium iodid, CalceinAM, …)</a:t>
                </a:r>
                <a:endParaRPr lang="en-GB" altLang="en-US" sz="2000"/>
              </a:p>
            </p:txBody>
          </p:sp>
          <p:cxnSp>
            <p:nvCxnSpPr>
              <p:cNvPr id="18" name="Přímá spojnice se šipkou 17"/>
              <p:cNvCxnSpPr/>
              <p:nvPr/>
            </p:nvCxnSpPr>
            <p:spPr>
              <a:xfrm>
                <a:off x="5028048" y="4861225"/>
                <a:ext cx="704730" cy="544232"/>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5152" name="Obrázek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4372" y="5949280"/>
              <a:ext cx="1570796" cy="7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Skupina 25"/>
          <p:cNvGrpSpPr>
            <a:grpSpLocks/>
          </p:cNvGrpSpPr>
          <p:nvPr/>
        </p:nvGrpSpPr>
        <p:grpSpPr bwMode="auto">
          <a:xfrm>
            <a:off x="5243513" y="3636963"/>
            <a:ext cx="3767137" cy="1246187"/>
            <a:chOff x="5243356" y="3637290"/>
            <a:chExt cx="3766836" cy="1245793"/>
          </a:xfrm>
        </p:grpSpPr>
        <p:grpSp>
          <p:nvGrpSpPr>
            <p:cNvPr id="5147" name="Skupina 29"/>
            <p:cNvGrpSpPr>
              <a:grpSpLocks/>
            </p:cNvGrpSpPr>
            <p:nvPr/>
          </p:nvGrpSpPr>
          <p:grpSpPr bwMode="auto">
            <a:xfrm>
              <a:off x="5243356" y="3637290"/>
              <a:ext cx="3332475" cy="707886"/>
              <a:chOff x="5243356" y="3637290"/>
              <a:chExt cx="3332475" cy="707886"/>
            </a:xfrm>
          </p:grpSpPr>
          <p:sp>
            <p:nvSpPr>
              <p:cNvPr id="5149" name="TextovéPole 9"/>
              <p:cNvSpPr txBox="1">
                <a:spLocks noChangeArrowheads="1"/>
              </p:cNvSpPr>
              <p:nvPr/>
            </p:nvSpPr>
            <p:spPr bwMode="auto">
              <a:xfrm>
                <a:off x="5911535" y="3637290"/>
                <a:ext cx="26642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Proliferation (BrdU, EdU, mitosis - pH3)</a:t>
                </a:r>
              </a:p>
            </p:txBody>
          </p:sp>
          <p:cxnSp>
            <p:nvCxnSpPr>
              <p:cNvPr id="22" name="Přímá spojnice se šipkou 21"/>
              <p:cNvCxnSpPr/>
              <p:nvPr/>
            </p:nvCxnSpPr>
            <p:spPr>
              <a:xfrm>
                <a:off x="5243356" y="4035626"/>
                <a:ext cx="674633"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5148" name="Obrázek 13"/>
            <p:cNvPicPr>
              <a:picLocks noChangeAspect="1"/>
            </p:cNvPicPr>
            <p:nvPr/>
          </p:nvPicPr>
          <p:blipFill>
            <a:blip r:embed="rId5">
              <a:extLst>
                <a:ext uri="{28A0092B-C50C-407E-A947-70E740481C1C}">
                  <a14:useLocalDpi xmlns:a14="http://schemas.microsoft.com/office/drawing/2010/main" val="0"/>
                </a:ext>
              </a:extLst>
            </a:blip>
            <a:srcRect l="50000" t="-1187" r="25162" b="-1187"/>
            <a:stretch>
              <a:fillRect/>
            </a:stretch>
          </p:blipFill>
          <p:spPr bwMode="auto">
            <a:xfrm>
              <a:off x="8023408" y="3767588"/>
              <a:ext cx="986784" cy="111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Skupina 35"/>
          <p:cNvGrpSpPr>
            <a:grpSpLocks/>
          </p:cNvGrpSpPr>
          <p:nvPr/>
        </p:nvGrpSpPr>
        <p:grpSpPr bwMode="auto">
          <a:xfrm>
            <a:off x="107950" y="4860925"/>
            <a:ext cx="3455988" cy="1946275"/>
            <a:chOff x="107504" y="4861225"/>
            <a:chExt cx="3456384" cy="1946541"/>
          </a:xfrm>
        </p:grpSpPr>
        <p:grpSp>
          <p:nvGrpSpPr>
            <p:cNvPr id="5143" name="Skupina 31"/>
            <p:cNvGrpSpPr>
              <a:grpSpLocks/>
            </p:cNvGrpSpPr>
            <p:nvPr/>
          </p:nvGrpSpPr>
          <p:grpSpPr bwMode="auto">
            <a:xfrm>
              <a:off x="107504" y="4861225"/>
              <a:ext cx="3456384" cy="974304"/>
              <a:chOff x="107504" y="4861225"/>
              <a:chExt cx="3456384" cy="974304"/>
            </a:xfrm>
          </p:grpSpPr>
          <p:sp>
            <p:nvSpPr>
              <p:cNvPr id="5145" name="TextovéPole 8"/>
              <p:cNvSpPr txBox="1">
                <a:spLocks noChangeArrowheads="1"/>
              </p:cNvSpPr>
              <p:nvPr/>
            </p:nvSpPr>
            <p:spPr bwMode="auto">
              <a:xfrm>
                <a:off x="107504" y="5435419"/>
                <a:ext cx="3456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 yH2AX,…)</a:t>
                </a:r>
                <a:endParaRPr lang="en-GB" altLang="en-US" sz="2000"/>
              </a:p>
            </p:txBody>
          </p:sp>
          <p:cxnSp>
            <p:nvCxnSpPr>
              <p:cNvPr id="20" name="Přímá spojnice se šipkou 19"/>
              <p:cNvCxnSpPr/>
              <p:nvPr/>
            </p:nvCxnSpPr>
            <p:spPr>
              <a:xfrm flipH="1">
                <a:off x="2720828" y="4861225"/>
                <a:ext cx="720808" cy="63349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4" name="Obrázek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826" y="5862865"/>
              <a:ext cx="1013236" cy="94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Skupina 36"/>
          <p:cNvGrpSpPr>
            <a:grpSpLocks/>
          </p:cNvGrpSpPr>
          <p:nvPr/>
        </p:nvGrpSpPr>
        <p:grpSpPr bwMode="auto">
          <a:xfrm>
            <a:off x="36513" y="3589338"/>
            <a:ext cx="3240087" cy="1704975"/>
            <a:chOff x="36512" y="3589595"/>
            <a:chExt cx="3239345" cy="1705235"/>
          </a:xfrm>
        </p:grpSpPr>
        <p:grpSp>
          <p:nvGrpSpPr>
            <p:cNvPr id="5139" name="Skupina 32"/>
            <p:cNvGrpSpPr>
              <a:grpSpLocks/>
            </p:cNvGrpSpPr>
            <p:nvPr/>
          </p:nvGrpSpPr>
          <p:grpSpPr bwMode="auto">
            <a:xfrm>
              <a:off x="36512" y="3589595"/>
              <a:ext cx="3239345" cy="1015663"/>
              <a:chOff x="36512" y="3589595"/>
              <a:chExt cx="3239345" cy="1015663"/>
            </a:xfrm>
          </p:grpSpPr>
          <p:sp>
            <p:nvSpPr>
              <p:cNvPr id="5141" name="TextovéPole 6"/>
              <p:cNvSpPr txBox="1">
                <a:spLocks noChangeArrowheads="1"/>
              </p:cNvSpPr>
              <p:nvPr/>
            </p:nvSpPr>
            <p:spPr bwMode="auto">
              <a:xfrm>
                <a:off x="36512" y="3589595"/>
                <a:ext cx="24709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Death analysis (AnnexinV, Cleaved Caspase3, …)</a:t>
                </a:r>
                <a:endParaRPr lang="en-GB" altLang="en-US" sz="2000"/>
              </a:p>
            </p:txBody>
          </p:sp>
          <p:cxnSp>
            <p:nvCxnSpPr>
              <p:cNvPr id="24" name="Přímá spojnice se šipkou 23"/>
              <p:cNvCxnSpPr/>
              <p:nvPr/>
            </p:nvCxnSpPr>
            <p:spPr>
              <a:xfrm flipH="1" flipV="1">
                <a:off x="2699727" y="3975416"/>
                <a:ext cx="576130"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0" name="Obrázek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2945" y="4553001"/>
              <a:ext cx="980783" cy="7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Skupina 24"/>
          <p:cNvGrpSpPr>
            <a:grpSpLocks/>
          </p:cNvGrpSpPr>
          <p:nvPr/>
        </p:nvGrpSpPr>
        <p:grpSpPr bwMode="auto">
          <a:xfrm>
            <a:off x="4932363" y="1811338"/>
            <a:ext cx="4319587" cy="1522412"/>
            <a:chOff x="4932040" y="1811248"/>
            <a:chExt cx="4320480" cy="1522517"/>
          </a:xfrm>
        </p:grpSpPr>
        <p:grpSp>
          <p:nvGrpSpPr>
            <p:cNvPr id="5135" name="Skupina 28"/>
            <p:cNvGrpSpPr>
              <a:grpSpLocks/>
            </p:cNvGrpSpPr>
            <p:nvPr/>
          </p:nvGrpSpPr>
          <p:grpSpPr bwMode="auto">
            <a:xfrm>
              <a:off x="4932040" y="1811248"/>
              <a:ext cx="4320480" cy="1329720"/>
              <a:chOff x="4932040" y="1811248"/>
              <a:chExt cx="4320480" cy="1329720"/>
            </a:xfrm>
          </p:grpSpPr>
          <p:sp>
            <p:nvSpPr>
              <p:cNvPr id="5137" name="TextovéPole 7"/>
              <p:cNvSpPr txBox="1">
                <a:spLocks noChangeArrowheads="1"/>
              </p:cNvSpPr>
              <p:nvPr/>
            </p:nvSpPr>
            <p:spPr bwMode="auto">
              <a:xfrm>
                <a:off x="5796136" y="1811248"/>
                <a:ext cx="34563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Cell Cylcle (DNA content, Cell cycle modulation after treatment)</a:t>
                </a:r>
              </a:p>
            </p:txBody>
          </p:sp>
          <p:cxnSp>
            <p:nvCxnSpPr>
              <p:cNvPr id="15" name="Přímá spojnice se šipkou 14"/>
              <p:cNvCxnSpPr/>
              <p:nvPr/>
            </p:nvCxnSpPr>
            <p:spPr>
              <a:xfrm flipV="1">
                <a:off x="4932040" y="2457405"/>
                <a:ext cx="895535" cy="684260"/>
              </a:xfrm>
              <a:prstGeom prst="straightConnector1">
                <a:avLst/>
              </a:prstGeom>
              <a:ln w="25400">
                <a:solidFill>
                  <a:srgbClr val="07937C"/>
                </a:solidFill>
                <a:tailEnd type="triangle"/>
              </a:ln>
            </p:spPr>
            <p:style>
              <a:lnRef idx="1">
                <a:schemeClr val="accent1"/>
              </a:lnRef>
              <a:fillRef idx="0">
                <a:schemeClr val="accent1"/>
              </a:fillRef>
              <a:effectRef idx="0">
                <a:schemeClr val="accent1"/>
              </a:effectRef>
              <a:fontRef idx="minor">
                <a:schemeClr val="tx1"/>
              </a:fontRef>
            </p:style>
          </p:cxnSp>
        </p:grpSp>
        <p:pic>
          <p:nvPicPr>
            <p:cNvPr id="5136" name="Obrázek 2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2443965"/>
              <a:ext cx="1390089" cy="8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Skupina 34"/>
          <p:cNvGrpSpPr>
            <a:grpSpLocks/>
          </p:cNvGrpSpPr>
          <p:nvPr/>
        </p:nvGrpSpPr>
        <p:grpSpPr bwMode="auto">
          <a:xfrm>
            <a:off x="-12700" y="1460500"/>
            <a:ext cx="4751388" cy="2146300"/>
            <a:chOff x="36512" y="1583459"/>
            <a:chExt cx="3815408" cy="1995159"/>
          </a:xfrm>
        </p:grpSpPr>
        <p:grpSp>
          <p:nvGrpSpPr>
            <p:cNvPr id="5131" name="Skupina 27"/>
            <p:cNvGrpSpPr>
              <a:grpSpLocks/>
            </p:cNvGrpSpPr>
            <p:nvPr/>
          </p:nvGrpSpPr>
          <p:grpSpPr bwMode="auto">
            <a:xfrm>
              <a:off x="36512" y="1583459"/>
              <a:ext cx="3815408" cy="1561984"/>
              <a:chOff x="36512" y="1583459"/>
              <a:chExt cx="3815408" cy="1561984"/>
            </a:xfrm>
          </p:grpSpPr>
          <p:sp>
            <p:nvSpPr>
              <p:cNvPr id="5133" name="TextovéPole 5"/>
              <p:cNvSpPr txBox="1">
                <a:spLocks noChangeArrowheads="1"/>
              </p:cNvSpPr>
              <p:nvPr/>
            </p:nvSpPr>
            <p:spPr bwMode="auto">
              <a:xfrm>
                <a:off x="36512" y="1583459"/>
                <a:ext cx="38154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Immunophenotype characterisation of the cells</a:t>
                </a:r>
              </a:p>
              <a:p>
                <a:pPr eaLnBrk="1" hangingPunct="1"/>
                <a:r>
                  <a:rPr lang="en-GB" altLang="en-US" sz="2000"/>
                  <a:t>(CSCs markers, differentiation, …)</a:t>
                </a:r>
              </a:p>
            </p:txBody>
          </p:sp>
          <p:cxnSp>
            <p:nvCxnSpPr>
              <p:cNvPr id="13" name="Přímá spojnice se šipkou 12"/>
              <p:cNvCxnSpPr/>
              <p:nvPr/>
            </p:nvCxnSpPr>
            <p:spPr>
              <a:xfrm flipH="1" flipV="1">
                <a:off x="2699522" y="2505778"/>
                <a:ext cx="382433" cy="63898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5132" name="Picture 5"/>
            <p:cNvPicPr>
              <a:picLocks noChangeAspect="1" noChangeArrowheads="1"/>
            </p:cNvPicPr>
            <p:nvPr/>
          </p:nvPicPr>
          <p:blipFill>
            <a:blip r:embed="rId9">
              <a:extLst>
                <a:ext uri="{28A0092B-C50C-407E-A947-70E740481C1C}">
                  <a14:useLocalDpi xmlns:a14="http://schemas.microsoft.com/office/drawing/2010/main" val="0"/>
                </a:ext>
              </a:extLst>
            </a:blip>
            <a:srcRect l="5942" t="56949" r="64227" b="3914"/>
            <a:stretch>
              <a:fillRect/>
            </a:stretch>
          </p:blipFill>
          <p:spPr bwMode="auto">
            <a:xfrm>
              <a:off x="463743" y="2439022"/>
              <a:ext cx="1042509" cy="1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48958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r>
              <a:rPr lang="en-US" altLang="en-US" sz="3600" smtClean="0">
                <a:solidFill>
                  <a:srgbClr val="92D050"/>
                </a:solidFill>
              </a:rPr>
              <a:t>Example of final set-up</a:t>
            </a:r>
          </a:p>
        </p:txBody>
      </p:sp>
      <p:pic>
        <p:nvPicPr>
          <p:cNvPr id="1536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36513" y="1400175"/>
            <a:ext cx="91440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Zástupný symbol pro obsah 7"/>
          <p:cNvGraphicFramePr>
            <a:graphicFrameLocks/>
          </p:cNvGraphicFramePr>
          <p:nvPr/>
        </p:nvGraphicFramePr>
        <p:xfrm>
          <a:off x="1476375" y="1844675"/>
          <a:ext cx="6634164" cy="4179887"/>
        </p:xfrm>
        <a:graphic>
          <a:graphicData uri="http://schemas.openxmlformats.org/drawingml/2006/table">
            <a:tbl>
              <a:tblPr firstRow="1" bandRow="1">
                <a:tableStyleId>{5C22544A-7EE6-4342-B048-85BDC9FD1C3A}</a:tableStyleId>
              </a:tblPr>
              <a:tblGrid>
                <a:gridCol w="2211388"/>
                <a:gridCol w="2211388"/>
                <a:gridCol w="2211388"/>
              </a:tblGrid>
              <a:tr h="382934">
                <a:tc>
                  <a:txBody>
                    <a:bodyPr/>
                    <a:lstStyle/>
                    <a:p>
                      <a:r>
                        <a:rPr lang="cs-CZ" sz="1800" dirty="0" smtClean="0">
                          <a:solidFill>
                            <a:srgbClr val="002060"/>
                          </a:solidFill>
                        </a:rPr>
                        <a:t>Parametr</a:t>
                      </a:r>
                      <a:endParaRPr lang="en-GB" sz="1800" dirty="0">
                        <a:solidFill>
                          <a:srgbClr val="002060"/>
                        </a:solidFill>
                      </a:endParaRPr>
                    </a:p>
                  </a:txBody>
                  <a:tcPr marL="91427" marR="91427" marT="45721" marB="45721">
                    <a:solidFill>
                      <a:srgbClr val="92D050"/>
                    </a:solidFill>
                  </a:tcPr>
                </a:tc>
                <a:tc>
                  <a:txBody>
                    <a:bodyPr/>
                    <a:lstStyle/>
                    <a:p>
                      <a:r>
                        <a:rPr lang="cs-CZ" sz="1800" dirty="0" err="1" smtClean="0">
                          <a:solidFill>
                            <a:srgbClr val="002060"/>
                          </a:solidFill>
                        </a:rPr>
                        <a:t>Marker</a:t>
                      </a:r>
                      <a:endParaRPr lang="en-GB" sz="1800" dirty="0">
                        <a:solidFill>
                          <a:srgbClr val="002060"/>
                        </a:solidFill>
                      </a:endParaRPr>
                    </a:p>
                  </a:txBody>
                  <a:tcPr marL="91427" marR="91427" marT="45721" marB="45721">
                    <a:solidFill>
                      <a:srgbClr val="92D050"/>
                    </a:solidFill>
                  </a:tcPr>
                </a:tc>
                <a:tc>
                  <a:txBody>
                    <a:bodyPr/>
                    <a:lstStyle/>
                    <a:p>
                      <a:r>
                        <a:rPr lang="cs-CZ" sz="1800" dirty="0" err="1" smtClean="0">
                          <a:solidFill>
                            <a:srgbClr val="002060"/>
                          </a:solidFill>
                        </a:rPr>
                        <a:t>Fluorochrome</a:t>
                      </a:r>
                      <a:endParaRPr lang="en-GB" sz="1800" dirty="0">
                        <a:solidFill>
                          <a:srgbClr val="002060"/>
                        </a:solidFill>
                      </a:endParaRPr>
                    </a:p>
                  </a:txBody>
                  <a:tcPr marL="91427" marR="91427" marT="45721" marB="45721">
                    <a:solidFill>
                      <a:srgbClr val="92D050"/>
                    </a:solidFill>
                  </a:tcPr>
                </a:tc>
              </a:tr>
              <a:tr h="651424">
                <a:tc>
                  <a:txBody>
                    <a:bodyPr/>
                    <a:lstStyle/>
                    <a:p>
                      <a:r>
                        <a:rPr lang="cs-CZ" sz="1800" dirty="0" smtClean="0"/>
                        <a:t>Cell </a:t>
                      </a:r>
                      <a:r>
                        <a:rPr lang="cs-CZ" sz="1800" dirty="0" err="1" smtClean="0"/>
                        <a:t>Surface</a:t>
                      </a:r>
                      <a:r>
                        <a:rPr lang="cs-CZ" sz="1800" dirty="0" smtClean="0"/>
                        <a:t> </a:t>
                      </a:r>
                      <a:r>
                        <a:rPr lang="cs-CZ" sz="1800" dirty="0" err="1" smtClean="0"/>
                        <a:t>Marker</a:t>
                      </a:r>
                      <a:endParaRPr lang="en-GB" sz="1800" dirty="0"/>
                    </a:p>
                  </a:txBody>
                  <a:tcPr marL="91427" marR="91427" marT="45721" marB="45721">
                    <a:solidFill>
                      <a:schemeClr val="bg1"/>
                    </a:solidFill>
                  </a:tcPr>
                </a:tc>
                <a:tc>
                  <a:txBody>
                    <a:bodyPr/>
                    <a:lstStyle/>
                    <a:p>
                      <a:r>
                        <a:rPr lang="cs-CZ" sz="1800" dirty="0" smtClean="0"/>
                        <a:t>CD44</a:t>
                      </a:r>
                      <a:endParaRPr lang="en-GB" sz="1800" dirty="0"/>
                    </a:p>
                  </a:txBody>
                  <a:tcPr marL="91427" marR="91427" marT="45721" marB="45721">
                    <a:solidFill>
                      <a:schemeClr val="bg1"/>
                    </a:solidFill>
                  </a:tcPr>
                </a:tc>
                <a:tc>
                  <a:txBody>
                    <a:bodyPr/>
                    <a:lstStyle/>
                    <a:p>
                      <a:r>
                        <a:rPr lang="cs-CZ" sz="1800" dirty="0" smtClean="0"/>
                        <a:t>APC/Cy7</a:t>
                      </a:r>
                      <a:endParaRPr lang="en-GB" sz="1800" dirty="0"/>
                    </a:p>
                  </a:txBody>
                  <a:tcPr marL="91427" marR="91427" marT="45721" marB="45721">
                    <a:solidFill>
                      <a:schemeClr val="bg1"/>
                    </a:solidFill>
                  </a:tcPr>
                </a:tc>
              </a:tr>
              <a:tr h="6938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Cell </a:t>
                      </a:r>
                      <a:r>
                        <a:rPr lang="cs-CZ" sz="1800" dirty="0" err="1" smtClean="0"/>
                        <a:t>Surface</a:t>
                      </a:r>
                      <a:r>
                        <a:rPr lang="cs-CZ" sz="1800" dirty="0" smtClean="0"/>
                        <a:t> </a:t>
                      </a:r>
                      <a:r>
                        <a:rPr lang="cs-CZ" sz="1800" dirty="0" err="1" smtClean="0"/>
                        <a:t>Marker</a:t>
                      </a:r>
                      <a:endParaRPr lang="en-GB" sz="1800" dirty="0" smtClean="0"/>
                    </a:p>
                  </a:txBody>
                  <a:tcPr marL="91427" marR="91427" marT="45721" marB="45721">
                    <a:solidFill>
                      <a:schemeClr val="bg1"/>
                    </a:solidFill>
                  </a:tcPr>
                </a:tc>
                <a:tc>
                  <a:txBody>
                    <a:bodyPr/>
                    <a:lstStyle/>
                    <a:p>
                      <a:r>
                        <a:rPr lang="cs-CZ" sz="1800" dirty="0" smtClean="0"/>
                        <a:t>Trop-2</a:t>
                      </a:r>
                      <a:endParaRPr lang="en-GB" sz="1800" dirty="0"/>
                    </a:p>
                  </a:txBody>
                  <a:tcPr marL="91427" marR="91427" marT="45721" marB="45721">
                    <a:solidFill>
                      <a:schemeClr val="bg1"/>
                    </a:solidFill>
                  </a:tcPr>
                </a:tc>
                <a:tc>
                  <a:txBody>
                    <a:bodyPr/>
                    <a:lstStyle/>
                    <a:p>
                      <a:r>
                        <a:rPr lang="cs-CZ" sz="1800" dirty="0" smtClean="0"/>
                        <a:t>AF488</a:t>
                      </a:r>
                      <a:endParaRPr lang="en-GB" sz="1800" dirty="0"/>
                    </a:p>
                  </a:txBody>
                  <a:tcPr marL="91427" marR="91427" marT="45721" marB="45721">
                    <a:solidFill>
                      <a:schemeClr val="bg1"/>
                    </a:solidFill>
                  </a:tcPr>
                </a:tc>
              </a:tr>
              <a:tr h="382934">
                <a:tc>
                  <a:txBody>
                    <a:bodyPr/>
                    <a:lstStyle/>
                    <a:p>
                      <a:r>
                        <a:rPr lang="cs-CZ" sz="1800" dirty="0" err="1" smtClean="0"/>
                        <a:t>Viability</a:t>
                      </a:r>
                      <a:endParaRPr lang="en-GB" sz="1800" dirty="0"/>
                    </a:p>
                  </a:txBody>
                  <a:tcPr marL="91427" marR="91427" marT="45721" marB="45721">
                    <a:solidFill>
                      <a:schemeClr val="bg1"/>
                    </a:solidFill>
                  </a:tcPr>
                </a:tc>
                <a:tc>
                  <a:txBody>
                    <a:bodyPr/>
                    <a:lstStyle/>
                    <a:p>
                      <a:r>
                        <a:rPr lang="cs-CZ" sz="1800" dirty="0" smtClean="0"/>
                        <a:t>LIVE/DEAD </a:t>
                      </a:r>
                      <a:r>
                        <a:rPr lang="cs-CZ" sz="1800" dirty="0" err="1" smtClean="0"/>
                        <a:t>kit</a:t>
                      </a:r>
                      <a:endParaRPr lang="en-GB" sz="1800" dirty="0"/>
                    </a:p>
                  </a:txBody>
                  <a:tcPr marL="91427" marR="91427" marT="45721" marB="45721">
                    <a:solidFill>
                      <a:schemeClr val="bg1"/>
                    </a:solidFill>
                  </a:tcPr>
                </a:tc>
                <a:tc>
                  <a:txBody>
                    <a:bodyPr/>
                    <a:lstStyle/>
                    <a:p>
                      <a:r>
                        <a:rPr lang="cs-CZ" sz="1800" dirty="0" err="1" smtClean="0"/>
                        <a:t>Yellow</a:t>
                      </a:r>
                      <a:endParaRPr lang="en-GB" sz="1800" dirty="0"/>
                    </a:p>
                  </a:txBody>
                  <a:tcPr marL="91427" marR="91427" marT="45721" marB="45721">
                    <a:solidFill>
                      <a:schemeClr val="bg1"/>
                    </a:solidFill>
                  </a:tcPr>
                </a:tc>
              </a:tr>
              <a:tr h="382934">
                <a:tc>
                  <a:txBody>
                    <a:bodyPr/>
                    <a:lstStyle/>
                    <a:p>
                      <a:r>
                        <a:rPr lang="cs-CZ" sz="1800" dirty="0" smtClean="0"/>
                        <a:t>DNA </a:t>
                      </a:r>
                      <a:r>
                        <a:rPr lang="cs-CZ" sz="1800" dirty="0" err="1" smtClean="0"/>
                        <a:t>synthesis</a:t>
                      </a:r>
                      <a:endParaRPr lang="en-GB" sz="1800" dirty="0"/>
                    </a:p>
                  </a:txBody>
                  <a:tcPr marL="91427" marR="91427" marT="45721" marB="45721">
                    <a:solidFill>
                      <a:schemeClr val="bg1"/>
                    </a:solidFill>
                  </a:tcPr>
                </a:tc>
                <a:tc>
                  <a:txBody>
                    <a:bodyPr/>
                    <a:lstStyle/>
                    <a:p>
                      <a:r>
                        <a:rPr lang="cs-CZ" sz="1800" dirty="0" err="1" smtClean="0"/>
                        <a:t>Click-iT</a:t>
                      </a:r>
                      <a:r>
                        <a:rPr lang="cs-CZ" sz="1800" dirty="0" smtClean="0"/>
                        <a:t> </a:t>
                      </a:r>
                      <a:r>
                        <a:rPr lang="cs-CZ" sz="1800" dirty="0" err="1" smtClean="0"/>
                        <a:t>EdU</a:t>
                      </a:r>
                      <a:endParaRPr lang="en-GB" sz="1800" dirty="0"/>
                    </a:p>
                  </a:txBody>
                  <a:tcPr marL="91427" marR="91427" marT="45721" marB="45721">
                    <a:solidFill>
                      <a:schemeClr val="bg1"/>
                    </a:solidFill>
                  </a:tcPr>
                </a:tc>
                <a:tc>
                  <a:txBody>
                    <a:bodyPr/>
                    <a:lstStyle/>
                    <a:p>
                      <a:r>
                        <a:rPr lang="cs-CZ" sz="1800" dirty="0" smtClean="0"/>
                        <a:t>AF647</a:t>
                      </a:r>
                      <a:endParaRPr lang="en-GB" sz="1800" dirty="0"/>
                    </a:p>
                  </a:txBody>
                  <a:tcPr marL="91427" marR="91427" marT="45721" marB="45721">
                    <a:solidFill>
                      <a:schemeClr val="bg1"/>
                    </a:solidFill>
                  </a:tcPr>
                </a:tc>
              </a:tr>
              <a:tr h="651424">
                <a:tc>
                  <a:txBody>
                    <a:bodyPr/>
                    <a:lstStyle/>
                    <a:p>
                      <a:r>
                        <a:rPr lang="cs-CZ" sz="1800" dirty="0" smtClean="0"/>
                        <a:t>Cell </a:t>
                      </a:r>
                      <a:r>
                        <a:rPr lang="cs-CZ" sz="1800" dirty="0" err="1" smtClean="0"/>
                        <a:t>Cycle</a:t>
                      </a:r>
                      <a:endParaRPr lang="en-GB" sz="1800" dirty="0"/>
                    </a:p>
                  </a:txBody>
                  <a:tcPr marL="91427" marR="91427" marT="45721" marB="45721">
                    <a:solidFill>
                      <a:schemeClr val="bg1"/>
                    </a:solidFill>
                  </a:tcPr>
                </a:tc>
                <a:tc>
                  <a:txBody>
                    <a:bodyPr/>
                    <a:lstStyle/>
                    <a:p>
                      <a:r>
                        <a:rPr lang="cs-CZ" sz="1800" dirty="0" smtClean="0"/>
                        <a:t>DNA </a:t>
                      </a:r>
                      <a:r>
                        <a:rPr lang="cs-CZ" sz="1800" dirty="0" err="1" smtClean="0"/>
                        <a:t>content</a:t>
                      </a:r>
                      <a:endParaRPr lang="en-GB" sz="1800" dirty="0"/>
                    </a:p>
                  </a:txBody>
                  <a:tcPr marL="91427" marR="91427" marT="45721" marB="45721">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PO-PRO-1</a:t>
                      </a:r>
                      <a:endParaRPr lang="en-GB" sz="1800" dirty="0" smtClean="0"/>
                    </a:p>
                    <a:p>
                      <a:endParaRPr lang="en-GB" sz="1800" dirty="0"/>
                    </a:p>
                  </a:txBody>
                  <a:tcPr marL="91427" marR="91427" marT="45721" marB="45721">
                    <a:solidFill>
                      <a:schemeClr val="bg1"/>
                    </a:solidFill>
                  </a:tcPr>
                </a:tc>
              </a:tr>
              <a:tr h="382934">
                <a:tc>
                  <a:txBody>
                    <a:bodyPr/>
                    <a:lstStyle/>
                    <a:p>
                      <a:r>
                        <a:rPr lang="cs-CZ" sz="1800" dirty="0" smtClean="0"/>
                        <a:t>DNA </a:t>
                      </a:r>
                      <a:r>
                        <a:rPr lang="cs-CZ" sz="1800" dirty="0" err="1" smtClean="0"/>
                        <a:t>damage</a:t>
                      </a:r>
                      <a:endParaRPr lang="en-GB" sz="1800" dirty="0"/>
                    </a:p>
                  </a:txBody>
                  <a:tcPr marL="91427" marR="91427" marT="45721" marB="45721">
                    <a:solidFill>
                      <a:schemeClr val="bg1"/>
                    </a:solidFill>
                  </a:tcPr>
                </a:tc>
                <a:tc>
                  <a:txBody>
                    <a:bodyPr/>
                    <a:lstStyle/>
                    <a:p>
                      <a:r>
                        <a:rPr lang="cs-CZ" sz="1800" dirty="0" smtClean="0"/>
                        <a:t>yH2AX</a:t>
                      </a:r>
                      <a:endParaRPr lang="en-GB" sz="1800" dirty="0"/>
                    </a:p>
                  </a:txBody>
                  <a:tcPr marL="91427" marR="91427" marT="45721" marB="45721">
                    <a:solidFill>
                      <a:schemeClr val="bg1"/>
                    </a:solidFill>
                  </a:tcPr>
                </a:tc>
                <a:tc>
                  <a:txBody>
                    <a:bodyPr/>
                    <a:lstStyle/>
                    <a:p>
                      <a:r>
                        <a:rPr lang="cs-CZ" sz="1800" dirty="0" smtClean="0"/>
                        <a:t>PE</a:t>
                      </a:r>
                      <a:endParaRPr lang="en-GB" sz="1800" dirty="0"/>
                    </a:p>
                  </a:txBody>
                  <a:tcPr marL="91427" marR="91427" marT="45721" marB="45721">
                    <a:solidFill>
                      <a:schemeClr val="bg1"/>
                    </a:solidFill>
                  </a:tcPr>
                </a:tc>
              </a:tr>
              <a:tr h="651424">
                <a:tc>
                  <a:txBody>
                    <a:bodyPr/>
                    <a:lstStyle/>
                    <a:p>
                      <a:r>
                        <a:rPr lang="cs-CZ" sz="1800" dirty="0" err="1" smtClean="0"/>
                        <a:t>Apoptosis</a:t>
                      </a:r>
                      <a:endParaRPr lang="en-GB" sz="1800" dirty="0"/>
                    </a:p>
                  </a:txBody>
                  <a:tcPr marL="91427" marR="91427" marT="45721" marB="45721">
                    <a:solidFill>
                      <a:schemeClr val="bg1"/>
                    </a:solidFill>
                  </a:tcPr>
                </a:tc>
                <a:tc>
                  <a:txBody>
                    <a:bodyPr/>
                    <a:lstStyle/>
                    <a:p>
                      <a:r>
                        <a:rPr lang="cs-CZ" sz="1800" dirty="0" err="1" smtClean="0"/>
                        <a:t>Cleaved</a:t>
                      </a:r>
                      <a:r>
                        <a:rPr lang="cs-CZ" sz="1800" dirty="0" smtClean="0"/>
                        <a:t> </a:t>
                      </a:r>
                      <a:r>
                        <a:rPr lang="cs-CZ" sz="1800" dirty="0" err="1" smtClean="0"/>
                        <a:t>Caspase</a:t>
                      </a:r>
                      <a:r>
                        <a:rPr lang="cs-CZ" sz="1800" dirty="0" smtClean="0"/>
                        <a:t> 3</a:t>
                      </a:r>
                      <a:endParaRPr lang="en-GB" sz="1800" dirty="0"/>
                    </a:p>
                  </a:txBody>
                  <a:tcPr marL="91427" marR="91427" marT="45721" marB="45721">
                    <a:solidFill>
                      <a:schemeClr val="bg1"/>
                    </a:solidFill>
                  </a:tcPr>
                </a:tc>
                <a:tc>
                  <a:txBody>
                    <a:bodyPr/>
                    <a:lstStyle/>
                    <a:p>
                      <a:r>
                        <a:rPr lang="cs-CZ" sz="1800" dirty="0" smtClean="0"/>
                        <a:t>AF494</a:t>
                      </a:r>
                      <a:endParaRPr lang="en-GB" sz="1800" dirty="0"/>
                    </a:p>
                  </a:txBody>
                  <a:tcPr marL="91427" marR="91427" marT="45721" marB="45721">
                    <a:solidFill>
                      <a:schemeClr val="bg1"/>
                    </a:solidFill>
                  </a:tcPr>
                </a:tc>
              </a:tr>
            </a:tbl>
          </a:graphicData>
        </a:graphic>
      </p:graphicFrame>
      <p:pic>
        <p:nvPicPr>
          <p:cNvPr id="15402"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17475"/>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Obrázek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0" y="112713"/>
            <a:ext cx="1203325"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0027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a:xfrm>
            <a:off x="584200" y="290513"/>
            <a:ext cx="7931150" cy="849312"/>
          </a:xfrm>
        </p:spPr>
        <p:txBody>
          <a:bodyPr/>
          <a:lstStyle/>
          <a:p>
            <a:r>
              <a:rPr lang="cs-CZ" altLang="en-US" sz="3600" smtClean="0">
                <a:solidFill>
                  <a:srgbClr val="92D050"/>
                </a:solidFill>
              </a:rPr>
              <a:t>Example of final results (DU-145)</a:t>
            </a:r>
            <a:endParaRPr lang="en-GB" altLang="en-US" sz="3600" smtClean="0">
              <a:solidFill>
                <a:srgbClr val="92D050"/>
              </a:solidFill>
            </a:endParaRPr>
          </a:p>
        </p:txBody>
      </p:sp>
      <p:pic>
        <p:nvPicPr>
          <p:cNvPr id="16387"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12875"/>
            <a:ext cx="9180513"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p:cNvPicPr>
            <a:picLocks noChangeAspect="1" noChangeArrowheads="1"/>
          </p:cNvPicPr>
          <p:nvPr/>
        </p:nvPicPr>
        <p:blipFill>
          <a:blip r:embed="rId3">
            <a:extLst>
              <a:ext uri="{28A0092B-C50C-407E-A947-70E740481C1C}">
                <a14:useLocalDpi xmlns:a14="http://schemas.microsoft.com/office/drawing/2010/main" val="0"/>
              </a:ext>
            </a:extLst>
          </a:blip>
          <a:srcRect t="9656"/>
          <a:stretch>
            <a:fillRect/>
          </a:stretch>
        </p:blipFill>
        <p:spPr bwMode="auto">
          <a:xfrm>
            <a:off x="133350" y="2552700"/>
            <a:ext cx="44164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7"/>
          <p:cNvSpPr>
            <a:spLocks noChangeAspect="1" noChangeArrowheads="1" noTextEdit="1"/>
          </p:cNvSpPr>
          <p:nvPr/>
        </p:nvSpPr>
        <p:spPr bwMode="auto">
          <a:xfrm>
            <a:off x="3454400" y="2428875"/>
            <a:ext cx="40767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639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492375"/>
            <a:ext cx="4168775"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ovéPole 21"/>
          <p:cNvSpPr txBox="1">
            <a:spLocks noChangeArrowheads="1"/>
          </p:cNvSpPr>
          <p:nvPr/>
        </p:nvSpPr>
        <p:spPr bwMode="auto">
          <a:xfrm>
            <a:off x="900113" y="1916113"/>
            <a:ext cx="399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and Immunophenotype</a:t>
            </a:r>
            <a:endParaRPr lang="en-GB" altLang="en-US" sz="2000"/>
          </a:p>
        </p:txBody>
      </p:sp>
      <p:sp>
        <p:nvSpPr>
          <p:cNvPr id="16392" name="TextovéPole 22"/>
          <p:cNvSpPr txBox="1">
            <a:spLocks noChangeArrowheads="1"/>
          </p:cNvSpPr>
          <p:nvPr/>
        </p:nvSpPr>
        <p:spPr bwMode="auto">
          <a:xfrm>
            <a:off x="5292725" y="1916113"/>
            <a:ext cx="309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cycle and Proliferation</a:t>
            </a:r>
            <a:endParaRPr lang="en-GB" altLang="en-US" sz="2000"/>
          </a:p>
        </p:txBody>
      </p:sp>
      <p:pic>
        <p:nvPicPr>
          <p:cNvPr id="16393" name="Obrázek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Obrázek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511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0388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7"/>
          <p:cNvPicPr>
            <a:picLocks noChangeAspect="1" noChangeArrowheads="1"/>
          </p:cNvPicPr>
          <p:nvPr/>
        </p:nvPicPr>
        <p:blipFill>
          <a:blip r:embed="rId2">
            <a:extLst>
              <a:ext uri="{28A0092B-C50C-407E-A947-70E740481C1C}">
                <a14:useLocalDpi xmlns:a14="http://schemas.microsoft.com/office/drawing/2010/main" val="0"/>
              </a:ext>
            </a:extLst>
          </a:blip>
          <a:srcRect t="3920"/>
          <a:stretch>
            <a:fillRect/>
          </a:stretch>
        </p:blipFill>
        <p:spPr bwMode="auto">
          <a:xfrm>
            <a:off x="2051050" y="1897063"/>
            <a:ext cx="4398963"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Nadpis 1"/>
          <p:cNvSpPr>
            <a:spLocks noGrp="1"/>
          </p:cNvSpPr>
          <p:nvPr>
            <p:ph type="title"/>
          </p:nvPr>
        </p:nvSpPr>
        <p:spPr>
          <a:xfrm>
            <a:off x="457200" y="-100013"/>
            <a:ext cx="8229600" cy="1143001"/>
          </a:xfrm>
        </p:spPr>
        <p:txBody>
          <a:bodyPr/>
          <a:lstStyle/>
          <a:p>
            <a:r>
              <a:rPr lang="en-US" altLang="en-US" sz="3600" smtClean="0">
                <a:solidFill>
                  <a:srgbClr val="92D050"/>
                </a:solidFill>
              </a:rPr>
              <a:t>Example of final results</a:t>
            </a:r>
          </a:p>
        </p:txBody>
      </p:sp>
      <p:pic>
        <p:nvPicPr>
          <p:cNvPr id="17412" name="Obrázek 7"/>
          <p:cNvPicPr>
            <a:picLocks noChangeAspect="1"/>
          </p:cNvPicPr>
          <p:nvPr/>
        </p:nvPicPr>
        <p:blipFill>
          <a:blip r:embed="rId3">
            <a:extLst>
              <a:ext uri="{28A0092B-C50C-407E-A947-70E740481C1C}">
                <a14:useLocalDpi xmlns:a14="http://schemas.microsoft.com/office/drawing/2010/main" val="0"/>
              </a:ext>
            </a:extLst>
          </a:blip>
          <a:srcRect l="819" t="40009" b="35796"/>
          <a:stretch>
            <a:fillRect/>
          </a:stretch>
        </p:blipFill>
        <p:spPr bwMode="auto">
          <a:xfrm>
            <a:off x="0" y="14128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ovéPole 8"/>
          <p:cNvSpPr txBox="1">
            <a:spLocks noChangeArrowheads="1"/>
          </p:cNvSpPr>
          <p:nvPr/>
        </p:nvSpPr>
        <p:spPr bwMode="auto">
          <a:xfrm>
            <a:off x="2700338" y="1444625"/>
            <a:ext cx="334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and Apoptosis</a:t>
            </a:r>
            <a:endParaRPr lang="en-GB" altLang="en-US" sz="2000"/>
          </a:p>
        </p:txBody>
      </p:sp>
      <p:pic>
        <p:nvPicPr>
          <p:cNvPr id="17414"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ázek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92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742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627313" y="115888"/>
            <a:ext cx="5886450" cy="1316037"/>
          </a:xfrm>
        </p:spPr>
        <p:txBody>
          <a:bodyPr/>
          <a:lstStyle/>
          <a:p>
            <a:pPr eaLnBrk="1" hangingPunct="1"/>
            <a:r>
              <a:rPr lang="cs-CZ" altLang="en-US" sz="2800" b="1" smtClean="0"/>
              <a:t>The Nobel Prize in Chemistry 2008</a:t>
            </a:r>
            <a:br>
              <a:rPr lang="cs-CZ" altLang="en-US" sz="2800" b="1" smtClean="0"/>
            </a:br>
            <a:endParaRPr lang="cs-CZ" altLang="en-US" sz="2800" b="1" smtClean="0"/>
          </a:p>
        </p:txBody>
      </p:sp>
      <p:sp>
        <p:nvSpPr>
          <p:cNvPr id="606211" name="Rectangle 3"/>
          <p:cNvSpPr>
            <a:spLocks noGrp="1" noChangeArrowheads="1"/>
          </p:cNvSpPr>
          <p:nvPr>
            <p:ph idx="1"/>
          </p:nvPr>
        </p:nvSpPr>
        <p:spPr>
          <a:xfrm>
            <a:off x="1173163" y="1268413"/>
            <a:ext cx="7772400" cy="1592262"/>
          </a:xfrm>
        </p:spPr>
        <p:txBody>
          <a:bodyPr/>
          <a:lstStyle/>
          <a:p>
            <a:pPr eaLnBrk="1" hangingPunct="1"/>
            <a:r>
              <a:rPr lang="cs-CZ" altLang="en-US" sz="2000" smtClean="0"/>
              <a:t>"for the discovery and development of the green fluorescent protein, GFP" </a:t>
            </a:r>
          </a:p>
        </p:txBody>
      </p:sp>
      <p:pic>
        <p:nvPicPr>
          <p:cNvPr id="38916"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80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eaLnBrk="1" hangingPunct="1"/>
            <a:r>
              <a:rPr lang="en-US" altLang="en-US" sz="4000" b="1" smtClean="0"/>
              <a:t>Fluorescent proteins</a:t>
            </a:r>
            <a:r>
              <a:rPr lang="cs-CZ" altLang="en-US" sz="4000" b="1" smtClean="0"/>
              <a:t/>
            </a:r>
            <a:br>
              <a:rPr lang="cs-CZ" altLang="en-US" sz="4000" b="1" smtClean="0"/>
            </a:br>
            <a:endParaRPr lang="cs-CZ" altLang="en-US" sz="4000" b="1" smtClean="0"/>
          </a:p>
        </p:txBody>
      </p:sp>
      <p:sp>
        <p:nvSpPr>
          <p:cNvPr id="39939" name="Rectangle 3"/>
          <p:cNvSpPr>
            <a:spLocks noGrp="1" noChangeArrowheads="1"/>
          </p:cNvSpPr>
          <p:nvPr>
            <p:ph idx="1"/>
          </p:nvPr>
        </p:nvSpPr>
        <p:spPr>
          <a:xfrm>
            <a:off x="1187450" y="1484313"/>
            <a:ext cx="7772400" cy="4114800"/>
          </a:xfrm>
        </p:spPr>
        <p:txBody>
          <a:bodyPr/>
          <a:lstStyle/>
          <a:p>
            <a:pPr eaLnBrk="1" hangingPunct="1">
              <a:lnSpc>
                <a:spcPct val="90000"/>
              </a:lnSpc>
            </a:pPr>
            <a:r>
              <a:rPr lang="cs-CZ" altLang="en-US" sz="1800" b="1" smtClean="0"/>
              <a:t>bioluminescence resonance energy transfer (BRET)</a:t>
            </a:r>
            <a:r>
              <a:rPr lang="cs-CZ" altLang="en-US" sz="1800" smtClean="0"/>
              <a:t> </a:t>
            </a:r>
            <a:r>
              <a:rPr lang="cs-CZ" altLang="en-US" sz="1800" b="1" smtClean="0"/>
              <a:t> </a:t>
            </a:r>
            <a:br>
              <a:rPr lang="cs-CZ" altLang="en-US" sz="1800" b="1" smtClean="0"/>
            </a:br>
            <a:endParaRPr lang="cs-CZ" altLang="en-US" sz="1800" b="1" i="1" smtClean="0"/>
          </a:p>
          <a:p>
            <a:pPr lvl="1" eaLnBrk="1" hangingPunct="1">
              <a:lnSpc>
                <a:spcPct val="90000"/>
              </a:lnSpc>
              <a:buFontTx/>
              <a:buNone/>
            </a:pPr>
            <a:r>
              <a:rPr lang="cs-CZ" altLang="en-US" sz="1600" b="1" i="1" smtClean="0"/>
              <a:t>Aequorea victoria </a:t>
            </a:r>
            <a:r>
              <a:rPr lang="en-US" altLang="en-US" sz="1600" b="1" i="1" smtClean="0"/>
              <a:t> - </a:t>
            </a:r>
            <a:r>
              <a:rPr lang="en-US" altLang="en-US" sz="1600" smtClean="0"/>
              <a:t>jellyfish</a:t>
            </a:r>
            <a:endParaRPr lang="cs-CZ" altLang="en-US" sz="1600" smtClean="0"/>
          </a:p>
          <a:p>
            <a:pPr lvl="1" eaLnBrk="1" hangingPunct="1">
              <a:lnSpc>
                <a:spcPct val="90000"/>
              </a:lnSpc>
            </a:pPr>
            <a:r>
              <a:rPr lang="en-US" altLang="en-US" sz="1600" smtClean="0"/>
              <a:t>Blue </a:t>
            </a:r>
            <a:r>
              <a:rPr lang="cs-CZ" altLang="en-US" sz="1600" smtClean="0"/>
              <a:t>bioluminescence. Ca</a:t>
            </a:r>
            <a:r>
              <a:rPr lang="cs-CZ" altLang="en-US" sz="1600" baseline="30000" smtClean="0"/>
              <a:t>2+</a:t>
            </a:r>
            <a:r>
              <a:rPr lang="cs-CZ" altLang="en-US" sz="1600" smtClean="0"/>
              <a:t> </a:t>
            </a:r>
            <a:r>
              <a:rPr lang="en-US" altLang="en-US" sz="1600" smtClean="0"/>
              <a:t>interacts with </a:t>
            </a:r>
            <a:r>
              <a:rPr lang="cs-CZ" altLang="en-US" sz="1600" smtClean="0"/>
              <a:t>aequorin</a:t>
            </a:r>
            <a:r>
              <a:rPr lang="en-US" altLang="en-US" sz="1600" smtClean="0"/>
              <a:t> photoprotein</a:t>
            </a:r>
            <a:r>
              <a:rPr lang="cs-CZ" altLang="en-US" sz="1600" smtClean="0"/>
              <a:t>. </a:t>
            </a:r>
            <a:endParaRPr lang="en-US" altLang="en-US" sz="1600" smtClean="0"/>
          </a:p>
          <a:p>
            <a:pPr lvl="1" eaLnBrk="1" hangingPunct="1">
              <a:lnSpc>
                <a:spcPct val="90000"/>
              </a:lnSpc>
            </a:pPr>
            <a:r>
              <a:rPr lang="en-US" altLang="en-US" sz="1600" smtClean="0"/>
              <a:t>Blue light excites </a:t>
            </a:r>
            <a:r>
              <a:rPr lang="cs-CZ" altLang="en-US" sz="1600" b="1" smtClean="0"/>
              <a:t>green fluorescent protein</a:t>
            </a:r>
            <a:r>
              <a:rPr lang="cs-CZ" altLang="en-US" sz="1600" smtClean="0"/>
              <a:t>. </a:t>
            </a:r>
          </a:p>
          <a:p>
            <a:pPr lvl="1" eaLnBrk="1" hangingPunct="1">
              <a:lnSpc>
                <a:spcPct val="90000"/>
              </a:lnSpc>
              <a:buFontTx/>
              <a:buNone/>
            </a:pPr>
            <a:r>
              <a:rPr lang="cs-CZ" altLang="en-US" sz="1600" b="1" i="1" smtClean="0"/>
              <a:t>Renilla reniformis</a:t>
            </a:r>
            <a:r>
              <a:rPr lang="cs-CZ" altLang="en-US" sz="1600" smtClean="0"/>
              <a:t> </a:t>
            </a:r>
            <a:r>
              <a:rPr lang="en-US" altLang="en-US" sz="1600" smtClean="0"/>
              <a:t>– coral</a:t>
            </a:r>
            <a:endParaRPr lang="cs-CZ" altLang="en-US" sz="1600" smtClean="0"/>
          </a:p>
          <a:p>
            <a:pPr lvl="1" eaLnBrk="1" hangingPunct="1">
              <a:lnSpc>
                <a:spcPct val="90000"/>
              </a:lnSpc>
            </a:pPr>
            <a:r>
              <a:rPr lang="cs-CZ" altLang="en-US" sz="1600" smtClean="0"/>
              <a:t>luminescence </a:t>
            </a:r>
            <a:r>
              <a:rPr lang="en-US" altLang="en-US" sz="1600" smtClean="0"/>
              <a:t>appears after degradation of </a:t>
            </a:r>
            <a:r>
              <a:rPr lang="cs-CZ" altLang="en-US" sz="1600" smtClean="0"/>
              <a:t>coelenterazin</a:t>
            </a:r>
            <a:r>
              <a:rPr lang="en-US" altLang="en-US" sz="1600" smtClean="0"/>
              <a:t>e</a:t>
            </a:r>
            <a:r>
              <a:rPr lang="cs-CZ" altLang="en-US" sz="1600" smtClean="0"/>
              <a:t> </a:t>
            </a:r>
            <a:r>
              <a:rPr lang="en-US" altLang="en-US" sz="1600" smtClean="0"/>
              <a:t>in the presence of luciferase enzyme</a:t>
            </a:r>
            <a:r>
              <a:rPr lang="cs-CZ" altLang="en-US" sz="1600" smtClean="0"/>
              <a:t>.</a:t>
            </a:r>
          </a:p>
          <a:p>
            <a:pPr lvl="1" eaLnBrk="1" hangingPunct="1">
              <a:lnSpc>
                <a:spcPct val="90000"/>
              </a:lnSpc>
            </a:pPr>
            <a:r>
              <a:rPr lang="en-US" altLang="en-US" sz="1600" smtClean="0"/>
              <a:t>Blue light excites </a:t>
            </a:r>
            <a:r>
              <a:rPr lang="cs-CZ" altLang="en-US" sz="1600" b="1" smtClean="0"/>
              <a:t>green fluorescent protein</a:t>
            </a:r>
            <a:endParaRPr lang="cs-CZ" altLang="en-US" sz="1600" smtClean="0"/>
          </a:p>
          <a:p>
            <a:pPr lvl="1" eaLnBrk="1" hangingPunct="1">
              <a:lnSpc>
                <a:spcPct val="90000"/>
              </a:lnSpc>
            </a:pPr>
            <a:endParaRPr lang="en-US" altLang="en-US" sz="1600" smtClean="0"/>
          </a:p>
          <a:p>
            <a:pPr lvl="1" eaLnBrk="1" hangingPunct="1">
              <a:lnSpc>
                <a:spcPct val="90000"/>
              </a:lnSpc>
              <a:buFontTx/>
              <a:buNone/>
            </a:pPr>
            <a:endParaRPr lang="cs-CZ" altLang="en-US" sz="1600" smtClean="0"/>
          </a:p>
        </p:txBody>
      </p:sp>
      <p:sp>
        <p:nvSpPr>
          <p:cNvPr id="39940"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3994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2"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39943"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39944"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5"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39946"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624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a:xfrm>
            <a:off x="1370474" y="576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eaLnBrk="1" hangingPunct="1"/>
            <a:r>
              <a:rPr lang="cs-CZ" altLang="cs-CZ" sz="2800" dirty="0" smtClean="0"/>
              <a:t>Co můžeme analyzovat pomocí průtokové </a:t>
            </a:r>
            <a:r>
              <a:rPr lang="cs-CZ" altLang="cs-CZ" sz="2800" dirty="0" err="1" smtClean="0"/>
              <a:t>cytometrie</a:t>
            </a:r>
            <a:r>
              <a:rPr lang="en-US" altLang="cs-CZ" sz="2800" dirty="0" smtClean="0"/>
              <a:t>?</a:t>
            </a:r>
          </a:p>
        </p:txBody>
      </p:sp>
      <p:sp>
        <p:nvSpPr>
          <p:cNvPr id="19459" name="Rectangle 8"/>
          <p:cNvSpPr>
            <a:spLocks noGrp="1" noChangeArrowheads="1"/>
          </p:cNvSpPr>
          <p:nvPr>
            <p:ph idx="1"/>
          </p:nvPr>
        </p:nvSpPr>
        <p:spPr>
          <a:xfrm>
            <a:off x="1317625" y="1700808"/>
            <a:ext cx="7826375"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dirty="0" smtClean="0"/>
              <a:t>Počítat částice v suspenzi</a:t>
            </a:r>
            <a:endParaRPr lang="en-US" altLang="cs-CZ" dirty="0" smtClean="0"/>
          </a:p>
          <a:p>
            <a:pPr eaLnBrk="1" hangingPunct="1">
              <a:lnSpc>
                <a:spcPct val="90000"/>
              </a:lnSpc>
            </a:pPr>
            <a:r>
              <a:rPr lang="cs-CZ" altLang="cs-CZ" dirty="0" smtClean="0"/>
              <a:t>Oddělit živé částice od neživých</a:t>
            </a:r>
            <a:endParaRPr lang="en-US" altLang="cs-CZ" dirty="0" smtClean="0"/>
          </a:p>
          <a:p>
            <a:pPr eaLnBrk="1" hangingPunct="1">
              <a:lnSpc>
                <a:spcPct val="90000"/>
              </a:lnSpc>
            </a:pPr>
            <a:r>
              <a:rPr lang="cs-CZ" altLang="cs-CZ" dirty="0" smtClean="0"/>
              <a:t>Hodnotit 10*5 až 10*6 částic za méně než 1 minutu</a:t>
            </a:r>
            <a:endParaRPr lang="en-US" altLang="cs-CZ" dirty="0" smtClean="0"/>
          </a:p>
          <a:p>
            <a:pPr eaLnBrk="1" hangingPunct="1">
              <a:lnSpc>
                <a:spcPct val="90000"/>
              </a:lnSpc>
            </a:pPr>
            <a:r>
              <a:rPr lang="cs-CZ" altLang="cs-CZ" dirty="0" smtClean="0"/>
              <a:t>Kvantifikovat rozptyl světla, a intenzitu fluorescence pro jednotlivé buňky (částice)</a:t>
            </a:r>
            <a:endParaRPr lang="en-US" altLang="cs-CZ" dirty="0" smtClean="0"/>
          </a:p>
          <a:p>
            <a:pPr eaLnBrk="1" hangingPunct="1">
              <a:lnSpc>
                <a:spcPct val="90000"/>
              </a:lnSpc>
            </a:pPr>
            <a:r>
              <a:rPr lang="cs-CZ" altLang="cs-CZ" dirty="0" smtClean="0"/>
              <a:t>Fyzicky separovat jednotlivé částice (populace) pro další analýzu</a:t>
            </a:r>
            <a:endParaRPr lang="en-US" altLang="cs-CZ" dirty="0" smtClean="0"/>
          </a:p>
        </p:txBody>
      </p:sp>
      <p:sp>
        <p:nvSpPr>
          <p:cNvPr id="19460" name="Text Box 9"/>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extLst>
      <p:ext uri="{BB962C8B-B14F-4D97-AF65-F5344CB8AC3E}">
        <p14:creationId xmlns:p14="http://schemas.microsoft.com/office/powerpoint/2010/main" val="699799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b="1" dirty="0" smtClean="0"/>
              <a:t>Fluorescent proteins</a:t>
            </a:r>
            <a:endParaRPr lang="cs-CZ" altLang="en-US" dirty="0" smtClean="0"/>
          </a:p>
        </p:txBody>
      </p:sp>
      <p:sp>
        <p:nvSpPr>
          <p:cNvPr id="40963" name="Rectangle 3"/>
          <p:cNvSpPr>
            <a:spLocks noGrp="1" noChangeArrowheads="1"/>
          </p:cNvSpPr>
          <p:nvPr>
            <p:ph idx="1"/>
          </p:nvPr>
        </p:nvSpPr>
        <p:spPr>
          <a:xfrm>
            <a:off x="1173163" y="1844675"/>
            <a:ext cx="7772400" cy="4114800"/>
          </a:xfrm>
        </p:spPr>
        <p:txBody>
          <a:bodyPr/>
          <a:lstStyle/>
          <a:p>
            <a:pPr eaLnBrk="1" hangingPunct="1"/>
            <a:r>
              <a:rPr lang="cs-CZ" altLang="en-US" dirty="0" smtClean="0"/>
              <a:t> </a:t>
            </a:r>
            <a:r>
              <a:rPr lang="cs-CZ" altLang="en-US" b="1" dirty="0" smtClean="0"/>
              <a:t>Osamu </a:t>
            </a:r>
            <a:r>
              <a:rPr lang="cs-CZ" altLang="en-US" b="1" dirty="0" err="1" smtClean="0"/>
              <a:t>Shimomura</a:t>
            </a:r>
            <a:endParaRPr lang="cs-CZ" altLang="en-US" b="1" dirty="0" smtClean="0"/>
          </a:p>
          <a:p>
            <a:pPr lvl="1" eaLnBrk="1" hangingPunct="1"/>
            <a:r>
              <a:rPr lang="cs-CZ" altLang="en-US" b="1" dirty="0" smtClean="0"/>
              <a:t>1961 </a:t>
            </a:r>
            <a:r>
              <a:rPr lang="en-US" altLang="en-US" dirty="0" smtClean="0"/>
              <a:t>discovered</a:t>
            </a:r>
            <a:r>
              <a:rPr lang="cs-CZ" altLang="en-US" dirty="0" smtClean="0"/>
              <a:t> GFP a</a:t>
            </a:r>
            <a:r>
              <a:rPr lang="en-US" altLang="en-US" dirty="0" err="1" smtClean="0"/>
              <a:t>nd</a:t>
            </a:r>
            <a:r>
              <a:rPr lang="cs-CZ" altLang="en-US" dirty="0" smtClean="0"/>
              <a:t> </a:t>
            </a:r>
            <a:r>
              <a:rPr lang="cs-CZ" altLang="en-US" dirty="0" err="1" smtClean="0"/>
              <a:t>aequorin</a:t>
            </a:r>
            <a:endParaRPr lang="cs-CZ" altLang="en-US" dirty="0" smtClean="0"/>
          </a:p>
          <a:p>
            <a:pPr eaLnBrk="1" hangingPunct="1"/>
            <a:endParaRPr lang="cs-CZ" altLang="en-US" dirty="0" smtClean="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4981232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smtClean="0"/>
              <a:t>Science. 1994 Feb 11;263(5148):</a:t>
            </a:r>
          </a:p>
          <a:p>
            <a:pPr algn="just" eaLnBrk="1" hangingPunct="1">
              <a:lnSpc>
                <a:spcPct val="80000"/>
              </a:lnSpc>
              <a:buFont typeface="Wingdings" pitchFamily="2" charset="2"/>
              <a:buNone/>
            </a:pPr>
            <a:r>
              <a:rPr lang="cs-CZ" altLang="en-US" sz="1400" b="1" smtClean="0"/>
              <a:t>Green fluorescent protein as a marker for gene expression.</a:t>
            </a:r>
          </a:p>
          <a:p>
            <a:pPr algn="just" eaLnBrk="1" hangingPunct="1">
              <a:lnSpc>
                <a:spcPct val="80000"/>
              </a:lnSpc>
              <a:buFont typeface="Wingdings" pitchFamily="2" charset="2"/>
              <a:buNone/>
            </a:pPr>
            <a:r>
              <a:rPr lang="cs-CZ" altLang="en-US" sz="1400" smtClean="0"/>
              <a:t>Chalfie M, Tu Y,  Euskirchen G, Ward WW, Prasher DC.</a:t>
            </a:r>
          </a:p>
          <a:p>
            <a:pPr algn="just" eaLnBrk="1" hangingPunct="1">
              <a:lnSpc>
                <a:spcPct val="80000"/>
              </a:lnSpc>
              <a:buFont typeface="Wingdings" pitchFamily="2" charset="2"/>
              <a:buNone/>
            </a:pPr>
            <a:endParaRPr lang="cs-CZ" altLang="en-US" sz="1400" smtClean="0"/>
          </a:p>
          <a:p>
            <a:pPr algn="just" eaLnBrk="1" hangingPunct="1">
              <a:lnSpc>
                <a:spcPct val="80000"/>
              </a:lnSpc>
              <a:buFont typeface="Wingdings" pitchFamily="2" charset="2"/>
              <a:buNone/>
            </a:pPr>
            <a:r>
              <a:rPr lang="cs-CZ" altLang="en-US" sz="1400" smtClean="0"/>
              <a:t>Department of Biological Sciences, Columbia University, New York, NY 10027.</a:t>
            </a:r>
          </a:p>
          <a:p>
            <a:pPr algn="just" eaLnBrk="1" hangingPunct="1">
              <a:lnSpc>
                <a:spcPct val="80000"/>
              </a:lnSpc>
            </a:pPr>
            <a:endParaRPr lang="cs-CZ" altLang="en-US" sz="1400" smtClean="0"/>
          </a:p>
          <a:p>
            <a:pPr algn="just" eaLnBrk="1" hangingPunct="1">
              <a:lnSpc>
                <a:spcPct val="80000"/>
              </a:lnSpc>
            </a:pPr>
            <a:r>
              <a:rPr lang="cs-CZ" altLang="en-US" sz="1400" smtClean="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pic>
        <p:nvPicPr>
          <p:cNvPr id="41990" name="Picture 10" descr="mice_400x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135563"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000" b="1"/>
              <a:t>Fluorescent proteins</a:t>
            </a:r>
            <a:endParaRPr lang="cs-CZ" altLang="en-US" sz="4000">
              <a:solidFill>
                <a:schemeClr val="tx2"/>
              </a:solidFill>
              <a:latin typeface="Times New Roman" pitchFamily="18" charset="0"/>
            </a:endParaRPr>
          </a:p>
        </p:txBody>
      </p:sp>
      <p:sp>
        <p:nvSpPr>
          <p:cNvPr id="41988" name="Rectangle 5"/>
          <p:cNvSpPr>
            <a:spLocks noChangeArrowheads="1"/>
          </p:cNvSpPr>
          <p:nvPr/>
        </p:nvSpPr>
        <p:spPr bwMode="auto">
          <a:xfrm>
            <a:off x="1403647" y="1340767"/>
            <a:ext cx="7484765" cy="382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sz="2800" b="1" dirty="0" err="1"/>
              <a:t>Douglas</a:t>
            </a:r>
            <a:r>
              <a:rPr lang="cs-CZ" altLang="en-US" sz="2800" b="1" dirty="0"/>
              <a:t> </a:t>
            </a:r>
            <a:r>
              <a:rPr lang="cs-CZ" altLang="en-US" sz="2800" b="1" dirty="0" err="1"/>
              <a:t>Prasher</a:t>
            </a:r>
            <a:endParaRPr lang="cs-CZ" altLang="en-US" sz="2800" b="1" dirty="0"/>
          </a:p>
          <a:p>
            <a:pPr eaLnBrk="1" hangingPunct="1"/>
            <a:r>
              <a:rPr lang="cs-CZ" altLang="en-US" sz="2800" b="1" dirty="0"/>
              <a:t>Martin </a:t>
            </a:r>
            <a:r>
              <a:rPr lang="cs-CZ" altLang="en-US" sz="2800" b="1" dirty="0" err="1"/>
              <a:t>Chalfie</a:t>
            </a:r>
            <a:endParaRPr lang="cs-CZ" altLang="en-US" sz="2800" dirty="0"/>
          </a:p>
        </p:txBody>
      </p:sp>
      <p:pic>
        <p:nvPicPr>
          <p:cNvPr id="419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6990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87450" y="260350"/>
            <a:ext cx="7772400" cy="1143000"/>
          </a:xfrm>
        </p:spPr>
        <p:txBody>
          <a:bodyPr/>
          <a:lstStyle/>
          <a:p>
            <a:pPr eaLnBrk="1" hangingPunct="1"/>
            <a:r>
              <a:rPr lang="en-US" altLang="en-US" b="1" smtClean="0"/>
              <a:t>Fluorescent proteins</a:t>
            </a:r>
            <a:endParaRPr lang="cs-CZ" altLang="en-US" smtClean="0"/>
          </a:p>
        </p:txBody>
      </p:sp>
      <p:pic>
        <p:nvPicPr>
          <p:cNvPr id="430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3612006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altLang="en-US" smtClean="0"/>
              <a:t>Roger Tsien</a:t>
            </a:r>
          </a:p>
        </p:txBody>
      </p:sp>
      <p:sp>
        <p:nvSpPr>
          <p:cNvPr id="44035" name="Rectangle 3"/>
          <p:cNvSpPr>
            <a:spLocks noGrp="1" noChangeArrowheads="1"/>
          </p:cNvSpPr>
          <p:nvPr>
            <p:ph idx="1"/>
          </p:nvPr>
        </p:nvSpPr>
        <p:spPr>
          <a:xfrm>
            <a:off x="1187450" y="1412875"/>
            <a:ext cx="3816350" cy="1223963"/>
          </a:xfrm>
        </p:spPr>
        <p:txBody>
          <a:bodyPr/>
          <a:lstStyle/>
          <a:p>
            <a:pPr eaLnBrk="1" hangingPunct="1"/>
            <a:r>
              <a:rPr lang="en-US" altLang="en-US" sz="2000" smtClean="0"/>
              <a:t>~ </a:t>
            </a:r>
            <a:r>
              <a:rPr lang="cs-CZ" altLang="en-US" sz="2000" smtClean="0"/>
              <a:t>2002</a:t>
            </a:r>
            <a:r>
              <a:rPr lang="en-US" altLang="en-US" sz="2000" smtClean="0"/>
              <a:t> – mutated FP = wide spectrum of colors</a:t>
            </a:r>
            <a:endParaRPr lang="cs-CZ" altLang="en-US" sz="2000" smtClean="0"/>
          </a:p>
          <a:p>
            <a:pPr eaLnBrk="1" hangingPunct="1">
              <a:buFont typeface="Wingdings" pitchFamily="2" charset="2"/>
              <a:buNone/>
            </a:pPr>
            <a:r>
              <a:rPr lang="cs-CZ" altLang="en-US" sz="2000" smtClean="0"/>
              <a:t>http://www.tsienlab.ucsd.edu/</a:t>
            </a:r>
          </a:p>
        </p:txBody>
      </p:sp>
      <p:pic>
        <p:nvPicPr>
          <p:cNvPr id="44036"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7953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6" name="Rectangle 10"/>
          <p:cNvSpPr>
            <a:spLocks noChangeArrowheads="1"/>
          </p:cNvSpPr>
          <p:nvPr/>
        </p:nvSpPr>
        <p:spPr bwMode="auto">
          <a:xfrm>
            <a:off x="5658327" y="543718"/>
            <a:ext cx="3313112"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dirty="0">
                <a:solidFill>
                  <a:schemeClr val="tx2"/>
                </a:solidFill>
                <a:latin typeface="Times New Roman" pitchFamily="18" charset="0"/>
              </a:rPr>
              <a:t>Analysis of synchronized cells</a:t>
            </a:r>
            <a:endParaRPr lang="cs-CZ" altLang="en-US" dirty="0">
              <a:solidFill>
                <a:schemeClr val="tx2"/>
              </a:solidFill>
              <a:latin typeface="Times New Roman" pitchFamily="18" charset="0"/>
            </a:endParaRPr>
          </a:p>
        </p:txBody>
      </p:sp>
    </p:spTree>
    <p:extLst>
      <p:ext uri="{BB962C8B-B14F-4D97-AF65-F5344CB8AC3E}">
        <p14:creationId xmlns:p14="http://schemas.microsoft.com/office/powerpoint/2010/main" val="31186468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223963" y="116632"/>
            <a:ext cx="7920037" cy="791369"/>
          </a:xfrm>
        </p:spPr>
        <p:txBody>
          <a:bodyPr>
            <a:noAutofit/>
          </a:bodyPr>
          <a:lstStyle/>
          <a:p>
            <a:pPr eaLnBrk="1" hangingPunct="1"/>
            <a:r>
              <a:rPr lang="cs-CZ" altLang="en-US" sz="2400" dirty="0" err="1" smtClean="0"/>
              <a:t>Fucci</a:t>
            </a:r>
            <a:r>
              <a:rPr lang="cs-CZ" altLang="en-US" sz="2400" dirty="0" smtClean="0"/>
              <a:t> </a:t>
            </a:r>
            <a:r>
              <a:rPr lang="en-US" altLang="en-US" sz="2400" dirty="0" smtClean="0"/>
              <a:t/>
            </a:r>
            <a:br>
              <a:rPr lang="en-US" altLang="en-US" sz="2400" dirty="0" smtClean="0"/>
            </a:br>
            <a:r>
              <a:rPr lang="en-US" altLang="en-US" sz="2000" dirty="0" smtClean="0"/>
              <a:t>(</a:t>
            </a:r>
            <a:r>
              <a:rPr lang="en-US" altLang="en-US" sz="2000" u="sng" dirty="0" smtClean="0"/>
              <a:t>f</a:t>
            </a:r>
            <a:r>
              <a:rPr lang="en-US" altLang="en-US" sz="2000" dirty="0" smtClean="0"/>
              <a:t>luorescent </a:t>
            </a:r>
            <a:r>
              <a:rPr lang="en-US" altLang="en-US" sz="2000" u="sng" dirty="0" smtClean="0"/>
              <a:t>u</a:t>
            </a:r>
            <a:r>
              <a:rPr lang="en-US" altLang="en-US" sz="2000" dirty="0" smtClean="0"/>
              <a:t>biquitination-based </a:t>
            </a:r>
            <a:r>
              <a:rPr lang="en-US" altLang="en-US" sz="2000" u="sng" dirty="0" smtClean="0"/>
              <a:t>c</a:t>
            </a:r>
            <a:r>
              <a:rPr lang="en-US" altLang="en-US" sz="2000" dirty="0" smtClean="0"/>
              <a:t>ell </a:t>
            </a:r>
            <a:r>
              <a:rPr lang="en-US" altLang="en-US" sz="2000" u="sng" dirty="0" smtClean="0"/>
              <a:t>c</a:t>
            </a:r>
            <a:r>
              <a:rPr lang="en-US" altLang="en-US" sz="2000" dirty="0" smtClean="0"/>
              <a:t>ycle </a:t>
            </a:r>
            <a:r>
              <a:rPr lang="en-US" altLang="en-US" sz="2000" u="sng" dirty="0" smtClean="0"/>
              <a:t>i</a:t>
            </a:r>
            <a:r>
              <a:rPr lang="en-US" altLang="en-US" sz="2000" dirty="0" smtClean="0"/>
              <a:t>ndicator)</a:t>
            </a:r>
            <a:r>
              <a:rPr lang="en-US" altLang="en-US" sz="2400" dirty="0" smtClean="0"/>
              <a:t> </a:t>
            </a:r>
            <a:r>
              <a:rPr lang="cs-CZ" altLang="en-US" sz="2400" dirty="0" err="1" smtClean="0"/>
              <a:t>cells</a:t>
            </a:r>
            <a:endParaRPr lang="cs-CZ" altLang="en-US" sz="2400" dirty="0" smtClean="0"/>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0322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48" name="Picture 4">
            <a:hlinkClick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677988"/>
            <a:ext cx="3849688" cy="384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868863"/>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1750" name="Rectangle 6"/>
          <p:cNvSpPr>
            <a:spLocks noChangeArrowheads="1"/>
          </p:cNvSpPr>
          <p:nvPr/>
        </p:nvSpPr>
        <p:spPr bwMode="auto">
          <a:xfrm>
            <a:off x="5078413" y="5645150"/>
            <a:ext cx="2824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600" i="1">
                <a:latin typeface="Times" pitchFamily="18" charset="0"/>
              </a:rPr>
              <a:t>Nature Methods</a:t>
            </a:r>
            <a:r>
              <a:rPr lang="cs-CZ" altLang="en-US" sz="1600">
                <a:latin typeface="Times" pitchFamily="18" charset="0"/>
              </a:rPr>
              <a:t> - </a:t>
            </a:r>
            <a:r>
              <a:rPr lang="cs-CZ" altLang="en-US" sz="1600" b="1">
                <a:latin typeface="Times" pitchFamily="18" charset="0"/>
              </a:rPr>
              <a:t>5, 283 (2008) </a:t>
            </a:r>
          </a:p>
        </p:txBody>
      </p:sp>
      <p:sp>
        <p:nvSpPr>
          <p:cNvPr id="46087" name="Text Box 7"/>
          <p:cNvSpPr txBox="1">
            <a:spLocks noChangeArrowheads="1"/>
          </p:cNvSpPr>
          <p:nvPr/>
        </p:nvSpPr>
        <p:spPr bwMode="auto">
          <a:xfrm>
            <a:off x="1379221" y="5183506"/>
            <a:ext cx="34559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000" b="1" dirty="0">
                <a:latin typeface="Times" pitchFamily="18" charset="0"/>
              </a:rPr>
              <a:t>Ubiquitin E3 ligase complexes</a:t>
            </a:r>
          </a:p>
          <a:p>
            <a:pPr>
              <a:spcBef>
                <a:spcPct val="50000"/>
              </a:spcBef>
              <a:buClrTx/>
              <a:buSzTx/>
              <a:buFontTx/>
              <a:buNone/>
            </a:pPr>
            <a:r>
              <a:rPr lang="en-US" altLang="en-US" sz="2000" b="1" dirty="0">
                <a:latin typeface="Times" pitchFamily="18" charset="0"/>
              </a:rPr>
              <a:t>G1 - APC</a:t>
            </a:r>
            <a:r>
              <a:rPr lang="en-US" altLang="en-US" sz="2000" b="1" baseline="30000" dirty="0">
                <a:latin typeface="Times" pitchFamily="18" charset="0"/>
              </a:rPr>
              <a:t>Cdh1</a:t>
            </a:r>
          </a:p>
          <a:p>
            <a:pPr>
              <a:spcBef>
                <a:spcPct val="50000"/>
              </a:spcBef>
              <a:buClrTx/>
              <a:buSzTx/>
              <a:buFontTx/>
              <a:buNone/>
            </a:pPr>
            <a:r>
              <a:rPr lang="en-US" altLang="en-US" sz="2000" b="1" dirty="0">
                <a:latin typeface="Times" pitchFamily="18" charset="0"/>
              </a:rPr>
              <a:t>S, G2, M- SCF</a:t>
            </a:r>
            <a:r>
              <a:rPr lang="en-US" altLang="en-US" sz="2000" b="1" baseline="30000" dirty="0">
                <a:latin typeface="Times" pitchFamily="18" charset="0"/>
              </a:rPr>
              <a:t>Skp2</a:t>
            </a:r>
            <a:endParaRPr lang="cs-CZ" altLang="en-US" sz="2000" b="1" baseline="30000" dirty="0">
              <a:latin typeface="Times" pitchFamily="18" charset="0"/>
            </a:endParaRPr>
          </a:p>
        </p:txBody>
      </p:sp>
    </p:spTree>
    <p:extLst>
      <p:ext uri="{BB962C8B-B14F-4D97-AF65-F5344CB8AC3E}">
        <p14:creationId xmlns:p14="http://schemas.microsoft.com/office/powerpoint/2010/main" val="2385450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5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descr="http://www.amalgaam.co.jp/products/advanced/img/fucci/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88" y="1196975"/>
            <a:ext cx="30384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mc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476375" y="981075"/>
            <a:ext cx="752475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026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58888" y="177800"/>
            <a:ext cx="7629525" cy="730250"/>
          </a:xfrm>
        </p:spPr>
        <p:txBody>
          <a:bodyPr>
            <a:normAutofit/>
          </a:bodyPr>
          <a:lstStyle/>
          <a:p>
            <a:pPr eaLnBrk="1" hangingPunct="1"/>
            <a:r>
              <a:rPr lang="en-US" altLang="en-US" smtClean="0"/>
              <a:t>Fucci</a:t>
            </a:r>
            <a:endParaRPr lang="cs-CZ" altLang="en-US" smtClean="0"/>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2103438"/>
            <a:ext cx="340995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3937000"/>
            <a:ext cx="4859337"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Obdélník 1"/>
          <p:cNvSpPr>
            <a:spLocks noChangeArrowheads="1"/>
          </p:cNvSpPr>
          <p:nvPr/>
        </p:nvSpPr>
        <p:spPr bwMode="auto">
          <a:xfrm>
            <a:off x="1265238" y="6008688"/>
            <a:ext cx="2746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Times" pitchFamily="18" charset="0"/>
              </a:rPr>
              <a:t>http://cfds.brain.riken.jp/Fucci.html</a:t>
            </a:r>
          </a:p>
        </p:txBody>
      </p:sp>
    </p:spTree>
    <p:extLst>
      <p:ext uri="{BB962C8B-B14F-4D97-AF65-F5344CB8AC3E}">
        <p14:creationId xmlns:p14="http://schemas.microsoft.com/office/powerpoint/2010/main" val="38766065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479550" y="87313"/>
            <a:ext cx="7772400" cy="1143000"/>
          </a:xfrm>
        </p:spPr>
        <p:txBody>
          <a:bodyPr/>
          <a:lstStyle/>
          <a:p>
            <a:pPr eaLnBrk="1" hangingPunct="1"/>
            <a:r>
              <a:rPr lang="en-US" altLang="en-US" smtClean="0"/>
              <a:t>Summary</a:t>
            </a:r>
          </a:p>
        </p:txBody>
      </p:sp>
      <p:sp>
        <p:nvSpPr>
          <p:cNvPr id="49155" name="Rectangle 3"/>
          <p:cNvSpPr>
            <a:spLocks noGrp="1" noChangeArrowheads="1"/>
          </p:cNvSpPr>
          <p:nvPr>
            <p:ph idx="1"/>
          </p:nvPr>
        </p:nvSpPr>
        <p:spPr>
          <a:xfrm>
            <a:off x="1371600" y="1484784"/>
            <a:ext cx="7772400" cy="3457104"/>
          </a:xfrm>
        </p:spPr>
        <p:txBody>
          <a:bodyPr/>
          <a:lstStyle/>
          <a:p>
            <a:pPr eaLnBrk="1" hangingPunct="1">
              <a:lnSpc>
                <a:spcPct val="80000"/>
              </a:lnSpc>
            </a:pPr>
            <a:r>
              <a:rPr lang="cs-CZ" altLang="en-US" sz="2400" b="1" dirty="0" smtClean="0">
                <a:latin typeface="Tahoma" pitchFamily="34" charset="0"/>
                <a:cs typeface="Times New Roman" pitchFamily="18" charset="0"/>
              </a:rPr>
              <a:t>DNA</a:t>
            </a:r>
            <a:r>
              <a:rPr lang="en-US" altLang="en-US" sz="2400" b="1" dirty="0" smtClean="0">
                <a:latin typeface="Tahoma" pitchFamily="34" charset="0"/>
                <a:cs typeface="Times New Roman" pitchFamily="18" charset="0"/>
              </a:rPr>
              <a:t> analysis</a:t>
            </a:r>
            <a:endParaRPr lang="cs-CZ" altLang="en-US" sz="2400" b="1" dirty="0" smtClean="0">
              <a:latin typeface="Tahoma" pitchFamily="34" charset="0"/>
              <a:cs typeface="Times New Roman" pitchFamily="18" charset="0"/>
            </a:endParaRPr>
          </a:p>
          <a:p>
            <a:pPr lvl="1" eaLnBrk="1" hangingPunct="1">
              <a:lnSpc>
                <a:spcPct val="80000"/>
              </a:lnSpc>
            </a:pPr>
            <a:r>
              <a:rPr lang="en-US" altLang="en-US" sz="2400" dirty="0" smtClean="0">
                <a:latin typeface="Tahoma" pitchFamily="34" charset="0"/>
                <a:cs typeface="Times New Roman" pitchFamily="18" charset="0"/>
              </a:rPr>
              <a:t>Require fine sample preparation, debris elimination, </a:t>
            </a:r>
            <a:r>
              <a:rPr lang="en-US" altLang="en-US" sz="2400" dirty="0" err="1" smtClean="0">
                <a:latin typeface="Tahoma" pitchFamily="34" charset="0"/>
                <a:cs typeface="Times New Roman" pitchFamily="18" charset="0"/>
              </a:rPr>
              <a:t>sw</a:t>
            </a:r>
            <a:r>
              <a:rPr lang="en-US" altLang="en-US" sz="2400" dirty="0" smtClean="0">
                <a:latin typeface="Tahoma" pitchFamily="34" charset="0"/>
                <a:cs typeface="Times New Roman" pitchFamily="18" charset="0"/>
              </a:rPr>
              <a:t> tool for precise analysis of histograms</a:t>
            </a:r>
          </a:p>
          <a:p>
            <a:pPr lvl="1" eaLnBrk="1" hangingPunct="1">
              <a:lnSpc>
                <a:spcPct val="80000"/>
              </a:lnSpc>
            </a:pPr>
            <a:r>
              <a:rPr lang="en-US" altLang="en-US" sz="2400" dirty="0" smtClean="0">
                <a:latin typeface="Tahoma" pitchFamily="34" charset="0"/>
                <a:cs typeface="Times New Roman" pitchFamily="18" charset="0"/>
              </a:rPr>
              <a:t>It is possible to combine with analysis of other parameters e.g. DNA synthesis</a:t>
            </a:r>
          </a:p>
          <a:p>
            <a:pPr eaLnBrk="1" hangingPunct="1">
              <a:lnSpc>
                <a:spcPct val="80000"/>
              </a:lnSpc>
            </a:pPr>
            <a:r>
              <a:rPr lang="en-US" altLang="en-US" sz="2400" b="1" dirty="0" smtClean="0">
                <a:latin typeface="Tahoma" pitchFamily="34" charset="0"/>
                <a:cs typeface="Times New Roman" pitchFamily="18" charset="0"/>
              </a:rPr>
              <a:t>Cell division enumeration</a:t>
            </a:r>
            <a:endParaRPr lang="cs-CZ" altLang="en-US" sz="2400" b="1" dirty="0" smtClean="0">
              <a:latin typeface="Tahoma" pitchFamily="34" charset="0"/>
              <a:cs typeface="Times New Roman" pitchFamily="18" charset="0"/>
            </a:endParaRPr>
          </a:p>
          <a:p>
            <a:pPr lvl="1" eaLnBrk="1" hangingPunct="1">
              <a:lnSpc>
                <a:spcPct val="80000"/>
              </a:lnSpc>
            </a:pPr>
            <a:r>
              <a:rPr lang="en-US" altLang="en-US" sz="2400" dirty="0" smtClean="0">
                <a:latin typeface="Tahoma" pitchFamily="34" charset="0"/>
                <a:cs typeface="Times New Roman" pitchFamily="18" charset="0"/>
              </a:rPr>
              <a:t>Mostly for synchronized populations</a:t>
            </a:r>
          </a:p>
          <a:p>
            <a:pPr eaLnBrk="1" hangingPunct="1">
              <a:lnSpc>
                <a:spcPct val="80000"/>
              </a:lnSpc>
            </a:pPr>
            <a:r>
              <a:rPr lang="cs-CZ" altLang="en-US" sz="2400" b="1" dirty="0" err="1" smtClean="0">
                <a:latin typeface="Tahoma" pitchFamily="34" charset="0"/>
                <a:cs typeface="Times New Roman" pitchFamily="18" charset="0"/>
              </a:rPr>
              <a:t>Fluorescen</a:t>
            </a:r>
            <a:r>
              <a:rPr lang="en-US" altLang="en-US" sz="2400" b="1" dirty="0" smtClean="0">
                <a:latin typeface="Tahoma" pitchFamily="34" charset="0"/>
                <a:cs typeface="Times New Roman" pitchFamily="18" charset="0"/>
              </a:rPr>
              <a:t>t proteins</a:t>
            </a:r>
            <a:endParaRPr lang="cs-CZ" altLang="en-US" sz="2400" b="1" dirty="0" smtClean="0"/>
          </a:p>
          <a:p>
            <a:pPr lvl="1" eaLnBrk="1" hangingPunct="1">
              <a:lnSpc>
                <a:spcPct val="80000"/>
              </a:lnSpc>
            </a:pPr>
            <a:r>
              <a:rPr lang="cs-CZ" altLang="en-US" sz="2400" dirty="0" err="1" smtClean="0"/>
              <a:t>Fucci</a:t>
            </a:r>
            <a:r>
              <a:rPr lang="cs-CZ" altLang="en-US" sz="2400" dirty="0" smtClean="0"/>
              <a:t> – </a:t>
            </a:r>
            <a:r>
              <a:rPr lang="en-US" altLang="en-US" sz="2400" dirty="0" smtClean="0"/>
              <a:t>elegant tool for </a:t>
            </a:r>
            <a:r>
              <a:rPr lang="cs-CZ" altLang="en-US" sz="2400" i="1" dirty="0" smtClean="0"/>
              <a:t>in vitro </a:t>
            </a:r>
            <a:r>
              <a:rPr lang="cs-CZ" altLang="en-US" sz="2400" dirty="0" smtClean="0"/>
              <a:t>a </a:t>
            </a:r>
            <a:r>
              <a:rPr lang="cs-CZ" altLang="en-US" sz="2400" i="1" dirty="0" smtClean="0"/>
              <a:t>in </a:t>
            </a:r>
            <a:r>
              <a:rPr lang="cs-CZ" altLang="en-US" sz="2400" i="1" dirty="0" err="1" smtClean="0"/>
              <a:t>vivo</a:t>
            </a:r>
            <a:r>
              <a:rPr lang="cs-CZ" altLang="en-US" sz="2400" i="1" dirty="0" smtClean="0"/>
              <a:t> </a:t>
            </a:r>
            <a:r>
              <a:rPr lang="en-US" altLang="en-US" sz="2400" dirty="0" smtClean="0"/>
              <a:t>experiments</a:t>
            </a:r>
          </a:p>
          <a:p>
            <a:pPr eaLnBrk="1" hangingPunct="1">
              <a:lnSpc>
                <a:spcPct val="80000"/>
              </a:lnSpc>
            </a:pPr>
            <a:endParaRPr lang="en-US" altLang="en-US" sz="2400" dirty="0" smtClean="0"/>
          </a:p>
        </p:txBody>
      </p:sp>
    </p:spTree>
    <p:extLst>
      <p:ext uri="{BB962C8B-B14F-4D97-AF65-F5344CB8AC3E}">
        <p14:creationId xmlns:p14="http://schemas.microsoft.com/office/powerpoint/2010/main" val="36831087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4" y="188640"/>
            <a:ext cx="7772400" cy="1143000"/>
          </a:xfrm>
        </p:spPr>
        <p:txBody>
          <a:bodyPr/>
          <a:lstStyle/>
          <a:p>
            <a:r>
              <a:rPr lang="cs-CZ" dirty="0" smtClean="0"/>
              <a:t>Trendy: instrumentace</a:t>
            </a:r>
            <a:endParaRPr lang="en-US" dirty="0"/>
          </a:p>
        </p:txBody>
      </p:sp>
    </p:spTree>
    <p:extLst>
      <p:ext uri="{BB962C8B-B14F-4D97-AF65-F5344CB8AC3E}">
        <p14:creationId xmlns:p14="http://schemas.microsoft.com/office/powerpoint/2010/main" val="2647534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50" y="0"/>
            <a:ext cx="8858250" cy="1143000"/>
          </a:xfrm>
        </p:spPr>
        <p:txBody>
          <a:bodyPr>
            <a:noAutofit/>
          </a:bodyPr>
          <a:lstStyle/>
          <a:p>
            <a:pPr lvl="1" algn="ctr" eaLnBrk="1" hangingPunct="1">
              <a:defRPr/>
            </a:pPr>
            <a:r>
              <a:rPr lang="en-US" sz="2400" kern="1200" dirty="0" smtClean="0">
                <a:solidFill>
                  <a:schemeClr val="tx1"/>
                </a:solidFill>
                <a:latin typeface="+mn-lt"/>
                <a:ea typeface="+mn-ea"/>
                <a:cs typeface="+mn-cs"/>
              </a:rPr>
              <a:t>new </a:t>
            </a:r>
            <a:r>
              <a:rPr lang="en-US" sz="2400" kern="1200" dirty="0">
                <a:solidFill>
                  <a:schemeClr val="tx1"/>
                </a:solidFill>
                <a:latin typeface="+mn-lt"/>
                <a:ea typeface="+mn-ea"/>
                <a:cs typeface="+mn-cs"/>
              </a:rPr>
              <a:t>automatic cell cloning assay (ACCA) </a:t>
            </a:r>
            <a:r>
              <a:rPr lang="en-US" sz="2400" kern="1200" dirty="0" smtClean="0">
                <a:solidFill>
                  <a:schemeClr val="tx1"/>
                </a:solidFill>
                <a:latin typeface="+mn-lt"/>
                <a:ea typeface="+mn-ea"/>
                <a:cs typeface="+mn-cs"/>
              </a:rPr>
              <a:t>for determination </a:t>
            </a:r>
            <a:r>
              <a:rPr lang="en-US" sz="2400" kern="1200" dirty="0">
                <a:solidFill>
                  <a:schemeClr val="tx1"/>
                </a:solidFill>
                <a:latin typeface="+mn-lt"/>
                <a:ea typeface="+mn-ea"/>
                <a:cs typeface="+mn-cs"/>
              </a:rPr>
              <a:t>of clonogenic capacity of </a:t>
            </a:r>
            <a:r>
              <a:rPr lang="en-US" sz="2400" kern="1200" dirty="0" smtClean="0">
                <a:solidFill>
                  <a:schemeClr val="tx1"/>
                </a:solidFill>
                <a:latin typeface="+mn-lt"/>
                <a:ea typeface="+mn-ea"/>
                <a:cs typeface="+mn-cs"/>
              </a:rPr>
              <a:t>CSCs</a:t>
            </a:r>
            <a:endParaRPr lang="en-US" sz="2400" kern="1200" dirty="0">
              <a:solidFill>
                <a:schemeClr val="tx1"/>
              </a:solidFill>
              <a:latin typeface="+mn-lt"/>
              <a:ea typeface="+mn-ea"/>
              <a:cs typeface="+mn-cs"/>
            </a:endParaRPr>
          </a:p>
        </p:txBody>
      </p:sp>
      <p:pic>
        <p:nvPicPr>
          <p:cNvPr id="71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323975"/>
            <a:ext cx="38100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825" y="1323975"/>
            <a:ext cx="19304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Skupina 5"/>
          <p:cNvGrpSpPr>
            <a:grpSpLocks/>
          </p:cNvGrpSpPr>
          <p:nvPr/>
        </p:nvGrpSpPr>
        <p:grpSpPr bwMode="auto">
          <a:xfrm>
            <a:off x="4948238" y="1916113"/>
            <a:ext cx="2611437" cy="2100262"/>
            <a:chOff x="4947971" y="1916427"/>
            <a:chExt cx="2612349" cy="2100469"/>
          </a:xfrm>
        </p:grpSpPr>
        <p:pic>
          <p:nvPicPr>
            <p:cNvPr id="71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804" y="2492896"/>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4" name="TextovéPole 12"/>
            <p:cNvSpPr txBox="1">
              <a:spLocks noChangeArrowheads="1"/>
            </p:cNvSpPr>
            <p:nvPr/>
          </p:nvSpPr>
          <p:spPr bwMode="auto">
            <a:xfrm>
              <a:off x="4947971" y="1916427"/>
              <a:ext cx="2612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single cell/well </a:t>
              </a:r>
            </a:p>
            <a:p>
              <a:pPr algn="ctr">
                <a:spcBef>
                  <a:spcPct val="0"/>
                </a:spcBef>
                <a:buClrTx/>
                <a:buSzTx/>
                <a:buFontTx/>
                <a:buNone/>
              </a:pPr>
              <a:r>
                <a:rPr lang="en-US" altLang="cs-CZ" sz="1800">
                  <a:latin typeface="Times" pitchFamily="18" charset="0"/>
                </a:rPr>
                <a:t>up to 384 well plate</a:t>
              </a:r>
            </a:p>
          </p:txBody>
        </p:sp>
      </p:grpSp>
      <p:grpSp>
        <p:nvGrpSpPr>
          <p:cNvPr id="3" name="Skupina 2"/>
          <p:cNvGrpSpPr>
            <a:grpSpLocks/>
          </p:cNvGrpSpPr>
          <p:nvPr/>
        </p:nvGrpSpPr>
        <p:grpSpPr bwMode="auto">
          <a:xfrm>
            <a:off x="3070225" y="2852738"/>
            <a:ext cx="2238375" cy="1517650"/>
            <a:chOff x="3070119" y="2852936"/>
            <a:chExt cx="2237892" cy="1518089"/>
          </a:xfrm>
        </p:grpSpPr>
        <p:cxnSp>
          <p:nvCxnSpPr>
            <p:cNvPr id="5" name="Přímá spojnice se šipkou 4"/>
            <p:cNvCxnSpPr/>
            <p:nvPr/>
          </p:nvCxnSpPr>
          <p:spPr>
            <a:xfrm flipV="1">
              <a:off x="3070119" y="2852936"/>
              <a:ext cx="2237892" cy="15180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3070119" y="2997440"/>
              <a:ext cx="2237892" cy="13719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3070119" y="3140356"/>
              <a:ext cx="2237892" cy="1229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4" name="Skupina 3"/>
          <p:cNvGrpSpPr>
            <a:grpSpLocks/>
          </p:cNvGrpSpPr>
          <p:nvPr/>
        </p:nvGrpSpPr>
        <p:grpSpPr bwMode="auto">
          <a:xfrm>
            <a:off x="3435350" y="3332163"/>
            <a:ext cx="1873250" cy="1147762"/>
            <a:chOff x="3435801" y="3331681"/>
            <a:chExt cx="1872210" cy="1147810"/>
          </a:xfrm>
        </p:grpSpPr>
        <p:cxnSp>
          <p:nvCxnSpPr>
            <p:cNvPr id="31" name="Přímá spojnice se šipkou 30"/>
            <p:cNvCxnSpPr/>
            <p:nvPr/>
          </p:nvCxnSpPr>
          <p:spPr>
            <a:xfrm flipV="1">
              <a:off x="3435801" y="3331681"/>
              <a:ext cx="1872210" cy="11478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Přímá spojnice se šipkou 31"/>
            <p:cNvCxnSpPr/>
            <p:nvPr/>
          </p:nvCxnSpPr>
          <p:spPr>
            <a:xfrm flipV="1">
              <a:off x="3435801" y="3501550"/>
              <a:ext cx="1872210" cy="97635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3" name="Přímá spojnice se šipkou 32"/>
            <p:cNvCxnSpPr/>
            <p:nvPr/>
          </p:nvCxnSpPr>
          <p:spPr>
            <a:xfrm flipV="1">
              <a:off x="3435801" y="3722222"/>
              <a:ext cx="1872210" cy="75726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7" name="Skupina 6"/>
          <p:cNvGrpSpPr>
            <a:grpSpLocks/>
          </p:cNvGrpSpPr>
          <p:nvPr/>
        </p:nvGrpSpPr>
        <p:grpSpPr bwMode="auto">
          <a:xfrm>
            <a:off x="4511675" y="4003675"/>
            <a:ext cx="3244850" cy="1322388"/>
            <a:chOff x="4511548" y="4004138"/>
            <a:chExt cx="3244735" cy="1321900"/>
          </a:xfrm>
        </p:grpSpPr>
        <p:sp>
          <p:nvSpPr>
            <p:cNvPr id="7183" name="TextovéPole 22"/>
            <p:cNvSpPr txBox="1">
              <a:spLocks noChangeArrowheads="1"/>
            </p:cNvSpPr>
            <p:nvPr/>
          </p:nvSpPr>
          <p:spPr bwMode="auto">
            <a:xfrm>
              <a:off x="4511548" y="4004138"/>
              <a:ext cx="3244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re-culture after sorting (2D, 3D)</a:t>
              </a:r>
            </a:p>
          </p:txBody>
        </p:sp>
        <p:cxnSp>
          <p:nvCxnSpPr>
            <p:cNvPr id="7168" name="Přímá spojnice se šipkou 7167"/>
            <p:cNvCxnSpPr/>
            <p:nvPr/>
          </p:nvCxnSpPr>
          <p:spPr>
            <a:xfrm>
              <a:off x="6118041" y="4364368"/>
              <a:ext cx="0" cy="2888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467" y="4736629"/>
              <a:ext cx="689650" cy="58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107" y="4736629"/>
              <a:ext cx="677437" cy="5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Skupina 7"/>
          <p:cNvGrpSpPr>
            <a:grpSpLocks/>
          </p:cNvGrpSpPr>
          <p:nvPr/>
        </p:nvGrpSpPr>
        <p:grpSpPr bwMode="auto">
          <a:xfrm>
            <a:off x="3992563" y="5300663"/>
            <a:ext cx="4611687" cy="1446212"/>
            <a:chOff x="3992544" y="5301208"/>
            <a:chExt cx="4611904" cy="1445582"/>
          </a:xfrm>
        </p:grpSpPr>
        <p:sp>
          <p:nvSpPr>
            <p:cNvPr id="7178" name="TextovéPole 44"/>
            <p:cNvSpPr txBox="1">
              <a:spLocks noChangeArrowheads="1"/>
            </p:cNvSpPr>
            <p:nvPr/>
          </p:nvSpPr>
          <p:spPr bwMode="auto">
            <a:xfrm>
              <a:off x="3992544" y="5589240"/>
              <a:ext cx="4611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analysis: CyQuant, ATP, xCelligence, microscopy</a:t>
              </a:r>
            </a:p>
          </p:txBody>
        </p:sp>
        <p:cxnSp>
          <p:nvCxnSpPr>
            <p:cNvPr id="48" name="Přímá spojnice se šipkou 47"/>
            <p:cNvCxnSpPr/>
            <p:nvPr/>
          </p:nvCxnSpPr>
          <p:spPr>
            <a:xfrm>
              <a:off x="6111956" y="5301208"/>
              <a:ext cx="0" cy="2887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7971" y="6025138"/>
              <a:ext cx="940916" cy="64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5646" y="5949280"/>
              <a:ext cx="1036358" cy="7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200" y="5966456"/>
              <a:ext cx="758243" cy="7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81663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5003" y="1186"/>
            <a:ext cx="7772400" cy="1143000"/>
          </a:xfrm>
        </p:spPr>
        <p:txBody>
          <a:bodyPr>
            <a:normAutofit/>
          </a:bodyPr>
          <a:lstStyle/>
          <a:p>
            <a:r>
              <a:rPr lang="cs-CZ" dirty="0" err="1"/>
              <a:t>Spectral</a:t>
            </a:r>
            <a:r>
              <a:rPr lang="cs-CZ" dirty="0"/>
              <a:t> </a:t>
            </a:r>
            <a:r>
              <a:rPr lang="cs-CZ" dirty="0" err="1"/>
              <a:t>flow</a:t>
            </a:r>
            <a:r>
              <a:rPr lang="cs-CZ" dirty="0"/>
              <a:t> </a:t>
            </a:r>
            <a:r>
              <a:rPr lang="cs-CZ" dirty="0" smtClean="0"/>
              <a:t>cytometry</a:t>
            </a:r>
            <a:br>
              <a:rPr lang="cs-CZ" dirty="0" smtClean="0"/>
            </a:br>
            <a:r>
              <a:rPr lang="cs-CZ" sz="3600" dirty="0" smtClean="0"/>
              <a:t>J.P. Robinson, </a:t>
            </a:r>
            <a:r>
              <a:rPr lang="cs-CZ" sz="3600" dirty="0" err="1" smtClean="0"/>
              <a:t>Purdue</a:t>
            </a:r>
            <a:r>
              <a:rPr lang="cs-CZ" sz="3600" dirty="0" smtClean="0"/>
              <a:t> University</a:t>
            </a:r>
            <a:endParaRPr lang="en-US" dirty="0"/>
          </a:p>
        </p:txBody>
      </p:sp>
      <p:pic>
        <p:nvPicPr>
          <p:cNvPr id="78850" name="Picture 2" descr="J.Paul Robin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582" y="2017936"/>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371" y="1772817"/>
            <a:ext cx="4860032" cy="176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773" y="3763437"/>
            <a:ext cx="4231973" cy="120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816" y="1554882"/>
            <a:ext cx="2424570" cy="23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1414" y="4968727"/>
            <a:ext cx="3240359" cy="163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84930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Spectral</a:t>
            </a:r>
            <a:r>
              <a:rPr lang="cs-CZ" dirty="0" smtClean="0"/>
              <a:t> </a:t>
            </a:r>
            <a:r>
              <a:rPr lang="cs-CZ" dirty="0" err="1" smtClean="0"/>
              <a:t>flow</a:t>
            </a:r>
            <a:r>
              <a:rPr lang="cs-CZ" dirty="0" smtClean="0"/>
              <a:t> cytometry</a:t>
            </a:r>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926063" cy="382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descr="SP6800 Optical B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959182"/>
            <a:ext cx="2381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Flowcell Chip with Laser Sp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268870"/>
            <a:ext cx="214312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5750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Conventional</a:t>
            </a:r>
            <a:r>
              <a:rPr lang="cs-CZ" dirty="0" smtClean="0"/>
              <a:t> vs. </a:t>
            </a:r>
            <a:r>
              <a:rPr lang="cs-CZ" dirty="0" err="1" smtClean="0"/>
              <a:t>spectral</a:t>
            </a:r>
            <a:r>
              <a:rPr lang="cs-CZ" dirty="0" smtClean="0"/>
              <a:t> </a:t>
            </a:r>
            <a:r>
              <a:rPr lang="cs-CZ" dirty="0" err="1" smtClean="0"/>
              <a:t>analysis</a:t>
            </a:r>
            <a:endParaRPr lang="en-US" dirty="0"/>
          </a:p>
        </p:txBody>
      </p:sp>
      <p:pic>
        <p:nvPicPr>
          <p:cNvPr id="6" name="Picture 6" descr="Standard Comp vs SP6800 Spectral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7"/>
            <a:ext cx="6696744" cy="42859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bwMode="auto">
          <a:xfrm>
            <a:off x="1259632" y="4203807"/>
            <a:ext cx="7344816" cy="2142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6796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7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4479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descr="http://reports.cytobank.org/105/v2/images/image_1.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72659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bdélník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Cells were covalently labeled with a bifunctional compound, maleimido-mono-amide-DOTA (mDOTA). This compound can be loaded with a lanthanide(III) isotope ion, and reacts covalently with cellular thiol groups through the maleimide moiety.</a:t>
            </a:r>
            <a:endParaRPr lang="cs-CZ" altLang="en-US" sz="1200">
              <a:latin typeface="Times" pitchFamily="18" charset="0"/>
            </a:endParaRPr>
          </a:p>
        </p:txBody>
      </p:sp>
    </p:spTree>
    <p:extLst>
      <p:ext uri="{BB962C8B-B14F-4D97-AF65-F5344CB8AC3E}">
        <p14:creationId xmlns:p14="http://schemas.microsoft.com/office/powerpoint/2010/main" val="29386227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2" descr="http://reports.cytobank.org/105/v2/images/image_2.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08050"/>
            <a:ext cx="56181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délník 2"/>
          <p:cNvSpPr>
            <a:spLocks noChangeArrowheads="1"/>
          </p:cNvSpPr>
          <p:nvPr/>
        </p:nvSpPr>
        <p:spPr bwMode="auto">
          <a:xfrm>
            <a:off x="1908175" y="51038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Seven unique lanthanide isotopes were used to generate 128 combinations, enough to barcode each sample in a 96-well plate. The seven lanthanide isotopes, their masses and their locations on the 96-well plate are shown.</a:t>
            </a:r>
            <a:endParaRPr lang="cs-CZ" altLang="en-US" sz="1200">
              <a:latin typeface="Times" pitchFamily="18" charset="0"/>
            </a:endParaRPr>
          </a:p>
        </p:txBody>
      </p:sp>
    </p:spTree>
    <p:extLst>
      <p:ext uri="{BB962C8B-B14F-4D97-AF65-F5344CB8AC3E}">
        <p14:creationId xmlns:p14="http://schemas.microsoft.com/office/powerpoint/2010/main" val="38223916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Personální systémy</a:t>
            </a:r>
            <a:endParaRPr lang="en-US" dirty="0"/>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44824"/>
            <a:ext cx="3696854"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933056"/>
            <a:ext cx="3626854" cy="273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5" name="Picture 5" descr="CytoFlex - Features &amp; Flexibil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475" y="476672"/>
            <a:ext cx="3626768" cy="362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9453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Trendy: Reagencie</a:t>
            </a:r>
            <a:endParaRPr lang="en-US" dirty="0"/>
          </a:p>
        </p:txBody>
      </p:sp>
    </p:spTree>
    <p:extLst>
      <p:ext uri="{BB962C8B-B14F-4D97-AF65-F5344CB8AC3E}">
        <p14:creationId xmlns:p14="http://schemas.microsoft.com/office/powerpoint/2010/main" val="34849347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b="1" dirty="0" err="1"/>
              <a:t>PrimeFlow</a:t>
            </a:r>
            <a:r>
              <a:rPr lang="en-US" b="1" dirty="0"/>
              <a:t>™ RNA Assay</a:t>
            </a:r>
            <a:br>
              <a:rPr lang="en-US" b="1" dirty="0"/>
            </a:br>
            <a:endParaRPr lang="en-US" dirty="0"/>
          </a:p>
        </p:txBody>
      </p:sp>
      <p:pic>
        <p:nvPicPr>
          <p:cNvPr id="4" name="Picture 2" descr="PrimeFlow™ RNA Assay Work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28800"/>
            <a:ext cx="504825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129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Briliant Violet </a:t>
            </a:r>
            <a:r>
              <a:rPr lang="cs-CZ" dirty="0" err="1" smtClean="0"/>
              <a:t>polymers</a:t>
            </a:r>
            <a:r>
              <a:rPr lang="cs-CZ" dirty="0" smtClean="0"/>
              <a:t> </a:t>
            </a:r>
            <a:endParaRPr lang="en-US" dirty="0"/>
          </a:p>
        </p:txBody>
      </p:sp>
      <p:pic>
        <p:nvPicPr>
          <p:cNvPr id="132098" name="Picture 2" descr="labelsNew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54864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32100" name="Picture 4" descr="violet_flow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023" y="3284984"/>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32102" name="Picture 6" descr="flow_cytometry_diagra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284984"/>
            <a:ext cx="169545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10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1225550" y="11663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Jaké jsou principy</a:t>
            </a:r>
            <a:r>
              <a:rPr lang="en-US" altLang="cs-CZ" sz="4400" b="0" dirty="0">
                <a:solidFill>
                  <a:schemeClr val="tx2"/>
                </a:solidFill>
                <a:latin typeface="Times New Roman" pitchFamily="18" charset="0"/>
              </a:rPr>
              <a:t>?</a:t>
            </a:r>
          </a:p>
        </p:txBody>
      </p:sp>
      <p:sp>
        <p:nvSpPr>
          <p:cNvPr id="20483" name="Rectangle 5"/>
          <p:cNvSpPr>
            <a:spLocks noChangeArrowheads="1"/>
          </p:cNvSpPr>
          <p:nvPr/>
        </p:nvSpPr>
        <p:spPr bwMode="auto">
          <a:xfrm>
            <a:off x="1187450" y="20605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2800" b="0">
                <a:solidFill>
                  <a:srgbClr val="FF3300"/>
                </a:solidFill>
              </a:rPr>
              <a:t>Rozptyl světla (</a:t>
            </a:r>
            <a:r>
              <a:rPr lang="en-US" altLang="cs-CZ" sz="2800" b="0">
                <a:solidFill>
                  <a:srgbClr val="FF3300"/>
                </a:solidFill>
              </a:rPr>
              <a:t>Light</a:t>
            </a:r>
            <a:r>
              <a:rPr lang="en-US" altLang="cs-CZ" sz="2800" b="0"/>
              <a:t> </a:t>
            </a:r>
            <a:r>
              <a:rPr lang="en-US" altLang="cs-CZ" sz="2800" b="0">
                <a:solidFill>
                  <a:srgbClr val="FF3300"/>
                </a:solidFill>
              </a:rPr>
              <a:t>scatter</a:t>
            </a:r>
            <a:r>
              <a:rPr lang="cs-CZ" altLang="cs-CZ" sz="2800" b="0">
                <a:solidFill>
                  <a:srgbClr val="FF3300"/>
                </a:solidFill>
              </a:rPr>
              <a:t>) </a:t>
            </a:r>
            <a:r>
              <a:rPr lang="cs-CZ" altLang="cs-CZ" sz="2800" b="0"/>
              <a:t>pomocí laseru nebo UV lampy</a:t>
            </a:r>
            <a:endParaRPr lang="en-US" altLang="cs-CZ" sz="2800" b="0"/>
          </a:p>
          <a:p>
            <a:pPr eaLnBrk="1" hangingPunct="1"/>
            <a:r>
              <a:rPr lang="cs-CZ" altLang="cs-CZ" sz="2800" b="0"/>
              <a:t>Detekce specifické flurescence</a:t>
            </a:r>
            <a:endParaRPr lang="en-US" altLang="cs-CZ" sz="2800" b="0"/>
          </a:p>
          <a:p>
            <a:pPr eaLnBrk="1" hangingPunct="1"/>
            <a:r>
              <a:rPr lang="cs-CZ" altLang="cs-CZ" sz="2800" b="0">
                <a:solidFill>
                  <a:srgbClr val="FF3300"/>
                </a:solidFill>
              </a:rPr>
              <a:t>Hydrodynamicky </a:t>
            </a:r>
            <a:r>
              <a:rPr lang="cs-CZ" altLang="cs-CZ" sz="2800" b="0"/>
              <a:t>zaostřený proud částic</a:t>
            </a:r>
            <a:endParaRPr lang="en-US" altLang="cs-CZ" sz="2800" b="0"/>
          </a:p>
          <a:p>
            <a:pPr eaLnBrk="1" hangingPunct="1"/>
            <a:r>
              <a:rPr lang="cs-CZ" altLang="cs-CZ" sz="2800" b="0">
                <a:solidFill>
                  <a:srgbClr val="FF3300"/>
                </a:solidFill>
              </a:rPr>
              <a:t>Elektrostatická </a:t>
            </a:r>
            <a:r>
              <a:rPr lang="cs-CZ" altLang="cs-CZ" sz="2800" b="0"/>
              <a:t>separace částic</a:t>
            </a:r>
            <a:endParaRPr lang="en-US" altLang="cs-CZ" sz="2800" b="0"/>
          </a:p>
          <a:p>
            <a:pPr eaLnBrk="1" hangingPunct="1"/>
            <a:r>
              <a:rPr lang="cs-CZ" altLang="cs-CZ" sz="2800" b="0"/>
              <a:t>Možnost</a:t>
            </a:r>
            <a:r>
              <a:rPr lang="cs-CZ" altLang="cs-CZ" sz="2800" b="0">
                <a:solidFill>
                  <a:srgbClr val="FF3300"/>
                </a:solidFill>
              </a:rPr>
              <a:t> multivariační </a:t>
            </a:r>
            <a:r>
              <a:rPr lang="cs-CZ" altLang="cs-CZ" sz="2800" b="0"/>
              <a:t>analýzy dat</a:t>
            </a:r>
            <a:endParaRPr lang="en-US" altLang="cs-CZ" sz="2800" b="0"/>
          </a:p>
        </p:txBody>
      </p:sp>
      <p:sp>
        <p:nvSpPr>
          <p:cNvPr id="20484" name="Text Box 6"/>
          <p:cNvSpPr txBox="1">
            <a:spLocks noChangeArrowheads="1"/>
          </p:cNvSpPr>
          <p:nvPr/>
        </p:nvSpPr>
        <p:spPr bwMode="auto">
          <a:xfrm>
            <a:off x="1763688" y="6524624"/>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dirty="0">
                <a:latin typeface="Times" pitchFamily="18" charset="0"/>
              </a:rPr>
              <a:t>Upraveno podle J.P. Robinson </a:t>
            </a:r>
            <a:r>
              <a:rPr lang="cs-CZ" altLang="cs-CZ" sz="1000" b="0" dirty="0" err="1">
                <a:latin typeface="Times" pitchFamily="18" charset="0"/>
              </a:rPr>
              <a:t>Purdue</a:t>
            </a:r>
            <a:r>
              <a:rPr lang="cs-CZ" altLang="cs-CZ" sz="1000" b="0" dirty="0">
                <a:latin typeface="Times" pitchFamily="18" charset="0"/>
              </a:rPr>
              <a:t> University BMS 631</a:t>
            </a:r>
          </a:p>
        </p:txBody>
      </p:sp>
    </p:spTree>
    <p:extLst>
      <p:ext uri="{BB962C8B-B14F-4D97-AF65-F5344CB8AC3E}">
        <p14:creationId xmlns:p14="http://schemas.microsoft.com/office/powerpoint/2010/main" val="1676991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1479550" y="0"/>
            <a:ext cx="7772400" cy="1143000"/>
          </a:xfrm>
        </p:spPr>
        <p:txBody>
          <a:bodyPr/>
          <a:lstStyle/>
          <a:p>
            <a:r>
              <a:rPr lang="en-US" altLang="en-US"/>
              <a:t>Shrnut</a:t>
            </a:r>
            <a:r>
              <a:rPr lang="cs-CZ" altLang="en-US"/>
              <a:t>í přednášky</a:t>
            </a:r>
            <a:endParaRPr lang="en-US" altLang="en-US"/>
          </a:p>
        </p:txBody>
      </p:sp>
      <p:sp>
        <p:nvSpPr>
          <p:cNvPr id="698371" name="Rectangle 3"/>
          <p:cNvSpPr>
            <a:spLocks noGrp="1" noChangeArrowheads="1"/>
          </p:cNvSpPr>
          <p:nvPr>
            <p:ph idx="1"/>
          </p:nvPr>
        </p:nvSpPr>
        <p:spPr>
          <a:xfrm>
            <a:off x="1691680" y="1412776"/>
            <a:ext cx="7232650" cy="4046538"/>
          </a:xfrm>
        </p:spPr>
        <p:txBody>
          <a:bodyPr/>
          <a:lstStyle/>
          <a:p>
            <a:pPr>
              <a:buFont typeface="Wingdings" pitchFamily="2" charset="2"/>
              <a:buNone/>
            </a:pPr>
            <a:r>
              <a:rPr lang="cs-CZ" altLang="en-US" sz="2800" b="1" dirty="0"/>
              <a:t>průtoková </a:t>
            </a:r>
            <a:r>
              <a:rPr lang="cs-CZ" altLang="en-US" sz="2800" b="1" dirty="0" err="1"/>
              <a:t>cytometrie</a:t>
            </a:r>
            <a:r>
              <a:rPr lang="cs-CZ" altLang="en-US" sz="2800" b="1" dirty="0"/>
              <a:t>:</a:t>
            </a:r>
            <a:endParaRPr lang="cs-CZ" altLang="en-US" sz="2800" dirty="0"/>
          </a:p>
          <a:p>
            <a:r>
              <a:rPr lang="cs-CZ" altLang="en-US" sz="2800" dirty="0"/>
              <a:t>nabízí široké spektrum aplikací</a:t>
            </a:r>
            <a:r>
              <a:rPr lang="en-US" altLang="en-US" sz="2800" dirty="0"/>
              <a:t>;</a:t>
            </a:r>
            <a:endParaRPr lang="cs-CZ" altLang="en-US" sz="2800" dirty="0"/>
          </a:p>
          <a:p>
            <a:r>
              <a:rPr lang="cs-CZ" altLang="en-US" sz="2800" dirty="0"/>
              <a:t>rychlý způsob </a:t>
            </a:r>
            <a:r>
              <a:rPr lang="cs-CZ" altLang="en-US" sz="2800" dirty="0" smtClean="0"/>
              <a:t>analýzy a separace </a:t>
            </a:r>
            <a:r>
              <a:rPr lang="cs-CZ" altLang="en-US" sz="2800" dirty="0"/>
              <a:t>heterogenních populací</a:t>
            </a:r>
            <a:r>
              <a:rPr lang="en-US" altLang="en-US" sz="2800" dirty="0"/>
              <a:t>;</a:t>
            </a:r>
            <a:endParaRPr lang="cs-CZ" altLang="en-US" sz="2800" dirty="0"/>
          </a:p>
          <a:p>
            <a:r>
              <a:rPr lang="cs-CZ" altLang="en-US" sz="2800" dirty="0"/>
              <a:t>s</a:t>
            </a:r>
            <a:r>
              <a:rPr lang="en-US" altLang="en-US" sz="2800" dirty="0" err="1"/>
              <a:t>eparace</a:t>
            </a:r>
            <a:r>
              <a:rPr lang="en-US" altLang="en-US" sz="2800" dirty="0"/>
              <a:t> </a:t>
            </a:r>
            <a:r>
              <a:rPr lang="en-US" altLang="en-US" sz="2800" dirty="0" err="1"/>
              <a:t>populac</a:t>
            </a:r>
            <a:r>
              <a:rPr lang="cs-CZ" altLang="en-US" sz="2800" dirty="0"/>
              <a:t>í;</a:t>
            </a:r>
          </a:p>
          <a:p>
            <a:r>
              <a:rPr lang="cs-CZ" altLang="en-US" sz="2800" dirty="0" err="1"/>
              <a:t>multiparametrové</a:t>
            </a:r>
            <a:r>
              <a:rPr lang="cs-CZ" altLang="en-US" sz="2800" dirty="0"/>
              <a:t> analýzy</a:t>
            </a:r>
          </a:p>
          <a:p>
            <a:endParaRPr lang="en-US" altLang="en-US" sz="2800" dirty="0"/>
          </a:p>
          <a:p>
            <a:pPr>
              <a:buFont typeface="Wingdings" pitchFamily="2" charset="2"/>
              <a:buNone/>
            </a:pPr>
            <a:endParaRPr lang="cs-CZ" altLang="en-US" sz="2800" dirty="0"/>
          </a:p>
          <a:p>
            <a:pPr>
              <a:buFont typeface="Wingdings" pitchFamily="2" charset="2"/>
              <a:buNone/>
            </a:pPr>
            <a:endParaRPr lang="en-US" altLang="en-US" sz="2800" dirty="0"/>
          </a:p>
        </p:txBody>
      </p:sp>
    </p:spTree>
    <p:extLst>
      <p:ext uri="{BB962C8B-B14F-4D97-AF65-F5344CB8AC3E}">
        <p14:creationId xmlns:p14="http://schemas.microsoft.com/office/powerpoint/2010/main" val="3449600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sablona-modra-svetl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Sablona_prezentace_zelena</Template>
  <TotalTime>1247</TotalTime>
  <Words>2392</Words>
  <Application>Microsoft Office PowerPoint</Application>
  <PresentationFormat>Předvádění na obrazovce (4:3)</PresentationFormat>
  <Paragraphs>701</Paragraphs>
  <Slides>90</Slides>
  <Notes>70</Notes>
  <HiddenSlides>0</HiddenSlides>
  <MMClips>1</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90</vt:i4>
      </vt:variant>
    </vt:vector>
  </HeadingPairs>
  <TitlesOfParts>
    <vt:vector size="92" baseType="lpstr">
      <vt:lpstr>sablona-modra-svetla</vt:lpstr>
      <vt:lpstr>SPW 10.0 Graph</vt:lpstr>
      <vt:lpstr>Karel Souček &amp; Radek Fedr  Biofyzikální ústav AV ČR, Masarykova Univerzita, FNUSA-ICRC</vt:lpstr>
      <vt:lpstr>Tyto částice mají něco společného …</vt:lpstr>
      <vt:lpstr>Komerční zařízení a vývoj</vt:lpstr>
      <vt:lpstr>Cytometry Publications/Year </vt:lpstr>
      <vt:lpstr>Co je průtokový cytometr?</vt:lpstr>
      <vt:lpstr>Signal processing</vt:lpstr>
      <vt:lpstr>Co můžeme analyzovat pomocí průtokové cytometrie?</vt:lpstr>
      <vt:lpstr>new automatic cell cloning assay (ACCA) for determination of clonogenic capacity of CSCs</vt:lpstr>
      <vt:lpstr>Prezentace aplikace PowerPoint</vt:lpstr>
      <vt:lpstr>Stain Your Own Cell </vt:lpstr>
      <vt:lpstr>Historie barvení biologických materiálů</vt:lpstr>
      <vt:lpstr>Rozptyl světla</vt:lpstr>
      <vt:lpstr>Prezentace aplikace PowerPoint</vt:lpstr>
      <vt:lpstr>Prezentace aplikace PowerPoint</vt:lpstr>
      <vt:lpstr>Prezentace aplikace PowerPoint</vt:lpstr>
      <vt:lpstr>Prezentace aplikace PowerPoint</vt:lpstr>
      <vt:lpstr>Prezentace aplikace PowerPoint</vt:lpstr>
      <vt:lpstr>Wallace Coulter</vt:lpstr>
      <vt:lpstr>Jak počítat buňky?</vt:lpstr>
      <vt:lpstr>Roche Innovatis Cedex</vt:lpstr>
      <vt:lpstr>Coulter Counter</vt:lpstr>
      <vt:lpstr>Coulter Counter</vt:lpstr>
      <vt:lpstr>Beckman Coulter</vt:lpstr>
      <vt:lpstr>Roche Innovatis CASY TT</vt:lpstr>
      <vt:lpstr>Prezentace aplikace PowerPoint</vt:lpstr>
      <vt:lpstr>Prezentace aplikace PowerPoint</vt:lpstr>
      <vt:lpstr>Mack Fulwyler- sorter</vt:lpstr>
      <vt:lpstr>Richard Sweet</vt:lpstr>
      <vt:lpstr>Prezentace aplikace PowerPoint</vt:lpstr>
      <vt:lpstr>Mack Fulwyler- sorter</vt:lpstr>
      <vt:lpstr>Prezentace aplikace PowerPoint</vt:lpstr>
      <vt:lpstr>Prezentace aplikace PowerPoint</vt:lpstr>
      <vt:lpstr>K čemu to všechno je… například…</vt:lpstr>
      <vt:lpstr>Prezentace aplikace PowerPoint</vt:lpstr>
      <vt:lpstr>Prezentace aplikace PowerPoint</vt:lpstr>
      <vt:lpstr>Prezentace aplikace PowerPoint</vt:lpstr>
      <vt:lpstr>Způsoby pro zobrazení dat</vt:lpstr>
      <vt:lpstr>Vícebarevné analýzy generují mnoho dat…</vt:lpstr>
      <vt:lpstr>Prezentace aplikace PowerPoint</vt:lpstr>
      <vt:lpstr>Cell tracking and proliferation</vt:lpstr>
      <vt:lpstr>Prezentace aplikace PowerPoint</vt:lpstr>
      <vt:lpstr>Approaches</vt:lpstr>
      <vt:lpstr>Buněčný cyklus</vt:lpstr>
      <vt:lpstr>Prezentace aplikace PowerPoint</vt:lpstr>
      <vt:lpstr>Prezentace aplikace PowerPoint</vt:lpstr>
      <vt:lpstr>Prezentace aplikace PowerPoint</vt:lpstr>
      <vt:lpstr>Cell cycle histogram: how to analyze?</vt:lpstr>
      <vt:lpstr>Prezentace aplikace PowerPoint</vt:lpstr>
      <vt:lpstr>Prezentace aplikace PowerPoint</vt:lpstr>
      <vt:lpstr>Prezentace aplikace PowerPoint</vt:lpstr>
      <vt:lpstr>Prezentace aplikace PowerPoint</vt:lpstr>
      <vt:lpstr>Click azide/alkyne reaction </vt:lpstr>
      <vt:lpstr>Click-IT (Invitrogen) applications  analysis of DNA synthesis (EdU - 5-Ethynyl-2'-deoxyuridine)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Flow cytometry most common application</vt:lpstr>
      <vt:lpstr>Example of final set-up</vt:lpstr>
      <vt:lpstr>Example of final results (DU-145)</vt:lpstr>
      <vt:lpstr>Example of final results</vt:lpstr>
      <vt:lpstr>The Nobel Prize in Chemistry 2008 </vt:lpstr>
      <vt:lpstr>Fluorescent proteins </vt:lpstr>
      <vt:lpstr>Fluorescent proteins</vt:lpstr>
      <vt:lpstr>Prezentace aplikace PowerPoint</vt:lpstr>
      <vt:lpstr>Fluorescent proteins</vt:lpstr>
      <vt:lpstr>Roger Tsien</vt:lpstr>
      <vt:lpstr>Prezentace aplikace PowerPoint</vt:lpstr>
      <vt:lpstr>Fucci  (fluorescent ubiquitination-based cell cycle indicator) cells</vt:lpstr>
      <vt:lpstr>Prezentace aplikace PowerPoint</vt:lpstr>
      <vt:lpstr>Fucci</vt:lpstr>
      <vt:lpstr>Summary</vt:lpstr>
      <vt:lpstr>Trendy: instrumentace</vt:lpstr>
      <vt:lpstr>Spectral flow cytometry J.P. Robinson, Purdue University</vt:lpstr>
      <vt:lpstr>Spectral flow cytometry</vt:lpstr>
      <vt:lpstr>Conventional vs. spectral analysis</vt:lpstr>
      <vt:lpstr>Prezentace aplikace PowerPoint</vt:lpstr>
      <vt:lpstr>Single Cell Mass Cytometry</vt:lpstr>
      <vt:lpstr>Single Cell Mass Cytometry</vt:lpstr>
      <vt:lpstr>Personální systémy</vt:lpstr>
      <vt:lpstr>Trendy: Reagencie</vt:lpstr>
      <vt:lpstr>PrimeFlow™ RNA Assay </vt:lpstr>
      <vt:lpstr>Briliant Violet polymers </vt:lpstr>
      <vt:lpstr>Shrnutí přednášky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ksoucek</dc:creator>
  <cp:lastModifiedBy>ksoucek</cp:lastModifiedBy>
  <cp:revision>14</cp:revision>
  <dcterms:created xsi:type="dcterms:W3CDTF">2015-10-24T03:12:08Z</dcterms:created>
  <dcterms:modified xsi:type="dcterms:W3CDTF">2015-10-27T14:53:00Z</dcterms:modified>
</cp:coreProperties>
</file>