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470" r:id="rId2"/>
    <p:sldId id="471" r:id="rId3"/>
    <p:sldId id="472" r:id="rId4"/>
    <p:sldId id="508" r:id="rId5"/>
    <p:sldId id="509" r:id="rId6"/>
    <p:sldId id="507" r:id="rId7"/>
    <p:sldId id="510" r:id="rId8"/>
    <p:sldId id="511" r:id="rId9"/>
    <p:sldId id="512" r:id="rId10"/>
    <p:sldId id="513" r:id="rId11"/>
    <p:sldId id="514" r:id="rId12"/>
    <p:sldId id="523" r:id="rId13"/>
    <p:sldId id="515" r:id="rId14"/>
    <p:sldId id="554" r:id="rId15"/>
    <p:sldId id="522" r:id="rId16"/>
    <p:sldId id="516" r:id="rId17"/>
    <p:sldId id="517" r:id="rId18"/>
    <p:sldId id="518" r:id="rId19"/>
    <p:sldId id="524" r:id="rId20"/>
    <p:sldId id="519" r:id="rId21"/>
    <p:sldId id="525" r:id="rId22"/>
    <p:sldId id="534" r:id="rId23"/>
    <p:sldId id="530" r:id="rId24"/>
    <p:sldId id="532" r:id="rId25"/>
    <p:sldId id="531" r:id="rId26"/>
    <p:sldId id="526" r:id="rId27"/>
    <p:sldId id="533" r:id="rId28"/>
    <p:sldId id="529" r:id="rId29"/>
    <p:sldId id="535" r:id="rId30"/>
    <p:sldId id="536" r:id="rId31"/>
    <p:sldId id="537" r:id="rId32"/>
    <p:sldId id="538" r:id="rId33"/>
    <p:sldId id="539" r:id="rId34"/>
    <p:sldId id="520" r:id="rId35"/>
    <p:sldId id="521" r:id="rId36"/>
    <p:sldId id="540" r:id="rId37"/>
    <p:sldId id="547" r:id="rId38"/>
    <p:sldId id="552" r:id="rId39"/>
    <p:sldId id="541" r:id="rId40"/>
    <p:sldId id="542" r:id="rId41"/>
    <p:sldId id="543" r:id="rId42"/>
    <p:sldId id="553" r:id="rId43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  <a:srgbClr val="DE0000"/>
    <a:srgbClr val="CCFF99"/>
    <a:srgbClr val="003399"/>
    <a:srgbClr val="FFCCFF"/>
    <a:srgbClr val="FFFF66"/>
    <a:srgbClr val="FFFF00"/>
    <a:srgbClr val="99CCFF"/>
    <a:srgbClr val="CCECFF"/>
    <a:srgbClr val="CCFF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017" autoAdjust="0"/>
    <p:restoredTop sz="94660" autoAdjust="0"/>
  </p:normalViewPr>
  <p:slideViewPr>
    <p:cSldViewPr snapToGrid="0" showGuides="1">
      <p:cViewPr varScale="1">
        <p:scale>
          <a:sx n="116" d="100"/>
          <a:sy n="116" d="100"/>
        </p:scale>
        <p:origin x="-1092" y="-114"/>
      </p:cViewPr>
      <p:guideLst>
        <p:guide orient="horz" pos="236"/>
        <p:guide pos="33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88" d="100"/>
          <a:sy n="88" d="100"/>
        </p:scale>
        <p:origin x="-3870" y="-108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31BDDE-5303-4686-8093-853AFB8B7D1B}" type="datetimeFigureOut">
              <a:rPr lang="cs-CZ" smtClean="0"/>
              <a:pPr/>
              <a:t>8.12.2015</a:t>
            </a:fld>
            <a:endParaRPr lang="cs-CZ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D6C80-E464-4F32-9F04-3F7E2590FA4E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5A520E-0444-46F9-A418-2FDDD45919CB}" type="slidenum">
              <a:rPr lang="cs-CZ" smtClean="0"/>
              <a:pPr>
                <a:defRPr/>
              </a:pPr>
              <a:t>27</a:t>
            </a:fld>
            <a:endParaRPr lang="cs-CZ" smtClean="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8.12.2015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8.12.2015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8.12.2015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8.12.2015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8.12.2015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8.12.2015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8.12.2015</a:t>
            </a:fld>
            <a:endParaRPr lang="cs-CZ" dirty="0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8.12.2015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8.12.2015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8.12.2015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FCEBA-7D9A-4037-A856-9E28FB174A6A}" type="datetimeFigureOut">
              <a:rPr lang="cs-CZ" smtClean="0"/>
              <a:pPr/>
              <a:t>8.12.2015</a:t>
            </a:fld>
            <a:endParaRPr lang="cs-CZ" dirty="0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BFCEBA-7D9A-4037-A856-9E28FB174A6A}" type="datetimeFigureOut">
              <a:rPr lang="cs-CZ" smtClean="0"/>
              <a:pPr/>
              <a:t>8.12.2015</a:t>
            </a:fld>
            <a:endParaRPr lang="cs-CZ" dirty="0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FCBC9-8ECF-41D7-85A2-03E39C8AF0BF}" type="slidenum">
              <a:rPr lang="cs-CZ" smtClean="0"/>
              <a:pPr/>
              <a:t>‹#›</a:t>
            </a:fld>
            <a:endParaRPr lang="cs-CZ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743602" y="1454598"/>
            <a:ext cx="7548880" cy="3139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cs-CZ" sz="6600" b="1" dirty="0" smtClean="0">
                <a:ln w="3175">
                  <a:solidFill>
                    <a:schemeClr val="tx1"/>
                  </a:solidFill>
                </a:ln>
                <a:solidFill>
                  <a:srgbClr val="E6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SELEKCE A JEJÍ INTERAKCE </a:t>
            </a:r>
            <a:endParaRPr lang="cs-CZ" sz="6600" b="1" dirty="0">
              <a:ln w="3175">
                <a:solidFill>
                  <a:schemeClr val="tx1"/>
                </a:solidFill>
              </a:ln>
              <a:solidFill>
                <a:srgbClr val="FF33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b="6019"/>
          <a:stretch>
            <a:fillRect/>
          </a:stretch>
        </p:blipFill>
        <p:spPr bwMode="auto">
          <a:xfrm>
            <a:off x="517525" y="2074166"/>
            <a:ext cx="3464653" cy="231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0832" y="1838897"/>
            <a:ext cx="3421383" cy="2399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517525" y="286682"/>
            <a:ext cx="78037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/>
            <a:r>
              <a:rPr lang="cs-CZ" sz="2400" dirty="0" smtClean="0">
                <a:latin typeface="Arial" pitchFamily="34" charset="0"/>
                <a:cs typeface="Arial" pitchFamily="34" charset="0"/>
              </a:rPr>
              <a:t>Adaptaci nelze vysvětlit pouze z hlediska reprodukčních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zdatností jednotlivých genotypů.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17525" y="4629694"/>
            <a:ext cx="785182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/>
            <a:r>
              <a:rPr lang="cs-CZ" sz="2000" dirty="0" smtClean="0">
                <a:latin typeface="Arial" pitchFamily="34" charset="0"/>
                <a:cs typeface="Arial" pitchFamily="34" charset="0"/>
              </a:rPr>
              <a:t>Ani úplná znalost fitness každého jedince nestačí k predikci dopadu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selekce – potřebujeme znát i populační strukturu.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17525" y="5517374"/>
            <a:ext cx="755687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32000"/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Výsledek adaptivní evoluce je určen interakcí mezi 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>	rozdíly ve fitness a populační strukturou.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2288998" y="1390739"/>
            <a:ext cx="2777952" cy="672954"/>
          </a:xfrm>
          <a:prstGeom prst="wedgeRectCallout">
            <a:avLst>
              <a:gd name="adj1" fmla="val 21226"/>
              <a:gd name="adj2" fmla="val 82622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v obou případech stejné </a:t>
            </a:r>
            <a:r>
              <a:rPr lang="cs-CZ" sz="1600" i="1" dirty="0" smtClean="0">
                <a:latin typeface="Arial" pitchFamily="34" charset="0"/>
                <a:sym typeface="Symbol"/>
              </a:rPr>
              <a:t>w</a:t>
            </a:r>
            <a:r>
              <a:rPr lang="cs-CZ" sz="1600" dirty="0" smtClean="0">
                <a:latin typeface="Arial" pitchFamily="34" charset="0"/>
                <a:sym typeface="Symbol"/>
              </a:rPr>
              <a:t> genotypů  různé výsledky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cxnSp>
        <p:nvCxnSpPr>
          <p:cNvPr id="10" name="Přímá spojovací šipka 9"/>
          <p:cNvCxnSpPr/>
          <p:nvPr/>
        </p:nvCxnSpPr>
        <p:spPr>
          <a:xfrm flipV="1">
            <a:off x="1187669" y="2154620"/>
            <a:ext cx="367863" cy="409906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Přímá spojovací šipka 11"/>
          <p:cNvCxnSpPr/>
          <p:nvPr/>
        </p:nvCxnSpPr>
        <p:spPr>
          <a:xfrm flipH="1" flipV="1">
            <a:off x="527050" y="2816772"/>
            <a:ext cx="276991" cy="68320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/>
          <p:cNvCxnSpPr/>
          <p:nvPr/>
        </p:nvCxnSpPr>
        <p:spPr>
          <a:xfrm flipV="1">
            <a:off x="5454869" y="2117834"/>
            <a:ext cx="310056" cy="509752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275118" y="371475"/>
            <a:ext cx="42755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Interakce selekce a toku genů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17525" y="1233182"/>
            <a:ext cx="628409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tok genů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příliv nových alel + změna jejich frekvencí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symetrický tok: 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–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m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(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1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–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/>
              </a:rPr>
              <a:t>2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246" y="2436567"/>
            <a:ext cx="3935965" cy="793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Šipka doprava 5"/>
          <p:cNvSpPr/>
          <p:nvPr/>
        </p:nvSpPr>
        <p:spPr>
          <a:xfrm>
            <a:off x="3540154" y="2692866"/>
            <a:ext cx="511728" cy="276837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n w="6350">
                <a:solidFill>
                  <a:schemeClr val="tx1"/>
                </a:solidFill>
              </a:ln>
              <a:solidFill>
                <a:srgbClr val="DE0000"/>
              </a:solidFill>
            </a:endParaRPr>
          </a:p>
        </p:txBody>
      </p:sp>
      <p:cxnSp>
        <p:nvCxnSpPr>
          <p:cNvPr id="8" name="Přímá spojovací šipka 7"/>
          <p:cNvCxnSpPr/>
          <p:nvPr/>
        </p:nvCxnSpPr>
        <p:spPr>
          <a:xfrm flipH="1">
            <a:off x="3045204" y="2097248"/>
            <a:ext cx="243280" cy="528506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ovéPole 8"/>
          <p:cNvSpPr txBox="1"/>
          <p:nvPr/>
        </p:nvSpPr>
        <p:spPr>
          <a:xfrm>
            <a:off x="517525" y="3407328"/>
            <a:ext cx="8553945" cy="29546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směr změny v důsledku toku genů: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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Mathematica3"/>
              </a:rPr>
              <a:t>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Mathematica3"/>
              </a:rPr>
              <a:t>p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Mathematica3"/>
              </a:rPr>
              <a:t>2</a:t>
            </a:r>
            <a:endParaRPr lang="cs-CZ" sz="2000" dirty="0" smtClean="0">
              <a:latin typeface="Arial" pitchFamily="34" charset="0"/>
              <a:cs typeface="Arial" pitchFamily="34" charset="0"/>
              <a:sym typeface="Mathematica3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Mathematica3"/>
              </a:rPr>
              <a:t>směr změny v důsledku selekce v dému 1: frekvence alel, systém páření,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Mathematica3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Mathematica3"/>
              </a:rPr>
              <a:t>	fitness genotypů</a:t>
            </a: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 selekce a tok genů nemusí mít stejný směr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endParaRPr lang="cs-CZ" sz="24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algn="ctr" defTabSz="540000">
              <a:spcAft>
                <a:spcPts val="1200"/>
              </a:spcAft>
            </a:pP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Přírodní výběr působí jako selektivní filtr zpomalující/blokující</a:t>
            </a:r>
            <a:b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tok některých genů a napomáhající šíření jiných genů.</a:t>
            </a:r>
            <a:endParaRPr lang="cs-CZ" sz="2400" dirty="0">
              <a:solidFill>
                <a:srgbClr val="DE0000"/>
              </a:solidFill>
              <a:latin typeface="Symbol" pitchFamily="18" charset="2"/>
              <a:cs typeface="Arial" pitchFamily="34" charset="0"/>
            </a:endParaRP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527050" y="2518759"/>
            <a:ext cx="2457450" cy="6191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609342" y="371475"/>
            <a:ext cx="3607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Interakce selekce a </a:t>
            </a:r>
            <a:r>
              <a:rPr lang="en-US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driftu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27050" y="3351936"/>
            <a:ext cx="8108310" cy="17235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Na rozdíl od toku genů směr změny 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</a:t>
            </a:r>
            <a:r>
              <a:rPr lang="cs-CZ" sz="2400" i="1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 způsobené driftem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z generace na generaci kolísá</a:t>
            </a: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 neexistuje konzistentní zesilování, nebo zpomalování 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	účinků selekce</a:t>
            </a:r>
            <a:endParaRPr lang="cs-CZ" sz="24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1082565" y="1520276"/>
            <a:ext cx="2457450" cy="619125"/>
          </a:xfrm>
          <a:prstGeom prst="rect">
            <a:avLst/>
          </a:prstGeom>
          <a:noFill/>
        </p:spPr>
      </p:pic>
      <p:sp>
        <p:nvSpPr>
          <p:cNvPr id="10" name="Obdélník 9"/>
          <p:cNvSpPr/>
          <p:nvPr/>
        </p:nvSpPr>
        <p:spPr>
          <a:xfrm>
            <a:off x="2610116" y="1404006"/>
            <a:ext cx="967946" cy="807308"/>
          </a:xfrm>
          <a:prstGeom prst="rect">
            <a:avLst/>
          </a:pr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1" name="Přímá spojovací šipka 10"/>
          <p:cNvCxnSpPr/>
          <p:nvPr/>
        </p:nvCxnSpPr>
        <p:spPr>
          <a:xfrm flipH="1">
            <a:off x="2017987" y="2322786"/>
            <a:ext cx="777765" cy="914400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609342" y="371475"/>
            <a:ext cx="3607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Interakce selekce a driftu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http://images.npg.org.uk/264_325/8/9/mw934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6466" y="1638601"/>
            <a:ext cx="2133600" cy="3095625"/>
          </a:xfrm>
          <a:prstGeom prst="rect">
            <a:avLst/>
          </a:prstGeom>
          <a:noFill/>
        </p:spPr>
      </p:pic>
      <p:sp>
        <p:nvSpPr>
          <p:cNvPr id="5" name="Oválný popisek 4"/>
          <p:cNvSpPr/>
          <p:nvPr/>
        </p:nvSpPr>
        <p:spPr>
          <a:xfrm>
            <a:off x="3624650" y="1128583"/>
            <a:ext cx="3848206" cy="1824824"/>
          </a:xfrm>
          <a:prstGeom prst="wedgeEllipseCallout">
            <a:avLst>
              <a:gd name="adj1" fmla="val -78659"/>
              <a:gd name="adj2" fmla="val 49195"/>
            </a:avLst>
          </a:prstGeom>
          <a:solidFill>
            <a:srgbClr val="CCEC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Drift může hrát </a:t>
            </a:r>
          </a:p>
          <a:p>
            <a:pPr algn="ctr"/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 adaptivní evoluci roli pouze je-li populace extrémně malá...</a:t>
            </a:r>
            <a:endParaRPr lang="cs-CZ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válný popisek 6"/>
          <p:cNvSpPr/>
          <p:nvPr/>
        </p:nvSpPr>
        <p:spPr>
          <a:xfrm>
            <a:off x="3155518" y="3216166"/>
            <a:ext cx="3287324" cy="1366345"/>
          </a:xfrm>
          <a:prstGeom prst="wedgeEllipseCallout">
            <a:avLst>
              <a:gd name="adj1" fmla="val -71752"/>
              <a:gd name="adj2" fmla="val -65815"/>
            </a:avLst>
          </a:prstGeom>
          <a:solidFill>
            <a:srgbClr val="99CC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... nebo jde-li o nově vzniklou mutaci.</a:t>
            </a:r>
            <a:endParaRPr lang="cs-CZ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261241" y="471914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R.A.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Fisher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609342" y="371475"/>
            <a:ext cx="3607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Interakce selekce a driftu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http://images.npg.org.uk/264_325/8/9/mw934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6466" y="1638601"/>
            <a:ext cx="2133600" cy="3095625"/>
          </a:xfrm>
          <a:prstGeom prst="rect">
            <a:avLst/>
          </a:prstGeom>
          <a:noFill/>
        </p:spPr>
      </p:pic>
      <p:sp>
        <p:nvSpPr>
          <p:cNvPr id="5" name="Oválný popisek 4"/>
          <p:cNvSpPr/>
          <p:nvPr/>
        </p:nvSpPr>
        <p:spPr>
          <a:xfrm>
            <a:off x="3624649" y="1128583"/>
            <a:ext cx="4118919" cy="1449860"/>
          </a:xfrm>
          <a:prstGeom prst="wedgeEllipseCallout">
            <a:avLst>
              <a:gd name="adj1" fmla="val -76201"/>
              <a:gd name="adj2" fmla="val 68778"/>
            </a:avLst>
          </a:prstGeom>
          <a:solidFill>
            <a:srgbClr val="CCEC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Selekce</a:t>
            </a:r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ovlivňuje evoluci konzistentním způsobem, uchovává rovnováhu.</a:t>
            </a:r>
            <a:endParaRPr lang="cs-CZ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válný popisek 6"/>
          <p:cNvSpPr/>
          <p:nvPr/>
        </p:nvSpPr>
        <p:spPr>
          <a:xfrm>
            <a:off x="3744096" y="2862646"/>
            <a:ext cx="4320747" cy="2236575"/>
          </a:xfrm>
          <a:prstGeom prst="wedgeEllipseCallout">
            <a:avLst>
              <a:gd name="adj1" fmla="val -77799"/>
              <a:gd name="adj2" fmla="val -40993"/>
            </a:avLst>
          </a:prstGeom>
          <a:solidFill>
            <a:srgbClr val="99CC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Naopak drift způsobuje náhodné odchylky od selektivní trajektorie, které mají tendenci se z dlouhodobého hlediska vzájemně rušit.</a:t>
            </a:r>
            <a:endParaRPr lang="cs-CZ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517525" y="5692347"/>
            <a:ext cx="7444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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drift nemá v adaptivní evoluci dlouhodobý význam</a:t>
            </a:r>
            <a:endParaRPr lang="cs-CZ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1261241" y="4719145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R.A.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Fisher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609342" y="371475"/>
            <a:ext cx="36070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Interakce selekce a driftu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2" name="Picture 4" descr="http://www.aipl.arsusda.gov/aipl/images/history/1922.jpg"/>
          <p:cNvPicPr>
            <a:picLocks noChangeAspect="1" noChangeArrowheads="1"/>
          </p:cNvPicPr>
          <p:nvPr/>
        </p:nvPicPr>
        <p:blipFill>
          <a:blip r:embed="rId2" cstate="print"/>
          <a:srcRect l="40419" t="6978" r="6652" b="41676"/>
          <a:stretch>
            <a:fillRect/>
          </a:stretch>
        </p:blipFill>
        <p:spPr bwMode="auto">
          <a:xfrm>
            <a:off x="6051932" y="1404532"/>
            <a:ext cx="2126821" cy="3083576"/>
          </a:xfrm>
          <a:prstGeom prst="rect">
            <a:avLst/>
          </a:prstGeom>
          <a:noFill/>
        </p:spPr>
      </p:pic>
      <p:sp>
        <p:nvSpPr>
          <p:cNvPr id="7" name="Oválný popisek 6"/>
          <p:cNvSpPr/>
          <p:nvPr/>
        </p:nvSpPr>
        <p:spPr>
          <a:xfrm>
            <a:off x="1458097" y="1243914"/>
            <a:ext cx="4209535" cy="1713470"/>
          </a:xfrm>
          <a:prstGeom prst="wedgeEllipseCallout">
            <a:avLst>
              <a:gd name="adj1" fmla="val 70244"/>
              <a:gd name="adj2" fmla="val 32349"/>
            </a:avLst>
          </a:prstGeom>
          <a:solidFill>
            <a:srgbClr val="CCEC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Za určitých podmínek může drift směr adaptivní evoluce silně ovlivnit interakcí se selekcí.</a:t>
            </a:r>
            <a:endParaRPr lang="cs-CZ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17525" y="5222791"/>
            <a:ext cx="81157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latin typeface="Arial" pitchFamily="34" charset="0"/>
                <a:cs typeface="Arial" pitchFamily="34" charset="0"/>
              </a:rPr>
              <a:t>Pro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Fishera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i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Wrighta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má drift velký dopad na osud 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u="sng" dirty="0" smtClean="0">
                <a:latin typeface="Arial" pitchFamily="34" charset="0"/>
                <a:cs typeface="Arial" pitchFamily="34" charset="0"/>
              </a:rPr>
              <a:t>nově vzniklé alely</a:t>
            </a:r>
            <a:endParaRPr lang="cs-CZ" sz="2400" u="sng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4918841" y="4099035"/>
            <a:ext cx="1129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S.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Wright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7525" y="379413"/>
            <a:ext cx="8334333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Pravděpodobnost fixace nově vzniklé alely: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neutrální alela: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baseline="-25000" dirty="0" err="1" smtClean="0">
                <a:latin typeface="Arial" pitchFamily="34" charset="0"/>
                <a:cs typeface="Arial" pitchFamily="34" charset="0"/>
              </a:rPr>
              <a:t>neutr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1/(2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selekce: nově vzniklá prospěšná alela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1+2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1+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pro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 0 bude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 0  frekvence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poroste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 díky driftu může být změna záporná – při nízké frekvenci může vést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až k extinkci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el-drift_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6647" y="1631092"/>
            <a:ext cx="6364515" cy="3991747"/>
          </a:xfrm>
          <a:prstGeom prst="rect">
            <a:avLst/>
          </a:prstGeom>
        </p:spPr>
      </p:pic>
      <p:sp>
        <p:nvSpPr>
          <p:cNvPr id="3" name="AutoShape 23"/>
          <p:cNvSpPr>
            <a:spLocks noChangeArrowheads="1"/>
          </p:cNvSpPr>
          <p:nvPr/>
        </p:nvSpPr>
        <p:spPr bwMode="auto">
          <a:xfrm>
            <a:off x="6342015" y="593597"/>
            <a:ext cx="1533358" cy="672954"/>
          </a:xfrm>
          <a:prstGeom prst="wedgeRectCallout">
            <a:avLst>
              <a:gd name="adj1" fmla="val -27126"/>
              <a:gd name="adj2" fmla="val 11077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predikce při pouhé selekci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1601139" y="5552775"/>
            <a:ext cx="1533358" cy="672954"/>
          </a:xfrm>
          <a:prstGeom prst="wedgeRectCallout">
            <a:avLst>
              <a:gd name="adj1" fmla="val 24986"/>
              <a:gd name="adj2" fmla="val -118136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extinkce výhodné alely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elekce_1.tif"/>
          <p:cNvPicPr>
            <a:picLocks noChangeAspect="1"/>
          </p:cNvPicPr>
          <p:nvPr/>
        </p:nvPicPr>
        <p:blipFill>
          <a:blip r:embed="rId2" cstate="print"/>
          <a:srcRect b="50712"/>
          <a:stretch>
            <a:fillRect/>
          </a:stretch>
        </p:blipFill>
        <p:spPr>
          <a:xfrm>
            <a:off x="575876" y="1038440"/>
            <a:ext cx="3919728" cy="2826574"/>
          </a:xfrm>
          <a:prstGeom prst="rect">
            <a:avLst/>
          </a:prstGeom>
        </p:spPr>
      </p:pic>
      <p:pic>
        <p:nvPicPr>
          <p:cNvPr id="3" name="Obrázek 2" descr="Selekce_1.tif"/>
          <p:cNvPicPr>
            <a:picLocks noChangeAspect="1"/>
          </p:cNvPicPr>
          <p:nvPr/>
        </p:nvPicPr>
        <p:blipFill>
          <a:blip r:embed="rId2" cstate="print"/>
          <a:srcRect t="50637"/>
          <a:stretch>
            <a:fillRect/>
          </a:stretch>
        </p:blipFill>
        <p:spPr>
          <a:xfrm>
            <a:off x="4810392" y="881921"/>
            <a:ext cx="3919728" cy="2830875"/>
          </a:xfrm>
          <a:prstGeom prst="rect">
            <a:avLst/>
          </a:prstGeom>
        </p:spPr>
      </p:pic>
      <p:sp>
        <p:nvSpPr>
          <p:cNvPr id="5" name="Šipka dolů 4"/>
          <p:cNvSpPr/>
          <p:nvPr/>
        </p:nvSpPr>
        <p:spPr>
          <a:xfrm rot="2279509" flipV="1">
            <a:off x="624097" y="3381635"/>
            <a:ext cx="477795" cy="510747"/>
          </a:xfrm>
          <a:prstGeom prst="down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Šipka dolů 5"/>
          <p:cNvSpPr/>
          <p:nvPr/>
        </p:nvSpPr>
        <p:spPr>
          <a:xfrm rot="2279509" flipV="1">
            <a:off x="4879625" y="3286896"/>
            <a:ext cx="477795" cy="510747"/>
          </a:xfrm>
          <a:prstGeom prst="down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517525" y="5115697"/>
            <a:ext cx="764664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při 10x vyšší počáteční frekvenci je fixace alely mnohem rychlejší </a:t>
            </a:r>
          </a:p>
          <a:p>
            <a:pPr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patrné zejména pro recesivní alely</a:t>
            </a: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1248033" y="3820299"/>
            <a:ext cx="1264508" cy="430426"/>
          </a:xfrm>
          <a:prstGeom prst="wedgeRectCallout">
            <a:avLst>
              <a:gd name="adj1" fmla="val -58460"/>
              <a:gd name="adj2" fmla="val -14049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 smtClean="0">
                <a:latin typeface="Arial" pitchFamily="34" charset="0"/>
                <a:sym typeface="Symbol"/>
              </a:rPr>
              <a:t>0</a:t>
            </a:r>
            <a:r>
              <a:rPr lang="cs-CZ" sz="1600" dirty="0" smtClean="0">
                <a:latin typeface="Arial" pitchFamily="34" charset="0"/>
                <a:sym typeface="Symbol"/>
              </a:rPr>
              <a:t> = 0,005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5445211" y="3824417"/>
            <a:ext cx="1264508" cy="430426"/>
          </a:xfrm>
          <a:prstGeom prst="wedgeRectCallout">
            <a:avLst>
              <a:gd name="adj1" fmla="val -58460"/>
              <a:gd name="adj2" fmla="val -14049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 smtClean="0">
                <a:latin typeface="Arial" pitchFamily="34" charset="0"/>
                <a:sym typeface="Symbol"/>
              </a:rPr>
              <a:t>0</a:t>
            </a:r>
            <a:r>
              <a:rPr lang="cs-CZ" sz="1600" dirty="0" smtClean="0">
                <a:latin typeface="Arial" pitchFamily="34" charset="0"/>
                <a:sym typeface="Symbol"/>
              </a:rPr>
              <a:t> = 0,05</a:t>
            </a:r>
            <a:endParaRPr lang="cs-CZ" sz="1600" i="1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el-drift_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86647" y="1631092"/>
            <a:ext cx="6364515" cy="3991747"/>
          </a:xfrm>
          <a:prstGeom prst="rect">
            <a:avLst/>
          </a:prstGeom>
        </p:spPr>
      </p:pic>
      <p:sp>
        <p:nvSpPr>
          <p:cNvPr id="3" name="AutoShape 23"/>
          <p:cNvSpPr>
            <a:spLocks noChangeArrowheads="1"/>
          </p:cNvSpPr>
          <p:nvPr/>
        </p:nvSpPr>
        <p:spPr bwMode="auto">
          <a:xfrm>
            <a:off x="6342015" y="593597"/>
            <a:ext cx="1533358" cy="672954"/>
          </a:xfrm>
          <a:prstGeom prst="wedgeRectCallout">
            <a:avLst>
              <a:gd name="adj1" fmla="val -27126"/>
              <a:gd name="adj2" fmla="val 11077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predikce při pouhé selekci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1408670" y="545758"/>
            <a:ext cx="2351903" cy="937054"/>
          </a:xfrm>
          <a:prstGeom prst="wedgeRectCallout">
            <a:avLst>
              <a:gd name="adj1" fmla="val 37343"/>
              <a:gd name="adj2" fmla="val 96087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náhodným zvýšením frekvence drift  urychluje fixaci alely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6553200" y="4850028"/>
            <a:ext cx="2351903" cy="1163594"/>
          </a:xfrm>
          <a:prstGeom prst="wedgeRectCallout">
            <a:avLst>
              <a:gd name="adj1" fmla="val -37613"/>
              <a:gd name="adj2" fmla="val -9647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teoreticky může drift i zpomalit fixaci alely, ale málo pravděpodobné (spíš extinkce)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Volný tvar 7"/>
          <p:cNvSpPr/>
          <p:nvPr/>
        </p:nvSpPr>
        <p:spPr>
          <a:xfrm>
            <a:off x="5346359" y="1709525"/>
            <a:ext cx="2093698" cy="3373222"/>
          </a:xfrm>
          <a:custGeom>
            <a:avLst/>
            <a:gdLst>
              <a:gd name="connsiteX0" fmla="*/ 0 w 2084173"/>
              <a:gd name="connsiteY0" fmla="*/ 3344562 h 3344562"/>
              <a:gd name="connsiteX1" fmla="*/ 2084173 w 2084173"/>
              <a:gd name="connsiteY1" fmla="*/ 0 h 3344562"/>
              <a:gd name="connsiteX2" fmla="*/ 2084173 w 2084173"/>
              <a:gd name="connsiteY2" fmla="*/ 0 h 3344562"/>
              <a:gd name="connsiteX0" fmla="*/ 0 w 2084173"/>
              <a:gd name="connsiteY0" fmla="*/ 3344562 h 3344562"/>
              <a:gd name="connsiteX1" fmla="*/ 650789 w 2084173"/>
              <a:gd name="connsiteY1" fmla="*/ 2306595 h 3344562"/>
              <a:gd name="connsiteX2" fmla="*/ 2084173 w 2084173"/>
              <a:gd name="connsiteY2" fmla="*/ 0 h 3344562"/>
              <a:gd name="connsiteX3" fmla="*/ 2084173 w 2084173"/>
              <a:gd name="connsiteY3" fmla="*/ 0 h 3344562"/>
              <a:gd name="connsiteX0" fmla="*/ 0 w 2084173"/>
              <a:gd name="connsiteY0" fmla="*/ 3344562 h 3344562"/>
              <a:gd name="connsiteX1" fmla="*/ 659027 w 2084173"/>
              <a:gd name="connsiteY1" fmla="*/ 3319849 h 3344562"/>
              <a:gd name="connsiteX2" fmla="*/ 2084173 w 2084173"/>
              <a:gd name="connsiteY2" fmla="*/ 0 h 3344562"/>
              <a:gd name="connsiteX3" fmla="*/ 2084173 w 2084173"/>
              <a:gd name="connsiteY3" fmla="*/ 0 h 3344562"/>
              <a:gd name="connsiteX0" fmla="*/ 0 w 2084173"/>
              <a:gd name="connsiteY0" fmla="*/ 3344562 h 3877276"/>
              <a:gd name="connsiteX1" fmla="*/ 659027 w 2084173"/>
              <a:gd name="connsiteY1" fmla="*/ 3319849 h 3877276"/>
              <a:gd name="connsiteX2" fmla="*/ 2084173 w 2084173"/>
              <a:gd name="connsiteY2" fmla="*/ 0 h 3877276"/>
              <a:gd name="connsiteX3" fmla="*/ 2084173 w 2084173"/>
              <a:gd name="connsiteY3" fmla="*/ 0 h 3877276"/>
              <a:gd name="connsiteX0" fmla="*/ 0 w 2085546"/>
              <a:gd name="connsiteY0" fmla="*/ 3344562 h 3877276"/>
              <a:gd name="connsiteX1" fmla="*/ 659027 w 2085546"/>
              <a:gd name="connsiteY1" fmla="*/ 3319849 h 3877276"/>
              <a:gd name="connsiteX2" fmla="*/ 2084173 w 2085546"/>
              <a:gd name="connsiteY2" fmla="*/ 0 h 3877276"/>
              <a:gd name="connsiteX3" fmla="*/ 2084173 w 2085546"/>
              <a:gd name="connsiteY3" fmla="*/ 0 h 3877276"/>
              <a:gd name="connsiteX0" fmla="*/ 0 w 2085546"/>
              <a:gd name="connsiteY0" fmla="*/ 3344562 h 3344562"/>
              <a:gd name="connsiteX1" fmla="*/ 659027 w 2085546"/>
              <a:gd name="connsiteY1" fmla="*/ 3319849 h 3344562"/>
              <a:gd name="connsiteX2" fmla="*/ 2084173 w 2085546"/>
              <a:gd name="connsiteY2" fmla="*/ 0 h 3344562"/>
              <a:gd name="connsiteX3" fmla="*/ 2084173 w 2085546"/>
              <a:gd name="connsiteY3" fmla="*/ 0 h 3344562"/>
              <a:gd name="connsiteX0" fmla="*/ 0 w 2126735"/>
              <a:gd name="connsiteY0" fmla="*/ 3344562 h 3344562"/>
              <a:gd name="connsiteX1" fmla="*/ 659027 w 2126735"/>
              <a:gd name="connsiteY1" fmla="*/ 3319849 h 3344562"/>
              <a:gd name="connsiteX2" fmla="*/ 2084173 w 2126735"/>
              <a:gd name="connsiteY2" fmla="*/ 0 h 3344562"/>
              <a:gd name="connsiteX3" fmla="*/ 2084173 w 2126735"/>
              <a:gd name="connsiteY3" fmla="*/ 0 h 3344562"/>
              <a:gd name="connsiteX0" fmla="*/ 0 w 2272269"/>
              <a:gd name="connsiteY0" fmla="*/ 3691924 h 3691924"/>
              <a:gd name="connsiteX1" fmla="*/ 659027 w 2272269"/>
              <a:gd name="connsiteY1" fmla="*/ 3667211 h 3691924"/>
              <a:gd name="connsiteX2" fmla="*/ 2034745 w 2272269"/>
              <a:gd name="connsiteY2" fmla="*/ 553308 h 3691924"/>
              <a:gd name="connsiteX3" fmla="*/ 2084173 w 2272269"/>
              <a:gd name="connsiteY3" fmla="*/ 347362 h 3691924"/>
              <a:gd name="connsiteX4" fmla="*/ 2084173 w 2272269"/>
              <a:gd name="connsiteY4" fmla="*/ 347362 h 3691924"/>
              <a:gd name="connsiteX0" fmla="*/ 0 w 2272269"/>
              <a:gd name="connsiteY0" fmla="*/ 3691924 h 3691924"/>
              <a:gd name="connsiteX1" fmla="*/ 659027 w 2272269"/>
              <a:gd name="connsiteY1" fmla="*/ 3667211 h 3691924"/>
              <a:gd name="connsiteX2" fmla="*/ 2034745 w 2272269"/>
              <a:gd name="connsiteY2" fmla="*/ 553308 h 3691924"/>
              <a:gd name="connsiteX3" fmla="*/ 2084173 w 2272269"/>
              <a:gd name="connsiteY3" fmla="*/ 347362 h 3691924"/>
              <a:gd name="connsiteX4" fmla="*/ 2084173 w 2272269"/>
              <a:gd name="connsiteY4" fmla="*/ 347362 h 3691924"/>
              <a:gd name="connsiteX0" fmla="*/ 0 w 2272269"/>
              <a:gd name="connsiteY0" fmla="*/ 3691924 h 3691924"/>
              <a:gd name="connsiteX1" fmla="*/ 659027 w 2272269"/>
              <a:gd name="connsiteY1" fmla="*/ 3667211 h 3691924"/>
              <a:gd name="connsiteX2" fmla="*/ 2034745 w 2272269"/>
              <a:gd name="connsiteY2" fmla="*/ 553308 h 3691924"/>
              <a:gd name="connsiteX3" fmla="*/ 2084173 w 2272269"/>
              <a:gd name="connsiteY3" fmla="*/ 347362 h 3691924"/>
              <a:gd name="connsiteX4" fmla="*/ 2084173 w 2272269"/>
              <a:gd name="connsiteY4" fmla="*/ 347362 h 3691924"/>
              <a:gd name="connsiteX0" fmla="*/ 0 w 2272269"/>
              <a:gd name="connsiteY0" fmla="*/ 3691924 h 3691924"/>
              <a:gd name="connsiteX1" fmla="*/ 659027 w 2272269"/>
              <a:gd name="connsiteY1" fmla="*/ 3667211 h 3691924"/>
              <a:gd name="connsiteX2" fmla="*/ 2034745 w 2272269"/>
              <a:gd name="connsiteY2" fmla="*/ 553308 h 3691924"/>
              <a:gd name="connsiteX3" fmla="*/ 2084173 w 2272269"/>
              <a:gd name="connsiteY3" fmla="*/ 347362 h 3691924"/>
              <a:gd name="connsiteX4" fmla="*/ 2084173 w 2272269"/>
              <a:gd name="connsiteY4" fmla="*/ 347362 h 3691924"/>
              <a:gd name="connsiteX0" fmla="*/ 0 w 2084173"/>
              <a:gd name="connsiteY0" fmla="*/ 3543643 h 3543643"/>
              <a:gd name="connsiteX1" fmla="*/ 659027 w 2084173"/>
              <a:gd name="connsiteY1" fmla="*/ 3518930 h 3543643"/>
              <a:gd name="connsiteX2" fmla="*/ 1507523 w 2084173"/>
              <a:gd name="connsiteY2" fmla="*/ 553308 h 3543643"/>
              <a:gd name="connsiteX3" fmla="*/ 2084173 w 2084173"/>
              <a:gd name="connsiteY3" fmla="*/ 199081 h 3543643"/>
              <a:gd name="connsiteX4" fmla="*/ 2084173 w 2084173"/>
              <a:gd name="connsiteY4" fmla="*/ 199081 h 3543643"/>
              <a:gd name="connsiteX0" fmla="*/ 0 w 2084173"/>
              <a:gd name="connsiteY0" fmla="*/ 3906107 h 3906107"/>
              <a:gd name="connsiteX1" fmla="*/ 659027 w 2084173"/>
              <a:gd name="connsiteY1" fmla="*/ 3881394 h 3906107"/>
              <a:gd name="connsiteX2" fmla="*/ 1837036 w 2084173"/>
              <a:gd name="connsiteY2" fmla="*/ 553308 h 3906107"/>
              <a:gd name="connsiteX3" fmla="*/ 2084173 w 2084173"/>
              <a:gd name="connsiteY3" fmla="*/ 561545 h 3906107"/>
              <a:gd name="connsiteX4" fmla="*/ 2084173 w 2084173"/>
              <a:gd name="connsiteY4" fmla="*/ 561545 h 3906107"/>
              <a:gd name="connsiteX0" fmla="*/ 0 w 2091035"/>
              <a:gd name="connsiteY0" fmla="*/ 3354172 h 3354172"/>
              <a:gd name="connsiteX1" fmla="*/ 659027 w 2091035"/>
              <a:gd name="connsiteY1" fmla="*/ 3329459 h 3354172"/>
              <a:gd name="connsiteX2" fmla="*/ 1837036 w 2091035"/>
              <a:gd name="connsiteY2" fmla="*/ 1373 h 3354172"/>
              <a:gd name="connsiteX3" fmla="*/ 2084173 w 2091035"/>
              <a:gd name="connsiteY3" fmla="*/ 9610 h 3354172"/>
              <a:gd name="connsiteX4" fmla="*/ 2084173 w 2091035"/>
              <a:gd name="connsiteY4" fmla="*/ 9610 h 3354172"/>
              <a:gd name="connsiteX0" fmla="*/ 0 w 2091035"/>
              <a:gd name="connsiteY0" fmla="*/ 3385752 h 3385752"/>
              <a:gd name="connsiteX1" fmla="*/ 659027 w 2091035"/>
              <a:gd name="connsiteY1" fmla="*/ 3361039 h 3385752"/>
              <a:gd name="connsiteX2" fmla="*/ 1837036 w 2091035"/>
              <a:gd name="connsiteY2" fmla="*/ 32953 h 3385752"/>
              <a:gd name="connsiteX3" fmla="*/ 2084173 w 2091035"/>
              <a:gd name="connsiteY3" fmla="*/ 41190 h 3385752"/>
              <a:gd name="connsiteX4" fmla="*/ 2001795 w 2091035"/>
              <a:gd name="connsiteY4" fmla="*/ 0 h 3385752"/>
              <a:gd name="connsiteX0" fmla="*/ 0 w 2193561"/>
              <a:gd name="connsiteY0" fmla="*/ 3598241 h 3598241"/>
              <a:gd name="connsiteX1" fmla="*/ 659027 w 2193561"/>
              <a:gd name="connsiteY1" fmla="*/ 3573528 h 3598241"/>
              <a:gd name="connsiteX2" fmla="*/ 1837036 w 2193561"/>
              <a:gd name="connsiteY2" fmla="*/ 245442 h 3598241"/>
              <a:gd name="connsiteX3" fmla="*/ 2084173 w 2193561"/>
              <a:gd name="connsiteY3" fmla="*/ 253679 h 3598241"/>
              <a:gd name="connsiteX4" fmla="*/ 2001795 w 2193561"/>
              <a:gd name="connsiteY4" fmla="*/ 212489 h 3598241"/>
              <a:gd name="connsiteX0" fmla="*/ 0 w 2091035"/>
              <a:gd name="connsiteY0" fmla="*/ 3354172 h 3354172"/>
              <a:gd name="connsiteX1" fmla="*/ 659027 w 2091035"/>
              <a:gd name="connsiteY1" fmla="*/ 3329459 h 3354172"/>
              <a:gd name="connsiteX2" fmla="*/ 1837036 w 2091035"/>
              <a:gd name="connsiteY2" fmla="*/ 1373 h 3354172"/>
              <a:gd name="connsiteX3" fmla="*/ 2084173 w 2091035"/>
              <a:gd name="connsiteY3" fmla="*/ 9610 h 3354172"/>
              <a:gd name="connsiteX0" fmla="*/ 0 w 2091035"/>
              <a:gd name="connsiteY0" fmla="*/ 3354172 h 3354172"/>
              <a:gd name="connsiteX1" fmla="*/ 659027 w 2091035"/>
              <a:gd name="connsiteY1" fmla="*/ 3329459 h 3354172"/>
              <a:gd name="connsiteX2" fmla="*/ 1837036 w 2091035"/>
              <a:gd name="connsiteY2" fmla="*/ 1373 h 3354172"/>
              <a:gd name="connsiteX3" fmla="*/ 2084173 w 2091035"/>
              <a:gd name="connsiteY3" fmla="*/ 9610 h 3354172"/>
              <a:gd name="connsiteX0" fmla="*/ 0 w 2091035"/>
              <a:gd name="connsiteY0" fmla="*/ 3354172 h 3354172"/>
              <a:gd name="connsiteX1" fmla="*/ 659027 w 2091035"/>
              <a:gd name="connsiteY1" fmla="*/ 3329459 h 3354172"/>
              <a:gd name="connsiteX2" fmla="*/ 1837036 w 2091035"/>
              <a:gd name="connsiteY2" fmla="*/ 1373 h 3354172"/>
              <a:gd name="connsiteX3" fmla="*/ 2084173 w 2091035"/>
              <a:gd name="connsiteY3" fmla="*/ 9610 h 3354172"/>
              <a:gd name="connsiteX0" fmla="*/ 0 w 2091035"/>
              <a:gd name="connsiteY0" fmla="*/ 3358849 h 3358849"/>
              <a:gd name="connsiteX1" fmla="*/ 659027 w 2091035"/>
              <a:gd name="connsiteY1" fmla="*/ 3334136 h 3358849"/>
              <a:gd name="connsiteX2" fmla="*/ 1837036 w 2091035"/>
              <a:gd name="connsiteY2" fmla="*/ 6050 h 3358849"/>
              <a:gd name="connsiteX3" fmla="*/ 2084173 w 2091035"/>
              <a:gd name="connsiteY3" fmla="*/ 0 h 3358849"/>
              <a:gd name="connsiteX0" fmla="*/ 0 w 2093698"/>
              <a:gd name="connsiteY0" fmla="*/ 3354172 h 3354172"/>
              <a:gd name="connsiteX1" fmla="*/ 659027 w 2093698"/>
              <a:gd name="connsiteY1" fmla="*/ 3329459 h 3354172"/>
              <a:gd name="connsiteX2" fmla="*/ 1837036 w 2093698"/>
              <a:gd name="connsiteY2" fmla="*/ 1373 h 3354172"/>
              <a:gd name="connsiteX3" fmla="*/ 2093698 w 2093698"/>
              <a:gd name="connsiteY3" fmla="*/ 9611 h 3354172"/>
              <a:gd name="connsiteX0" fmla="*/ 0 w 2093698"/>
              <a:gd name="connsiteY0" fmla="*/ 3358848 h 3358848"/>
              <a:gd name="connsiteX1" fmla="*/ 659027 w 2093698"/>
              <a:gd name="connsiteY1" fmla="*/ 3334135 h 3358848"/>
              <a:gd name="connsiteX2" fmla="*/ 1837036 w 2093698"/>
              <a:gd name="connsiteY2" fmla="*/ 6049 h 3358848"/>
              <a:gd name="connsiteX3" fmla="*/ 2093698 w 2093698"/>
              <a:gd name="connsiteY3" fmla="*/ 0 h 3358848"/>
              <a:gd name="connsiteX0" fmla="*/ 0 w 2093698"/>
              <a:gd name="connsiteY0" fmla="*/ 3358848 h 3358848"/>
              <a:gd name="connsiteX1" fmla="*/ 659027 w 2093698"/>
              <a:gd name="connsiteY1" fmla="*/ 3334135 h 3358848"/>
              <a:gd name="connsiteX2" fmla="*/ 1837036 w 2093698"/>
              <a:gd name="connsiteY2" fmla="*/ 6049 h 3358848"/>
              <a:gd name="connsiteX3" fmla="*/ 2093698 w 2093698"/>
              <a:gd name="connsiteY3" fmla="*/ 0 h 3358848"/>
              <a:gd name="connsiteX0" fmla="*/ 0 w 2093698"/>
              <a:gd name="connsiteY0" fmla="*/ 3358848 h 3358848"/>
              <a:gd name="connsiteX1" fmla="*/ 659027 w 2093698"/>
              <a:gd name="connsiteY1" fmla="*/ 3334135 h 3358848"/>
              <a:gd name="connsiteX2" fmla="*/ 1198346 w 2093698"/>
              <a:gd name="connsiteY2" fmla="*/ 1253565 h 3358848"/>
              <a:gd name="connsiteX3" fmla="*/ 1837036 w 2093698"/>
              <a:gd name="connsiteY3" fmla="*/ 6049 h 3358848"/>
              <a:gd name="connsiteX4" fmla="*/ 2093698 w 2093698"/>
              <a:gd name="connsiteY4" fmla="*/ 0 h 3358848"/>
              <a:gd name="connsiteX0" fmla="*/ 0 w 2093698"/>
              <a:gd name="connsiteY0" fmla="*/ 3358848 h 3358848"/>
              <a:gd name="connsiteX1" fmla="*/ 659027 w 2093698"/>
              <a:gd name="connsiteY1" fmla="*/ 3334135 h 3358848"/>
              <a:gd name="connsiteX2" fmla="*/ 1589709 w 2093698"/>
              <a:gd name="connsiteY2" fmla="*/ 1451076 h 3358848"/>
              <a:gd name="connsiteX3" fmla="*/ 1837036 w 2093698"/>
              <a:gd name="connsiteY3" fmla="*/ 6049 h 3358848"/>
              <a:gd name="connsiteX4" fmla="*/ 2093698 w 2093698"/>
              <a:gd name="connsiteY4" fmla="*/ 0 h 3358848"/>
              <a:gd name="connsiteX0" fmla="*/ 0 w 2093698"/>
              <a:gd name="connsiteY0" fmla="*/ 3358848 h 3358848"/>
              <a:gd name="connsiteX1" fmla="*/ 659027 w 2093698"/>
              <a:gd name="connsiteY1" fmla="*/ 3334135 h 3358848"/>
              <a:gd name="connsiteX2" fmla="*/ 1589709 w 2093698"/>
              <a:gd name="connsiteY2" fmla="*/ 1451076 h 3358848"/>
              <a:gd name="connsiteX3" fmla="*/ 1837036 w 2093698"/>
              <a:gd name="connsiteY3" fmla="*/ 6049 h 3358848"/>
              <a:gd name="connsiteX4" fmla="*/ 2093698 w 2093698"/>
              <a:gd name="connsiteY4" fmla="*/ 0 h 3358848"/>
              <a:gd name="connsiteX0" fmla="*/ 0 w 2093698"/>
              <a:gd name="connsiteY0" fmla="*/ 3358848 h 3358848"/>
              <a:gd name="connsiteX1" fmla="*/ 659027 w 2093698"/>
              <a:gd name="connsiteY1" fmla="*/ 3334135 h 3358848"/>
              <a:gd name="connsiteX2" fmla="*/ 1589709 w 2093698"/>
              <a:gd name="connsiteY2" fmla="*/ 1451076 h 3358848"/>
              <a:gd name="connsiteX3" fmla="*/ 1837036 w 2093698"/>
              <a:gd name="connsiteY3" fmla="*/ 6049 h 3358848"/>
              <a:gd name="connsiteX4" fmla="*/ 2093698 w 2093698"/>
              <a:gd name="connsiteY4" fmla="*/ 0 h 3358848"/>
              <a:gd name="connsiteX0" fmla="*/ 0 w 2093698"/>
              <a:gd name="connsiteY0" fmla="*/ 3358848 h 3358848"/>
              <a:gd name="connsiteX1" fmla="*/ 659027 w 2093698"/>
              <a:gd name="connsiteY1" fmla="*/ 3334135 h 3358848"/>
              <a:gd name="connsiteX2" fmla="*/ 1589709 w 2093698"/>
              <a:gd name="connsiteY2" fmla="*/ 1451076 h 3358848"/>
              <a:gd name="connsiteX3" fmla="*/ 1837036 w 2093698"/>
              <a:gd name="connsiteY3" fmla="*/ 6049 h 3358848"/>
              <a:gd name="connsiteX4" fmla="*/ 2093698 w 2093698"/>
              <a:gd name="connsiteY4" fmla="*/ 0 h 3358848"/>
              <a:gd name="connsiteX0" fmla="*/ 0 w 2093698"/>
              <a:gd name="connsiteY0" fmla="*/ 3358848 h 3358848"/>
              <a:gd name="connsiteX1" fmla="*/ 659027 w 2093698"/>
              <a:gd name="connsiteY1" fmla="*/ 3334135 h 3358848"/>
              <a:gd name="connsiteX2" fmla="*/ 1589709 w 2093698"/>
              <a:gd name="connsiteY2" fmla="*/ 1451076 h 3358848"/>
              <a:gd name="connsiteX3" fmla="*/ 1837036 w 2093698"/>
              <a:gd name="connsiteY3" fmla="*/ 6049 h 3358848"/>
              <a:gd name="connsiteX4" fmla="*/ 2093698 w 2093698"/>
              <a:gd name="connsiteY4" fmla="*/ 0 h 3358848"/>
              <a:gd name="connsiteX0" fmla="*/ 0 w 2093698"/>
              <a:gd name="connsiteY0" fmla="*/ 3358848 h 3358848"/>
              <a:gd name="connsiteX1" fmla="*/ 659027 w 2093698"/>
              <a:gd name="connsiteY1" fmla="*/ 3334135 h 3358848"/>
              <a:gd name="connsiteX2" fmla="*/ 1589709 w 2093698"/>
              <a:gd name="connsiteY2" fmla="*/ 1451076 h 3358848"/>
              <a:gd name="connsiteX3" fmla="*/ 1837036 w 2093698"/>
              <a:gd name="connsiteY3" fmla="*/ 6049 h 3358848"/>
              <a:gd name="connsiteX4" fmla="*/ 2093698 w 2093698"/>
              <a:gd name="connsiteY4" fmla="*/ 0 h 3358848"/>
              <a:gd name="connsiteX0" fmla="*/ 0 w 2093698"/>
              <a:gd name="connsiteY0" fmla="*/ 3358848 h 3358848"/>
              <a:gd name="connsiteX1" fmla="*/ 659027 w 2093698"/>
              <a:gd name="connsiteY1" fmla="*/ 3334135 h 3358848"/>
              <a:gd name="connsiteX2" fmla="*/ 1589709 w 2093698"/>
              <a:gd name="connsiteY2" fmla="*/ 1451076 h 3358848"/>
              <a:gd name="connsiteX3" fmla="*/ 1837036 w 2093698"/>
              <a:gd name="connsiteY3" fmla="*/ 6049 h 3358848"/>
              <a:gd name="connsiteX4" fmla="*/ 2093698 w 2093698"/>
              <a:gd name="connsiteY4" fmla="*/ 0 h 3358848"/>
              <a:gd name="connsiteX0" fmla="*/ 0 w 2093698"/>
              <a:gd name="connsiteY0" fmla="*/ 3403562 h 3403562"/>
              <a:gd name="connsiteX1" fmla="*/ 659027 w 2093698"/>
              <a:gd name="connsiteY1" fmla="*/ 3378849 h 3403562"/>
              <a:gd name="connsiteX2" fmla="*/ 1589709 w 2093698"/>
              <a:gd name="connsiteY2" fmla="*/ 1495790 h 3403562"/>
              <a:gd name="connsiteX3" fmla="*/ 1837036 w 2093698"/>
              <a:gd name="connsiteY3" fmla="*/ 50763 h 3403562"/>
              <a:gd name="connsiteX4" fmla="*/ 2093698 w 2093698"/>
              <a:gd name="connsiteY4" fmla="*/ 44714 h 3403562"/>
              <a:gd name="connsiteX0" fmla="*/ 0 w 2093698"/>
              <a:gd name="connsiteY0" fmla="*/ 3403562 h 3403562"/>
              <a:gd name="connsiteX1" fmla="*/ 662685 w 2093698"/>
              <a:gd name="connsiteY1" fmla="*/ 3364219 h 3403562"/>
              <a:gd name="connsiteX2" fmla="*/ 1589709 w 2093698"/>
              <a:gd name="connsiteY2" fmla="*/ 1495790 h 3403562"/>
              <a:gd name="connsiteX3" fmla="*/ 1837036 w 2093698"/>
              <a:gd name="connsiteY3" fmla="*/ 50763 h 3403562"/>
              <a:gd name="connsiteX4" fmla="*/ 2093698 w 2093698"/>
              <a:gd name="connsiteY4" fmla="*/ 44714 h 3403562"/>
              <a:gd name="connsiteX0" fmla="*/ 0 w 2093698"/>
              <a:gd name="connsiteY0" fmla="*/ 3403562 h 3403562"/>
              <a:gd name="connsiteX1" fmla="*/ 662685 w 2093698"/>
              <a:gd name="connsiteY1" fmla="*/ 3364219 h 3403562"/>
              <a:gd name="connsiteX2" fmla="*/ 1589709 w 2093698"/>
              <a:gd name="connsiteY2" fmla="*/ 1495790 h 3403562"/>
              <a:gd name="connsiteX3" fmla="*/ 1837036 w 2093698"/>
              <a:gd name="connsiteY3" fmla="*/ 50763 h 3403562"/>
              <a:gd name="connsiteX4" fmla="*/ 2093698 w 2093698"/>
              <a:gd name="connsiteY4" fmla="*/ 44714 h 3403562"/>
              <a:gd name="connsiteX0" fmla="*/ 0 w 2093698"/>
              <a:gd name="connsiteY0" fmla="*/ 3403562 h 3403562"/>
              <a:gd name="connsiteX1" fmla="*/ 662685 w 2093698"/>
              <a:gd name="connsiteY1" fmla="*/ 3364219 h 3403562"/>
              <a:gd name="connsiteX2" fmla="*/ 1589709 w 2093698"/>
              <a:gd name="connsiteY2" fmla="*/ 1495790 h 3403562"/>
              <a:gd name="connsiteX3" fmla="*/ 1837036 w 2093698"/>
              <a:gd name="connsiteY3" fmla="*/ 50763 h 3403562"/>
              <a:gd name="connsiteX4" fmla="*/ 2093698 w 2093698"/>
              <a:gd name="connsiteY4" fmla="*/ 44714 h 3403562"/>
              <a:gd name="connsiteX0" fmla="*/ 0 w 2093698"/>
              <a:gd name="connsiteY0" fmla="*/ 3403562 h 3403562"/>
              <a:gd name="connsiteX1" fmla="*/ 662685 w 2093698"/>
              <a:gd name="connsiteY1" fmla="*/ 3364219 h 3403562"/>
              <a:gd name="connsiteX2" fmla="*/ 1474571 w 2093698"/>
              <a:gd name="connsiteY2" fmla="*/ 2493247 h 3403562"/>
              <a:gd name="connsiteX3" fmla="*/ 1589709 w 2093698"/>
              <a:gd name="connsiteY3" fmla="*/ 1495790 h 3403562"/>
              <a:gd name="connsiteX4" fmla="*/ 1837036 w 2093698"/>
              <a:gd name="connsiteY4" fmla="*/ 50763 h 3403562"/>
              <a:gd name="connsiteX5" fmla="*/ 2093698 w 2093698"/>
              <a:gd name="connsiteY5" fmla="*/ 44714 h 3403562"/>
              <a:gd name="connsiteX0" fmla="*/ 0 w 2093698"/>
              <a:gd name="connsiteY0" fmla="*/ 3403562 h 3403562"/>
              <a:gd name="connsiteX1" fmla="*/ 662685 w 2093698"/>
              <a:gd name="connsiteY1" fmla="*/ 3364219 h 3403562"/>
              <a:gd name="connsiteX2" fmla="*/ 1496516 w 2093698"/>
              <a:gd name="connsiteY2" fmla="*/ 2643208 h 3403562"/>
              <a:gd name="connsiteX3" fmla="*/ 1589709 w 2093698"/>
              <a:gd name="connsiteY3" fmla="*/ 1495790 h 3403562"/>
              <a:gd name="connsiteX4" fmla="*/ 1837036 w 2093698"/>
              <a:gd name="connsiteY4" fmla="*/ 50763 h 3403562"/>
              <a:gd name="connsiteX5" fmla="*/ 2093698 w 2093698"/>
              <a:gd name="connsiteY5" fmla="*/ 44714 h 3403562"/>
              <a:gd name="connsiteX0" fmla="*/ 0 w 2093698"/>
              <a:gd name="connsiteY0" fmla="*/ 3403562 h 3403562"/>
              <a:gd name="connsiteX1" fmla="*/ 662685 w 2093698"/>
              <a:gd name="connsiteY1" fmla="*/ 3364219 h 3403562"/>
              <a:gd name="connsiteX2" fmla="*/ 1496516 w 2093698"/>
              <a:gd name="connsiteY2" fmla="*/ 2643208 h 3403562"/>
              <a:gd name="connsiteX3" fmla="*/ 1589709 w 2093698"/>
              <a:gd name="connsiteY3" fmla="*/ 1495790 h 3403562"/>
              <a:gd name="connsiteX4" fmla="*/ 1837036 w 2093698"/>
              <a:gd name="connsiteY4" fmla="*/ 50763 h 3403562"/>
              <a:gd name="connsiteX5" fmla="*/ 2093698 w 2093698"/>
              <a:gd name="connsiteY5" fmla="*/ 44714 h 3403562"/>
              <a:gd name="connsiteX0" fmla="*/ 0 w 2093698"/>
              <a:gd name="connsiteY0" fmla="*/ 3403562 h 3403562"/>
              <a:gd name="connsiteX1" fmla="*/ 662685 w 2093698"/>
              <a:gd name="connsiteY1" fmla="*/ 3364219 h 3403562"/>
              <a:gd name="connsiteX2" fmla="*/ 1496516 w 2093698"/>
              <a:gd name="connsiteY2" fmla="*/ 2643208 h 3403562"/>
              <a:gd name="connsiteX3" fmla="*/ 1589709 w 2093698"/>
              <a:gd name="connsiteY3" fmla="*/ 1495790 h 3403562"/>
              <a:gd name="connsiteX4" fmla="*/ 1837036 w 2093698"/>
              <a:gd name="connsiteY4" fmla="*/ 50763 h 3403562"/>
              <a:gd name="connsiteX5" fmla="*/ 2093698 w 2093698"/>
              <a:gd name="connsiteY5" fmla="*/ 44714 h 3403562"/>
              <a:gd name="connsiteX0" fmla="*/ 0 w 2093698"/>
              <a:gd name="connsiteY0" fmla="*/ 3403562 h 3403562"/>
              <a:gd name="connsiteX1" fmla="*/ 662685 w 2093698"/>
              <a:gd name="connsiteY1" fmla="*/ 3364219 h 3403562"/>
              <a:gd name="connsiteX2" fmla="*/ 1496516 w 2093698"/>
              <a:gd name="connsiteY2" fmla="*/ 2643208 h 3403562"/>
              <a:gd name="connsiteX3" fmla="*/ 1589709 w 2093698"/>
              <a:gd name="connsiteY3" fmla="*/ 1495790 h 3403562"/>
              <a:gd name="connsiteX4" fmla="*/ 1837036 w 2093698"/>
              <a:gd name="connsiteY4" fmla="*/ 50763 h 3403562"/>
              <a:gd name="connsiteX5" fmla="*/ 2093698 w 2093698"/>
              <a:gd name="connsiteY5" fmla="*/ 44714 h 3403562"/>
              <a:gd name="connsiteX0" fmla="*/ 0 w 2093698"/>
              <a:gd name="connsiteY0" fmla="*/ 3403562 h 3403562"/>
              <a:gd name="connsiteX1" fmla="*/ 662685 w 2093698"/>
              <a:gd name="connsiteY1" fmla="*/ 3364219 h 3403562"/>
              <a:gd name="connsiteX2" fmla="*/ 1496516 w 2093698"/>
              <a:gd name="connsiteY2" fmla="*/ 2643208 h 3403562"/>
              <a:gd name="connsiteX3" fmla="*/ 1589709 w 2093698"/>
              <a:gd name="connsiteY3" fmla="*/ 1495790 h 3403562"/>
              <a:gd name="connsiteX4" fmla="*/ 1837036 w 2093698"/>
              <a:gd name="connsiteY4" fmla="*/ 50763 h 3403562"/>
              <a:gd name="connsiteX5" fmla="*/ 2093698 w 2093698"/>
              <a:gd name="connsiteY5" fmla="*/ 44714 h 3403562"/>
              <a:gd name="connsiteX0" fmla="*/ 0 w 2093698"/>
              <a:gd name="connsiteY0" fmla="*/ 3403562 h 3403562"/>
              <a:gd name="connsiteX1" fmla="*/ 662685 w 2093698"/>
              <a:gd name="connsiteY1" fmla="*/ 3364219 h 3403562"/>
              <a:gd name="connsiteX2" fmla="*/ 1496516 w 2093698"/>
              <a:gd name="connsiteY2" fmla="*/ 2643208 h 3403562"/>
              <a:gd name="connsiteX3" fmla="*/ 1589709 w 2093698"/>
              <a:gd name="connsiteY3" fmla="*/ 1495790 h 3403562"/>
              <a:gd name="connsiteX4" fmla="*/ 1837036 w 2093698"/>
              <a:gd name="connsiteY4" fmla="*/ 50763 h 3403562"/>
              <a:gd name="connsiteX5" fmla="*/ 2093698 w 2093698"/>
              <a:gd name="connsiteY5" fmla="*/ 44714 h 3403562"/>
              <a:gd name="connsiteX0" fmla="*/ 0 w 2093698"/>
              <a:gd name="connsiteY0" fmla="*/ 3403562 h 3403562"/>
              <a:gd name="connsiteX1" fmla="*/ 662685 w 2093698"/>
              <a:gd name="connsiteY1" fmla="*/ 3364219 h 3403562"/>
              <a:gd name="connsiteX2" fmla="*/ 1496516 w 2093698"/>
              <a:gd name="connsiteY2" fmla="*/ 2643208 h 3403562"/>
              <a:gd name="connsiteX3" fmla="*/ 1589709 w 2093698"/>
              <a:gd name="connsiteY3" fmla="*/ 1495790 h 3403562"/>
              <a:gd name="connsiteX4" fmla="*/ 1837036 w 2093698"/>
              <a:gd name="connsiteY4" fmla="*/ 50763 h 3403562"/>
              <a:gd name="connsiteX5" fmla="*/ 2093698 w 2093698"/>
              <a:gd name="connsiteY5" fmla="*/ 44714 h 3403562"/>
              <a:gd name="connsiteX0" fmla="*/ 0 w 2093698"/>
              <a:gd name="connsiteY0" fmla="*/ 3410877 h 3410877"/>
              <a:gd name="connsiteX1" fmla="*/ 662685 w 2093698"/>
              <a:gd name="connsiteY1" fmla="*/ 3371534 h 3410877"/>
              <a:gd name="connsiteX2" fmla="*/ 1496516 w 2093698"/>
              <a:gd name="connsiteY2" fmla="*/ 2650523 h 3410877"/>
              <a:gd name="connsiteX3" fmla="*/ 1589709 w 2093698"/>
              <a:gd name="connsiteY3" fmla="*/ 1503105 h 3410877"/>
              <a:gd name="connsiteX4" fmla="*/ 1837036 w 2093698"/>
              <a:gd name="connsiteY4" fmla="*/ 58078 h 3410877"/>
              <a:gd name="connsiteX5" fmla="*/ 2093698 w 2093698"/>
              <a:gd name="connsiteY5" fmla="*/ 52029 h 3410877"/>
              <a:gd name="connsiteX0" fmla="*/ 0 w 2093698"/>
              <a:gd name="connsiteY0" fmla="*/ 3410877 h 3410877"/>
              <a:gd name="connsiteX1" fmla="*/ 662685 w 2093698"/>
              <a:gd name="connsiteY1" fmla="*/ 3371534 h 3410877"/>
              <a:gd name="connsiteX2" fmla="*/ 1496516 w 2093698"/>
              <a:gd name="connsiteY2" fmla="*/ 2650523 h 3410877"/>
              <a:gd name="connsiteX3" fmla="*/ 1589709 w 2093698"/>
              <a:gd name="connsiteY3" fmla="*/ 1503105 h 3410877"/>
              <a:gd name="connsiteX4" fmla="*/ 1837036 w 2093698"/>
              <a:gd name="connsiteY4" fmla="*/ 58078 h 3410877"/>
              <a:gd name="connsiteX5" fmla="*/ 2093698 w 2093698"/>
              <a:gd name="connsiteY5" fmla="*/ 52029 h 3410877"/>
              <a:gd name="connsiteX0" fmla="*/ 0 w 2093698"/>
              <a:gd name="connsiteY0" fmla="*/ 3410877 h 3410877"/>
              <a:gd name="connsiteX1" fmla="*/ 662685 w 2093698"/>
              <a:gd name="connsiteY1" fmla="*/ 3371534 h 3410877"/>
              <a:gd name="connsiteX2" fmla="*/ 1496516 w 2093698"/>
              <a:gd name="connsiteY2" fmla="*/ 2650523 h 3410877"/>
              <a:gd name="connsiteX3" fmla="*/ 1589709 w 2093698"/>
              <a:gd name="connsiteY3" fmla="*/ 1503105 h 3410877"/>
              <a:gd name="connsiteX4" fmla="*/ 1837036 w 2093698"/>
              <a:gd name="connsiteY4" fmla="*/ 58078 h 3410877"/>
              <a:gd name="connsiteX5" fmla="*/ 2093698 w 2093698"/>
              <a:gd name="connsiteY5" fmla="*/ 52029 h 3410877"/>
              <a:gd name="connsiteX0" fmla="*/ 0 w 2120296"/>
              <a:gd name="connsiteY0" fmla="*/ 3410877 h 3410877"/>
              <a:gd name="connsiteX1" fmla="*/ 662685 w 2120296"/>
              <a:gd name="connsiteY1" fmla="*/ 3371534 h 3410877"/>
              <a:gd name="connsiteX2" fmla="*/ 1496516 w 2120296"/>
              <a:gd name="connsiteY2" fmla="*/ 2650523 h 3410877"/>
              <a:gd name="connsiteX3" fmla="*/ 1589709 w 2120296"/>
              <a:gd name="connsiteY3" fmla="*/ 1503105 h 3410877"/>
              <a:gd name="connsiteX4" fmla="*/ 1866297 w 2120296"/>
              <a:gd name="connsiteY4" fmla="*/ 58078 h 3410877"/>
              <a:gd name="connsiteX5" fmla="*/ 2093698 w 2120296"/>
              <a:gd name="connsiteY5" fmla="*/ 52029 h 3410877"/>
              <a:gd name="connsiteX0" fmla="*/ 0 w 2120296"/>
              <a:gd name="connsiteY0" fmla="*/ 3429927 h 3429927"/>
              <a:gd name="connsiteX1" fmla="*/ 662685 w 2120296"/>
              <a:gd name="connsiteY1" fmla="*/ 3390584 h 3429927"/>
              <a:gd name="connsiteX2" fmla="*/ 1496516 w 2120296"/>
              <a:gd name="connsiteY2" fmla="*/ 2669573 h 3429927"/>
              <a:gd name="connsiteX3" fmla="*/ 1589709 w 2120296"/>
              <a:gd name="connsiteY3" fmla="*/ 1522155 h 3429927"/>
              <a:gd name="connsiteX4" fmla="*/ 1866297 w 2120296"/>
              <a:gd name="connsiteY4" fmla="*/ 58078 h 3429927"/>
              <a:gd name="connsiteX5" fmla="*/ 2093698 w 2120296"/>
              <a:gd name="connsiteY5" fmla="*/ 71079 h 3429927"/>
              <a:gd name="connsiteX0" fmla="*/ 0 w 2120296"/>
              <a:gd name="connsiteY0" fmla="*/ 3429927 h 3429927"/>
              <a:gd name="connsiteX1" fmla="*/ 662685 w 2120296"/>
              <a:gd name="connsiteY1" fmla="*/ 3390584 h 3429927"/>
              <a:gd name="connsiteX2" fmla="*/ 1496516 w 2120296"/>
              <a:gd name="connsiteY2" fmla="*/ 2669573 h 3429927"/>
              <a:gd name="connsiteX3" fmla="*/ 1589709 w 2120296"/>
              <a:gd name="connsiteY3" fmla="*/ 1522155 h 3429927"/>
              <a:gd name="connsiteX4" fmla="*/ 1866297 w 2120296"/>
              <a:gd name="connsiteY4" fmla="*/ 58078 h 3429927"/>
              <a:gd name="connsiteX5" fmla="*/ 2093698 w 2120296"/>
              <a:gd name="connsiteY5" fmla="*/ 59173 h 3429927"/>
              <a:gd name="connsiteX0" fmla="*/ 0 w 2120296"/>
              <a:gd name="connsiteY0" fmla="*/ 3429927 h 3429927"/>
              <a:gd name="connsiteX1" fmla="*/ 662685 w 2120296"/>
              <a:gd name="connsiteY1" fmla="*/ 3390584 h 3429927"/>
              <a:gd name="connsiteX2" fmla="*/ 1496516 w 2120296"/>
              <a:gd name="connsiteY2" fmla="*/ 2669573 h 3429927"/>
              <a:gd name="connsiteX3" fmla="*/ 1589709 w 2120296"/>
              <a:gd name="connsiteY3" fmla="*/ 1522155 h 3429927"/>
              <a:gd name="connsiteX4" fmla="*/ 1866297 w 2120296"/>
              <a:gd name="connsiteY4" fmla="*/ 58078 h 3429927"/>
              <a:gd name="connsiteX5" fmla="*/ 2093698 w 2120296"/>
              <a:gd name="connsiteY5" fmla="*/ 59173 h 3429927"/>
              <a:gd name="connsiteX0" fmla="*/ 0 w 2120296"/>
              <a:gd name="connsiteY0" fmla="*/ 3420402 h 3420402"/>
              <a:gd name="connsiteX1" fmla="*/ 662685 w 2120296"/>
              <a:gd name="connsiteY1" fmla="*/ 3381059 h 3420402"/>
              <a:gd name="connsiteX2" fmla="*/ 1496516 w 2120296"/>
              <a:gd name="connsiteY2" fmla="*/ 2660048 h 3420402"/>
              <a:gd name="connsiteX3" fmla="*/ 1589709 w 2120296"/>
              <a:gd name="connsiteY3" fmla="*/ 1512630 h 3420402"/>
              <a:gd name="connsiteX4" fmla="*/ 1866297 w 2120296"/>
              <a:gd name="connsiteY4" fmla="*/ 48553 h 3420402"/>
              <a:gd name="connsiteX5" fmla="*/ 2093698 w 2120296"/>
              <a:gd name="connsiteY5" fmla="*/ 49648 h 3420402"/>
              <a:gd name="connsiteX0" fmla="*/ 0 w 2093698"/>
              <a:gd name="connsiteY0" fmla="*/ 3420402 h 3420402"/>
              <a:gd name="connsiteX1" fmla="*/ 662685 w 2093698"/>
              <a:gd name="connsiteY1" fmla="*/ 3381059 h 3420402"/>
              <a:gd name="connsiteX2" fmla="*/ 1496516 w 2093698"/>
              <a:gd name="connsiteY2" fmla="*/ 2660048 h 3420402"/>
              <a:gd name="connsiteX3" fmla="*/ 1589709 w 2093698"/>
              <a:gd name="connsiteY3" fmla="*/ 1512630 h 3420402"/>
              <a:gd name="connsiteX4" fmla="*/ 1866297 w 2093698"/>
              <a:gd name="connsiteY4" fmla="*/ 48553 h 3420402"/>
              <a:gd name="connsiteX5" fmla="*/ 2093698 w 2093698"/>
              <a:gd name="connsiteY5" fmla="*/ 49648 h 3420402"/>
              <a:gd name="connsiteX0" fmla="*/ 0 w 2093698"/>
              <a:gd name="connsiteY0" fmla="*/ 3374531 h 3374531"/>
              <a:gd name="connsiteX1" fmla="*/ 662685 w 2093698"/>
              <a:gd name="connsiteY1" fmla="*/ 3335188 h 3374531"/>
              <a:gd name="connsiteX2" fmla="*/ 1496516 w 2093698"/>
              <a:gd name="connsiteY2" fmla="*/ 2614177 h 3374531"/>
              <a:gd name="connsiteX3" fmla="*/ 1589709 w 2093698"/>
              <a:gd name="connsiteY3" fmla="*/ 1466759 h 3374531"/>
              <a:gd name="connsiteX4" fmla="*/ 1866297 w 2093698"/>
              <a:gd name="connsiteY4" fmla="*/ 2682 h 3374531"/>
              <a:gd name="connsiteX5" fmla="*/ 2093698 w 2093698"/>
              <a:gd name="connsiteY5" fmla="*/ 3777 h 3374531"/>
              <a:gd name="connsiteX0" fmla="*/ 0 w 2093698"/>
              <a:gd name="connsiteY0" fmla="*/ 3374531 h 3374531"/>
              <a:gd name="connsiteX1" fmla="*/ 662685 w 2093698"/>
              <a:gd name="connsiteY1" fmla="*/ 3335188 h 3374531"/>
              <a:gd name="connsiteX2" fmla="*/ 1496516 w 2093698"/>
              <a:gd name="connsiteY2" fmla="*/ 2614177 h 3374531"/>
              <a:gd name="connsiteX3" fmla="*/ 1589709 w 2093698"/>
              <a:gd name="connsiteY3" fmla="*/ 1466759 h 3374531"/>
              <a:gd name="connsiteX4" fmla="*/ 1866297 w 2093698"/>
              <a:gd name="connsiteY4" fmla="*/ 2682 h 3374531"/>
              <a:gd name="connsiteX5" fmla="*/ 2093698 w 2093698"/>
              <a:gd name="connsiteY5" fmla="*/ 3777 h 3374531"/>
              <a:gd name="connsiteX0" fmla="*/ 0 w 2093698"/>
              <a:gd name="connsiteY0" fmla="*/ 3374531 h 3374531"/>
              <a:gd name="connsiteX1" fmla="*/ 662685 w 2093698"/>
              <a:gd name="connsiteY1" fmla="*/ 3335188 h 3374531"/>
              <a:gd name="connsiteX2" fmla="*/ 1496516 w 2093698"/>
              <a:gd name="connsiteY2" fmla="*/ 2614177 h 3374531"/>
              <a:gd name="connsiteX3" fmla="*/ 1589709 w 2093698"/>
              <a:gd name="connsiteY3" fmla="*/ 1466759 h 3374531"/>
              <a:gd name="connsiteX4" fmla="*/ 1866297 w 2093698"/>
              <a:gd name="connsiteY4" fmla="*/ 2682 h 3374531"/>
              <a:gd name="connsiteX5" fmla="*/ 2093698 w 2093698"/>
              <a:gd name="connsiteY5" fmla="*/ 3777 h 3374531"/>
              <a:gd name="connsiteX0" fmla="*/ 0 w 2093698"/>
              <a:gd name="connsiteY0" fmla="*/ 3374531 h 3374531"/>
              <a:gd name="connsiteX1" fmla="*/ 662685 w 2093698"/>
              <a:gd name="connsiteY1" fmla="*/ 3335188 h 3374531"/>
              <a:gd name="connsiteX2" fmla="*/ 1496516 w 2093698"/>
              <a:gd name="connsiteY2" fmla="*/ 2614177 h 3374531"/>
              <a:gd name="connsiteX3" fmla="*/ 1589709 w 2093698"/>
              <a:gd name="connsiteY3" fmla="*/ 1466759 h 3374531"/>
              <a:gd name="connsiteX4" fmla="*/ 1866297 w 2093698"/>
              <a:gd name="connsiteY4" fmla="*/ 2682 h 3374531"/>
              <a:gd name="connsiteX5" fmla="*/ 2093698 w 2093698"/>
              <a:gd name="connsiteY5" fmla="*/ 3777 h 3374531"/>
              <a:gd name="connsiteX0" fmla="*/ 0 w 2093698"/>
              <a:gd name="connsiteY0" fmla="*/ 3373222 h 3373222"/>
              <a:gd name="connsiteX1" fmla="*/ 662685 w 2093698"/>
              <a:gd name="connsiteY1" fmla="*/ 3333879 h 3373222"/>
              <a:gd name="connsiteX2" fmla="*/ 1496516 w 2093698"/>
              <a:gd name="connsiteY2" fmla="*/ 2612868 h 3373222"/>
              <a:gd name="connsiteX3" fmla="*/ 1589709 w 2093698"/>
              <a:gd name="connsiteY3" fmla="*/ 1465450 h 3373222"/>
              <a:gd name="connsiteX4" fmla="*/ 1866297 w 2093698"/>
              <a:gd name="connsiteY4" fmla="*/ 1373 h 3373222"/>
              <a:gd name="connsiteX5" fmla="*/ 2093698 w 2093698"/>
              <a:gd name="connsiteY5" fmla="*/ 2468 h 3373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93698" h="3373222">
                <a:moveTo>
                  <a:pt x="0" y="3373222"/>
                </a:moveTo>
                <a:cubicBezTo>
                  <a:pt x="219676" y="3364984"/>
                  <a:pt x="331799" y="3372290"/>
                  <a:pt x="662685" y="3333879"/>
                </a:cubicBezTo>
                <a:cubicBezTo>
                  <a:pt x="1383935" y="3273600"/>
                  <a:pt x="1400534" y="2938903"/>
                  <a:pt x="1496516" y="2612868"/>
                </a:cubicBezTo>
                <a:cubicBezTo>
                  <a:pt x="1566895" y="2114925"/>
                  <a:pt x="1572735" y="1887970"/>
                  <a:pt x="1589709" y="1465450"/>
                </a:cubicBezTo>
                <a:cubicBezTo>
                  <a:pt x="1642294" y="156504"/>
                  <a:pt x="1579455" y="2827"/>
                  <a:pt x="1866297" y="1373"/>
                </a:cubicBezTo>
                <a:cubicBezTo>
                  <a:pt x="1917890" y="0"/>
                  <a:pt x="2059267" y="1072"/>
                  <a:pt x="2093698" y="2468"/>
                </a:cubicBezTo>
              </a:path>
            </a:pathLst>
          </a:custGeom>
          <a:ln w="28575">
            <a:solidFill>
              <a:srgbClr val="DE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527050" y="2032706"/>
            <a:ext cx="857798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Pokud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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(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Wingdings"/>
              </a:rPr>
              <a:t>NS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  0, evoluční dynamika odlišná od předpokladů založených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pouze na působení selekce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Navíc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u="sng" dirty="0" smtClean="0">
                <a:latin typeface="Arial" pitchFamily="34" charset="0"/>
                <a:cs typeface="Arial" pitchFamily="34" charset="0"/>
                <a:sym typeface="Symbol"/>
              </a:rPr>
              <a:t>změna selektivní rovnováhy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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rovnováh</a:t>
            </a:r>
            <a:r>
              <a:rPr lang="en-US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mezi selekcí	a dalšími 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faktory (poměr 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(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Wingdings"/>
              </a:rPr>
              <a:t>NS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)/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5910364" y="889000"/>
            <a:ext cx="967946" cy="807308"/>
          </a:xfrm>
          <a:prstGeom prst="rect">
            <a:avLst/>
          </a:pr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AutoShape 23"/>
          <p:cNvSpPr>
            <a:spLocks noChangeArrowheads="1"/>
          </p:cNvSpPr>
          <p:nvPr/>
        </p:nvSpPr>
        <p:spPr bwMode="auto">
          <a:xfrm>
            <a:off x="7068506" y="240829"/>
            <a:ext cx="1922276" cy="865621"/>
          </a:xfrm>
          <a:prstGeom prst="wedgeRectCallout">
            <a:avLst>
              <a:gd name="adj1" fmla="val -76859"/>
              <a:gd name="adj2" fmla="val 45912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evoluční změna způsobená jiným mechanismem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527050" y="4881830"/>
            <a:ext cx="8206285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Pokud je populace blízko selektivní rovnováhy,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 0  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(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Wingdings"/>
              </a:rPr>
              <a:t>NS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 roste</a:t>
            </a:r>
          </a:p>
          <a:p>
            <a:pPr defTabSz="36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 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i mechanismy, které samy o sobě mají malý evoluční </a:t>
            </a:r>
            <a:b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en-US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dopad, v kombinaci se selekcí můžou mít silné účinky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1985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4382813" y="1005270"/>
            <a:ext cx="2457450" cy="619125"/>
          </a:xfrm>
          <a:prstGeom prst="rect">
            <a:avLst/>
          </a:prstGeom>
          <a:noFill/>
        </p:spPr>
      </p:pic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3394841" y="3731172"/>
            <a:ext cx="1876425" cy="752475"/>
          </a:xfrm>
          <a:prstGeom prst="rect">
            <a:avLst/>
          </a:prstGeom>
          <a:noFill/>
        </p:spPr>
      </p:pic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1072055" y="1005270"/>
            <a:ext cx="1238250" cy="619125"/>
          </a:xfrm>
          <a:prstGeom prst="rect">
            <a:avLst/>
          </a:prstGeom>
          <a:noFill/>
        </p:spPr>
      </p:pic>
      <p:sp>
        <p:nvSpPr>
          <p:cNvPr id="18" name="TextovéPole 17"/>
          <p:cNvSpPr txBox="1"/>
          <p:nvPr/>
        </p:nvSpPr>
        <p:spPr>
          <a:xfrm>
            <a:off x="527050" y="374650"/>
            <a:ext cx="56124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Základní rovnice selekce při známém genotypu: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8" name="Skupina 7"/>
          <p:cNvGrpSpPr/>
          <p:nvPr/>
        </p:nvGrpSpPr>
        <p:grpSpPr>
          <a:xfrm>
            <a:off x="517525" y="381000"/>
            <a:ext cx="8020401" cy="1546139"/>
            <a:chOff x="517525" y="381000"/>
            <a:chExt cx="8020401" cy="1546139"/>
          </a:xfrm>
        </p:grpSpPr>
        <p:pic>
          <p:nvPicPr>
            <p:cNvPr id="3073" name="Picture 1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2660822" y="1323141"/>
              <a:ext cx="1935892" cy="603998"/>
            </a:xfrm>
            <a:prstGeom prst="rect">
              <a:avLst/>
            </a:prstGeom>
            <a:noFill/>
          </p:spPr>
        </p:pic>
        <p:sp>
          <p:nvSpPr>
            <p:cNvPr id="6" name="TextovéPole 5"/>
            <p:cNvSpPr txBox="1"/>
            <p:nvPr/>
          </p:nvSpPr>
          <p:spPr>
            <a:xfrm>
              <a:off x="517525" y="381000"/>
              <a:ext cx="8020401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0000">
                <a:spcAft>
                  <a:spcPts val="1200"/>
                </a:spcAft>
              </a:pP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Ve skutečnosti pravděpodobnost fixace alely není ani 1 (jen selekce),</a:t>
              </a:r>
              <a:br>
                <a:rPr lang="cs-CZ" sz="2000" dirty="0" smtClean="0">
                  <a:latin typeface="Arial" pitchFamily="34" charset="0"/>
                  <a:cs typeface="Arial" pitchFamily="34" charset="0"/>
                </a:rPr>
              </a:b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	ani 1/(2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</a:rPr>
                <a:t>N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) (jen drift), ale</a:t>
              </a:r>
            </a:p>
            <a:p>
              <a:pPr defTabSz="540000">
                <a:spcAft>
                  <a:spcPts val="1200"/>
                </a:spcAft>
              </a:pP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/>
              </a:r>
              <a:br>
                <a:rPr lang="cs-CZ" sz="2000" dirty="0" smtClean="0">
                  <a:latin typeface="Arial" pitchFamily="34" charset="0"/>
                  <a:cs typeface="Arial" pitchFamily="34" charset="0"/>
                </a:rPr>
              </a:b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									</a:t>
              </a:r>
              <a:r>
                <a:rPr lang="cs-CZ" sz="1600" dirty="0" smtClean="0">
                  <a:latin typeface="Arial" pitchFamily="34" charset="0"/>
                  <a:cs typeface="Arial" pitchFamily="34" charset="0"/>
                </a:rPr>
                <a:t>(</a:t>
              </a:r>
              <a:r>
                <a:rPr lang="cs-CZ" sz="1600" dirty="0" err="1" smtClean="0">
                  <a:latin typeface="Arial" pitchFamily="34" charset="0"/>
                  <a:cs typeface="Arial" pitchFamily="34" charset="0"/>
                </a:rPr>
                <a:t>Crow</a:t>
              </a:r>
              <a:r>
                <a:rPr lang="cs-CZ" sz="16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sz="1600" dirty="0" err="1" smtClean="0">
                  <a:latin typeface="Arial" pitchFamily="34" charset="0"/>
                  <a:cs typeface="Arial" pitchFamily="34" charset="0"/>
                </a:rPr>
                <a:t>and</a:t>
              </a:r>
              <a:r>
                <a:rPr lang="cs-CZ" sz="16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sz="1600" dirty="0" err="1" smtClean="0">
                  <a:latin typeface="Arial" pitchFamily="34" charset="0"/>
                  <a:cs typeface="Arial" pitchFamily="34" charset="0"/>
                </a:rPr>
                <a:t>Kimura</a:t>
              </a:r>
              <a:r>
                <a:rPr lang="cs-CZ" sz="1600" dirty="0" smtClean="0">
                  <a:latin typeface="Arial" pitchFamily="34" charset="0"/>
                  <a:cs typeface="Arial" pitchFamily="34" charset="0"/>
                </a:rPr>
                <a:t> 1970)</a:t>
              </a:r>
              <a:endParaRPr lang="cs-CZ" sz="2000" dirty="0" smtClean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1" name="Skupina 10"/>
          <p:cNvGrpSpPr/>
          <p:nvPr/>
        </p:nvGrpSpPr>
        <p:grpSpPr>
          <a:xfrm>
            <a:off x="517525" y="2347784"/>
            <a:ext cx="8283037" cy="1868054"/>
            <a:chOff x="517525" y="2347784"/>
            <a:chExt cx="8283037" cy="1868054"/>
          </a:xfrm>
        </p:grpSpPr>
        <p:sp>
          <p:nvSpPr>
            <p:cNvPr id="10" name="Obdélník 9"/>
            <p:cNvSpPr/>
            <p:nvPr/>
          </p:nvSpPr>
          <p:spPr>
            <a:xfrm>
              <a:off x="2809103" y="2347784"/>
              <a:ext cx="1886465" cy="840259"/>
            </a:xfrm>
            <a:prstGeom prst="rect">
              <a:avLst/>
            </a:prstGeom>
            <a:solidFill>
              <a:srgbClr val="FFF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2891482" y="2411627"/>
              <a:ext cx="1714500" cy="723900"/>
            </a:xfrm>
            <a:prstGeom prst="rect">
              <a:avLst/>
            </a:prstGeom>
            <a:noFill/>
          </p:spPr>
        </p:pic>
        <p:sp>
          <p:nvSpPr>
            <p:cNvPr id="7" name="TextovéPole 6"/>
            <p:cNvSpPr txBox="1"/>
            <p:nvPr/>
          </p:nvSpPr>
          <p:spPr>
            <a:xfrm>
              <a:off x="517525" y="2584622"/>
              <a:ext cx="8283037" cy="16312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0000">
                <a:spcAft>
                  <a:spcPts val="1200"/>
                </a:spcAft>
              </a:pP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pokud </a:t>
              </a:r>
              <a:r>
                <a:rPr lang="cs-CZ" sz="2000" i="1" dirty="0" err="1" smtClean="0">
                  <a:latin typeface="Arial" pitchFamily="34" charset="0"/>
                  <a:cs typeface="Arial" pitchFamily="34" charset="0"/>
                </a:rPr>
                <a:t>N</a:t>
              </a:r>
              <a:r>
                <a:rPr lang="cs-CZ" sz="2000" i="1" baseline="-25000" dirty="0" err="1" smtClean="0">
                  <a:latin typeface="Arial" pitchFamily="34" charset="0"/>
                  <a:cs typeface="Arial" pitchFamily="34" charset="0"/>
                </a:rPr>
                <a:t>eV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 =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</a:rPr>
                <a:t>N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:</a:t>
              </a:r>
            </a:p>
            <a:p>
              <a:pPr defTabSz="540000">
                <a:spcAft>
                  <a:spcPts val="1200"/>
                </a:spcAft>
              </a:pPr>
              <a:endParaRPr lang="cs-CZ" sz="2000" dirty="0" smtClean="0">
                <a:latin typeface="Arial" pitchFamily="34" charset="0"/>
                <a:cs typeface="Arial" pitchFamily="34" charset="0"/>
              </a:endParaRPr>
            </a:p>
            <a:p>
              <a:pPr defTabSz="540000">
                <a:spcAft>
                  <a:spcPts val="1200"/>
                </a:spcAft>
              </a:pP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při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</a:rPr>
                <a:t>s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 0 rovnice konverguje k 1/(2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N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)</a:t>
              </a:r>
              <a:r>
                <a:rPr lang="cs-CZ" sz="2000" baseline="30000" dirty="0" smtClean="0">
                  <a:latin typeface="Arial" pitchFamily="34" charset="0"/>
                  <a:cs typeface="Arial" pitchFamily="34" charset="0"/>
                  <a:sym typeface="Symbol"/>
                </a:rPr>
                <a:t>*)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, tj. alela se chová jako efektivně</a:t>
              </a:r>
              <a:b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</a:b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	neutrální (</a:t>
              </a:r>
              <a:r>
                <a:rPr lang="cs-CZ" sz="2000" dirty="0" err="1" smtClean="0">
                  <a:latin typeface="Arial" pitchFamily="34" charset="0"/>
                  <a:cs typeface="Arial" pitchFamily="34" charset="0"/>
                  <a:sym typeface="Symbol"/>
                </a:rPr>
                <a:t>srv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. T. </a:t>
              </a:r>
              <a:r>
                <a:rPr lang="cs-CZ" sz="2000" dirty="0" err="1" smtClean="0">
                  <a:latin typeface="Arial" pitchFamily="34" charset="0"/>
                  <a:cs typeface="Arial" pitchFamily="34" charset="0"/>
                  <a:sym typeface="Symbol"/>
                </a:rPr>
                <a:t>Ohtová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 a </a:t>
              </a:r>
              <a:r>
                <a:rPr lang="cs-CZ" sz="2000" i="1" dirty="0" err="1" smtClean="0">
                  <a:latin typeface="Arial" pitchFamily="34" charset="0"/>
                  <a:cs typeface="Arial" pitchFamily="34" charset="0"/>
                  <a:sym typeface="Symbol"/>
                </a:rPr>
                <a:t>slightly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 </a:t>
              </a:r>
              <a:r>
                <a:rPr lang="cs-CZ" sz="2000" i="1" dirty="0" err="1" smtClean="0">
                  <a:latin typeface="Arial" pitchFamily="34" charset="0"/>
                  <a:cs typeface="Arial" pitchFamily="34" charset="0"/>
                  <a:sym typeface="Symbol"/>
                </a:rPr>
                <a:t>deleterious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 </a:t>
              </a:r>
              <a:r>
                <a:rPr lang="cs-CZ" sz="2000" i="1" dirty="0" err="1" smtClean="0">
                  <a:latin typeface="Arial" pitchFamily="34" charset="0"/>
                  <a:cs typeface="Arial" pitchFamily="34" charset="0"/>
                  <a:sym typeface="Symbol"/>
                </a:rPr>
                <a:t>mutations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)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 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14" name="Skupina 13"/>
          <p:cNvGrpSpPr/>
          <p:nvPr/>
        </p:nvGrpSpPr>
        <p:grpSpPr>
          <a:xfrm>
            <a:off x="527050" y="5095674"/>
            <a:ext cx="4969860" cy="515646"/>
            <a:chOff x="527050" y="5095674"/>
            <a:chExt cx="4969860" cy="515646"/>
          </a:xfrm>
        </p:grpSpPr>
        <p:sp>
          <p:nvSpPr>
            <p:cNvPr id="12" name="TextovéPole 11"/>
            <p:cNvSpPr txBox="1"/>
            <p:nvPr/>
          </p:nvSpPr>
          <p:spPr>
            <a:xfrm>
              <a:off x="527050" y="5171090"/>
              <a:ext cx="3016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aseline="30000" dirty="0" smtClean="0">
                  <a:latin typeface="Arial" pitchFamily="34" charset="0"/>
                  <a:cs typeface="Arial" pitchFamily="34" charset="0"/>
                </a:rPr>
                <a:t>*)</a:t>
              </a:r>
              <a:r>
                <a:rPr lang="cs-CZ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dirty="0" err="1" smtClean="0">
                  <a:latin typeface="Arial" pitchFamily="34" charset="0"/>
                  <a:cs typeface="Arial" pitchFamily="34" charset="0"/>
                </a:rPr>
                <a:t>Taylorův</a:t>
              </a:r>
              <a:r>
                <a:rPr lang="cs-CZ" dirty="0" smtClean="0">
                  <a:latin typeface="Arial" pitchFamily="34" charset="0"/>
                  <a:cs typeface="Arial" pitchFamily="34" charset="0"/>
                </a:rPr>
                <a:t> teorém: </a:t>
              </a:r>
              <a:r>
                <a:rPr lang="cs-CZ" i="1" dirty="0" smtClean="0">
                  <a:latin typeface="Arial" pitchFamily="34" charset="0"/>
                  <a:cs typeface="Arial" pitchFamily="34" charset="0"/>
                </a:rPr>
                <a:t>s</a:t>
              </a:r>
              <a:r>
                <a:rPr lang="cs-CZ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dirty="0" smtClean="0">
                  <a:latin typeface="Arial" pitchFamily="34" charset="0"/>
                  <a:cs typeface="Arial" pitchFamily="34" charset="0"/>
                  <a:sym typeface="Symbol"/>
                </a:rPr>
                <a:t> 0 </a:t>
              </a:r>
              <a:endParaRPr lang="cs-CZ" i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5601" name="Picture 1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3531475" y="5095674"/>
              <a:ext cx="1965435" cy="515646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17525" y="381000"/>
            <a:ext cx="6216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Pravděpodobnost fixace prospěšné alely při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0,01: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5" name="Tabulka 4"/>
          <p:cNvGraphicFramePr>
            <a:graphicFrameLocks noGrp="1"/>
          </p:cNvGraphicFramePr>
          <p:nvPr/>
        </p:nvGraphicFramePr>
        <p:xfrm>
          <a:off x="1763232" y="976972"/>
          <a:ext cx="5469255" cy="1345311"/>
        </p:xfrm>
        <a:graphic>
          <a:graphicData uri="http://schemas.openxmlformats.org/drawingml/2006/table">
            <a:tbl>
              <a:tblPr/>
              <a:tblGrid>
                <a:gridCol w="1367155"/>
                <a:gridCol w="1367155"/>
                <a:gridCol w="1367155"/>
                <a:gridCol w="1367790"/>
              </a:tblGrid>
              <a:tr h="3638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1" dirty="0">
                          <a:latin typeface="Arial"/>
                          <a:ea typeface="Calibri"/>
                          <a:cs typeface="Times New Roman"/>
                        </a:rPr>
                        <a:t>N</a:t>
                      </a:r>
                      <a:endParaRPr lang="cs-CZ" sz="11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1" dirty="0">
                          <a:latin typeface="Arial"/>
                          <a:ea typeface="Calibri"/>
                          <a:cs typeface="Times New Roman"/>
                        </a:rPr>
                        <a:t>P</a:t>
                      </a:r>
                      <a:endParaRPr lang="cs-CZ" sz="11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1" dirty="0" err="1">
                          <a:latin typeface="Arial"/>
                          <a:ea typeface="Calibri"/>
                          <a:cs typeface="Times New Roman"/>
                        </a:rPr>
                        <a:t>P</a:t>
                      </a:r>
                      <a:r>
                        <a:rPr lang="cs-CZ" sz="1400" b="0" baseline="-25000" dirty="0" err="1">
                          <a:latin typeface="Arial"/>
                          <a:ea typeface="Calibri"/>
                          <a:cs typeface="Times New Roman"/>
                        </a:rPr>
                        <a:t>neutr</a:t>
                      </a:r>
                      <a:endParaRPr lang="cs-CZ" sz="11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0" dirty="0">
                          <a:latin typeface="Arial"/>
                          <a:ea typeface="Calibri"/>
                          <a:cs typeface="Times New Roman"/>
                        </a:rPr>
                        <a:t>rozdíl od </a:t>
                      </a:r>
                      <a:r>
                        <a:rPr lang="cs-CZ" sz="1400" b="0" i="1" dirty="0" err="1">
                          <a:latin typeface="Arial"/>
                          <a:ea typeface="Calibri"/>
                          <a:cs typeface="Times New Roman"/>
                        </a:rPr>
                        <a:t>P</a:t>
                      </a:r>
                      <a:r>
                        <a:rPr lang="cs-CZ" sz="1400" b="0" baseline="-25000" dirty="0" err="1">
                          <a:latin typeface="Arial"/>
                          <a:ea typeface="Calibri"/>
                          <a:cs typeface="Times New Roman"/>
                        </a:rPr>
                        <a:t>neutr</a:t>
                      </a:r>
                      <a:endParaRPr lang="cs-CZ" sz="11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10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0,061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0,050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22 %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50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0,023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0,010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129 %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0,020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0,005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300 %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Arial"/>
                          <a:sym typeface="Symbol"/>
                        </a:rPr>
                        <a:t>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0,020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0,000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latin typeface="Arial"/>
                          <a:ea typeface="Calibri"/>
                          <a:cs typeface="Times New Roman"/>
                        </a:rPr>
                        <a:t>--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1491048" y="2555793"/>
            <a:ext cx="1857631" cy="702274"/>
          </a:xfrm>
          <a:prstGeom prst="wedgeRectCallout">
            <a:avLst>
              <a:gd name="adj1" fmla="val 58618"/>
              <a:gd name="adj2" fmla="val -101171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pravděpodobnost se ustálí na 2 %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6462584" y="2411630"/>
            <a:ext cx="1857631" cy="702274"/>
          </a:xfrm>
          <a:prstGeom prst="wedgeRectCallout">
            <a:avLst>
              <a:gd name="adj1" fmla="val -37613"/>
              <a:gd name="adj2" fmla="val -9647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s rostoucím </a:t>
            </a:r>
            <a:r>
              <a:rPr lang="cs-CZ" sz="1600" i="1" dirty="0" smtClean="0">
                <a:latin typeface="Arial" pitchFamily="34" charset="0"/>
                <a:sym typeface="Symbol"/>
              </a:rPr>
              <a:t>N</a:t>
            </a:r>
            <a:r>
              <a:rPr lang="cs-CZ" sz="1600" dirty="0" smtClean="0">
                <a:latin typeface="Arial" pitchFamily="34" charset="0"/>
                <a:sym typeface="Symbol"/>
              </a:rPr>
              <a:t> roste vliv selekce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grpSp>
        <p:nvGrpSpPr>
          <p:cNvPr id="13" name="Skupina 12"/>
          <p:cNvGrpSpPr/>
          <p:nvPr/>
        </p:nvGrpSpPr>
        <p:grpSpPr>
          <a:xfrm>
            <a:off x="517525" y="3647303"/>
            <a:ext cx="6857968" cy="1784411"/>
            <a:chOff x="517525" y="3647303"/>
            <a:chExt cx="6857968" cy="1784411"/>
          </a:xfrm>
        </p:grpSpPr>
        <p:sp>
          <p:nvSpPr>
            <p:cNvPr id="8" name="TextovéPole 7"/>
            <p:cNvSpPr txBox="1"/>
            <p:nvPr/>
          </p:nvSpPr>
          <p:spPr>
            <a:xfrm>
              <a:off x="517525" y="4569940"/>
              <a:ext cx="6857968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0000">
                <a:spcAft>
                  <a:spcPts val="1200"/>
                </a:spcAft>
              </a:pP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S tím, jak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</a:rPr>
                <a:t>N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 , jmenovatel konverguje k 1 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P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  1 –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e</a:t>
              </a:r>
              <a:r>
                <a:rPr lang="cs-CZ" sz="2000" baseline="30000" dirty="0" smtClean="0">
                  <a:latin typeface="Arial" pitchFamily="34" charset="0"/>
                  <a:cs typeface="Arial" pitchFamily="34" charset="0"/>
                  <a:sym typeface="Symbol"/>
                </a:rPr>
                <a:t>-2</a:t>
              </a:r>
              <a:r>
                <a:rPr lang="cs-CZ" sz="2000" i="1" baseline="30000" dirty="0" smtClean="0">
                  <a:latin typeface="Arial" pitchFamily="34" charset="0"/>
                  <a:cs typeface="Arial" pitchFamily="34" charset="0"/>
                  <a:sym typeface="Symbol"/>
                </a:rPr>
                <a:t>s</a:t>
              </a:r>
              <a:endParaRPr lang="cs-CZ" sz="2000" baseline="30000" dirty="0" smtClean="0">
                <a:latin typeface="Arial" pitchFamily="34" charset="0"/>
                <a:cs typeface="Arial" pitchFamily="34" charset="0"/>
                <a:sym typeface="Symbol"/>
              </a:endParaRPr>
            </a:p>
            <a:p>
              <a:pPr defTabSz="540000">
                <a:spcAft>
                  <a:spcPts val="1200"/>
                </a:spcAft>
              </a:pP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pro malá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</a:rPr>
                <a:t>s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 je (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1 –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e</a:t>
              </a:r>
              <a:r>
                <a:rPr lang="cs-CZ" sz="2000" baseline="30000" dirty="0" smtClean="0">
                  <a:latin typeface="Arial" pitchFamily="34" charset="0"/>
                  <a:cs typeface="Arial" pitchFamily="34" charset="0"/>
                  <a:sym typeface="Symbol"/>
                </a:rPr>
                <a:t>-2</a:t>
              </a:r>
              <a:r>
                <a:rPr lang="cs-CZ" sz="2000" i="1" baseline="30000" dirty="0" smtClean="0">
                  <a:latin typeface="Arial" pitchFamily="34" charset="0"/>
                  <a:cs typeface="Arial" pitchFamily="34" charset="0"/>
                  <a:sym typeface="Symbol"/>
                </a:rPr>
                <a:t>s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) 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 </a:t>
              </a:r>
              <a:r>
                <a:rPr lang="cs-CZ" sz="2000" dirty="0" err="1" smtClean="0">
                  <a:latin typeface="Arial" pitchFamily="34" charset="0"/>
                  <a:cs typeface="Arial" pitchFamily="34" charset="0"/>
                  <a:sym typeface="Symbol"/>
                </a:rPr>
                <a:t>2</a:t>
              </a:r>
              <a:r>
                <a:rPr lang="cs-CZ" sz="2000" i="1" dirty="0" err="1" smtClean="0">
                  <a:latin typeface="Arial" pitchFamily="34" charset="0"/>
                  <a:cs typeface="Arial" pitchFamily="34" charset="0"/>
                  <a:sym typeface="Symbol"/>
                </a:rPr>
                <a:t>s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 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 pro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s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 = 0,01 bude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P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 = 0,02</a:t>
              </a:r>
              <a:endParaRPr lang="cs-CZ" sz="2000" i="1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330684" y="3647303"/>
              <a:ext cx="1487687" cy="628135"/>
            </a:xfrm>
            <a:prstGeom prst="rect">
              <a:avLst/>
            </a:prstGeom>
            <a:noFill/>
          </p:spPr>
        </p:pic>
        <p:cxnSp>
          <p:nvCxnSpPr>
            <p:cNvPr id="11" name="Přímá spojovací šipka 10"/>
            <p:cNvCxnSpPr/>
            <p:nvPr/>
          </p:nvCxnSpPr>
          <p:spPr>
            <a:xfrm>
              <a:off x="2512541" y="4316627"/>
              <a:ext cx="757881" cy="329514"/>
            </a:xfrm>
            <a:prstGeom prst="straightConnector1">
              <a:avLst/>
            </a:prstGeom>
            <a:ln w="28575">
              <a:solidFill>
                <a:srgbClr val="DE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Obdélník 11"/>
            <p:cNvSpPr/>
            <p:nvPr/>
          </p:nvSpPr>
          <p:spPr>
            <a:xfrm>
              <a:off x="1771135" y="4003589"/>
              <a:ext cx="1070919" cy="313038"/>
            </a:xfrm>
            <a:prstGeom prst="rect">
              <a:avLst/>
            </a:prstGeom>
            <a:noFill/>
            <a:ln w="28575">
              <a:solidFill>
                <a:srgbClr val="DE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4" name="TextovéPole 13"/>
          <p:cNvSpPr txBox="1"/>
          <p:nvPr/>
        </p:nvSpPr>
        <p:spPr>
          <a:xfrm>
            <a:off x="517525" y="5626444"/>
            <a:ext cx="7860356" cy="83099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 ve velmi velkých populacích nejpravděpodobnějším </a:t>
            </a:r>
            <a:b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osudem selektivně prospěšně alely je její ztráta!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AutoShape 23"/>
          <p:cNvSpPr>
            <a:spLocks noChangeArrowheads="1"/>
          </p:cNvSpPr>
          <p:nvPr/>
        </p:nvSpPr>
        <p:spPr bwMode="auto">
          <a:xfrm>
            <a:off x="3855309" y="2848235"/>
            <a:ext cx="2331309" cy="908220"/>
          </a:xfrm>
          <a:prstGeom prst="wedgeRectCallout">
            <a:avLst>
              <a:gd name="adj1" fmla="val -39976"/>
              <a:gd name="adj2" fmla="val -12395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tzn. </a:t>
            </a:r>
            <a:r>
              <a:rPr lang="cs-CZ" sz="1600" u="sng" dirty="0" smtClean="0">
                <a:latin typeface="Arial" pitchFamily="34" charset="0"/>
                <a:sym typeface="Symbol"/>
              </a:rPr>
              <a:t>prospěšná</a:t>
            </a:r>
            <a:r>
              <a:rPr lang="cs-CZ" sz="1600" dirty="0" smtClean="0">
                <a:latin typeface="Arial" pitchFamily="34" charset="0"/>
                <a:sym typeface="Symbol"/>
              </a:rPr>
              <a:t> alela bude ztracena v 98 % případů!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el-drift_2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28898" y="381000"/>
            <a:ext cx="4665750" cy="6186616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17525" y="381000"/>
            <a:ext cx="238078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dirty="0" smtClean="0">
                <a:latin typeface="Arial" pitchFamily="34" charset="0"/>
                <a:cs typeface="Arial" pitchFamily="34" charset="0"/>
              </a:rPr>
              <a:t>100 populací</a:t>
            </a:r>
          </a:p>
          <a:p>
            <a:pPr>
              <a:spcAft>
                <a:spcPts val="1200"/>
              </a:spcAft>
            </a:pPr>
            <a:r>
              <a:rPr lang="cs-CZ" dirty="0" err="1" smtClean="0">
                <a:latin typeface="Arial" pitchFamily="34" charset="0"/>
                <a:cs typeface="Arial" pitchFamily="34" charset="0"/>
              </a:rPr>
              <a:t>kodominantní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dirty="0" smtClean="0">
                <a:latin typeface="Arial" pitchFamily="34" charset="0"/>
                <a:cs typeface="Arial" pitchFamily="34" charset="0"/>
              </a:rPr>
            </a:br>
            <a:r>
              <a:rPr lang="cs-CZ" dirty="0" smtClean="0">
                <a:latin typeface="Arial" pitchFamily="34" charset="0"/>
                <a:cs typeface="Arial" pitchFamily="34" charset="0"/>
              </a:rPr>
              <a:t>prospěšná alela:</a:t>
            </a:r>
          </a:p>
          <a:p>
            <a:pPr>
              <a:spcAft>
                <a:spcPts val="1200"/>
              </a:spcAft>
            </a:pPr>
            <a:r>
              <a:rPr lang="cs-CZ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= 1</a:t>
            </a:r>
            <a:br>
              <a:rPr lang="cs-CZ" dirty="0" smtClean="0">
                <a:latin typeface="Arial" pitchFamily="34" charset="0"/>
                <a:cs typeface="Arial" pitchFamily="34" charset="0"/>
              </a:rPr>
            </a:br>
            <a:r>
              <a:rPr lang="cs-CZ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= 0,99</a:t>
            </a:r>
            <a:br>
              <a:rPr lang="cs-CZ" dirty="0" smtClean="0">
                <a:latin typeface="Arial" pitchFamily="34" charset="0"/>
                <a:cs typeface="Arial" pitchFamily="34" charset="0"/>
              </a:rPr>
            </a:br>
            <a:r>
              <a:rPr lang="cs-CZ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= 0,98, tj. </a:t>
            </a:r>
            <a:r>
              <a:rPr lang="cs-CZ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= 2 %</a:t>
            </a:r>
            <a:endParaRPr lang="cs-CZ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2059461" y="3017109"/>
            <a:ext cx="1346886" cy="508686"/>
          </a:xfrm>
          <a:prstGeom prst="wedgeRectCallout">
            <a:avLst>
              <a:gd name="adj1" fmla="val 65140"/>
              <a:gd name="adj2" fmla="val -5827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 smtClean="0">
                <a:latin typeface="Arial" pitchFamily="34" charset="0"/>
                <a:sym typeface="Symbol"/>
              </a:rPr>
              <a:t>0</a:t>
            </a:r>
            <a:r>
              <a:rPr lang="cs-CZ" sz="1600" dirty="0" smtClean="0">
                <a:latin typeface="Arial" pitchFamily="34" charset="0"/>
                <a:sym typeface="Symbol"/>
              </a:rPr>
              <a:t> = 0,001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1791731" y="5756189"/>
            <a:ext cx="1346886" cy="508686"/>
          </a:xfrm>
          <a:prstGeom prst="wedgeRectCallout">
            <a:avLst>
              <a:gd name="adj1" fmla="val 85323"/>
              <a:gd name="adj2" fmla="val 1945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p</a:t>
            </a:r>
            <a:r>
              <a:rPr lang="cs-CZ" sz="1600" baseline="-25000" dirty="0" smtClean="0">
                <a:latin typeface="Arial" pitchFamily="34" charset="0"/>
                <a:sym typeface="Symbol"/>
              </a:rPr>
              <a:t>0</a:t>
            </a:r>
            <a:r>
              <a:rPr lang="cs-CZ" sz="1600" dirty="0" smtClean="0">
                <a:latin typeface="Arial" pitchFamily="34" charset="0"/>
                <a:sym typeface="Symbol"/>
              </a:rPr>
              <a:t> = 0,02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6833289" y="4050956"/>
            <a:ext cx="1767014" cy="726989"/>
          </a:xfrm>
          <a:prstGeom prst="wedgeRectCallout">
            <a:avLst>
              <a:gd name="adj1" fmla="val -46808"/>
              <a:gd name="adj2" fmla="val -87736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err="1" smtClean="0">
                <a:latin typeface="Arial" pitchFamily="34" charset="0"/>
                <a:sym typeface="Symbol"/>
              </a:rPr>
              <a:t>pravěpodobnost</a:t>
            </a:r>
            <a:r>
              <a:rPr lang="cs-CZ" sz="1600" dirty="0" smtClean="0">
                <a:latin typeface="Arial" pitchFamily="34" charset="0"/>
                <a:sym typeface="Symbol"/>
              </a:rPr>
              <a:t> fixace = 4 %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7" name="AutoShape 23"/>
          <p:cNvSpPr>
            <a:spLocks noChangeArrowheads="1"/>
          </p:cNvSpPr>
          <p:nvPr/>
        </p:nvSpPr>
        <p:spPr bwMode="auto">
          <a:xfrm>
            <a:off x="6911548" y="718751"/>
            <a:ext cx="1767014" cy="726989"/>
          </a:xfrm>
          <a:prstGeom prst="wedgeRectCallout">
            <a:avLst>
              <a:gd name="adj1" fmla="val -41214"/>
              <a:gd name="adj2" fmla="val -7300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err="1" smtClean="0">
                <a:latin typeface="Arial" pitchFamily="34" charset="0"/>
                <a:sym typeface="Symbol"/>
              </a:rPr>
              <a:t>pravěpodobnost</a:t>
            </a:r>
            <a:r>
              <a:rPr lang="cs-CZ" sz="1600" dirty="0" smtClean="0">
                <a:latin typeface="Arial" pitchFamily="34" charset="0"/>
                <a:sym typeface="Symbol"/>
              </a:rPr>
              <a:t> fixace = 4 %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517526" y="3719245"/>
            <a:ext cx="2075452" cy="965772"/>
          </a:xfrm>
          <a:prstGeom prst="wedgeRectCallout">
            <a:avLst>
              <a:gd name="adj1" fmla="val 65943"/>
              <a:gd name="adj2" fmla="val -3766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v obou případech většina nových alel ztracena!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Sel_zapor-drift_1.tif"/>
          <p:cNvPicPr>
            <a:picLocks noChangeAspect="1"/>
          </p:cNvPicPr>
          <p:nvPr/>
        </p:nvPicPr>
        <p:blipFill>
          <a:blip r:embed="rId2" cstate="print"/>
          <a:srcRect b="50311"/>
          <a:stretch>
            <a:fillRect/>
          </a:stretch>
        </p:blipFill>
        <p:spPr>
          <a:xfrm>
            <a:off x="3056238" y="381000"/>
            <a:ext cx="4586458" cy="3062416"/>
          </a:xfrm>
          <a:prstGeom prst="rect">
            <a:avLst/>
          </a:prstGeom>
        </p:spPr>
      </p:pic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1824683" y="2115067"/>
            <a:ext cx="1346886" cy="702274"/>
          </a:xfrm>
          <a:prstGeom prst="wedgeRectCallout">
            <a:avLst>
              <a:gd name="adj1" fmla="val 131195"/>
              <a:gd name="adj2" fmla="val -58942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5 populací</a:t>
            </a:r>
          </a:p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N</a:t>
            </a:r>
            <a:r>
              <a:rPr lang="cs-CZ" sz="1600" dirty="0" smtClean="0">
                <a:latin typeface="Arial" pitchFamily="34" charset="0"/>
                <a:sym typeface="Symbol"/>
              </a:rPr>
              <a:t> = 5000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27050" y="374650"/>
            <a:ext cx="24641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Osud </a:t>
            </a:r>
            <a:r>
              <a:rPr lang="cs-CZ" sz="2000" u="sng" dirty="0" smtClean="0">
                <a:latin typeface="Arial" pitchFamily="34" charset="0"/>
                <a:cs typeface="Arial" pitchFamily="34" charset="0"/>
              </a:rPr>
              <a:t>záporné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alely: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246413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Osud </a:t>
            </a:r>
            <a:r>
              <a:rPr lang="cs-CZ" sz="2000" u="sng" dirty="0" smtClean="0">
                <a:latin typeface="Arial" pitchFamily="34" charset="0"/>
                <a:cs typeface="Arial" pitchFamily="34" charset="0"/>
              </a:rPr>
              <a:t>záporné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alely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:</a:t>
            </a:r>
            <a:endParaRPr lang="en-US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en-US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= 0,05 proti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dominantní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Obrázek 2" descr="Sel_zapor-drift_1.tif"/>
          <p:cNvPicPr>
            <a:picLocks noChangeAspect="1"/>
          </p:cNvPicPr>
          <p:nvPr/>
        </p:nvPicPr>
        <p:blipFill>
          <a:blip r:embed="rId2" cstate="print"/>
          <a:srcRect b="-2351"/>
          <a:stretch>
            <a:fillRect/>
          </a:stretch>
        </p:blipFill>
        <p:spPr>
          <a:xfrm>
            <a:off x="3056238" y="381000"/>
            <a:ext cx="4586458" cy="6308124"/>
          </a:xfrm>
          <a:prstGeom prst="rect">
            <a:avLst/>
          </a:prstGeom>
        </p:spPr>
      </p:pic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1824683" y="2115067"/>
            <a:ext cx="1346886" cy="702274"/>
          </a:xfrm>
          <a:prstGeom prst="wedgeRectCallout">
            <a:avLst>
              <a:gd name="adj1" fmla="val 131195"/>
              <a:gd name="adj2" fmla="val -58942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5 populací</a:t>
            </a:r>
          </a:p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N</a:t>
            </a:r>
            <a:r>
              <a:rPr lang="cs-CZ" sz="1600" dirty="0" smtClean="0">
                <a:latin typeface="Arial" pitchFamily="34" charset="0"/>
                <a:sym typeface="Symbol"/>
              </a:rPr>
              <a:t> = 5000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1738186" y="5537888"/>
            <a:ext cx="1346886" cy="702274"/>
          </a:xfrm>
          <a:prstGeom prst="wedgeRectCallout">
            <a:avLst>
              <a:gd name="adj1" fmla="val 101837"/>
              <a:gd name="adj2" fmla="val -8826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5 populací</a:t>
            </a:r>
          </a:p>
          <a:p>
            <a:pPr algn="ctr" eaLnBrk="0" hangingPunct="0"/>
            <a:r>
              <a:rPr lang="cs-CZ" sz="1600" i="1" dirty="0" smtClean="0">
                <a:latin typeface="Arial" pitchFamily="34" charset="0"/>
                <a:sym typeface="Symbol"/>
              </a:rPr>
              <a:t>N</a:t>
            </a:r>
            <a:r>
              <a:rPr lang="cs-CZ" sz="1600" dirty="0" smtClean="0">
                <a:latin typeface="Arial" pitchFamily="34" charset="0"/>
                <a:sym typeface="Symbol"/>
              </a:rPr>
              <a:t> = 50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7603526" y="3276602"/>
            <a:ext cx="1128584" cy="891744"/>
          </a:xfrm>
          <a:prstGeom prst="wedgeRectCallout">
            <a:avLst>
              <a:gd name="adj1" fmla="val -92163"/>
              <a:gd name="adj2" fmla="val 572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fixace škodlivé alely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délník 4"/>
          <p:cNvSpPr/>
          <p:nvPr/>
        </p:nvSpPr>
        <p:spPr>
          <a:xfrm>
            <a:off x="2751438" y="3319850"/>
            <a:ext cx="1886465" cy="840259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TextovéPole 1"/>
          <p:cNvSpPr txBox="1"/>
          <p:nvPr/>
        </p:nvSpPr>
        <p:spPr>
          <a:xfrm>
            <a:off x="517525" y="379413"/>
            <a:ext cx="8321509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Pravděpodobnost fixace nově vzniklé </a:t>
            </a:r>
            <a:r>
              <a:rPr lang="cs-CZ" sz="2400" u="sng" dirty="0" smtClean="0">
                <a:latin typeface="Arial" pitchFamily="34" charset="0"/>
                <a:cs typeface="Arial" pitchFamily="34" charset="0"/>
              </a:rPr>
              <a:t>škodlivé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alely: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neutrální alela: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baseline="-25000" dirty="0" err="1" smtClean="0">
                <a:latin typeface="Arial" pitchFamily="34" charset="0"/>
                <a:cs typeface="Arial" pitchFamily="34" charset="0"/>
              </a:rPr>
              <a:t>neutr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1/(2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selekce: nově vzniklá škodlivá alela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: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–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–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pro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 0 bude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 0  frekvence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bude klesat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 díky driftu se může alela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zafixovat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pro všechna konečná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je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kladné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v konečně velkých populacích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existuje určitá pravděpodobnost fixace </a:t>
            </a:r>
            <a:r>
              <a:rPr lang="cs-CZ" sz="2000" u="sng" dirty="0" smtClean="0">
                <a:latin typeface="Arial" pitchFamily="34" charset="0"/>
                <a:cs typeface="Arial" pitchFamily="34" charset="0"/>
                <a:sym typeface="Symbol"/>
              </a:rPr>
              <a:t>škodlivé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alely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40961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2907957" y="3369276"/>
            <a:ext cx="1571625" cy="723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ulka 1"/>
          <p:cNvGraphicFramePr>
            <a:graphicFrameLocks noGrp="1"/>
          </p:cNvGraphicFramePr>
          <p:nvPr/>
        </p:nvGraphicFramePr>
        <p:xfrm>
          <a:off x="1862086" y="1141728"/>
          <a:ext cx="5469255" cy="1345311"/>
        </p:xfrm>
        <a:graphic>
          <a:graphicData uri="http://schemas.openxmlformats.org/drawingml/2006/table">
            <a:tbl>
              <a:tblPr/>
              <a:tblGrid>
                <a:gridCol w="1367155"/>
                <a:gridCol w="1367155"/>
                <a:gridCol w="1367155"/>
                <a:gridCol w="1367790"/>
              </a:tblGrid>
              <a:tr h="36385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1" dirty="0">
                          <a:latin typeface="Arial"/>
                          <a:ea typeface="Calibri"/>
                          <a:cs typeface="Times New Roman"/>
                        </a:rPr>
                        <a:t>N</a:t>
                      </a:r>
                      <a:endParaRPr lang="cs-CZ" sz="11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1" dirty="0">
                          <a:latin typeface="Arial"/>
                          <a:ea typeface="Calibri"/>
                          <a:cs typeface="Times New Roman"/>
                        </a:rPr>
                        <a:t>P</a:t>
                      </a:r>
                      <a:endParaRPr lang="cs-CZ" sz="11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0" i="1" dirty="0" err="1">
                          <a:latin typeface="Arial"/>
                          <a:ea typeface="Calibri"/>
                          <a:cs typeface="Times New Roman"/>
                        </a:rPr>
                        <a:t>P</a:t>
                      </a:r>
                      <a:r>
                        <a:rPr lang="cs-CZ" sz="1400" b="0" baseline="-25000" dirty="0" err="1">
                          <a:latin typeface="Arial"/>
                          <a:ea typeface="Calibri"/>
                          <a:cs typeface="Times New Roman"/>
                        </a:rPr>
                        <a:t>neutr</a:t>
                      </a:r>
                      <a:endParaRPr lang="cs-CZ" sz="11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b="0" dirty="0">
                          <a:latin typeface="Arial"/>
                          <a:ea typeface="Calibri"/>
                          <a:cs typeface="Times New Roman"/>
                        </a:rPr>
                        <a:t>rozdíl od </a:t>
                      </a:r>
                      <a:r>
                        <a:rPr lang="cs-CZ" sz="1400" b="0" i="1" dirty="0" err="1">
                          <a:latin typeface="Arial"/>
                          <a:ea typeface="Calibri"/>
                          <a:cs typeface="Times New Roman"/>
                        </a:rPr>
                        <a:t>P</a:t>
                      </a:r>
                      <a:r>
                        <a:rPr lang="cs-CZ" sz="1400" b="0" baseline="-25000" dirty="0" err="1">
                          <a:latin typeface="Arial"/>
                          <a:ea typeface="Calibri"/>
                          <a:cs typeface="Times New Roman"/>
                        </a:rPr>
                        <a:t>neutr</a:t>
                      </a:r>
                      <a:endParaRPr lang="cs-CZ" sz="1100" b="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10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0,041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0,050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-18 %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50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0,003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0,010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-68 %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100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0,00038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0,005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-92 %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latin typeface="Arial"/>
                          <a:ea typeface="Calibri"/>
                          <a:cs typeface="Arial"/>
                          <a:sym typeface="Symbol"/>
                        </a:rPr>
                        <a:t>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0,000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>
                          <a:latin typeface="Arial"/>
                          <a:ea typeface="Calibri"/>
                          <a:cs typeface="Times New Roman"/>
                        </a:rPr>
                        <a:t>0,000</a:t>
                      </a:r>
                      <a:endParaRPr lang="cs-CZ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400" dirty="0">
                          <a:latin typeface="Arial"/>
                          <a:ea typeface="Calibri"/>
                          <a:cs typeface="Times New Roman"/>
                        </a:rPr>
                        <a:t>--</a:t>
                      </a:r>
                      <a:endParaRPr lang="cs-CZ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ovéPole 2"/>
          <p:cNvSpPr txBox="1"/>
          <p:nvPr/>
        </p:nvSpPr>
        <p:spPr>
          <a:xfrm>
            <a:off x="517525" y="381000"/>
            <a:ext cx="59474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Pravděpodobnost fixace škodlivé alely při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0,01: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2125364" y="2564028"/>
            <a:ext cx="1346886" cy="702274"/>
          </a:xfrm>
          <a:prstGeom prst="wedgeRectCallout">
            <a:avLst>
              <a:gd name="adj1" fmla="val 57189"/>
              <a:gd name="adj2" fmla="val -77711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konverguje </a:t>
            </a:r>
          </a:p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k 0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517525" y="3581400"/>
            <a:ext cx="783259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Na rozdíl od prospěšné mutace zde konvergence k účinku samotné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selekce, tj. k eliminaci nové škodlivé alely.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V tomto případě selekce a drift působí ve stejném směru.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9"/>
          <p:cNvSpPr txBox="1">
            <a:spLocks noChangeArrowheads="1"/>
          </p:cNvSpPr>
          <p:nvPr/>
        </p:nvSpPr>
        <p:spPr bwMode="auto">
          <a:xfrm>
            <a:off x="517525" y="488092"/>
            <a:ext cx="8218487" cy="5416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cs-CZ" sz="2400" dirty="0" smtClean="0">
                <a:solidFill>
                  <a:srgbClr val="E60000"/>
                </a:solidFill>
                <a:latin typeface="Arial" charset="0"/>
              </a:rPr>
              <a:t>Z hlediska neutrální teorie molekulární evoluce:</a:t>
            </a:r>
            <a:r>
              <a:rPr lang="cs-CZ" sz="2400" dirty="0">
                <a:solidFill>
                  <a:srgbClr val="E60000"/>
                </a:solidFill>
                <a:latin typeface="Arial" charset="0"/>
              </a:rPr>
              <a:t/>
            </a:r>
            <a:br>
              <a:rPr lang="cs-CZ" sz="2400" dirty="0">
                <a:solidFill>
                  <a:srgbClr val="E60000"/>
                </a:solidFill>
                <a:latin typeface="Arial" charset="0"/>
              </a:rPr>
            </a:br>
            <a:endParaRPr lang="cs-CZ" sz="2400" dirty="0" smtClean="0">
              <a:solidFill>
                <a:srgbClr val="E60000"/>
              </a:solidFill>
              <a:latin typeface="Arial" charset="0"/>
            </a:endParaRPr>
          </a:p>
          <a:p>
            <a:pPr eaLnBrk="0" hangingPunct="0"/>
            <a:endParaRPr lang="cs-CZ" sz="2400" dirty="0">
              <a:solidFill>
                <a:srgbClr val="E60000"/>
              </a:solidFill>
              <a:latin typeface="Arial" charset="0"/>
            </a:endParaRPr>
          </a:p>
          <a:p>
            <a:pPr eaLnBrk="0" hangingPunct="0"/>
            <a:r>
              <a:rPr lang="cs-CZ" sz="2400" dirty="0">
                <a:latin typeface="Arial" charset="0"/>
              </a:rPr>
              <a:t>ve velkých populacích hraje mnohem větší </a:t>
            </a:r>
            <a:r>
              <a:rPr lang="cs-CZ" sz="2400" dirty="0" smtClean="0">
                <a:latin typeface="Arial" charset="0"/>
              </a:rPr>
              <a:t/>
            </a:r>
            <a:br>
              <a:rPr lang="cs-CZ" sz="2400" dirty="0" smtClean="0">
                <a:latin typeface="Arial" charset="0"/>
              </a:rPr>
            </a:br>
            <a:r>
              <a:rPr lang="cs-CZ" sz="2400" dirty="0" smtClean="0">
                <a:latin typeface="Arial" charset="0"/>
              </a:rPr>
              <a:t>	roli </a:t>
            </a:r>
            <a:r>
              <a:rPr lang="cs-CZ" sz="2400" dirty="0">
                <a:latin typeface="Arial" charset="0"/>
              </a:rPr>
              <a:t>selekce</a:t>
            </a:r>
            <a:br>
              <a:rPr lang="cs-CZ" sz="2400" dirty="0">
                <a:latin typeface="Arial" charset="0"/>
              </a:rPr>
            </a:br>
            <a:endParaRPr lang="cs-CZ" sz="2400" dirty="0">
              <a:latin typeface="Arial" charset="0"/>
            </a:endParaRPr>
          </a:p>
          <a:p>
            <a:pPr eaLnBrk="0" hangingPunct="0">
              <a:spcAft>
                <a:spcPts val="600"/>
              </a:spcAft>
            </a:pPr>
            <a:r>
              <a:rPr lang="cs-CZ" sz="2400" dirty="0" smtClean="0">
                <a:latin typeface="Arial" charset="0"/>
              </a:rPr>
              <a:t>čím </a:t>
            </a:r>
            <a:r>
              <a:rPr lang="cs-CZ" sz="2400" dirty="0">
                <a:latin typeface="Arial" charset="0"/>
              </a:rPr>
              <a:t>se škodlivost alely blíží nule, tím </a:t>
            </a:r>
            <a:r>
              <a:rPr lang="cs-CZ" sz="2400" dirty="0" smtClean="0">
                <a:latin typeface="Arial" charset="0"/>
              </a:rPr>
              <a:t>větší</a:t>
            </a:r>
            <a:br>
              <a:rPr lang="cs-CZ" sz="2400" dirty="0" smtClean="0">
                <a:latin typeface="Arial" charset="0"/>
              </a:rPr>
            </a:br>
            <a:r>
              <a:rPr lang="cs-CZ" sz="2400" dirty="0" smtClean="0">
                <a:latin typeface="Arial" charset="0"/>
              </a:rPr>
              <a:t>	může být populace</a:t>
            </a:r>
            <a:r>
              <a:rPr lang="cs-CZ" sz="2400" dirty="0">
                <a:latin typeface="Arial" charset="0"/>
              </a:rPr>
              <a:t>, ve které se může fixovat (drift </a:t>
            </a:r>
            <a:r>
              <a:rPr lang="cs-CZ" sz="2400" dirty="0" smtClean="0">
                <a:latin typeface="Arial" charset="0"/>
              </a:rPr>
              <a:t>	převýší negativní </a:t>
            </a:r>
            <a:r>
              <a:rPr lang="cs-CZ" sz="2400" dirty="0">
                <a:latin typeface="Arial" charset="0"/>
              </a:rPr>
              <a:t>selekci) </a:t>
            </a:r>
            <a:endParaRPr lang="cs-CZ" sz="2400" dirty="0" smtClean="0">
              <a:latin typeface="Arial" charset="0"/>
            </a:endParaRPr>
          </a:p>
          <a:p>
            <a:pPr eaLnBrk="0" hangingPunct="0">
              <a:spcAft>
                <a:spcPts val="600"/>
              </a:spcAft>
            </a:pPr>
            <a:r>
              <a:rPr lang="cs-CZ" sz="2400" dirty="0" smtClean="0">
                <a:latin typeface="Arial" charset="0"/>
              </a:rPr>
              <a:t>a </a:t>
            </a:r>
            <a:r>
              <a:rPr lang="cs-CZ" sz="2400" dirty="0">
                <a:latin typeface="Arial" charset="0"/>
              </a:rPr>
              <a:t>naopak, čím je selekce proti škodlivé mutaci silnější, </a:t>
            </a:r>
            <a:r>
              <a:rPr lang="cs-CZ" sz="2400" dirty="0" smtClean="0">
                <a:latin typeface="Arial" charset="0"/>
              </a:rPr>
              <a:t>tím	menší </a:t>
            </a:r>
            <a:r>
              <a:rPr lang="cs-CZ" sz="2400" dirty="0">
                <a:latin typeface="Arial" charset="0"/>
              </a:rPr>
              <a:t>musí být populace, aby drift hrál určující roli</a:t>
            </a:r>
            <a:br>
              <a:rPr lang="cs-CZ" sz="2400" dirty="0">
                <a:latin typeface="Arial" charset="0"/>
              </a:rPr>
            </a:br>
            <a:endParaRPr lang="cs-CZ" sz="2400" dirty="0">
              <a:latin typeface="Arial" charset="0"/>
            </a:endParaRPr>
          </a:p>
          <a:p>
            <a:pPr eaLnBrk="0" hangingPunct="0"/>
            <a:r>
              <a:rPr lang="cs-CZ" sz="2400" dirty="0" smtClean="0">
                <a:latin typeface="Arial" charset="0"/>
                <a:sym typeface="Symbol"/>
              </a:rPr>
              <a:t> </a:t>
            </a:r>
            <a:r>
              <a:rPr lang="cs-CZ" sz="2400" dirty="0" smtClean="0">
                <a:latin typeface="Arial" charset="0"/>
              </a:rPr>
              <a:t>v </a:t>
            </a:r>
            <a:r>
              <a:rPr lang="cs-CZ" sz="2400" dirty="0">
                <a:latin typeface="Arial" charset="0"/>
              </a:rPr>
              <a:t>malých populacích se mírně škodlivé mutace chovají </a:t>
            </a:r>
            <a:r>
              <a:rPr lang="cs-CZ" sz="2400" dirty="0" smtClean="0">
                <a:latin typeface="Arial" charset="0"/>
              </a:rPr>
              <a:t>	jako </a:t>
            </a:r>
            <a:r>
              <a:rPr lang="cs-CZ" sz="2400" u="sng" dirty="0" smtClean="0">
                <a:latin typeface="Arial" charset="0"/>
              </a:rPr>
              <a:t> efektivně neutrální</a:t>
            </a:r>
            <a:endParaRPr lang="cs-CZ" sz="2400" u="sng" dirty="0">
              <a:latin typeface="Arial" charset="0"/>
            </a:endParaRPr>
          </a:p>
        </p:txBody>
      </p:sp>
      <p:grpSp>
        <p:nvGrpSpPr>
          <p:cNvPr id="5" name="Skupina 4"/>
          <p:cNvGrpSpPr/>
          <p:nvPr/>
        </p:nvGrpSpPr>
        <p:grpSpPr>
          <a:xfrm>
            <a:off x="7191631" y="606939"/>
            <a:ext cx="1771133" cy="2375960"/>
            <a:chOff x="7150442" y="565750"/>
            <a:chExt cx="1771133" cy="2375960"/>
          </a:xfrm>
        </p:grpSpPr>
        <p:pic>
          <p:nvPicPr>
            <p:cNvPr id="44034" name="Picture 2" descr="http://authors.library.caltech.edu/5456/1/hrst.mit.edu/hrs/evolution/public/images/TOhta.JPG"/>
            <p:cNvPicPr>
              <a:picLocks noChangeAspect="1" noChangeArrowheads="1"/>
            </p:cNvPicPr>
            <p:nvPr/>
          </p:nvPicPr>
          <p:blipFill>
            <a:blip r:embed="rId3" cstate="print"/>
            <a:srcRect l="18228" r="16637"/>
            <a:stretch>
              <a:fillRect/>
            </a:stretch>
          </p:blipFill>
          <p:spPr bwMode="auto">
            <a:xfrm flipH="1">
              <a:off x="7150442" y="565750"/>
              <a:ext cx="1771133" cy="2039376"/>
            </a:xfrm>
            <a:prstGeom prst="rect">
              <a:avLst/>
            </a:prstGeom>
            <a:noFill/>
          </p:spPr>
        </p:pic>
        <p:sp>
          <p:nvSpPr>
            <p:cNvPr id="4" name="TextovéPole 3"/>
            <p:cNvSpPr txBox="1"/>
            <p:nvPr/>
          </p:nvSpPr>
          <p:spPr>
            <a:xfrm>
              <a:off x="7331676" y="2603156"/>
              <a:ext cx="140583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 err="1" smtClean="0">
                  <a:latin typeface="Arial" pitchFamily="34" charset="0"/>
                  <a:cs typeface="Arial" pitchFamily="34" charset="0"/>
                </a:rPr>
                <a:t>Tomoko</a:t>
              </a:r>
              <a:r>
                <a:rPr lang="cs-CZ" sz="160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sz="1600" dirty="0" err="1" smtClean="0">
                  <a:latin typeface="Arial" pitchFamily="34" charset="0"/>
                  <a:cs typeface="Arial" pitchFamily="34" charset="0"/>
                </a:rPr>
                <a:t>Ohta</a:t>
              </a:r>
              <a:endParaRPr lang="cs-CZ" sz="16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images.npg.org.uk/264_325/8/9/mw9348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050" y="374650"/>
            <a:ext cx="1905757" cy="2765049"/>
          </a:xfrm>
          <a:prstGeom prst="rect">
            <a:avLst/>
          </a:prstGeom>
          <a:noFill/>
        </p:spPr>
      </p:pic>
      <p:pic>
        <p:nvPicPr>
          <p:cNvPr id="4" name="Picture 4" descr="http://www.aipl.arsusda.gov/aipl/images/history/1922.jpg"/>
          <p:cNvPicPr>
            <a:picLocks noChangeAspect="1" noChangeArrowheads="1"/>
          </p:cNvPicPr>
          <p:nvPr/>
        </p:nvPicPr>
        <p:blipFill>
          <a:blip r:embed="rId3" cstate="print"/>
          <a:srcRect l="40518" t="6978" r="10038" b="45257"/>
          <a:stretch>
            <a:fillRect/>
          </a:stretch>
        </p:blipFill>
        <p:spPr bwMode="auto">
          <a:xfrm>
            <a:off x="6974632" y="3056406"/>
            <a:ext cx="1905757" cy="2751455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527050" y="561800"/>
            <a:ext cx="1847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válný popisek 5"/>
          <p:cNvSpPr/>
          <p:nvPr/>
        </p:nvSpPr>
        <p:spPr>
          <a:xfrm>
            <a:off x="3104532" y="374650"/>
            <a:ext cx="4210667" cy="2156453"/>
          </a:xfrm>
          <a:prstGeom prst="wedgeEllipseCallout">
            <a:avLst>
              <a:gd name="adj1" fmla="val -82201"/>
              <a:gd name="adj2" fmla="val 6403"/>
            </a:avLst>
          </a:prstGeom>
          <a:solidFill>
            <a:srgbClr val="CCECFF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Drift snižuje </a:t>
            </a:r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rozsah variability</a:t>
            </a:r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která je </a:t>
            </a:r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 dispozici selekci; je důležitý </a:t>
            </a:r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jen v počátečních fázích po vzniku alely.</a:t>
            </a:r>
            <a:endParaRPr lang="cs-CZ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válný popisek 6"/>
          <p:cNvSpPr/>
          <p:nvPr/>
        </p:nvSpPr>
        <p:spPr>
          <a:xfrm>
            <a:off x="527050" y="3352800"/>
            <a:ext cx="6145599" cy="3273755"/>
          </a:xfrm>
          <a:prstGeom prst="wedgeEllipseCallout">
            <a:avLst>
              <a:gd name="adj1" fmla="val 63022"/>
              <a:gd name="adj2" fmla="val -22024"/>
            </a:avLst>
          </a:prstGeom>
          <a:solidFill>
            <a:srgbClr val="CCFF99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0000">
              <a:spcAft>
                <a:spcPts val="1200"/>
              </a:spcAft>
            </a:pPr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Drift důležitý nejen v počátečních </a:t>
            </a:r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fázích; pokud </a:t>
            </a:r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 adaptivní krajině </a:t>
            </a:r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existuje </a:t>
            </a:r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více vrcholů, drift </a:t>
            </a:r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hraje důležitou </a:t>
            </a:r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roli </a:t>
            </a:r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při určení počátečních </a:t>
            </a:r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podmínek, ze kterých selekce bude </a:t>
            </a:r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vycházet (</a:t>
            </a:r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tj. v oblasti kterého vrcholu se populace bude </a:t>
            </a:r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nacházet), a </a:t>
            </a:r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při přechodu populace z jednoho vrcholu na druhý (</a:t>
            </a:r>
            <a:r>
              <a:rPr lang="cs-CZ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peak</a:t>
            </a:r>
            <a:r>
              <a:rPr lang="cs-CZ" i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i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shifts</a:t>
            </a:r>
            <a:r>
              <a:rPr lang="cs-CZ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</a:t>
            </a:r>
            <a:endParaRPr lang="cs-CZ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0189" y="902153"/>
            <a:ext cx="3625488" cy="5378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517525" y="381000"/>
            <a:ext cx="27190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nemalarické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prostředí: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17525" y="3119846"/>
            <a:ext cx="24336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malarické prostředí: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4" name="Skupina 23"/>
          <p:cNvGrpSpPr/>
          <p:nvPr/>
        </p:nvGrpSpPr>
        <p:grpSpPr>
          <a:xfrm>
            <a:off x="905056" y="1966595"/>
            <a:ext cx="3100886" cy="423999"/>
            <a:chOff x="896348" y="1539875"/>
            <a:chExt cx="3100886" cy="423999"/>
          </a:xfrm>
        </p:grpSpPr>
        <p:cxnSp>
          <p:nvCxnSpPr>
            <p:cNvPr id="6" name="Přímá spojovací čára 5"/>
            <p:cNvCxnSpPr/>
            <p:nvPr/>
          </p:nvCxnSpPr>
          <p:spPr>
            <a:xfrm>
              <a:off x="905693" y="1846217"/>
              <a:ext cx="3091541" cy="0"/>
            </a:xfrm>
            <a:prstGeom prst="line">
              <a:avLst/>
            </a:prstGeom>
            <a:ln w="38100">
              <a:solidFill>
                <a:srgbClr val="DE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Elipsa 7"/>
            <p:cNvSpPr>
              <a:spLocks noChangeAspect="1"/>
            </p:cNvSpPr>
            <p:nvPr/>
          </p:nvSpPr>
          <p:spPr>
            <a:xfrm>
              <a:off x="1497875" y="1750423"/>
              <a:ext cx="182880" cy="182881"/>
            </a:xfrm>
            <a:prstGeom prst="ellipse">
              <a:avLst/>
            </a:prstGeom>
            <a:solidFill>
              <a:srgbClr val="0070C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Elipsa 11"/>
            <p:cNvSpPr>
              <a:spLocks noChangeAspect="1"/>
            </p:cNvSpPr>
            <p:nvPr/>
          </p:nvSpPr>
          <p:spPr>
            <a:xfrm>
              <a:off x="2817223" y="1750423"/>
              <a:ext cx="182880" cy="182881"/>
            </a:xfrm>
            <a:prstGeom prst="ellipse">
              <a:avLst/>
            </a:prstGeom>
            <a:solidFill>
              <a:srgbClr val="0070C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Šipka doprava 12"/>
            <p:cNvSpPr/>
            <p:nvPr/>
          </p:nvSpPr>
          <p:spPr>
            <a:xfrm>
              <a:off x="3074126" y="1539875"/>
              <a:ext cx="209006" cy="191588"/>
            </a:xfrm>
            <a:prstGeom prst="rightArrow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Šipka doprava 13"/>
            <p:cNvSpPr/>
            <p:nvPr/>
          </p:nvSpPr>
          <p:spPr>
            <a:xfrm>
              <a:off x="1754777" y="1539875"/>
              <a:ext cx="209006" cy="191588"/>
            </a:xfrm>
            <a:prstGeom prst="rightArrow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5" name="Šipka doprava 14"/>
            <p:cNvSpPr/>
            <p:nvPr/>
          </p:nvSpPr>
          <p:spPr>
            <a:xfrm flipH="1">
              <a:off x="2547258" y="1539875"/>
              <a:ext cx="209006" cy="191588"/>
            </a:xfrm>
            <a:prstGeom prst="rightArrow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6" name="Šipka doprava 15"/>
            <p:cNvSpPr/>
            <p:nvPr/>
          </p:nvSpPr>
          <p:spPr>
            <a:xfrm flipH="1">
              <a:off x="1249680" y="1539875"/>
              <a:ext cx="209006" cy="191588"/>
            </a:xfrm>
            <a:prstGeom prst="rightArrow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18" name="Přímá spojovací čára 17"/>
            <p:cNvCxnSpPr/>
            <p:nvPr/>
          </p:nvCxnSpPr>
          <p:spPr>
            <a:xfrm>
              <a:off x="3990975" y="1727200"/>
              <a:ext cx="0" cy="236674"/>
            </a:xfrm>
            <a:prstGeom prst="line">
              <a:avLst/>
            </a:prstGeom>
            <a:ln w="38100">
              <a:solidFill>
                <a:srgbClr val="DE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Přímá spojovací čára 18"/>
            <p:cNvCxnSpPr/>
            <p:nvPr/>
          </p:nvCxnSpPr>
          <p:spPr>
            <a:xfrm>
              <a:off x="896348" y="1727200"/>
              <a:ext cx="0" cy="236674"/>
            </a:xfrm>
            <a:prstGeom prst="line">
              <a:avLst/>
            </a:prstGeom>
            <a:ln w="38100">
              <a:solidFill>
                <a:srgbClr val="DE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AutoShape 23"/>
          <p:cNvSpPr>
            <a:spLocks noChangeArrowheads="1"/>
          </p:cNvSpPr>
          <p:nvPr/>
        </p:nvSpPr>
        <p:spPr bwMode="auto">
          <a:xfrm>
            <a:off x="517525" y="1397080"/>
            <a:ext cx="1015184" cy="405594"/>
          </a:xfrm>
          <a:prstGeom prst="wedgeRectCallout">
            <a:avLst>
              <a:gd name="adj1" fmla="val -11438"/>
              <a:gd name="adj2" fmla="val 12411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fixace </a:t>
            </a:r>
            <a:r>
              <a:rPr lang="cs-CZ" sz="1600" i="1" dirty="0" smtClean="0">
                <a:latin typeface="Arial" pitchFamily="34" charset="0"/>
                <a:sym typeface="Symbol"/>
              </a:rPr>
              <a:t>A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25" name="AutoShape 23"/>
          <p:cNvSpPr>
            <a:spLocks noChangeArrowheads="1"/>
          </p:cNvSpPr>
          <p:nvPr/>
        </p:nvSpPr>
        <p:spPr bwMode="auto">
          <a:xfrm>
            <a:off x="3395708" y="1444977"/>
            <a:ext cx="1015184" cy="405594"/>
          </a:xfrm>
          <a:prstGeom prst="wedgeRectCallout">
            <a:avLst>
              <a:gd name="adj1" fmla="val 9150"/>
              <a:gd name="adj2" fmla="val 11552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fixace </a:t>
            </a:r>
            <a:r>
              <a:rPr lang="cs-CZ" sz="1600" i="1" dirty="0" smtClean="0">
                <a:latin typeface="Arial" pitchFamily="34" charset="0"/>
                <a:sym typeface="Symbol"/>
              </a:rPr>
              <a:t>C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grpSp>
        <p:nvGrpSpPr>
          <p:cNvPr id="30" name="Skupina 29"/>
          <p:cNvGrpSpPr/>
          <p:nvPr/>
        </p:nvGrpSpPr>
        <p:grpSpPr>
          <a:xfrm flipH="1">
            <a:off x="1053736" y="4674961"/>
            <a:ext cx="3196045" cy="1386204"/>
            <a:chOff x="1027610" y="4291784"/>
            <a:chExt cx="3196045" cy="1386204"/>
          </a:xfrm>
        </p:grpSpPr>
        <p:sp>
          <p:nvSpPr>
            <p:cNvPr id="4" name="Volný tvar 3"/>
            <p:cNvSpPr/>
            <p:nvPr/>
          </p:nvSpPr>
          <p:spPr>
            <a:xfrm>
              <a:off x="1027610" y="4368800"/>
              <a:ext cx="3196045" cy="1309188"/>
            </a:xfrm>
            <a:custGeom>
              <a:avLst/>
              <a:gdLst>
                <a:gd name="connsiteX0" fmla="*/ 0 w 3257006"/>
                <a:gd name="connsiteY0" fmla="*/ 847634 h 847634"/>
                <a:gd name="connsiteX1" fmla="*/ 766354 w 3257006"/>
                <a:gd name="connsiteY1" fmla="*/ 20320 h 847634"/>
                <a:gd name="connsiteX2" fmla="*/ 1602377 w 3257006"/>
                <a:gd name="connsiteY2" fmla="*/ 725714 h 847634"/>
                <a:gd name="connsiteX3" fmla="*/ 2508069 w 3257006"/>
                <a:gd name="connsiteY3" fmla="*/ 316411 h 847634"/>
                <a:gd name="connsiteX4" fmla="*/ 3257006 w 3257006"/>
                <a:gd name="connsiteY4" fmla="*/ 682171 h 847634"/>
                <a:gd name="connsiteX0" fmla="*/ 0 w 3265714"/>
                <a:gd name="connsiteY0" fmla="*/ 847634 h 847634"/>
                <a:gd name="connsiteX1" fmla="*/ 766354 w 3265714"/>
                <a:gd name="connsiteY1" fmla="*/ 20320 h 847634"/>
                <a:gd name="connsiteX2" fmla="*/ 1602377 w 3265714"/>
                <a:gd name="connsiteY2" fmla="*/ 725714 h 847634"/>
                <a:gd name="connsiteX3" fmla="*/ 2508069 w 3265714"/>
                <a:gd name="connsiteY3" fmla="*/ 316411 h 847634"/>
                <a:gd name="connsiteX4" fmla="*/ 3265714 w 3265714"/>
                <a:gd name="connsiteY4" fmla="*/ 783661 h 847634"/>
                <a:gd name="connsiteX0" fmla="*/ 0 w 3196045"/>
                <a:gd name="connsiteY0" fmla="*/ 847634 h 847634"/>
                <a:gd name="connsiteX1" fmla="*/ 766354 w 3196045"/>
                <a:gd name="connsiteY1" fmla="*/ 20320 h 847634"/>
                <a:gd name="connsiteX2" fmla="*/ 1602377 w 3196045"/>
                <a:gd name="connsiteY2" fmla="*/ 725714 h 847634"/>
                <a:gd name="connsiteX3" fmla="*/ 2508069 w 3196045"/>
                <a:gd name="connsiteY3" fmla="*/ 316411 h 847634"/>
                <a:gd name="connsiteX4" fmla="*/ 3196045 w 3196045"/>
                <a:gd name="connsiteY4" fmla="*/ 823130 h 847634"/>
                <a:gd name="connsiteX0" fmla="*/ 0 w 3196045"/>
                <a:gd name="connsiteY0" fmla="*/ 847634 h 847634"/>
                <a:gd name="connsiteX1" fmla="*/ 766354 w 3196045"/>
                <a:gd name="connsiteY1" fmla="*/ 20320 h 847634"/>
                <a:gd name="connsiteX2" fmla="*/ 1602377 w 3196045"/>
                <a:gd name="connsiteY2" fmla="*/ 725714 h 847634"/>
                <a:gd name="connsiteX3" fmla="*/ 2455818 w 3196045"/>
                <a:gd name="connsiteY3" fmla="*/ 446093 h 847634"/>
                <a:gd name="connsiteX4" fmla="*/ 3196045 w 3196045"/>
                <a:gd name="connsiteY4" fmla="*/ 823130 h 8476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96045" h="847634">
                  <a:moveTo>
                    <a:pt x="0" y="847634"/>
                  </a:moveTo>
                  <a:cubicBezTo>
                    <a:pt x="249645" y="444137"/>
                    <a:pt x="499291" y="40640"/>
                    <a:pt x="766354" y="20320"/>
                  </a:cubicBezTo>
                  <a:cubicBezTo>
                    <a:pt x="1033417" y="0"/>
                    <a:pt x="1320800" y="654752"/>
                    <a:pt x="1602377" y="725714"/>
                  </a:cubicBezTo>
                  <a:cubicBezTo>
                    <a:pt x="1883954" y="796676"/>
                    <a:pt x="2190207" y="429857"/>
                    <a:pt x="2455818" y="446093"/>
                  </a:cubicBezTo>
                  <a:cubicBezTo>
                    <a:pt x="2721429" y="462329"/>
                    <a:pt x="2959462" y="636621"/>
                    <a:pt x="3196045" y="823130"/>
                  </a:cubicBezTo>
                </a:path>
              </a:pathLst>
            </a:custGeom>
            <a:ln w="38100">
              <a:solidFill>
                <a:srgbClr val="DE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cxnSp>
          <p:nvCxnSpPr>
            <p:cNvPr id="20" name="Přímá spojovací čára 19"/>
            <p:cNvCxnSpPr/>
            <p:nvPr/>
          </p:nvCxnSpPr>
          <p:spPr>
            <a:xfrm>
              <a:off x="1815102" y="4291784"/>
              <a:ext cx="0" cy="236674"/>
            </a:xfrm>
            <a:prstGeom prst="line">
              <a:avLst/>
            </a:prstGeom>
            <a:ln w="38100">
              <a:solidFill>
                <a:srgbClr val="DE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Přímá spojovací čára 20"/>
            <p:cNvCxnSpPr/>
            <p:nvPr/>
          </p:nvCxnSpPr>
          <p:spPr>
            <a:xfrm>
              <a:off x="3474085" y="4944586"/>
              <a:ext cx="0" cy="236674"/>
            </a:xfrm>
            <a:prstGeom prst="line">
              <a:avLst/>
            </a:prstGeom>
            <a:ln w="38100">
              <a:solidFill>
                <a:srgbClr val="DE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Elipsa 25"/>
            <p:cNvSpPr>
              <a:spLocks noChangeAspect="1"/>
            </p:cNvSpPr>
            <p:nvPr/>
          </p:nvSpPr>
          <p:spPr>
            <a:xfrm>
              <a:off x="2303417" y="5142411"/>
              <a:ext cx="182880" cy="182881"/>
            </a:xfrm>
            <a:prstGeom prst="ellipse">
              <a:avLst/>
            </a:prstGeom>
            <a:solidFill>
              <a:srgbClr val="0070C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7" name="Elipsa 26"/>
            <p:cNvSpPr>
              <a:spLocks noChangeAspect="1"/>
            </p:cNvSpPr>
            <p:nvPr/>
          </p:nvSpPr>
          <p:spPr>
            <a:xfrm>
              <a:off x="2852057" y="5290457"/>
              <a:ext cx="182880" cy="182881"/>
            </a:xfrm>
            <a:prstGeom prst="ellipse">
              <a:avLst/>
            </a:prstGeom>
            <a:solidFill>
              <a:srgbClr val="0070C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8" name="Šipka doprava 27"/>
            <p:cNvSpPr/>
            <p:nvPr/>
          </p:nvSpPr>
          <p:spPr>
            <a:xfrm rot="3540000" flipH="1">
              <a:off x="2281645" y="4705440"/>
              <a:ext cx="209006" cy="191588"/>
            </a:xfrm>
            <a:prstGeom prst="rightArrow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29" name="Šipka doprava 28"/>
            <p:cNvSpPr/>
            <p:nvPr/>
          </p:nvSpPr>
          <p:spPr>
            <a:xfrm rot="19560000">
              <a:off x="2991395" y="4953633"/>
              <a:ext cx="209006" cy="191588"/>
            </a:xfrm>
            <a:prstGeom prst="rightArrow">
              <a:avLst/>
            </a:prstGeom>
            <a:solidFill>
              <a:srgbClr val="92D050"/>
            </a:solidFill>
            <a:ln w="63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31" name="AutoShape 23"/>
          <p:cNvSpPr>
            <a:spLocks noChangeArrowheads="1"/>
          </p:cNvSpPr>
          <p:nvPr/>
        </p:nvSpPr>
        <p:spPr bwMode="auto">
          <a:xfrm flipH="1">
            <a:off x="3030828" y="3948350"/>
            <a:ext cx="1015184" cy="405594"/>
          </a:xfrm>
          <a:prstGeom prst="wedgeRectCallout">
            <a:avLst>
              <a:gd name="adj1" fmla="val 7434"/>
              <a:gd name="adj2" fmla="val 113382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 vrchol </a:t>
            </a:r>
            <a:r>
              <a:rPr lang="cs-CZ" sz="1600" i="1" dirty="0" smtClean="0">
                <a:latin typeface="Arial" pitchFamily="34" charset="0"/>
                <a:sym typeface="Symbol"/>
              </a:rPr>
              <a:t>C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32" name="AutoShape 23"/>
          <p:cNvSpPr>
            <a:spLocks noChangeArrowheads="1"/>
          </p:cNvSpPr>
          <p:nvPr/>
        </p:nvSpPr>
        <p:spPr bwMode="auto">
          <a:xfrm flipH="1">
            <a:off x="1071056" y="4569447"/>
            <a:ext cx="1250316" cy="405594"/>
          </a:xfrm>
          <a:prstGeom prst="wedgeRectCallout">
            <a:avLst>
              <a:gd name="adj1" fmla="val -8652"/>
              <a:gd name="adj2" fmla="val 121971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 vrchol </a:t>
            </a:r>
            <a:r>
              <a:rPr lang="cs-CZ" sz="1600" i="1" dirty="0" smtClean="0">
                <a:latin typeface="Arial" pitchFamily="34" charset="0"/>
                <a:sym typeface="Symbol"/>
              </a:rPr>
              <a:t>A</a:t>
            </a:r>
            <a:r>
              <a:rPr lang="cs-CZ" sz="1600" dirty="0" smtClean="0">
                <a:latin typeface="Arial" pitchFamily="34" charset="0"/>
                <a:sym typeface="Symbol"/>
              </a:rPr>
              <a:t>/</a:t>
            </a:r>
            <a:r>
              <a:rPr lang="cs-CZ" sz="1600" i="1" dirty="0" smtClean="0">
                <a:latin typeface="Arial" pitchFamily="34" charset="0"/>
                <a:sym typeface="Symbol"/>
              </a:rPr>
              <a:t>S</a:t>
            </a:r>
            <a:endParaRPr lang="cs-CZ" sz="1600" i="1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 animBg="1"/>
      <p:bldP spid="25" grpId="0" animBg="1"/>
      <p:bldP spid="31" grpId="0" animBg="1"/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2446638" y="371475"/>
            <a:ext cx="39324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Interakce selekce a mutace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17525" y="1202724"/>
            <a:ext cx="8257389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rekurentní mutace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(frekvence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q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(frekvence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1 –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q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), rychlost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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např.  300 mutací deficience G6PD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podobně  80 mutací -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talasémie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 200 -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talasémie</a:t>
            </a: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prakticky zanedbáváme zpětnou mutaci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9" name="Skupina 8"/>
          <p:cNvGrpSpPr/>
          <p:nvPr/>
        </p:nvGrpSpPr>
        <p:grpSpPr>
          <a:xfrm>
            <a:off x="517525" y="3558669"/>
            <a:ext cx="7603363" cy="989857"/>
            <a:chOff x="517525" y="3196205"/>
            <a:chExt cx="7603363" cy="989857"/>
          </a:xfrm>
        </p:grpSpPr>
        <p:sp>
          <p:nvSpPr>
            <p:cNvPr id="7" name="TextovéPole 6"/>
            <p:cNvSpPr txBox="1"/>
            <p:nvPr/>
          </p:nvSpPr>
          <p:spPr>
            <a:xfrm>
              <a:off x="7315200" y="3196205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>
                  <a:sym typeface="Symbol"/>
                </a:rPr>
                <a:t></a:t>
              </a:r>
              <a:endParaRPr lang="cs-CZ" dirty="0"/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517525" y="3324288"/>
              <a:ext cx="760336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0000">
                <a:spcAft>
                  <a:spcPts val="1200"/>
                </a:spcAft>
              </a:pP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evoluční změna pouze mutací: 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q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 =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p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  jediná rovnováha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  <a:sym typeface="Symbol"/>
                </a:rPr>
                <a:t>q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 = 1</a:t>
              </a:r>
            </a:p>
            <a:p>
              <a:pPr defTabSz="540000">
                <a:spcAft>
                  <a:spcPts val="1200"/>
                </a:spcAft>
              </a:pPr>
              <a:r>
                <a:rPr lang="cs-CZ" sz="2000" dirty="0" smtClean="0">
                  <a:latin typeface="Arial" pitchFamily="34" charset="0"/>
                  <a:cs typeface="Arial" pitchFamily="34" charset="0"/>
                  <a:sym typeface="Symbol"/>
                </a:rPr>
                <a:t>změna pomalá</a:t>
              </a:r>
              <a:endParaRPr lang="cs-CZ" sz="20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2" name="Skupina 11"/>
          <p:cNvGrpSpPr/>
          <p:nvPr/>
        </p:nvGrpSpPr>
        <p:grpSpPr>
          <a:xfrm>
            <a:off x="517525" y="4896827"/>
            <a:ext cx="8180445" cy="858888"/>
            <a:chOff x="517525" y="4311941"/>
            <a:chExt cx="8180445" cy="858888"/>
          </a:xfrm>
        </p:grpSpPr>
        <p:sp>
          <p:nvSpPr>
            <p:cNvPr id="10" name="TextovéPole 9"/>
            <p:cNvSpPr txBox="1"/>
            <p:nvPr/>
          </p:nvSpPr>
          <p:spPr>
            <a:xfrm>
              <a:off x="517525" y="4462943"/>
              <a:ext cx="8180445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540000">
                <a:spcAft>
                  <a:spcPts val="1200"/>
                </a:spcAft>
              </a:pP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Je-li alela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</a:rPr>
                <a:t>a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 škodlivá, bude </a:t>
              </a:r>
              <a:r>
                <a:rPr lang="cs-CZ" sz="2000" i="1" dirty="0" smtClean="0">
                  <a:latin typeface="Arial" pitchFamily="34" charset="0"/>
                  <a:cs typeface="Arial" pitchFamily="34" charset="0"/>
                </a:rPr>
                <a:t>q</a:t>
              </a: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 = 0, tj. mutační a selekční rovnováhy jsou</a:t>
              </a:r>
              <a:br>
                <a:rPr lang="cs-CZ" sz="2000" dirty="0" smtClean="0">
                  <a:latin typeface="Arial" pitchFamily="34" charset="0"/>
                  <a:cs typeface="Arial" pitchFamily="34" charset="0"/>
                </a:rPr>
              </a:br>
              <a:r>
                <a:rPr lang="cs-CZ" sz="2000" dirty="0" smtClean="0">
                  <a:latin typeface="Arial" pitchFamily="34" charset="0"/>
                  <a:cs typeface="Arial" pitchFamily="34" charset="0"/>
                </a:rPr>
                <a:t>	přesně </a:t>
              </a:r>
              <a:r>
                <a:rPr lang="cs-CZ" sz="2000" u="sng" dirty="0" smtClean="0">
                  <a:latin typeface="Arial" pitchFamily="34" charset="0"/>
                  <a:cs typeface="Arial" pitchFamily="34" charset="0"/>
                </a:rPr>
                <a:t>opačné</a:t>
              </a:r>
              <a:endParaRPr lang="cs-CZ" sz="2000" u="sng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3582099" y="4311941"/>
              <a:ext cx="3241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 smtClean="0">
                  <a:cs typeface="Arial" pitchFamily="34" charset="0"/>
                  <a:sym typeface="Symbol"/>
                </a:rPr>
                <a:t></a:t>
              </a:r>
              <a:endParaRPr lang="cs-CZ" dirty="0"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799449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Přesun z jednoho vrcholu na druhý: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1;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0,90;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0,95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2 adaptivní vrcholy: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1 a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0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3. rovnovážný stav = polymorfismus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A/a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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=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: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1/3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2781" y="2538791"/>
            <a:ext cx="5537771" cy="4104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Přímá spojovací šipka 6"/>
          <p:cNvCxnSpPr/>
          <p:nvPr/>
        </p:nvCxnSpPr>
        <p:spPr>
          <a:xfrm flipH="1">
            <a:off x="3015049" y="1326292"/>
            <a:ext cx="840259" cy="2907957"/>
          </a:xfrm>
          <a:prstGeom prst="straightConnector1">
            <a:avLst/>
          </a:prstGeom>
          <a:ln w="38100">
            <a:solidFill>
              <a:srgbClr val="DE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Přímá spojovací šipka 7"/>
          <p:cNvCxnSpPr/>
          <p:nvPr/>
        </p:nvCxnSpPr>
        <p:spPr>
          <a:xfrm>
            <a:off x="1210962" y="1359243"/>
            <a:ext cx="6474941" cy="1285103"/>
          </a:xfrm>
          <a:prstGeom prst="straightConnector1">
            <a:avLst/>
          </a:prstGeom>
          <a:ln w="38100">
            <a:solidFill>
              <a:srgbClr val="DE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7525" y="325438"/>
            <a:ext cx="58993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Pokud bude počáteční frekvence alely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0,3 …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Obrázek 2" descr="NS-GD_ 1a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7738" y="1102814"/>
            <a:ext cx="6850374" cy="4373311"/>
          </a:xfrm>
          <a:prstGeom prst="rect">
            <a:avLst/>
          </a:prstGeom>
        </p:spPr>
      </p:pic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4750106" y="3441842"/>
            <a:ext cx="2943449" cy="1244397"/>
          </a:xfrm>
          <a:prstGeom prst="wedgeRectCallout">
            <a:avLst>
              <a:gd name="adj1" fmla="val -104642"/>
              <a:gd name="adj2" fmla="val 54433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pokud by působila jen selekce, alela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A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by v každém případě dospěla k extinkci (přerušovaná čára)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5" name="AutoShape 23"/>
          <p:cNvSpPr>
            <a:spLocks noChangeArrowheads="1"/>
          </p:cNvSpPr>
          <p:nvPr/>
        </p:nvSpPr>
        <p:spPr bwMode="auto">
          <a:xfrm>
            <a:off x="4255234" y="1130158"/>
            <a:ext cx="1794458" cy="770073"/>
          </a:xfrm>
          <a:prstGeom prst="wedgeRectCallout">
            <a:avLst>
              <a:gd name="adj1" fmla="val -69596"/>
              <a:gd name="adj2" fmla="val -43986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ale díky driftu se může i zafixovat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3000075" y="2085653"/>
            <a:ext cx="2946876" cy="1212351"/>
          </a:xfrm>
          <a:prstGeom prst="wedgeRectCallout">
            <a:avLst>
              <a:gd name="adj1" fmla="val -76933"/>
              <a:gd name="adj2" fmla="val 21658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i když drift zvýší frekvenci 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A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 nad 1/3 (přitažlivost vyššího vrcholu), alela nemá zaručenou fixaci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8" name="AutoShape 23"/>
          <p:cNvSpPr>
            <a:spLocks noChangeArrowheads="1"/>
          </p:cNvSpPr>
          <p:nvPr/>
        </p:nvSpPr>
        <p:spPr bwMode="auto">
          <a:xfrm>
            <a:off x="6596031" y="830495"/>
            <a:ext cx="1794458" cy="770073"/>
          </a:xfrm>
          <a:prstGeom prst="wedgeRectCallout">
            <a:avLst>
              <a:gd name="adj1" fmla="val -86773"/>
              <a:gd name="adj2" fmla="val 3606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err="1" smtClean="0">
                <a:latin typeface="Arial" pitchFamily="34" charset="0"/>
                <a:sym typeface="Symbol" pitchFamily="18" charset="2"/>
              </a:rPr>
              <a:t>peak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i="1" dirty="0" err="1" smtClean="0">
                <a:latin typeface="Arial" pitchFamily="34" charset="0"/>
                <a:sym typeface="Symbol" pitchFamily="18" charset="2"/>
              </a:rPr>
              <a:t>shift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k vyššímu vrcholu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9" name="AutoShape 23"/>
          <p:cNvSpPr>
            <a:spLocks noChangeArrowheads="1"/>
          </p:cNvSpPr>
          <p:nvPr/>
        </p:nvSpPr>
        <p:spPr bwMode="auto">
          <a:xfrm>
            <a:off x="6440206" y="2143875"/>
            <a:ext cx="1794458" cy="770073"/>
          </a:xfrm>
          <a:prstGeom prst="wedgeRectCallout">
            <a:avLst>
              <a:gd name="adj1" fmla="val -86773"/>
              <a:gd name="adj2" fmla="val 36065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i="1" dirty="0" err="1" smtClean="0">
                <a:latin typeface="Arial" pitchFamily="34" charset="0"/>
                <a:sym typeface="Symbol" pitchFamily="18" charset="2"/>
              </a:rPr>
              <a:t>peak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i="1" dirty="0" err="1" smtClean="0">
                <a:latin typeface="Arial" pitchFamily="34" charset="0"/>
                <a:sym typeface="Symbol" pitchFamily="18" charset="2"/>
              </a:rPr>
              <a:t>shift</a:t>
            </a:r>
            <a:r>
              <a:rPr lang="cs-CZ" sz="1600" i="1" dirty="0" smtClean="0">
                <a:latin typeface="Arial" pitchFamily="34" charset="0"/>
                <a:sym typeface="Symbol" pitchFamily="18" charset="2"/>
              </a:rPr>
              <a:t> </a:t>
            </a:r>
            <a:r>
              <a:rPr lang="cs-CZ" sz="1600" dirty="0" smtClean="0">
                <a:latin typeface="Arial" pitchFamily="34" charset="0"/>
                <a:sym typeface="Symbol" pitchFamily="18" charset="2"/>
              </a:rPr>
              <a:t>k nižšímu vrcholu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17525" y="5738206"/>
            <a:ext cx="78662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… 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 jestliže bude druh rozdělen do několika lokálních </a:t>
            </a:r>
            <a:b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  <a:sym typeface="Symbol"/>
              </a:rPr>
              <a:t>	populací, některé z nich se dostanou na vyšší vrchol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9" grpId="0" animBg="1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813455" y="371475"/>
            <a:ext cx="51988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Interakce selekce, driftu a toku genů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17525" y="1181527"/>
            <a:ext cx="8166018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Jestliže je populace rozdělena do několika lokálních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subpopulací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v každé z nich snížená variabilita, ale na globální úrovni může být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variabilita </a:t>
            </a:r>
            <a:r>
              <a:rPr lang="cs-CZ" sz="2000" u="sng" dirty="0" smtClean="0">
                <a:latin typeface="Arial" pitchFamily="34" charset="0"/>
                <a:cs typeface="Arial" pitchFamily="34" charset="0"/>
              </a:rPr>
              <a:t>vyšší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než ve stejně velké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panmiktické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populaci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nutná správná úroveň toku genů (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Nm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 1*)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2065105" y="6339155"/>
            <a:ext cx="6878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latin typeface="Arial" pitchFamily="34" charset="0"/>
                <a:cs typeface="Arial" pitchFamily="34" charset="0"/>
              </a:rPr>
              <a:t>*) podle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Bartona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cs-CZ" dirty="0" err="1" smtClean="0">
                <a:latin typeface="Arial" pitchFamily="34" charset="0"/>
                <a:cs typeface="Arial" pitchFamily="34" charset="0"/>
              </a:rPr>
              <a:t>Rouhaniho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(1993) by </a:t>
            </a:r>
            <a:r>
              <a:rPr lang="cs-CZ" i="1" dirty="0" err="1" smtClean="0">
                <a:latin typeface="Arial" pitchFamily="34" charset="0"/>
                <a:cs typeface="Arial" pitchFamily="34" charset="0"/>
              </a:rPr>
              <a:t>Nm</a:t>
            </a:r>
            <a:r>
              <a:rPr lang="cs-CZ" dirty="0" smtClean="0">
                <a:latin typeface="Arial" pitchFamily="34" charset="0"/>
                <a:cs typeface="Arial" pitchFamily="34" charset="0"/>
              </a:rPr>
              <a:t> mělo být mírně pod 1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17525" y="3080534"/>
            <a:ext cx="8449749" cy="20928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Př.: </a:t>
            </a:r>
          </a:p>
          <a:p>
            <a:pPr defTabSz="540000">
              <a:spcAft>
                <a:spcPts val="1200"/>
              </a:spcAft>
            </a:pP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N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eV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100; ostrovní model toku genů: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0,01 (tj.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Nm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1)</a:t>
            </a:r>
          </a:p>
          <a:p>
            <a:pPr defTabSz="540000">
              <a:spcAft>
                <a:spcPts val="1200"/>
              </a:spcAft>
            </a:pP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1;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0,90;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w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0,95 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předpokládáme celkovou frekvenci alely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0,1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níž než rovnovážná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frekvence 1/3  tok genů by měl působit ve směru nižšího vrcholu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S-GD-GF_1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7738" y="1104900"/>
            <a:ext cx="6920579" cy="4416838"/>
          </a:xfrm>
          <a:prstGeom prst="rect">
            <a:avLst/>
          </a:prstGeom>
        </p:spPr>
      </p:pic>
      <p:sp>
        <p:nvSpPr>
          <p:cNvPr id="3" name="AutoShape 23"/>
          <p:cNvSpPr>
            <a:spLocks noChangeArrowheads="1"/>
          </p:cNvSpPr>
          <p:nvPr/>
        </p:nvSpPr>
        <p:spPr bwMode="auto">
          <a:xfrm>
            <a:off x="6370075" y="2352627"/>
            <a:ext cx="1417737" cy="770073"/>
          </a:xfrm>
          <a:prstGeom prst="wedgeRectCallout">
            <a:avLst>
              <a:gd name="adj1" fmla="val -46915"/>
              <a:gd name="adj2" fmla="val -70670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tok genů brání fixaci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  <p:sp>
        <p:nvSpPr>
          <p:cNvPr id="4" name="AutoShape 23"/>
          <p:cNvSpPr>
            <a:spLocks noChangeArrowheads="1"/>
          </p:cNvSpPr>
          <p:nvPr/>
        </p:nvSpPr>
        <p:spPr bwMode="auto">
          <a:xfrm>
            <a:off x="3955647" y="3280724"/>
            <a:ext cx="1794458" cy="540618"/>
          </a:xfrm>
          <a:prstGeom prst="wedgeRectCallout">
            <a:avLst>
              <a:gd name="adj1" fmla="val -95933"/>
              <a:gd name="adj2" fmla="val 218509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 pitchFamily="18" charset="2"/>
              </a:rPr>
              <a:t>teoretický průběh</a:t>
            </a:r>
            <a:endParaRPr lang="cs-CZ" sz="1600" dirty="0">
              <a:latin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8444941" cy="47089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/>
            <a:r>
              <a:rPr lang="cs-CZ" sz="2000" dirty="0" smtClean="0">
                <a:latin typeface="Arial" pitchFamily="34" charset="0"/>
                <a:cs typeface="Arial" pitchFamily="34" charset="0"/>
              </a:rPr>
              <a:t>přestože tok genů neustále snižuje frekvenci alely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přesun na jiný </a:t>
            </a:r>
          </a:p>
          <a:p>
            <a:pPr defTabSz="540000"/>
            <a:r>
              <a:rPr lang="cs-CZ" sz="2000" dirty="0" smtClean="0">
                <a:latin typeface="Arial" pitchFamily="34" charset="0"/>
                <a:cs typeface="Arial" pitchFamily="34" charset="0"/>
              </a:rPr>
              <a:t>	vrchol je stále možný</a:t>
            </a:r>
          </a:p>
          <a:p>
            <a:pPr defTabSz="540000"/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/>
            <a:r>
              <a:rPr lang="cs-CZ" sz="2000" dirty="0" smtClean="0">
                <a:latin typeface="Arial" pitchFamily="34" charset="0"/>
                <a:cs typeface="Arial" pitchFamily="34" charset="0"/>
              </a:rPr>
              <a:t>tok genů sám o sobě </a:t>
            </a:r>
            <a:r>
              <a:rPr lang="cs-CZ" sz="2000" u="sng" dirty="0" smtClean="0">
                <a:latin typeface="Arial" pitchFamily="34" charset="0"/>
                <a:cs typeface="Arial" pitchFamily="34" charset="0"/>
              </a:rPr>
              <a:t>brání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přesunu, současně ale pomáhá driftu účinněji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„prozkoumat“ adaptivní krajinu, protože pomáhá uchovat lokální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genetickou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diverzitu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/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/>
            <a:r>
              <a:rPr lang="cs-CZ" sz="2000" dirty="0" smtClean="0">
                <a:latin typeface="Arial" pitchFamily="34" charset="0"/>
                <a:cs typeface="Arial" pitchFamily="34" charset="0"/>
              </a:rPr>
              <a:t>bez toku genů jakmile populace dospěje na nižší vrchol, nelze se z něj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dostat (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výj</a:t>
            </a:r>
            <a:r>
              <a:rPr lang="en-US" sz="2000" dirty="0" err="1" smtClean="0">
                <a:latin typeface="Arial" pitchFamily="34" charset="0"/>
                <a:cs typeface="Arial" pitchFamily="34" charset="0"/>
              </a:rPr>
              <a:t>imkou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mutace)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/>
            <a:r>
              <a:rPr lang="cs-CZ" sz="2000" dirty="0" smtClean="0">
                <a:latin typeface="Arial" pitchFamily="34" charset="0"/>
                <a:cs typeface="Arial" pitchFamily="34" charset="0"/>
              </a:rPr>
              <a:t>přestože na lokální úrovni je směr přesunu náhodný, na globální úrovni</a:t>
            </a:r>
          </a:p>
          <a:p>
            <a:pPr defTabSz="540000"/>
            <a:r>
              <a:rPr lang="cs-CZ" sz="2000" dirty="0" smtClean="0">
                <a:latin typeface="Arial" pitchFamily="34" charset="0"/>
                <a:cs typeface="Arial" pitchFamily="34" charset="0"/>
              </a:rPr>
              <a:t>	je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pravděpodobnější přesun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na vyšší vrchol než naopak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globální frekvence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se zvýší – např. 0,1  0,3  tok genů je nyní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jen mírně vychýlený ve prospěch vyššího vrcholu: 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NS-GD-GF_3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47738" y="693934"/>
            <a:ext cx="6919200" cy="4420223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527050" y="5527496"/>
            <a:ext cx="79977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stále více démů směřuje k vyššímu vrcholu a globální frekvence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/>
            <a:r>
              <a:rPr lang="cs-CZ" sz="2000" dirty="0" smtClean="0">
                <a:latin typeface="Arial" pitchFamily="34" charset="0"/>
                <a:cs typeface="Arial" pitchFamily="34" charset="0"/>
              </a:rPr>
              <a:t>	dále roste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592494" y="374650"/>
            <a:ext cx="485857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Teorie přesouvajících se rovnovah</a:t>
            </a:r>
          </a:p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shifting</a:t>
            </a:r>
            <a:r>
              <a:rPr lang="cs-CZ" sz="2400" i="1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balance </a:t>
            </a:r>
            <a:r>
              <a:rPr lang="cs-CZ" sz="2400" i="1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theory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)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5298" name="Picture 2" descr="http://apprendre-math.info/history/photos/Wright_Sewall_6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16663" y="374650"/>
            <a:ext cx="1563987" cy="1968571"/>
          </a:xfrm>
          <a:prstGeom prst="rect">
            <a:avLst/>
          </a:prstGeom>
          <a:noFill/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27050" y="1624227"/>
            <a:ext cx="7048724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>
                <a:solidFill>
                  <a:srgbClr val="E60000"/>
                </a:solidFill>
                <a:latin typeface="Arial" charset="0"/>
              </a:rPr>
              <a:t>3 fáze SBT</a:t>
            </a:r>
            <a:r>
              <a:rPr lang="cs-CZ" sz="2000" dirty="0" smtClean="0">
                <a:solidFill>
                  <a:srgbClr val="E60000"/>
                </a:solidFill>
                <a:latin typeface="Arial" charset="0"/>
              </a:rPr>
              <a:t>:</a:t>
            </a:r>
          </a:p>
          <a:p>
            <a:pPr algn="l"/>
            <a:endParaRPr lang="cs-CZ" sz="2000" dirty="0">
              <a:solidFill>
                <a:srgbClr val="E60000"/>
              </a:solidFill>
              <a:latin typeface="Arial" charset="0"/>
            </a:endParaRPr>
          </a:p>
          <a:p>
            <a:pPr algn="l" defTabSz="540000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1. dočasné snížení fitness vlivem driftu v lokální populaci </a:t>
            </a:r>
            <a:r>
              <a:rPr lang="cs-CZ" sz="2000" dirty="0" smtClean="0">
                <a:latin typeface="Arial" charset="0"/>
              </a:rPr>
              <a:t/>
            </a:r>
            <a:br>
              <a:rPr lang="cs-CZ" sz="2000" dirty="0" smtClean="0">
                <a:latin typeface="Arial" charset="0"/>
              </a:rPr>
            </a:br>
            <a:r>
              <a:rPr lang="cs-CZ" sz="2000" dirty="0" smtClean="0">
                <a:latin typeface="Arial" charset="0"/>
              </a:rPr>
              <a:t>	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 </a:t>
            </a:r>
            <a:r>
              <a:rPr lang="cs-CZ" sz="2000" dirty="0">
                <a:latin typeface="Arial" charset="0"/>
                <a:sym typeface="Symbol" pitchFamily="18" charset="2"/>
              </a:rPr>
              <a:t>možnost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přiblížení </a:t>
            </a:r>
            <a:r>
              <a:rPr lang="cs-CZ" sz="2000" dirty="0">
                <a:latin typeface="Arial" charset="0"/>
                <a:sym typeface="Symbol" pitchFamily="18" charset="2"/>
              </a:rPr>
              <a:t>do oblasti atrakce vyššího vrcholu</a:t>
            </a:r>
          </a:p>
        </p:txBody>
      </p:sp>
      <p:sp>
        <p:nvSpPr>
          <p:cNvPr id="11" name="Volný tvar 10"/>
          <p:cNvSpPr/>
          <p:nvPr/>
        </p:nvSpPr>
        <p:spPr>
          <a:xfrm>
            <a:off x="2098764" y="3834198"/>
            <a:ext cx="4798776" cy="1965710"/>
          </a:xfrm>
          <a:custGeom>
            <a:avLst/>
            <a:gdLst>
              <a:gd name="connsiteX0" fmla="*/ 0 w 3257006"/>
              <a:gd name="connsiteY0" fmla="*/ 847634 h 847634"/>
              <a:gd name="connsiteX1" fmla="*/ 766354 w 3257006"/>
              <a:gd name="connsiteY1" fmla="*/ 20320 h 847634"/>
              <a:gd name="connsiteX2" fmla="*/ 1602377 w 3257006"/>
              <a:gd name="connsiteY2" fmla="*/ 725714 h 847634"/>
              <a:gd name="connsiteX3" fmla="*/ 2508069 w 3257006"/>
              <a:gd name="connsiteY3" fmla="*/ 316411 h 847634"/>
              <a:gd name="connsiteX4" fmla="*/ 3257006 w 3257006"/>
              <a:gd name="connsiteY4" fmla="*/ 682171 h 847634"/>
              <a:gd name="connsiteX0" fmla="*/ 0 w 3265714"/>
              <a:gd name="connsiteY0" fmla="*/ 847634 h 847634"/>
              <a:gd name="connsiteX1" fmla="*/ 766354 w 3265714"/>
              <a:gd name="connsiteY1" fmla="*/ 20320 h 847634"/>
              <a:gd name="connsiteX2" fmla="*/ 1602377 w 3265714"/>
              <a:gd name="connsiteY2" fmla="*/ 725714 h 847634"/>
              <a:gd name="connsiteX3" fmla="*/ 2508069 w 3265714"/>
              <a:gd name="connsiteY3" fmla="*/ 316411 h 847634"/>
              <a:gd name="connsiteX4" fmla="*/ 3265714 w 3265714"/>
              <a:gd name="connsiteY4" fmla="*/ 783661 h 847634"/>
              <a:gd name="connsiteX0" fmla="*/ 0 w 3196045"/>
              <a:gd name="connsiteY0" fmla="*/ 847634 h 847634"/>
              <a:gd name="connsiteX1" fmla="*/ 766354 w 3196045"/>
              <a:gd name="connsiteY1" fmla="*/ 20320 h 847634"/>
              <a:gd name="connsiteX2" fmla="*/ 1602377 w 3196045"/>
              <a:gd name="connsiteY2" fmla="*/ 725714 h 847634"/>
              <a:gd name="connsiteX3" fmla="*/ 2508069 w 3196045"/>
              <a:gd name="connsiteY3" fmla="*/ 316411 h 847634"/>
              <a:gd name="connsiteX4" fmla="*/ 3196045 w 3196045"/>
              <a:gd name="connsiteY4" fmla="*/ 823130 h 847634"/>
              <a:gd name="connsiteX0" fmla="*/ 0 w 3196045"/>
              <a:gd name="connsiteY0" fmla="*/ 847634 h 847634"/>
              <a:gd name="connsiteX1" fmla="*/ 766354 w 3196045"/>
              <a:gd name="connsiteY1" fmla="*/ 20320 h 847634"/>
              <a:gd name="connsiteX2" fmla="*/ 1602377 w 3196045"/>
              <a:gd name="connsiteY2" fmla="*/ 725714 h 847634"/>
              <a:gd name="connsiteX3" fmla="*/ 2455818 w 3196045"/>
              <a:gd name="connsiteY3" fmla="*/ 446093 h 847634"/>
              <a:gd name="connsiteX4" fmla="*/ 3196045 w 3196045"/>
              <a:gd name="connsiteY4" fmla="*/ 823130 h 847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6045" h="847634">
                <a:moveTo>
                  <a:pt x="0" y="847634"/>
                </a:moveTo>
                <a:cubicBezTo>
                  <a:pt x="249645" y="444137"/>
                  <a:pt x="499291" y="40640"/>
                  <a:pt x="766354" y="20320"/>
                </a:cubicBezTo>
                <a:cubicBezTo>
                  <a:pt x="1033417" y="0"/>
                  <a:pt x="1320800" y="654752"/>
                  <a:pt x="1602377" y="725714"/>
                </a:cubicBezTo>
                <a:cubicBezTo>
                  <a:pt x="1883954" y="796676"/>
                  <a:pt x="2190207" y="429857"/>
                  <a:pt x="2455818" y="446093"/>
                </a:cubicBezTo>
                <a:cubicBezTo>
                  <a:pt x="2721429" y="462329"/>
                  <a:pt x="2959462" y="636621"/>
                  <a:pt x="3196045" y="823130"/>
                </a:cubicBezTo>
              </a:path>
            </a:pathLst>
          </a:cu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Elipsa 13"/>
          <p:cNvSpPr>
            <a:spLocks noChangeAspect="1"/>
          </p:cNvSpPr>
          <p:nvPr/>
        </p:nvSpPr>
        <p:spPr>
          <a:xfrm>
            <a:off x="5381599" y="4812873"/>
            <a:ext cx="274590" cy="274591"/>
          </a:xfrm>
          <a:prstGeom prst="ellipse">
            <a:avLst/>
          </a:prstGeom>
          <a:solidFill>
            <a:srgbClr val="FFCCFF"/>
          </a:solidFill>
          <a:ln w="63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Elipsa 14"/>
          <p:cNvSpPr>
            <a:spLocks noChangeAspect="1"/>
          </p:cNvSpPr>
          <p:nvPr/>
        </p:nvSpPr>
        <p:spPr>
          <a:xfrm>
            <a:off x="4454945" y="5383503"/>
            <a:ext cx="274590" cy="274591"/>
          </a:xfrm>
          <a:prstGeom prst="ellipse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Šipka doprava 15"/>
          <p:cNvSpPr/>
          <p:nvPr/>
        </p:nvSpPr>
        <p:spPr>
          <a:xfrm rot="19314930" flipH="1">
            <a:off x="4729212" y="4929599"/>
            <a:ext cx="490490" cy="287664"/>
          </a:xfrm>
          <a:prstGeom prst="rightArrow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ext Box 2"/>
          <p:cNvSpPr txBox="1">
            <a:spLocks noChangeArrowheads="1"/>
          </p:cNvSpPr>
          <p:nvPr/>
        </p:nvSpPr>
        <p:spPr bwMode="auto">
          <a:xfrm>
            <a:off x="527050" y="374650"/>
            <a:ext cx="84802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cs-CZ" sz="2000" dirty="0" smtClean="0">
                <a:latin typeface="Arial" charset="0"/>
              </a:rPr>
              <a:t>2</a:t>
            </a:r>
            <a:r>
              <a:rPr lang="cs-CZ" sz="2000" dirty="0">
                <a:latin typeface="Arial" charset="0"/>
              </a:rPr>
              <a:t>. </a:t>
            </a:r>
            <a:r>
              <a:rPr lang="cs-CZ" sz="2000" dirty="0" err="1">
                <a:latin typeface="Arial" charset="0"/>
              </a:rPr>
              <a:t>intradémová</a:t>
            </a:r>
            <a:r>
              <a:rPr lang="cs-CZ" sz="2000" dirty="0">
                <a:latin typeface="Arial" charset="0"/>
              </a:rPr>
              <a:t> selekce </a:t>
            </a:r>
            <a:r>
              <a:rPr lang="cs-CZ" sz="2000" dirty="0">
                <a:latin typeface="Arial" charset="0"/>
                <a:sym typeface="Symbol" pitchFamily="18" charset="2"/>
              </a:rPr>
              <a:t> „tažení“ populace směrem k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novému </a:t>
            </a:r>
            <a:r>
              <a:rPr lang="cs-CZ" sz="2000" dirty="0">
                <a:latin typeface="Arial" charset="0"/>
                <a:sym typeface="Symbol" pitchFamily="18" charset="2"/>
              </a:rPr>
              <a:t>vrcholu</a:t>
            </a:r>
          </a:p>
        </p:txBody>
      </p:sp>
      <p:sp>
        <p:nvSpPr>
          <p:cNvPr id="9" name="Volný tvar 8"/>
          <p:cNvSpPr/>
          <p:nvPr/>
        </p:nvSpPr>
        <p:spPr>
          <a:xfrm>
            <a:off x="2124889" y="1578678"/>
            <a:ext cx="4798776" cy="1965710"/>
          </a:xfrm>
          <a:custGeom>
            <a:avLst/>
            <a:gdLst>
              <a:gd name="connsiteX0" fmla="*/ 0 w 3257006"/>
              <a:gd name="connsiteY0" fmla="*/ 847634 h 847634"/>
              <a:gd name="connsiteX1" fmla="*/ 766354 w 3257006"/>
              <a:gd name="connsiteY1" fmla="*/ 20320 h 847634"/>
              <a:gd name="connsiteX2" fmla="*/ 1602377 w 3257006"/>
              <a:gd name="connsiteY2" fmla="*/ 725714 h 847634"/>
              <a:gd name="connsiteX3" fmla="*/ 2508069 w 3257006"/>
              <a:gd name="connsiteY3" fmla="*/ 316411 h 847634"/>
              <a:gd name="connsiteX4" fmla="*/ 3257006 w 3257006"/>
              <a:gd name="connsiteY4" fmla="*/ 682171 h 847634"/>
              <a:gd name="connsiteX0" fmla="*/ 0 w 3265714"/>
              <a:gd name="connsiteY0" fmla="*/ 847634 h 847634"/>
              <a:gd name="connsiteX1" fmla="*/ 766354 w 3265714"/>
              <a:gd name="connsiteY1" fmla="*/ 20320 h 847634"/>
              <a:gd name="connsiteX2" fmla="*/ 1602377 w 3265714"/>
              <a:gd name="connsiteY2" fmla="*/ 725714 h 847634"/>
              <a:gd name="connsiteX3" fmla="*/ 2508069 w 3265714"/>
              <a:gd name="connsiteY3" fmla="*/ 316411 h 847634"/>
              <a:gd name="connsiteX4" fmla="*/ 3265714 w 3265714"/>
              <a:gd name="connsiteY4" fmla="*/ 783661 h 847634"/>
              <a:gd name="connsiteX0" fmla="*/ 0 w 3196045"/>
              <a:gd name="connsiteY0" fmla="*/ 847634 h 847634"/>
              <a:gd name="connsiteX1" fmla="*/ 766354 w 3196045"/>
              <a:gd name="connsiteY1" fmla="*/ 20320 h 847634"/>
              <a:gd name="connsiteX2" fmla="*/ 1602377 w 3196045"/>
              <a:gd name="connsiteY2" fmla="*/ 725714 h 847634"/>
              <a:gd name="connsiteX3" fmla="*/ 2508069 w 3196045"/>
              <a:gd name="connsiteY3" fmla="*/ 316411 h 847634"/>
              <a:gd name="connsiteX4" fmla="*/ 3196045 w 3196045"/>
              <a:gd name="connsiteY4" fmla="*/ 823130 h 847634"/>
              <a:gd name="connsiteX0" fmla="*/ 0 w 3196045"/>
              <a:gd name="connsiteY0" fmla="*/ 847634 h 847634"/>
              <a:gd name="connsiteX1" fmla="*/ 766354 w 3196045"/>
              <a:gd name="connsiteY1" fmla="*/ 20320 h 847634"/>
              <a:gd name="connsiteX2" fmla="*/ 1602377 w 3196045"/>
              <a:gd name="connsiteY2" fmla="*/ 725714 h 847634"/>
              <a:gd name="connsiteX3" fmla="*/ 2455818 w 3196045"/>
              <a:gd name="connsiteY3" fmla="*/ 446093 h 847634"/>
              <a:gd name="connsiteX4" fmla="*/ 3196045 w 3196045"/>
              <a:gd name="connsiteY4" fmla="*/ 823130 h 8476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6045" h="847634">
                <a:moveTo>
                  <a:pt x="0" y="847634"/>
                </a:moveTo>
                <a:cubicBezTo>
                  <a:pt x="249645" y="444137"/>
                  <a:pt x="499291" y="40640"/>
                  <a:pt x="766354" y="20320"/>
                </a:cubicBezTo>
                <a:cubicBezTo>
                  <a:pt x="1033417" y="0"/>
                  <a:pt x="1320800" y="654752"/>
                  <a:pt x="1602377" y="725714"/>
                </a:cubicBezTo>
                <a:cubicBezTo>
                  <a:pt x="1883954" y="796676"/>
                  <a:pt x="2190207" y="429857"/>
                  <a:pt x="2455818" y="446093"/>
                </a:cubicBezTo>
                <a:cubicBezTo>
                  <a:pt x="2721429" y="462329"/>
                  <a:pt x="2959462" y="636621"/>
                  <a:pt x="3196045" y="823130"/>
                </a:cubicBezTo>
              </a:path>
            </a:pathLst>
          </a:cu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Elipsa 9"/>
          <p:cNvSpPr>
            <a:spLocks noChangeAspect="1"/>
          </p:cNvSpPr>
          <p:nvPr/>
        </p:nvSpPr>
        <p:spPr>
          <a:xfrm>
            <a:off x="4484615" y="3123410"/>
            <a:ext cx="274590" cy="274591"/>
          </a:xfrm>
          <a:prstGeom prst="ellipse">
            <a:avLst/>
          </a:prstGeom>
          <a:solidFill>
            <a:srgbClr val="FFCCFF"/>
          </a:solidFill>
          <a:ln w="6350">
            <a:solidFill>
              <a:schemeClr val="tx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Elipsa 10"/>
          <p:cNvSpPr>
            <a:spLocks noChangeAspect="1"/>
          </p:cNvSpPr>
          <p:nvPr/>
        </p:nvSpPr>
        <p:spPr>
          <a:xfrm>
            <a:off x="3479584" y="1734612"/>
            <a:ext cx="274590" cy="274591"/>
          </a:xfrm>
          <a:prstGeom prst="ellipse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Šipka doprava 11"/>
          <p:cNvSpPr/>
          <p:nvPr/>
        </p:nvSpPr>
        <p:spPr>
          <a:xfrm rot="3595918" flipH="1">
            <a:off x="3921156" y="2353978"/>
            <a:ext cx="797262" cy="287664"/>
          </a:xfrm>
          <a:prstGeom prst="rightArrow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9" name="Text Box 9"/>
          <p:cNvSpPr txBox="1">
            <a:spLocks noChangeArrowheads="1"/>
          </p:cNvSpPr>
          <p:nvPr/>
        </p:nvSpPr>
        <p:spPr bwMode="auto">
          <a:xfrm>
            <a:off x="527050" y="374650"/>
            <a:ext cx="79961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defTabSz="540000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3. </a:t>
            </a:r>
            <a:r>
              <a:rPr lang="cs-CZ" sz="2000" dirty="0" err="1">
                <a:latin typeface="Arial" charset="0"/>
              </a:rPr>
              <a:t>interdémová</a:t>
            </a:r>
            <a:r>
              <a:rPr lang="cs-CZ" sz="2000" dirty="0">
                <a:latin typeface="Arial" charset="0"/>
              </a:rPr>
              <a:t> selekce </a:t>
            </a:r>
            <a:r>
              <a:rPr lang="cs-CZ" sz="2000" dirty="0">
                <a:latin typeface="Arial" charset="0"/>
                <a:sym typeface="Symbol" pitchFamily="18" charset="2"/>
              </a:rPr>
              <a:t> šíření příslušníků dému na vyšším </a:t>
            </a:r>
            <a:r>
              <a:rPr lang="cs-CZ" sz="2000" dirty="0" smtClean="0">
                <a:latin typeface="Arial" charset="0"/>
                <a:sym typeface="Symbol" pitchFamily="18" charset="2"/>
              </a:rPr>
              <a:t>vrcholu</a:t>
            </a:r>
            <a:br>
              <a:rPr lang="cs-CZ" sz="2000" dirty="0" smtClean="0">
                <a:latin typeface="Arial" charset="0"/>
                <a:sym typeface="Symbol" pitchFamily="18" charset="2"/>
              </a:rPr>
            </a:br>
            <a:r>
              <a:rPr lang="cs-CZ" sz="2000" dirty="0" smtClean="0">
                <a:latin typeface="Arial" charset="0"/>
                <a:sym typeface="Symbol" pitchFamily="18" charset="2"/>
              </a:rPr>
              <a:t>	do </a:t>
            </a:r>
            <a:r>
              <a:rPr lang="cs-CZ" sz="2000" dirty="0">
                <a:latin typeface="Arial" charset="0"/>
                <a:sym typeface="Symbol" pitchFamily="18" charset="2"/>
              </a:rPr>
              <a:t>ostatních démů</a:t>
            </a:r>
          </a:p>
        </p:txBody>
      </p:sp>
      <p:sp>
        <p:nvSpPr>
          <p:cNvPr id="102410" name="Text Box 10"/>
          <p:cNvSpPr txBox="1">
            <a:spLocks noChangeArrowheads="1"/>
          </p:cNvSpPr>
          <p:nvPr/>
        </p:nvSpPr>
        <p:spPr bwMode="auto">
          <a:xfrm>
            <a:off x="403760" y="4642651"/>
            <a:ext cx="8417689" cy="83099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dirty="0">
                <a:solidFill>
                  <a:srgbClr val="DE0000"/>
                </a:solidFill>
                <a:latin typeface="Arial" charset="0"/>
              </a:rPr>
              <a:t>Celý proces viděn jako vychylování rovnováhy mezi driftem, </a:t>
            </a:r>
          </a:p>
          <a:p>
            <a:pPr algn="ctr"/>
            <a:r>
              <a:rPr lang="cs-CZ" sz="2400" dirty="0" smtClean="0">
                <a:solidFill>
                  <a:srgbClr val="DE0000"/>
                </a:solidFill>
                <a:latin typeface="Arial" charset="0"/>
              </a:rPr>
              <a:t>tokem genů </a:t>
            </a:r>
            <a:r>
              <a:rPr lang="cs-CZ" sz="2400" dirty="0">
                <a:solidFill>
                  <a:srgbClr val="DE0000"/>
                </a:solidFill>
                <a:latin typeface="Arial" charset="0"/>
              </a:rPr>
              <a:t>a </a:t>
            </a:r>
            <a:r>
              <a:rPr lang="cs-CZ" sz="2400" dirty="0" smtClean="0">
                <a:solidFill>
                  <a:srgbClr val="DE0000"/>
                </a:solidFill>
                <a:latin typeface="Arial" charset="0"/>
              </a:rPr>
              <a:t>selekcí</a:t>
            </a:r>
            <a:endParaRPr lang="cs-CZ" sz="2400" dirty="0">
              <a:solidFill>
                <a:srgbClr val="DE0000"/>
              </a:solidFill>
              <a:latin typeface="Arial" charset="0"/>
            </a:endParaRPr>
          </a:p>
        </p:txBody>
      </p:sp>
      <p:sp>
        <p:nvSpPr>
          <p:cNvPr id="13" name="Elipsa 12"/>
          <p:cNvSpPr/>
          <p:nvPr/>
        </p:nvSpPr>
        <p:spPr>
          <a:xfrm rot="1298278">
            <a:off x="2264229" y="2264229"/>
            <a:ext cx="696685" cy="513805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Elipsa 13"/>
          <p:cNvSpPr>
            <a:spLocks noChangeAspect="1"/>
          </p:cNvSpPr>
          <p:nvPr/>
        </p:nvSpPr>
        <p:spPr>
          <a:xfrm rot="1298278">
            <a:off x="2095729" y="2149580"/>
            <a:ext cx="1045024" cy="77070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Elipsa 14"/>
          <p:cNvSpPr>
            <a:spLocks noChangeAspect="1"/>
          </p:cNvSpPr>
          <p:nvPr/>
        </p:nvSpPr>
        <p:spPr>
          <a:xfrm rot="1298278">
            <a:off x="1889179" y="2011136"/>
            <a:ext cx="1463036" cy="1078991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Elipsa 15"/>
          <p:cNvSpPr>
            <a:spLocks noChangeAspect="1"/>
          </p:cNvSpPr>
          <p:nvPr/>
        </p:nvSpPr>
        <p:spPr>
          <a:xfrm rot="1298278">
            <a:off x="1696465" y="1867288"/>
            <a:ext cx="1901946" cy="1402688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Elipsa 16"/>
          <p:cNvSpPr>
            <a:spLocks noChangeAspect="1"/>
          </p:cNvSpPr>
          <p:nvPr/>
        </p:nvSpPr>
        <p:spPr>
          <a:xfrm rot="1298278">
            <a:off x="4101397" y="2285551"/>
            <a:ext cx="801188" cy="87945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Elipsa 18"/>
          <p:cNvSpPr>
            <a:spLocks noChangeAspect="1"/>
          </p:cNvSpPr>
          <p:nvPr/>
        </p:nvSpPr>
        <p:spPr>
          <a:xfrm rot="1298278">
            <a:off x="3774339" y="1917730"/>
            <a:ext cx="1444585" cy="1585702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Elipsa 19"/>
          <p:cNvSpPr>
            <a:spLocks noChangeAspect="1"/>
          </p:cNvSpPr>
          <p:nvPr/>
        </p:nvSpPr>
        <p:spPr>
          <a:xfrm>
            <a:off x="2460681" y="2361629"/>
            <a:ext cx="274590" cy="274591"/>
          </a:xfrm>
          <a:prstGeom prst="ellipse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Šipka doprava 20"/>
          <p:cNvSpPr/>
          <p:nvPr/>
        </p:nvSpPr>
        <p:spPr>
          <a:xfrm rot="11263473" flipH="1">
            <a:off x="2869690" y="2481148"/>
            <a:ext cx="1484764" cy="287664"/>
          </a:xfrm>
          <a:prstGeom prst="rightArrow">
            <a:avLst/>
          </a:prstGeom>
          <a:solidFill>
            <a:srgbClr val="92D05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0" grpId="0" animBg="1"/>
      <p:bldP spid="2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8329524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rozdělení populací?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prostorová nebo časová heterogenita, alespoň částečně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Nm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 1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(např. člověk)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přesuny mezi vrcholy podporovány častou extinkcí a rekolonizací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(zejména pokud rekolonizace spojena s opakovanými efekty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zakladatele); rekolonizace také usnadňuje šíření lepších adaptací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v démech, zvlášť pokud extinkce častější v případě méně zdatných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démů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ovéPole 2"/>
          <p:cNvSpPr txBox="1"/>
          <p:nvPr/>
        </p:nvSpPr>
        <p:spPr>
          <a:xfrm>
            <a:off x="527050" y="3780996"/>
            <a:ext cx="8715848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</a:rPr>
              <a:t>genetická architektura?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pro SBT nutná existence více vrcholů v adaptivní krajině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role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epistáze</a:t>
            </a: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účinky alel na fitness závislé na kontextu (např. alela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výhodná v prostředí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vysoké frekvence alely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 škodlivá v prostředí vysoké frekvence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)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7525" y="371475"/>
            <a:ext cx="37962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recesivní škodlivé mutace: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3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7345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4555524" y="371475"/>
            <a:ext cx="971550" cy="800100"/>
          </a:xfrm>
          <a:prstGeom prst="rect">
            <a:avLst/>
          </a:prstGeom>
          <a:noFill/>
        </p:spPr>
      </p:pic>
      <p:pic>
        <p:nvPicPr>
          <p:cNvPr id="9" name="Obrázek 8" descr="3.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07654" y="3801620"/>
            <a:ext cx="3908476" cy="2740261"/>
          </a:xfrm>
          <a:prstGeom prst="rect">
            <a:avLst/>
          </a:prstGeom>
        </p:spPr>
      </p:pic>
      <p:sp>
        <p:nvSpPr>
          <p:cNvPr id="10" name="Šipka doprava 9"/>
          <p:cNvSpPr/>
          <p:nvPr/>
        </p:nvSpPr>
        <p:spPr>
          <a:xfrm rot="19639548">
            <a:off x="2710248" y="6137188"/>
            <a:ext cx="362464" cy="304800"/>
          </a:xfrm>
          <a:prstGeom prst="rightArrow">
            <a:avLst/>
          </a:prstGeom>
          <a:solidFill>
            <a:srgbClr val="DE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TextovéPole 6"/>
          <p:cNvSpPr txBox="1"/>
          <p:nvPr/>
        </p:nvSpPr>
        <p:spPr>
          <a:xfrm>
            <a:off x="527050" y="1504969"/>
            <a:ext cx="830868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Protože druhá odmocnina malého čísla je vždy mnohem větší než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původní číslo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Mathematica1"/>
              </a:rPr>
              <a:t>, frekvence recesivní škodlivé alely dosáhne mnohem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Mathematica1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Mathematica1"/>
              </a:rPr>
              <a:t>	vyšší rovnovážné frekvence než mutační rychlost</a:t>
            </a: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Např.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1,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10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  <a:sym typeface="Symbol"/>
              </a:rPr>
              <a:t>-6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 rovnovážná frekvence = 0,001, tj. o 3 řády vyšší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517525" y="3304069"/>
            <a:ext cx="80906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Důvodem nemožnost selekce eliminovat alely v heterozygotním stavu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8533105" cy="606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Fisherova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metafora adaptivní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hyperkoule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: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</a:rPr>
              <a:t/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místo více vrcholů pouze jedno optimum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místo rozeklanosti adaptivního povrchu hladký vztah mezi optimem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a dalšími body v prostoru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stupeň adaptace populace jednoduchou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klesající funkcí vzdálenosti populace od optima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poloměr 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hyperkoule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vzdálenost populace od optima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díky selekci populace blízko optima – jediným důvodem, proč ne přímo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v optimu, je absence vhodné mutace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jediným náhodným mechanismem při prohledávání adaptivního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prostoru mutace, žádná role driftu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mutace: čím větší důsledek, tím menší pravděpodobnost a naopak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(max. hodnota ½ pro mutace s velmi malým účinkem)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všechny geny s aditivním účinkem (ne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epistáze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– viz také podhodnocení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epistatické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složky rozptylu kvantitativního znaku), alely mají stále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stejné fenotypové účinky (nezávislé na kontextu)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8711231" cy="5293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epistáze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v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jednolokusových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systémech?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srpkovitá anémie: velká variabilita klinické závažnosti u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homozygotů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např. populace v Řecku: vysoká frekvence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ale mírné klinické příznaky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perzistence fetálního hemoglobinu, který snižuje negativní účinky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srpkovité anémie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podobně polymorfismus na některých místech genu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G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(jeden z dvojice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genů pro fetální hemoglobin) v Saúdské Arábii a Indii  stejně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jako v Řecku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v některých lidských populacích není srpkovitý fenotyp ve skutečnosti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cs-CZ" sz="2000" dirty="0" err="1" smtClean="0">
                <a:latin typeface="Arial" pitchFamily="34" charset="0"/>
                <a:cs typeface="Arial" pitchFamily="34" charset="0"/>
                <a:sym typeface="Symbol"/>
              </a:rPr>
              <a:t>jednolokusový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ale jde o </a:t>
            </a:r>
            <a:r>
              <a:rPr lang="cs-CZ" sz="2000" u="sng" dirty="0" err="1" smtClean="0">
                <a:latin typeface="Arial" pitchFamily="34" charset="0"/>
                <a:cs typeface="Arial" pitchFamily="34" charset="0"/>
                <a:sym typeface="Symbol"/>
              </a:rPr>
              <a:t>koadaptovaný</a:t>
            </a:r>
            <a:r>
              <a:rPr lang="cs-CZ" sz="2000" u="sng" dirty="0" smtClean="0">
                <a:latin typeface="Arial" pitchFamily="34" charset="0"/>
                <a:cs typeface="Arial" pitchFamily="34" charset="0"/>
                <a:sym typeface="Symbol"/>
              </a:rPr>
              <a:t> genový komplex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, jehož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alelové frekvence jsou adjustovány tak, aby výsledkem byla co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nejvyšší fitness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protože geny pro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-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  <a:sym typeface="Symbol"/>
              </a:rPr>
              <a:t>Hb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a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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leží vedle sebe, můžeme mluvit o tzv. </a:t>
            </a:r>
            <a:r>
              <a:rPr lang="cs-CZ" sz="2000" u="sng" dirty="0" err="1" smtClean="0">
                <a:latin typeface="Arial" pitchFamily="34" charset="0"/>
                <a:cs typeface="Arial" pitchFamily="34" charset="0"/>
                <a:sym typeface="Symbol"/>
              </a:rPr>
              <a:t>supergenu</a:t>
            </a:r>
            <a:endParaRPr lang="cs-CZ" sz="2000" u="sng" dirty="0" smtClean="0">
              <a:latin typeface="Arial" pitchFamily="34" charset="0"/>
              <a:cs typeface="Arial" pitchFamily="34" charset="0"/>
              <a:sym typeface="Symbo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27050" y="374650"/>
            <a:ext cx="8538107" cy="32932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epistáze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v </a:t>
            </a:r>
            <a:r>
              <a:rPr lang="cs-CZ" sz="2400" dirty="0" err="1" smtClean="0">
                <a:latin typeface="Arial" pitchFamily="34" charset="0"/>
                <a:cs typeface="Arial" pitchFamily="34" charset="0"/>
              </a:rPr>
              <a:t>jednolokusových</a:t>
            </a:r>
            <a:r>
              <a:rPr lang="cs-CZ" sz="2400" dirty="0" smtClean="0">
                <a:latin typeface="Arial" pitchFamily="34" charset="0"/>
                <a:cs typeface="Arial" pitchFamily="34" charset="0"/>
              </a:rPr>
              <a:t> systémech?</a:t>
            </a:r>
            <a:br>
              <a:rPr lang="cs-CZ" sz="2400" dirty="0" smtClean="0">
                <a:latin typeface="Arial" pitchFamily="34" charset="0"/>
                <a:cs typeface="Arial" pitchFamily="34" charset="0"/>
              </a:rPr>
            </a:br>
            <a:endParaRPr lang="cs-CZ" sz="24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třírozměrná adaptivní krajina alel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a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je ve skutečnosti čtyřrozměrná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jestliže ignorujeme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epistázi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dospějeme k chybnému závěru, že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populace Bantu, S. Arábie a Řecka dospěly k rezistenci vůči </a:t>
            </a:r>
            <a:r>
              <a:rPr lang="cs-CZ" sz="2000" smtClean="0">
                <a:latin typeface="Arial" pitchFamily="34" charset="0"/>
                <a:cs typeface="Arial" pitchFamily="34" charset="0"/>
              </a:rPr>
              <a:t>malárii </a:t>
            </a:r>
            <a:br>
              <a:rPr lang="cs-CZ" sz="2000" smtClean="0">
                <a:latin typeface="Arial" pitchFamily="34" charset="0"/>
                <a:cs typeface="Arial" pitchFamily="34" charset="0"/>
              </a:rPr>
            </a:br>
            <a:r>
              <a:rPr lang="cs-CZ" sz="2000" smtClean="0">
                <a:latin typeface="Arial" pitchFamily="34" charset="0"/>
                <a:cs typeface="Arial" pitchFamily="34" charset="0"/>
              </a:rPr>
              <a:t>	stejným způsobem 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A/S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vrchol bez ohledu na perzistenci </a:t>
            </a:r>
            <a:r>
              <a:rPr lang="cs-CZ" sz="2000" smtClean="0">
                <a:latin typeface="Arial" pitchFamily="34" charset="0"/>
                <a:cs typeface="Arial" pitchFamily="34" charset="0"/>
              </a:rPr>
              <a:t>fetálního </a:t>
            </a:r>
            <a:br>
              <a:rPr lang="cs-CZ" sz="2000" smtClean="0">
                <a:latin typeface="Arial" pitchFamily="34" charset="0"/>
                <a:cs typeface="Arial" pitchFamily="34" charset="0"/>
              </a:rPr>
            </a:br>
            <a:r>
              <a:rPr lang="cs-CZ" sz="2000" smtClean="0">
                <a:latin typeface="Arial" pitchFamily="34" charset="0"/>
                <a:cs typeface="Arial" pitchFamily="34" charset="0"/>
              </a:rPr>
              <a:t>	hemoglobinu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ve skutečnosti mnohem složitější (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epistáze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s dalšími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lokusy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např.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G6PD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talasémií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ACP-1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ADA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atd. atd.)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7525" y="371475"/>
            <a:ext cx="177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dominance: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632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6321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10000" contrast="40000"/>
          </a:blip>
          <a:srcRect/>
          <a:stretch>
            <a:fillRect/>
          </a:stretch>
        </p:blipFill>
        <p:spPr bwMode="auto">
          <a:xfrm>
            <a:off x="2627870" y="536231"/>
            <a:ext cx="885825" cy="676275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517525" y="1713470"/>
            <a:ext cx="8129148" cy="40010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Např.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 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1,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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10</a:t>
            </a:r>
            <a:r>
              <a:rPr lang="cs-CZ" sz="2000" baseline="30000" dirty="0" smtClean="0">
                <a:latin typeface="Arial" pitchFamily="34" charset="0"/>
                <a:cs typeface="Arial" pitchFamily="34" charset="0"/>
                <a:sym typeface="Symbol"/>
              </a:rPr>
              <a:t>-6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a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h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0,01  rovnovážná frekvence = 0,0001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 při 1% redukci fitness u heterozygotů oproti homozygotům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AA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je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rovnovážná frekvence 10 nižší</a:t>
            </a:r>
            <a:r>
              <a:rPr lang="en-US" sz="2000" dirty="0" smtClean="0">
                <a:latin typeface="Arial" pitchFamily="34" charset="0"/>
                <a:cs typeface="Arial" pitchFamily="34" charset="0"/>
                <a:sym typeface="Symbol"/>
              </a:rPr>
              <a:t>,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než při úplné recesivitě</a:t>
            </a:r>
          </a:p>
          <a:p>
            <a:pPr defTabSz="540000">
              <a:spcAft>
                <a:spcPts val="1200"/>
              </a:spcAft>
            </a:pPr>
            <a:endParaRPr lang="cs-CZ" sz="2000" dirty="0" smtClean="0">
              <a:latin typeface="Arial" pitchFamily="34" charset="0"/>
              <a:cs typeface="Arial" pitchFamily="34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Z hlediska rovnováhy mezi selekcí a mutací není důležité,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	jestli je fitness homozygota snížena o 1% nebo 100%,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	evoluční rovnováha je ovlivněna především redukcí</a:t>
            </a:r>
            <a:b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400" dirty="0" smtClean="0">
                <a:latin typeface="Arial" pitchFamily="34" charset="0"/>
                <a:cs typeface="Arial" pitchFamily="34" charset="0"/>
                <a:sym typeface="Symbol"/>
              </a:rPr>
              <a:t>	fitness heterozygotů.</a:t>
            </a:r>
          </a:p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Důvodem opět skutečnost, že při nízkých frekvencích se alely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vyskytují téměř výhradně v heterozygotním stavu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993104" y="667584"/>
            <a:ext cx="4661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h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= 1  úplná dominance alely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nad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endParaRPr lang="cs-CZ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8"/>
          <p:cNvSpPr txBox="1">
            <a:spLocks noChangeArrowheads="1"/>
          </p:cNvSpPr>
          <p:nvPr/>
        </p:nvSpPr>
        <p:spPr bwMode="auto">
          <a:xfrm>
            <a:off x="517526" y="4268617"/>
            <a:ext cx="8189870" cy="193899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Haldaneův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Mullerův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princip:</a:t>
            </a:r>
          </a:p>
          <a:p>
            <a:pPr algn="l"/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  <a:p>
            <a:pPr algn="l"/>
            <a:r>
              <a:rPr lang="cs-CZ" sz="24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Bez ohledu na dominanci/recesivitu škodlivé </a:t>
            </a:r>
            <a:r>
              <a:rPr lang="cs-CZ" sz="24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mutace</a:t>
            </a:r>
            <a:r>
              <a:rPr lang="en-US" sz="24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cs-CZ" sz="24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její </a:t>
            </a:r>
            <a:r>
              <a:rPr lang="cs-CZ" sz="24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sz="24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vliv na </a:t>
            </a:r>
            <a:r>
              <a:rPr lang="cs-CZ" sz="24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snížení fitness populace </a:t>
            </a:r>
            <a:r>
              <a:rPr lang="cs-CZ" sz="24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je nezávislý </a:t>
            </a:r>
            <a:r>
              <a:rPr lang="cs-CZ" sz="24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na tom, do jaké </a:t>
            </a:r>
            <a:r>
              <a:rPr lang="cs-CZ" sz="2400" b="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míry </a:t>
            </a:r>
            <a:r>
              <a:rPr lang="cs-CZ" sz="2400" b="0" dirty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je škodlivá.</a:t>
            </a:r>
          </a:p>
        </p:txBody>
      </p:sp>
      <p:grpSp>
        <p:nvGrpSpPr>
          <p:cNvPr id="8" name="Skupina 7"/>
          <p:cNvGrpSpPr/>
          <p:nvPr/>
        </p:nvGrpSpPr>
        <p:grpSpPr>
          <a:xfrm>
            <a:off x="956141" y="374650"/>
            <a:ext cx="5994321" cy="3221264"/>
            <a:chOff x="1271452" y="617838"/>
            <a:chExt cx="5994321" cy="3221264"/>
          </a:xfrm>
        </p:grpSpPr>
        <p:pic>
          <p:nvPicPr>
            <p:cNvPr id="2" name="Picture 15" descr="Mut_sel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491049" y="617838"/>
              <a:ext cx="5774724" cy="3107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ovéPole 3"/>
            <p:cNvSpPr txBox="1"/>
            <p:nvPr/>
          </p:nvSpPr>
          <p:spPr>
            <a:xfrm>
              <a:off x="1271452" y="2508068"/>
              <a:ext cx="46358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sz="1400" b="1" dirty="0" smtClean="0">
                  <a:latin typeface="Times New Roman" pitchFamily="18" charset="0"/>
                  <a:cs typeface="Times New Roman" pitchFamily="18" charset="0"/>
                </a:rPr>
                <a:t>10</a:t>
              </a:r>
              <a:r>
                <a:rPr lang="cs-CZ" sz="1400" b="1" baseline="30000" dirty="0" smtClean="0">
                  <a:latin typeface="Times New Roman" pitchFamily="18" charset="0"/>
                  <a:cs typeface="Times New Roman" pitchFamily="18" charset="0"/>
                </a:rPr>
                <a:t>-6</a:t>
              </a:r>
              <a:endParaRPr lang="cs-CZ" sz="1400" b="1" baseline="30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TextovéPole 4"/>
            <p:cNvSpPr txBox="1"/>
            <p:nvPr/>
          </p:nvSpPr>
          <p:spPr>
            <a:xfrm>
              <a:off x="4463142" y="3531325"/>
              <a:ext cx="46358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sz="1400" b="1" dirty="0" smtClean="0">
                  <a:latin typeface="Times New Roman" pitchFamily="18" charset="0"/>
                  <a:cs typeface="Times New Roman" pitchFamily="18" charset="0"/>
                </a:rPr>
                <a:t>10</a:t>
              </a:r>
              <a:r>
                <a:rPr lang="cs-CZ" sz="1400" b="1" baseline="30000" dirty="0" smtClean="0">
                  <a:latin typeface="Times New Roman" pitchFamily="18" charset="0"/>
                  <a:cs typeface="Times New Roman" pitchFamily="18" charset="0"/>
                </a:rPr>
                <a:t>-3</a:t>
              </a:r>
              <a:endParaRPr lang="cs-CZ" sz="1400" b="1" baseline="30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" name="TextovéPole 5"/>
            <p:cNvSpPr txBox="1"/>
            <p:nvPr/>
          </p:nvSpPr>
          <p:spPr>
            <a:xfrm>
              <a:off x="2286001" y="2860765"/>
              <a:ext cx="46358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sz="1400" b="1" dirty="0" smtClean="0">
                  <a:latin typeface="Times New Roman" pitchFamily="18" charset="0"/>
                  <a:cs typeface="Times New Roman" pitchFamily="18" charset="0"/>
                </a:rPr>
                <a:t>10</a:t>
              </a:r>
              <a:r>
                <a:rPr lang="cs-CZ" sz="1400" b="1" baseline="30000" dirty="0" smtClean="0">
                  <a:latin typeface="Times New Roman" pitchFamily="18" charset="0"/>
                  <a:cs typeface="Times New Roman" pitchFamily="18" charset="0"/>
                </a:rPr>
                <a:t>-5</a:t>
              </a:r>
              <a:endParaRPr lang="cs-CZ" sz="1400" b="1" baseline="300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3348447" y="3200399"/>
              <a:ext cx="463588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sz="1400" b="1" dirty="0" smtClean="0">
                  <a:latin typeface="Times New Roman" pitchFamily="18" charset="0"/>
                  <a:cs typeface="Times New Roman" pitchFamily="18" charset="0"/>
                </a:rPr>
                <a:t>10</a:t>
              </a:r>
              <a:r>
                <a:rPr lang="cs-CZ" sz="1400" b="1" baseline="30000" dirty="0" smtClean="0">
                  <a:latin typeface="Times New Roman" pitchFamily="18" charset="0"/>
                  <a:cs typeface="Times New Roman" pitchFamily="18" charset="0"/>
                </a:rPr>
                <a:t>-4</a:t>
              </a:r>
              <a:endParaRPr lang="cs-CZ" sz="1400" b="1" baseline="300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cxnSp>
        <p:nvCxnSpPr>
          <p:cNvPr id="10" name="Přímá spojovací šipka 9"/>
          <p:cNvCxnSpPr/>
          <p:nvPr/>
        </p:nvCxnSpPr>
        <p:spPr>
          <a:xfrm>
            <a:off x="1135118" y="2711669"/>
            <a:ext cx="2722179" cy="914400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/>
          <p:cNvSpPr txBox="1"/>
          <p:nvPr/>
        </p:nvSpPr>
        <p:spPr>
          <a:xfrm rot="1140000">
            <a:off x="651642" y="3195146"/>
            <a:ext cx="32656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>
                <a:latin typeface="Arial" pitchFamily="34" charset="0"/>
                <a:cs typeface="Arial" pitchFamily="34" charset="0"/>
              </a:rPr>
              <a:t>roste frekvence škodlivých mutací</a:t>
            </a:r>
            <a:endParaRPr lang="cs-CZ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2" name="Přímá spojovací šipka 11"/>
          <p:cNvCxnSpPr/>
          <p:nvPr/>
        </p:nvCxnSpPr>
        <p:spPr>
          <a:xfrm flipV="1">
            <a:off x="5039711" y="2396358"/>
            <a:ext cx="1834054" cy="1182414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ovéPole 13"/>
          <p:cNvSpPr txBox="1"/>
          <p:nvPr/>
        </p:nvSpPr>
        <p:spPr>
          <a:xfrm rot="19662300">
            <a:off x="5396119" y="3024738"/>
            <a:ext cx="15648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600" dirty="0" smtClean="0">
                <a:latin typeface="Arial" pitchFamily="34" charset="0"/>
                <a:cs typeface="Arial" pitchFamily="34" charset="0"/>
              </a:rPr>
              <a:t>roste recesivita</a:t>
            </a:r>
          </a:p>
          <a:p>
            <a:pPr algn="ctr"/>
            <a:r>
              <a:rPr lang="cs-CZ" sz="1600" dirty="0" smtClean="0">
                <a:latin typeface="Arial" pitchFamily="34" charset="0"/>
                <a:cs typeface="Arial" pitchFamily="34" charset="0"/>
              </a:rPr>
              <a:t>alely </a:t>
            </a:r>
            <a:r>
              <a:rPr lang="cs-CZ" sz="1600" i="1" dirty="0" smtClean="0">
                <a:latin typeface="Arial" pitchFamily="34" charset="0"/>
                <a:cs typeface="Arial" pitchFamily="34" charset="0"/>
              </a:rPr>
              <a:t>a</a:t>
            </a:r>
            <a:endParaRPr lang="cs-CZ" sz="16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Přímá spojovací šipka 12"/>
          <p:cNvCxnSpPr/>
          <p:nvPr/>
        </p:nvCxnSpPr>
        <p:spPr>
          <a:xfrm flipV="1">
            <a:off x="7147034" y="683173"/>
            <a:ext cx="0" cy="1355835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ovéPole 15"/>
          <p:cNvSpPr txBox="1"/>
          <p:nvPr/>
        </p:nvSpPr>
        <p:spPr>
          <a:xfrm rot="21600000">
            <a:off x="7185746" y="1117110"/>
            <a:ext cx="17588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600" dirty="0" smtClean="0">
                <a:latin typeface="Arial" pitchFamily="34" charset="0"/>
                <a:cs typeface="Arial" pitchFamily="34" charset="0"/>
              </a:rPr>
              <a:t>roste rovnovážná</a:t>
            </a:r>
          </a:p>
          <a:p>
            <a:pPr algn="ctr"/>
            <a:r>
              <a:rPr lang="cs-CZ" sz="1600" dirty="0" smtClean="0">
                <a:latin typeface="Arial" pitchFamily="34" charset="0"/>
                <a:cs typeface="Arial" pitchFamily="34" charset="0"/>
              </a:rPr>
              <a:t>frekvence </a:t>
            </a:r>
            <a:r>
              <a:rPr lang="cs-CZ" sz="1600" i="1" dirty="0" smtClean="0">
                <a:latin typeface="Arial" pitchFamily="34" charset="0"/>
                <a:cs typeface="Arial" pitchFamily="34" charset="0"/>
              </a:rPr>
              <a:t>a</a:t>
            </a:r>
            <a:endParaRPr lang="cs-CZ" sz="16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3084557" y="371475"/>
            <a:ext cx="28712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Vliv systému páření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895084" y="1214044"/>
            <a:ext cx="1085850" cy="742950"/>
          </a:xfrm>
          <a:prstGeom prst="rect">
            <a:avLst/>
          </a:prstGeom>
          <a:noFill/>
        </p:spPr>
      </p:pic>
      <p:sp>
        <p:nvSpPr>
          <p:cNvPr id="13" name="TextovéPole 12"/>
          <p:cNvSpPr txBox="1"/>
          <p:nvPr/>
        </p:nvSpPr>
        <p:spPr>
          <a:xfrm>
            <a:off x="517525" y="4295163"/>
            <a:ext cx="797205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Díky </a:t>
            </a:r>
            <a:r>
              <a:rPr lang="cs-CZ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se v populaci kumuluje daleko méně</a:t>
            </a:r>
            <a:b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en-US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let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á</a:t>
            </a:r>
            <a:r>
              <a:rPr lang="en-US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ln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í</a:t>
            </a:r>
            <a:r>
              <a:rPr lang="en-US" sz="2400" dirty="0" err="1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ch</a:t>
            </a:r>
            <a:r>
              <a:rPr lang="en-US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400" dirty="0" smtClean="0">
                <a:solidFill>
                  <a:srgbClr val="DE0000"/>
                </a:solidFill>
                <a:latin typeface="Arial" pitchFamily="34" charset="0"/>
                <a:cs typeface="Arial" pitchFamily="34" charset="0"/>
              </a:rPr>
              <a:t>recesivních alel než při náhodném páření (!)</a:t>
            </a:r>
            <a:endParaRPr lang="cs-CZ" sz="2400" dirty="0">
              <a:solidFill>
                <a:srgbClr val="DE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517525" y="5429075"/>
            <a:ext cx="85257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Př. Tamilové v Indii: silná preference sňatků mezi bratranci a sestřenicemi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absence letálních alel ( v Evropě 5–8 na osobu) 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7" name="Skupina 16"/>
          <p:cNvGrpSpPr/>
          <p:nvPr/>
        </p:nvGrpSpPr>
        <p:grpSpPr>
          <a:xfrm>
            <a:off x="517525" y="973123"/>
            <a:ext cx="8105104" cy="3016210"/>
            <a:chOff x="517525" y="973123"/>
            <a:chExt cx="8105104" cy="3016210"/>
          </a:xfrm>
        </p:grpSpPr>
        <p:grpSp>
          <p:nvGrpSpPr>
            <p:cNvPr id="12" name="Skupina 11"/>
            <p:cNvGrpSpPr/>
            <p:nvPr/>
          </p:nvGrpSpPr>
          <p:grpSpPr>
            <a:xfrm>
              <a:off x="517525" y="973123"/>
              <a:ext cx="8105104" cy="3016210"/>
              <a:chOff x="517525" y="1065402"/>
              <a:chExt cx="8105104" cy="3016210"/>
            </a:xfrm>
          </p:grpSpPr>
          <p:sp>
            <p:nvSpPr>
              <p:cNvPr id="7" name="TextovéPole 6"/>
              <p:cNvSpPr txBox="1"/>
              <p:nvPr/>
            </p:nvSpPr>
            <p:spPr>
              <a:xfrm>
                <a:off x="517525" y="1065402"/>
                <a:ext cx="8105104" cy="30162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540000">
                  <a:spcAft>
                    <a:spcPts val="1200"/>
                  </a:spcAft>
                </a:pPr>
                <a:r>
                  <a:rPr lang="cs-CZ" sz="2000" dirty="0" smtClean="0">
                    <a:latin typeface="Arial" pitchFamily="34" charset="0"/>
                    <a:cs typeface="Arial" pitchFamily="34" charset="0"/>
                  </a:rPr>
                  <a:t>recesivní škodlivá alela:</a:t>
                </a:r>
              </a:p>
              <a:p>
                <a:pPr defTabSz="540000">
                  <a:spcAft>
                    <a:spcPts val="1200"/>
                  </a:spcAft>
                </a:pPr>
                <a:endParaRPr lang="cs-CZ" sz="2000" dirty="0" smtClean="0">
                  <a:latin typeface="Arial" pitchFamily="34" charset="0"/>
                  <a:cs typeface="Arial" pitchFamily="34" charset="0"/>
                </a:endParaRPr>
              </a:p>
              <a:p>
                <a:pPr defTabSz="540000">
                  <a:spcAft>
                    <a:spcPts val="1200"/>
                  </a:spcAft>
                </a:pPr>
                <a:endParaRPr lang="cs-CZ" sz="2000" dirty="0" smtClean="0">
                  <a:latin typeface="Arial" pitchFamily="34" charset="0"/>
                  <a:cs typeface="Arial" pitchFamily="34" charset="0"/>
                </a:endParaRPr>
              </a:p>
              <a:p>
                <a:pPr defTabSz="540000">
                  <a:spcAft>
                    <a:spcPts val="1200"/>
                  </a:spcAft>
                </a:pPr>
                <a:r>
                  <a:rPr lang="cs-CZ" sz="2000" i="1" dirty="0" smtClean="0">
                    <a:latin typeface="Arial" pitchFamily="34" charset="0"/>
                    <a:cs typeface="Arial" pitchFamily="34" charset="0"/>
                  </a:rPr>
                  <a:t>s</a:t>
                </a:r>
                <a:r>
                  <a:rPr lang="cs-CZ" sz="2000" dirty="0" smtClean="0">
                    <a:latin typeface="Arial" pitchFamily="34" charset="0"/>
                    <a:cs typeface="Arial" pitchFamily="34" charset="0"/>
                  </a:rPr>
                  <a:t> = 1, </a:t>
                </a:r>
                <a:r>
                  <a:rPr lang="cs-CZ" sz="2000" i="1" dirty="0" smtClean="0">
                    <a:latin typeface="Arial" pitchFamily="34" charset="0"/>
                    <a:cs typeface="Arial" pitchFamily="34" charset="0"/>
                    <a:sym typeface="Symbol"/>
                  </a:rPr>
                  <a:t></a:t>
                </a:r>
                <a:r>
                  <a:rPr lang="cs-CZ" sz="2000" dirty="0" smtClean="0">
                    <a:latin typeface="Arial" pitchFamily="34" charset="0"/>
                    <a:cs typeface="Arial" pitchFamily="34" charset="0"/>
                    <a:sym typeface="Symbol"/>
                  </a:rPr>
                  <a:t> = 10</a:t>
                </a:r>
                <a:r>
                  <a:rPr lang="cs-CZ" sz="2000" baseline="30000" dirty="0" smtClean="0">
                    <a:latin typeface="Arial" pitchFamily="34" charset="0"/>
                    <a:cs typeface="Arial" pitchFamily="34" charset="0"/>
                    <a:sym typeface="Symbol"/>
                  </a:rPr>
                  <a:t>-6</a:t>
                </a:r>
                <a:r>
                  <a:rPr lang="cs-CZ" sz="2000" dirty="0" smtClean="0">
                    <a:latin typeface="Arial" pitchFamily="34" charset="0"/>
                    <a:cs typeface="Arial" pitchFamily="34" charset="0"/>
                    <a:sym typeface="Symbol"/>
                  </a:rPr>
                  <a:t>  při náhodném oplození </a:t>
                </a:r>
                <a:r>
                  <a:rPr lang="cs-CZ" sz="2000" i="1" dirty="0" smtClean="0">
                    <a:latin typeface="Arial" pitchFamily="34" charset="0"/>
                    <a:cs typeface="Arial" pitchFamily="34" charset="0"/>
                    <a:sym typeface="Symbol"/>
                  </a:rPr>
                  <a:t>q</a:t>
                </a:r>
                <a:r>
                  <a:rPr lang="cs-CZ" sz="2000" dirty="0" smtClean="0">
                    <a:latin typeface="Arial" pitchFamily="34" charset="0"/>
                    <a:cs typeface="Arial" pitchFamily="34" charset="0"/>
                    <a:sym typeface="Symbol"/>
                  </a:rPr>
                  <a:t> = 0,001 ( </a:t>
                </a:r>
                <a:r>
                  <a:rPr lang="cs-CZ" sz="2000" i="1" dirty="0" smtClean="0">
                    <a:latin typeface="Arial" pitchFamily="34" charset="0"/>
                    <a:cs typeface="Arial" pitchFamily="34" charset="0"/>
                    <a:sym typeface="Symbol"/>
                  </a:rPr>
                  <a:t>/s</a:t>
                </a:r>
                <a:r>
                  <a:rPr lang="cs-CZ" sz="2000" dirty="0" smtClean="0">
                    <a:latin typeface="Arial" pitchFamily="34" charset="0"/>
                    <a:cs typeface="Arial" pitchFamily="34" charset="0"/>
                    <a:sym typeface="Symbol"/>
                  </a:rPr>
                  <a:t>)</a:t>
                </a:r>
              </a:p>
              <a:p>
                <a:pPr defTabSz="540000">
                  <a:spcAft>
                    <a:spcPts val="1200"/>
                  </a:spcAft>
                </a:pPr>
                <a:r>
                  <a:rPr lang="cs-CZ" sz="2000" dirty="0" smtClean="0">
                    <a:latin typeface="Arial" pitchFamily="34" charset="0"/>
                    <a:cs typeface="Arial" pitchFamily="34" charset="0"/>
                    <a:sym typeface="Symbol"/>
                  </a:rPr>
                  <a:t>mírná odchylka od HW, např. </a:t>
                </a:r>
                <a:r>
                  <a:rPr lang="cs-CZ" sz="2000" i="1" dirty="0" smtClean="0">
                    <a:latin typeface="Arial" pitchFamily="34" charset="0"/>
                    <a:cs typeface="Arial" pitchFamily="34" charset="0"/>
                    <a:sym typeface="Symbol"/>
                  </a:rPr>
                  <a:t>F</a:t>
                </a:r>
                <a:r>
                  <a:rPr lang="cs-CZ" sz="2000" baseline="-25000" dirty="0" smtClean="0">
                    <a:latin typeface="Arial" pitchFamily="34" charset="0"/>
                    <a:cs typeface="Arial" pitchFamily="34" charset="0"/>
                    <a:sym typeface="Symbol"/>
                  </a:rPr>
                  <a:t>IS</a:t>
                </a:r>
                <a:r>
                  <a:rPr lang="cs-CZ" sz="2000" dirty="0" smtClean="0">
                    <a:latin typeface="Arial" pitchFamily="34" charset="0"/>
                    <a:cs typeface="Arial" pitchFamily="34" charset="0"/>
                    <a:sym typeface="Symbol"/>
                  </a:rPr>
                  <a:t> = 0,01  </a:t>
                </a:r>
                <a:r>
                  <a:rPr lang="cs-CZ" sz="2000" i="1" dirty="0" smtClean="0">
                    <a:latin typeface="Arial" pitchFamily="34" charset="0"/>
                    <a:cs typeface="Arial" pitchFamily="34" charset="0"/>
                    <a:sym typeface="Symbol"/>
                  </a:rPr>
                  <a:t>q</a:t>
                </a:r>
                <a:r>
                  <a:rPr lang="cs-CZ" sz="2000" dirty="0" smtClean="0">
                    <a:latin typeface="Arial" pitchFamily="34" charset="0"/>
                    <a:cs typeface="Arial" pitchFamily="34" charset="0"/>
                    <a:sym typeface="Symbol"/>
                  </a:rPr>
                  <a:t> = 0,0001</a:t>
                </a:r>
              </a:p>
              <a:p>
                <a:pPr defTabSz="540000">
                  <a:spcAft>
                    <a:spcPts val="1200"/>
                  </a:spcAft>
                </a:pPr>
                <a:r>
                  <a:rPr lang="cs-CZ" sz="2000" dirty="0" smtClean="0">
                    <a:latin typeface="Arial" pitchFamily="34" charset="0"/>
                    <a:cs typeface="Arial" pitchFamily="34" charset="0"/>
                    <a:sym typeface="Symbol"/>
                  </a:rPr>
                  <a:t>tj. 1% odchylka od náhodného oplození znamená 10-násobné snížení</a:t>
                </a:r>
                <a:br>
                  <a:rPr lang="cs-CZ" sz="2000" dirty="0" smtClean="0">
                    <a:latin typeface="Arial" pitchFamily="34" charset="0"/>
                    <a:cs typeface="Arial" pitchFamily="34" charset="0"/>
                    <a:sym typeface="Symbol"/>
                  </a:rPr>
                </a:br>
                <a:r>
                  <a:rPr lang="cs-CZ" sz="2000" dirty="0" smtClean="0">
                    <a:latin typeface="Arial" pitchFamily="34" charset="0"/>
                    <a:cs typeface="Arial" pitchFamily="34" charset="0"/>
                    <a:sym typeface="Symbol"/>
                  </a:rPr>
                  <a:t>	rovnovážné frekvence recesivní letální alely v populaci</a:t>
                </a:r>
                <a:endParaRPr lang="cs-CZ" sz="2000" dirty="0"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9" name="TextovéPole 8"/>
              <p:cNvSpPr txBox="1"/>
              <p:nvPr/>
            </p:nvSpPr>
            <p:spPr>
              <a:xfrm>
                <a:off x="5142452" y="2298584"/>
                <a:ext cx="3241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>
                    <a:sym typeface="Symbol"/>
                  </a:rPr>
                  <a:t></a:t>
                </a:r>
                <a:endParaRPr lang="cs-CZ" dirty="0"/>
              </a:p>
            </p:txBody>
          </p:sp>
          <p:sp>
            <p:nvSpPr>
              <p:cNvPr id="10" name="TextovéPole 9"/>
              <p:cNvSpPr txBox="1"/>
              <p:nvPr/>
            </p:nvSpPr>
            <p:spPr>
              <a:xfrm>
                <a:off x="5353480" y="2740829"/>
                <a:ext cx="32412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dirty="0" smtClean="0">
                    <a:sym typeface="Symbol"/>
                  </a:rPr>
                  <a:t></a:t>
                </a:r>
                <a:endParaRPr lang="cs-CZ" dirty="0"/>
              </a:p>
            </p:txBody>
          </p:sp>
        </p:grpSp>
        <p:cxnSp>
          <p:nvCxnSpPr>
            <p:cNvPr id="16" name="Přímá spojovací čára 15"/>
            <p:cNvCxnSpPr/>
            <p:nvPr/>
          </p:nvCxnSpPr>
          <p:spPr>
            <a:xfrm>
              <a:off x="6769892" y="2407444"/>
              <a:ext cx="354807" cy="0"/>
            </a:xfrm>
            <a:prstGeom prst="line">
              <a:avLst/>
            </a:prstGeom>
            <a:ln w="63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t="14765" b="14336"/>
          <a:stretch>
            <a:fillRect/>
          </a:stretch>
        </p:blipFill>
        <p:spPr bwMode="auto">
          <a:xfrm>
            <a:off x="3624044" y="989901"/>
            <a:ext cx="5309193" cy="1513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ovéPole 2"/>
          <p:cNvSpPr txBox="1"/>
          <p:nvPr/>
        </p:nvSpPr>
        <p:spPr>
          <a:xfrm>
            <a:off x="517525" y="387350"/>
            <a:ext cx="7694927" cy="50167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540000">
              <a:spcBef>
                <a:spcPts val="1200"/>
              </a:spcBef>
            </a:pP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Inbreeding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neovlivňuje jen selekci proti letálním alelám:</a:t>
            </a:r>
          </a:p>
          <a:p>
            <a:pPr defTabSz="540000">
              <a:spcBef>
                <a:spcPts val="1200"/>
              </a:spcBef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Bef>
                <a:spcPts val="1200"/>
              </a:spcBef>
            </a:pPr>
            <a:endParaRPr lang="cs-CZ" sz="2000" dirty="0" smtClean="0">
              <a:latin typeface="Arial" pitchFamily="34" charset="0"/>
              <a:cs typeface="Arial" pitchFamily="34" charset="0"/>
            </a:endParaRPr>
          </a:p>
          <a:p>
            <a:pPr defTabSz="540000">
              <a:spcBef>
                <a:spcPts val="1200"/>
              </a:spcBef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např. malárie</a:t>
            </a:r>
          </a:p>
          <a:p>
            <a:pPr defTabSz="540000">
              <a:spcBef>
                <a:spcPts val="1200"/>
              </a:spcBef>
            </a:pPr>
            <a:r>
              <a:rPr lang="cs-CZ" sz="2000" dirty="0" smtClean="0">
                <a:latin typeface="Arial" pitchFamily="34" charset="0"/>
                <a:cs typeface="Arial" pitchFamily="34" charset="0"/>
              </a:rPr>
              <a:t>počáteční podmínky: </a:t>
            </a:r>
            <a:br>
              <a:rPr lang="cs-CZ" sz="2000" dirty="0" smtClean="0">
                <a:latin typeface="Arial" pitchFamily="34" charset="0"/>
                <a:cs typeface="Arial" pitchFamily="34" charset="0"/>
              </a:rPr>
            </a:b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 1;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 0;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p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 0</a:t>
            </a:r>
          </a:p>
          <a:p>
            <a:pPr defTabSz="540000">
              <a:spcBef>
                <a:spcPts val="1200"/>
              </a:spcBef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při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F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IS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= 0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= 0 a </a:t>
            </a:r>
            <a:r>
              <a:rPr lang="cs-CZ" sz="2000" i="1" dirty="0" err="1" smtClean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i="1" baseline="-25000" dirty="0" err="1" smtClean="0">
                <a:latin typeface="Arial" pitchFamily="34" charset="0"/>
                <a:cs typeface="Arial" pitchFamily="34" charset="0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= 0,11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při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F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IS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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0,11/0,8 = 0,14 bude selekce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vždy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eliminovat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a fixovat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jestliže 0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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F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IS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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 pitchFamily="18" charset="2"/>
              </a:rPr>
              <a:t> 0,14 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snížení adaptivního vrcholu pro </a:t>
            </a:r>
            <a:b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	polymorfismus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/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S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ve srovnání s náhodným oplozením</a:t>
            </a:r>
          </a:p>
          <a:p>
            <a:pPr defTabSz="540000">
              <a:spcBef>
                <a:spcPts val="1200"/>
              </a:spcBef>
            </a:pP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 podmínky pro fixaci alely </a:t>
            </a:r>
            <a:r>
              <a:rPr lang="cs-CZ" sz="2000" i="1" dirty="0" smtClean="0">
                <a:latin typeface="Arial" pitchFamily="34" charset="0"/>
                <a:cs typeface="Arial" pitchFamily="34" charset="0"/>
                <a:sym typeface="Symbol"/>
              </a:rPr>
              <a:t>C</a:t>
            </a:r>
            <a:r>
              <a:rPr lang="cs-CZ" sz="2000" dirty="0" smtClean="0">
                <a:latin typeface="Arial" pitchFamily="34" charset="0"/>
                <a:cs typeface="Arial" pitchFamily="34" charset="0"/>
                <a:sym typeface="Symbol"/>
              </a:rPr>
              <a:t> se rozšíří</a:t>
            </a:r>
            <a:endParaRPr lang="cs-CZ" sz="2000" i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7835317" y="914400"/>
            <a:ext cx="1140903" cy="1610686"/>
          </a:xfrm>
          <a:prstGeom prst="rect">
            <a:avLst/>
          </a:prstGeom>
          <a:noFill/>
          <a:ln w="38100">
            <a:solidFill>
              <a:srgbClr val="DE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517525" y="387350"/>
            <a:ext cx="16898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Př.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F</a:t>
            </a:r>
            <a:r>
              <a:rPr lang="cs-CZ" sz="2000" baseline="-25000" dirty="0" smtClean="0">
                <a:latin typeface="Arial" pitchFamily="34" charset="0"/>
                <a:cs typeface="Arial" pitchFamily="34" charset="0"/>
              </a:rPr>
              <a:t>IS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= 0,04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2224" y="1273390"/>
            <a:ext cx="6459952" cy="4530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 t="14765" b="14336"/>
          <a:stretch>
            <a:fillRect/>
          </a:stretch>
        </p:blipFill>
        <p:spPr bwMode="auto">
          <a:xfrm>
            <a:off x="4102217" y="194403"/>
            <a:ext cx="4805854" cy="1369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527050" y="6033902"/>
            <a:ext cx="77251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smtClean="0">
                <a:latin typeface="Arial" pitchFamily="34" charset="0"/>
                <a:cs typeface="Arial" pitchFamily="34" charset="0"/>
              </a:rPr>
              <a:t>Při </a:t>
            </a:r>
            <a:r>
              <a:rPr lang="cs-CZ" sz="2000" dirty="0" err="1" smtClean="0">
                <a:latin typeface="Arial" pitchFamily="34" charset="0"/>
                <a:cs typeface="Arial" pitchFamily="34" charset="0"/>
              </a:rPr>
              <a:t>inbreedingu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častěji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SS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(velmi škodlivé) a </a:t>
            </a:r>
            <a:r>
              <a:rPr lang="cs-CZ" sz="2000" i="1" dirty="0" smtClean="0">
                <a:latin typeface="Arial" pitchFamily="34" charset="0"/>
                <a:cs typeface="Arial" pitchFamily="34" charset="0"/>
              </a:rPr>
              <a:t>CC</a:t>
            </a:r>
            <a:r>
              <a:rPr lang="cs-CZ" sz="2000" dirty="0" smtClean="0">
                <a:latin typeface="Arial" pitchFamily="34" charset="0"/>
                <a:cs typeface="Arial" pitchFamily="34" charset="0"/>
              </a:rPr>
              <a:t> (velmi prospěšné)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AutoShape 23"/>
          <p:cNvSpPr>
            <a:spLocks noChangeArrowheads="1"/>
          </p:cNvSpPr>
          <p:nvPr/>
        </p:nvSpPr>
        <p:spPr bwMode="auto">
          <a:xfrm>
            <a:off x="165909" y="928284"/>
            <a:ext cx="2545761" cy="921537"/>
          </a:xfrm>
          <a:prstGeom prst="wedgeRectCallout">
            <a:avLst>
              <a:gd name="adj1" fmla="val 56319"/>
              <a:gd name="adj2" fmla="val 21034"/>
            </a:avLst>
          </a:prstGeom>
          <a:solidFill>
            <a:schemeClr val="bg1">
              <a:lumMod val="95000"/>
            </a:schemeClr>
          </a:solidFill>
          <a:ln w="6350" algn="ctr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cs-CZ" sz="1600" dirty="0" smtClean="0">
                <a:latin typeface="Arial" pitchFamily="34" charset="0"/>
                <a:sym typeface="Symbol"/>
              </a:rPr>
              <a:t>Při </a:t>
            </a:r>
            <a:r>
              <a:rPr lang="cs-CZ" sz="1600" i="1" dirty="0" smtClean="0">
                <a:latin typeface="Arial" pitchFamily="34" charset="0"/>
                <a:sym typeface="Symbol"/>
              </a:rPr>
              <a:t>F</a:t>
            </a:r>
            <a:r>
              <a:rPr lang="cs-CZ" sz="1600" dirty="0" smtClean="0">
                <a:latin typeface="Arial" pitchFamily="34" charset="0"/>
                <a:sym typeface="Symbol"/>
              </a:rPr>
              <a:t>IS = 0,04 a fitness v tabulce v adaptivní krajině jen 1 vrchol</a:t>
            </a:r>
            <a:endParaRPr lang="cs-CZ" sz="1600" u="sng" baseline="-25000" dirty="0">
              <a:latin typeface="Arial" pitchFamily="34" charset="0"/>
              <a:sym typeface="Symbol" pitchFamily="18" charset="2"/>
            </a:endParaRPr>
          </a:p>
        </p:txBody>
      </p:sp>
      <p:cxnSp>
        <p:nvCxnSpPr>
          <p:cNvPr id="7" name="Přímá spojovací šipka 6"/>
          <p:cNvCxnSpPr/>
          <p:nvPr/>
        </p:nvCxnSpPr>
        <p:spPr>
          <a:xfrm flipV="1">
            <a:off x="1870841" y="1818291"/>
            <a:ext cx="746235" cy="1008992"/>
          </a:xfrm>
          <a:prstGeom prst="straightConnector1">
            <a:avLst/>
          </a:prstGeom>
          <a:ln w="38100">
            <a:solidFill>
              <a:srgbClr val="DE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17696</TotalTime>
  <Words>1249</Words>
  <Application>Microsoft Office PowerPoint</Application>
  <PresentationFormat>Předvádění na obrazovce (4:3)</PresentationFormat>
  <Paragraphs>260</Paragraphs>
  <Slides>42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3" baseType="lpstr">
      <vt:lpstr>Motiv sady Office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Miloš Macholán</dc:creator>
  <cp:lastModifiedBy>Miloš Macholán</cp:lastModifiedBy>
  <cp:revision>1082</cp:revision>
  <dcterms:created xsi:type="dcterms:W3CDTF">2014-09-23T15:47:53Z</dcterms:created>
  <dcterms:modified xsi:type="dcterms:W3CDTF">2015-12-08T22:41:57Z</dcterms:modified>
</cp:coreProperties>
</file>