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1" r:id="rId2"/>
    <p:sldId id="288" r:id="rId3"/>
    <p:sldId id="283" r:id="rId4"/>
    <p:sldId id="284" r:id="rId5"/>
    <p:sldId id="341" r:id="rId6"/>
    <p:sldId id="342" r:id="rId7"/>
    <p:sldId id="286" r:id="rId8"/>
    <p:sldId id="346" r:id="rId9"/>
    <p:sldId id="285" r:id="rId10"/>
    <p:sldId id="289" r:id="rId11"/>
    <p:sldId id="290" r:id="rId12"/>
    <p:sldId id="291" r:id="rId13"/>
    <p:sldId id="292" r:id="rId14"/>
    <p:sldId id="349" r:id="rId15"/>
    <p:sldId id="347" r:id="rId16"/>
    <p:sldId id="293" r:id="rId17"/>
    <p:sldId id="339" r:id="rId18"/>
    <p:sldId id="340" r:id="rId19"/>
    <p:sldId id="294" r:id="rId20"/>
    <p:sldId id="295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296" r:id="rId29"/>
    <p:sldId id="356" r:id="rId30"/>
    <p:sldId id="359" r:id="rId31"/>
    <p:sldId id="358" r:id="rId32"/>
    <p:sldId id="287" r:id="rId33"/>
    <p:sldId id="302" r:id="rId34"/>
    <p:sldId id="348" r:id="rId35"/>
    <p:sldId id="316" r:id="rId36"/>
    <p:sldId id="297" r:id="rId37"/>
    <p:sldId id="317" r:id="rId38"/>
    <p:sldId id="308" r:id="rId39"/>
    <p:sldId id="309" r:id="rId40"/>
    <p:sldId id="335" r:id="rId41"/>
    <p:sldId id="337" r:id="rId42"/>
    <p:sldId id="336" r:id="rId43"/>
    <p:sldId id="344" r:id="rId44"/>
    <p:sldId id="343" r:id="rId45"/>
    <p:sldId id="319" r:id="rId46"/>
    <p:sldId id="322" r:id="rId47"/>
    <p:sldId id="326" r:id="rId48"/>
    <p:sldId id="328" r:id="rId49"/>
    <p:sldId id="323" r:id="rId50"/>
    <p:sldId id="325" r:id="rId51"/>
    <p:sldId id="338" r:id="rId52"/>
    <p:sldId id="329" r:id="rId53"/>
    <p:sldId id="330" r:id="rId54"/>
    <p:sldId id="331" r:id="rId55"/>
    <p:sldId id="345" r:id="rId56"/>
    <p:sldId id="324" r:id="rId57"/>
    <p:sldId id="332" r:id="rId58"/>
    <p:sldId id="333" r:id="rId59"/>
    <p:sldId id="327" r:id="rId60"/>
    <p:sldId id="334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906" y="-114"/>
      </p:cViewPr>
      <p:guideLst>
        <p:guide orient="horz" pos="201"/>
        <p:guide pos="36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voluce%20v%20populac&#237;ch\Decay%20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lineMarker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0.70000000000000029</c:v>
                </c:pt>
                <c:pt idx="5">
                  <c:v>0.5</c:v>
                </c:pt>
                <c:pt idx="6">
                  <c:v>0.60000000000000031</c:v>
                </c:pt>
                <c:pt idx="7">
                  <c:v>0.2</c:v>
                </c:pt>
                <c:pt idx="8">
                  <c:v>0.1</c:v>
                </c:pt>
                <c:pt idx="9">
                  <c:v>0.30000000000000016</c:v>
                </c:pt>
                <c:pt idx="10">
                  <c:v>0.60000000000000031</c:v>
                </c:pt>
                <c:pt idx="11">
                  <c:v>0.70000000000000029</c:v>
                </c:pt>
                <c:pt idx="12">
                  <c:v>0.60000000000000031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0.30000000000000016</c:v>
                </c:pt>
                <c:pt idx="19">
                  <c:v>0.4</c:v>
                </c:pt>
                <c:pt idx="20">
                  <c:v>0.60000000000000031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0.60000000000000031</c:v>
                </c:pt>
                <c:pt idx="26">
                  <c:v>0.4</c:v>
                </c:pt>
                <c:pt idx="27">
                  <c:v>0.30000000000000016</c:v>
                </c:pt>
                <c:pt idx="28">
                  <c:v>0.30000000000000016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</c:ser>
        <c:axId val="65702912"/>
        <c:axId val="65729280"/>
      </c:scatterChart>
      <c:valAx>
        <c:axId val="65702912"/>
        <c:scaling>
          <c:orientation val="minMax"/>
        </c:scaling>
        <c:axPos val="b"/>
        <c:numFmt formatCode="General" sourceLinked="1"/>
        <c:tickLblPos val="nextTo"/>
        <c:crossAx val="65729280"/>
        <c:crosses val="autoZero"/>
        <c:crossBetween val="midCat"/>
      </c:valAx>
      <c:valAx>
        <c:axId val="65729280"/>
        <c:scaling>
          <c:orientation val="minMax"/>
          <c:max val="1"/>
        </c:scaling>
        <c:axPos val="l"/>
        <c:majorGridlines>
          <c:spPr>
            <a:ln>
              <a:prstDash val="sysDot"/>
            </a:ln>
          </c:spPr>
        </c:majorGridlines>
        <c:numFmt formatCode="General" sourceLinked="1"/>
        <c:tickLblPos val="nextTo"/>
        <c:crossAx val="65702912"/>
        <c:crosses val="autoZero"/>
        <c:crossBetween val="midCat"/>
        <c:majorUnit val="0.2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List1!$B$1:$B$100</c:f>
              <c:numCache>
                <c:formatCode>General</c:formatCode>
                <c:ptCount val="100"/>
                <c:pt idx="0">
                  <c:v>0.5</c:v>
                </c:pt>
                <c:pt idx="1">
                  <c:v>0.48750000000000027</c:v>
                </c:pt>
                <c:pt idx="2">
                  <c:v>0.47531250000000036</c:v>
                </c:pt>
                <c:pt idx="3">
                  <c:v>0.46342968750000024</c:v>
                </c:pt>
                <c:pt idx="4">
                  <c:v>0.45184394531250016</c:v>
                </c:pt>
                <c:pt idx="5">
                  <c:v>0.44054784667968749</c:v>
                </c:pt>
                <c:pt idx="6">
                  <c:v>0.42953415051269522</c:v>
                </c:pt>
                <c:pt idx="7">
                  <c:v>0.41879579674987782</c:v>
                </c:pt>
                <c:pt idx="8">
                  <c:v>0.40832590183113088</c:v>
                </c:pt>
                <c:pt idx="9">
                  <c:v>0.3981177542853529</c:v>
                </c:pt>
                <c:pt idx="10">
                  <c:v>0.38816481042821882</c:v>
                </c:pt>
                <c:pt idx="11">
                  <c:v>0.37846069016751366</c:v>
                </c:pt>
                <c:pt idx="12">
                  <c:v>0.36899917291332546</c:v>
                </c:pt>
                <c:pt idx="13">
                  <c:v>0.35977419359049256</c:v>
                </c:pt>
                <c:pt idx="14">
                  <c:v>0.35077983875072999</c:v>
                </c:pt>
                <c:pt idx="15">
                  <c:v>0.3420103427819618</c:v>
                </c:pt>
                <c:pt idx="16">
                  <c:v>0.33346008421241319</c:v>
                </c:pt>
                <c:pt idx="17">
                  <c:v>0.32512358210710257</c:v>
                </c:pt>
                <c:pt idx="18">
                  <c:v>0.31699549255442488</c:v>
                </c:pt>
                <c:pt idx="19">
                  <c:v>0.30907060524056468</c:v>
                </c:pt>
                <c:pt idx="20">
                  <c:v>0.30134384010955034</c:v>
                </c:pt>
                <c:pt idx="21">
                  <c:v>0.2938102441068115</c:v>
                </c:pt>
                <c:pt idx="22">
                  <c:v>0.28646498800414144</c:v>
                </c:pt>
                <c:pt idx="23">
                  <c:v>0.27930336330403788</c:v>
                </c:pt>
                <c:pt idx="24">
                  <c:v>0.27232077922143694</c:v>
                </c:pt>
                <c:pt idx="25">
                  <c:v>0.26551275974090083</c:v>
                </c:pt>
                <c:pt idx="26">
                  <c:v>0.25887494074737827</c:v>
                </c:pt>
                <c:pt idx="27">
                  <c:v>0.25240306722869382</c:v>
                </c:pt>
                <c:pt idx="28">
                  <c:v>0.24609299054797651</c:v>
                </c:pt>
                <c:pt idx="29">
                  <c:v>0.23994066578427695</c:v>
                </c:pt>
                <c:pt idx="30">
                  <c:v>0.23394214913967004</c:v>
                </c:pt>
                <c:pt idx="31">
                  <c:v>0.22809359541117821</c:v>
                </c:pt>
                <c:pt idx="32">
                  <c:v>0.22239125552589886</c:v>
                </c:pt>
                <c:pt idx="33">
                  <c:v>0.21683147413775136</c:v>
                </c:pt>
                <c:pt idx="34">
                  <c:v>0.21141068728430756</c:v>
                </c:pt>
                <c:pt idx="35">
                  <c:v>0.20612542010219989</c:v>
                </c:pt>
                <c:pt idx="36">
                  <c:v>0.20097228459964489</c:v>
                </c:pt>
                <c:pt idx="37">
                  <c:v>0.1959479774846537</c:v>
                </c:pt>
                <c:pt idx="38">
                  <c:v>0.19104927804753741</c:v>
                </c:pt>
                <c:pt idx="39">
                  <c:v>0.18627304609634898</c:v>
                </c:pt>
                <c:pt idx="40">
                  <c:v>0.18161621994394014</c:v>
                </c:pt>
                <c:pt idx="41">
                  <c:v>0.17707581444534171</c:v>
                </c:pt>
                <c:pt idx="42">
                  <c:v>0.17264891908420818</c:v>
                </c:pt>
                <c:pt idx="43">
                  <c:v>0.16833269610710291</c:v>
                </c:pt>
                <c:pt idx="44">
                  <c:v>0.16412437870442534</c:v>
                </c:pt>
                <c:pt idx="45">
                  <c:v>0.16002126923681462</c:v>
                </c:pt>
                <c:pt idx="46">
                  <c:v>0.15602073750589446</c:v>
                </c:pt>
                <c:pt idx="47">
                  <c:v>0.15212021906824688</c:v>
                </c:pt>
                <c:pt idx="48">
                  <c:v>0.14831721359154093</c:v>
                </c:pt>
                <c:pt idx="49">
                  <c:v>0.14460928325175224</c:v>
                </c:pt>
                <c:pt idx="50">
                  <c:v>0.14099405117045852</c:v>
                </c:pt>
                <c:pt idx="51">
                  <c:v>0.13746919989119727</c:v>
                </c:pt>
                <c:pt idx="52">
                  <c:v>0.13403246989391704</c:v>
                </c:pt>
                <c:pt idx="53">
                  <c:v>0.1306816581465691</c:v>
                </c:pt>
                <c:pt idx="54">
                  <c:v>0.12741461669290491</c:v>
                </c:pt>
                <c:pt idx="55">
                  <c:v>0.12422925127558236</c:v>
                </c:pt>
                <c:pt idx="56">
                  <c:v>0.12112351999369272</c:v>
                </c:pt>
                <c:pt idx="57">
                  <c:v>0.11809543199385045</c:v>
                </c:pt>
                <c:pt idx="58">
                  <c:v>0.11514304619400408</c:v>
                </c:pt>
                <c:pt idx="59">
                  <c:v>0.11226447003915407</c:v>
                </c:pt>
                <c:pt idx="60">
                  <c:v>0.10945785828817514</c:v>
                </c:pt>
                <c:pt idx="61">
                  <c:v>0.10672141183097079</c:v>
                </c:pt>
                <c:pt idx="62">
                  <c:v>0.10405337653519649</c:v>
                </c:pt>
                <c:pt idx="63">
                  <c:v>0.10145204212181656</c:v>
                </c:pt>
                <c:pt idx="64">
                  <c:v>9.8915741068771212E-2</c:v>
                </c:pt>
                <c:pt idx="65">
                  <c:v>9.6442847542051874E-2</c:v>
                </c:pt>
                <c:pt idx="66">
                  <c:v>9.4031776353500587E-2</c:v>
                </c:pt>
                <c:pt idx="67">
                  <c:v>9.1680981944663065E-2</c:v>
                </c:pt>
                <c:pt idx="68">
                  <c:v>8.9388957396046506E-2</c:v>
                </c:pt>
                <c:pt idx="69">
                  <c:v>8.7154233461145314E-2</c:v>
                </c:pt>
                <c:pt idx="70">
                  <c:v>8.4975377624616724E-2</c:v>
                </c:pt>
                <c:pt idx="71">
                  <c:v>8.2850993184001367E-2</c:v>
                </c:pt>
                <c:pt idx="72">
                  <c:v>8.0779718354401231E-2</c:v>
                </c:pt>
                <c:pt idx="73">
                  <c:v>7.8760225395541297E-2</c:v>
                </c:pt>
                <c:pt idx="74">
                  <c:v>7.6791219760652674E-2</c:v>
                </c:pt>
                <c:pt idx="75">
                  <c:v>7.4871439266636405E-2</c:v>
                </c:pt>
                <c:pt idx="76">
                  <c:v>7.2999653284970434E-2</c:v>
                </c:pt>
                <c:pt idx="77">
                  <c:v>7.1174661952846247E-2</c:v>
                </c:pt>
                <c:pt idx="78">
                  <c:v>6.9395295404025101E-2</c:v>
                </c:pt>
                <c:pt idx="79">
                  <c:v>6.7660413018924434E-2</c:v>
                </c:pt>
                <c:pt idx="80">
                  <c:v>6.5968902693451292E-2</c:v>
                </c:pt>
                <c:pt idx="81">
                  <c:v>6.4319680126115053E-2</c:v>
                </c:pt>
                <c:pt idx="82">
                  <c:v>6.271168812296217E-2</c:v>
                </c:pt>
                <c:pt idx="83">
                  <c:v>6.1143895919888079E-2</c:v>
                </c:pt>
                <c:pt idx="84">
                  <c:v>5.9615298521890882E-2</c:v>
                </c:pt>
                <c:pt idx="85">
                  <c:v>5.8124916058843637E-2</c:v>
                </c:pt>
                <c:pt idx="86">
                  <c:v>5.6671793157372495E-2</c:v>
                </c:pt>
                <c:pt idx="87">
                  <c:v>5.5254998328438193E-2</c:v>
                </c:pt>
                <c:pt idx="88">
                  <c:v>5.3873623370227233E-2</c:v>
                </c:pt>
                <c:pt idx="89">
                  <c:v>5.2526782785971525E-2</c:v>
                </c:pt>
                <c:pt idx="90">
                  <c:v>5.1213613216322298E-2</c:v>
                </c:pt>
                <c:pt idx="91">
                  <c:v>4.9933272885914225E-2</c:v>
                </c:pt>
                <c:pt idx="92">
                  <c:v>4.8684941063766363E-2</c:v>
                </c:pt>
                <c:pt idx="93">
                  <c:v>4.7467817537172184E-2</c:v>
                </c:pt>
                <c:pt idx="94">
                  <c:v>4.6281122098742855E-2</c:v>
                </c:pt>
                <c:pt idx="95">
                  <c:v>4.5124094046274314E-2</c:v>
                </c:pt>
                <c:pt idx="96">
                  <c:v>4.3995991695117483E-2</c:v>
                </c:pt>
                <c:pt idx="97">
                  <c:v>4.2896091902739603E-2</c:v>
                </c:pt>
                <c:pt idx="98">
                  <c:v>4.1823689605171029E-2</c:v>
                </c:pt>
                <c:pt idx="99">
                  <c:v>4.0778097365041795E-2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List1!$C$1:$C$100</c:f>
              <c:numCache>
                <c:formatCode>General</c:formatCode>
                <c:ptCount val="100"/>
                <c:pt idx="0">
                  <c:v>0.5</c:v>
                </c:pt>
                <c:pt idx="1">
                  <c:v>0.49500000000000022</c:v>
                </c:pt>
                <c:pt idx="2">
                  <c:v>0.49005000000000026</c:v>
                </c:pt>
                <c:pt idx="3">
                  <c:v>0.48514950000000001</c:v>
                </c:pt>
                <c:pt idx="4">
                  <c:v>0.48029800499999997</c:v>
                </c:pt>
                <c:pt idx="5">
                  <c:v>0.47549502494999996</c:v>
                </c:pt>
                <c:pt idx="6">
                  <c:v>0.47074007470049994</c:v>
                </c:pt>
                <c:pt idx="7">
                  <c:v>0.46603267395349518</c:v>
                </c:pt>
                <c:pt idx="8">
                  <c:v>0.46137234721396037</c:v>
                </c:pt>
                <c:pt idx="9">
                  <c:v>0.45675862374182036</c:v>
                </c:pt>
                <c:pt idx="10">
                  <c:v>0.45219103750440215</c:v>
                </c:pt>
                <c:pt idx="11">
                  <c:v>0.4476691271293583</c:v>
                </c:pt>
                <c:pt idx="12">
                  <c:v>0.44319243585806462</c:v>
                </c:pt>
                <c:pt idx="13">
                  <c:v>0.43876051149948414</c:v>
                </c:pt>
                <c:pt idx="14">
                  <c:v>0.43437290638448972</c:v>
                </c:pt>
                <c:pt idx="15">
                  <c:v>0.43002917732064483</c:v>
                </c:pt>
                <c:pt idx="16">
                  <c:v>0.42572888554743804</c:v>
                </c:pt>
                <c:pt idx="17">
                  <c:v>0.42147159669196332</c:v>
                </c:pt>
                <c:pt idx="18">
                  <c:v>0.41725688072504397</c:v>
                </c:pt>
                <c:pt idx="19">
                  <c:v>0.41308431191779355</c:v>
                </c:pt>
                <c:pt idx="20">
                  <c:v>0.40895346879861538</c:v>
                </c:pt>
                <c:pt idx="21">
                  <c:v>0.40486393411062932</c:v>
                </c:pt>
                <c:pt idx="22">
                  <c:v>0.40081529476952282</c:v>
                </c:pt>
                <c:pt idx="23">
                  <c:v>0.39680714182182797</c:v>
                </c:pt>
                <c:pt idx="24">
                  <c:v>0.39283907040360938</c:v>
                </c:pt>
                <c:pt idx="25">
                  <c:v>0.38891067969957382</c:v>
                </c:pt>
                <c:pt idx="26">
                  <c:v>0.38502157290257788</c:v>
                </c:pt>
                <c:pt idx="27">
                  <c:v>0.38117135717355188</c:v>
                </c:pt>
                <c:pt idx="28">
                  <c:v>0.37735964360181645</c:v>
                </c:pt>
                <c:pt idx="29">
                  <c:v>0.37358604716579824</c:v>
                </c:pt>
                <c:pt idx="30">
                  <c:v>0.36985018669414044</c:v>
                </c:pt>
                <c:pt idx="31">
                  <c:v>0.36615168482719862</c:v>
                </c:pt>
                <c:pt idx="32">
                  <c:v>0.36249016797892697</c:v>
                </c:pt>
                <c:pt idx="33">
                  <c:v>0.35886526629913756</c:v>
                </c:pt>
                <c:pt idx="34">
                  <c:v>0.35527661363614621</c:v>
                </c:pt>
                <c:pt idx="35">
                  <c:v>0.35172384749978458</c:v>
                </c:pt>
                <c:pt idx="36">
                  <c:v>0.34820660902478695</c:v>
                </c:pt>
                <c:pt idx="37">
                  <c:v>0.34472454293453886</c:v>
                </c:pt>
                <c:pt idx="38">
                  <c:v>0.34127729750519326</c:v>
                </c:pt>
                <c:pt idx="39">
                  <c:v>0.33786452453014187</c:v>
                </c:pt>
                <c:pt idx="40">
                  <c:v>0.33448587928484103</c:v>
                </c:pt>
                <c:pt idx="41">
                  <c:v>0.3311410204919914</c:v>
                </c:pt>
                <c:pt idx="42">
                  <c:v>0.32782961028707219</c:v>
                </c:pt>
                <c:pt idx="43">
                  <c:v>0.32455131418420125</c:v>
                </c:pt>
                <c:pt idx="44">
                  <c:v>0.32130580104235951</c:v>
                </c:pt>
                <c:pt idx="45">
                  <c:v>0.31809274303193535</c:v>
                </c:pt>
                <c:pt idx="46">
                  <c:v>0.31491181560161635</c:v>
                </c:pt>
                <c:pt idx="47">
                  <c:v>0.31176269744559987</c:v>
                </c:pt>
                <c:pt idx="48">
                  <c:v>0.30864507047114376</c:v>
                </c:pt>
                <c:pt idx="49">
                  <c:v>0.30555861976643262</c:v>
                </c:pt>
                <c:pt idx="50">
                  <c:v>0.30250303356876806</c:v>
                </c:pt>
                <c:pt idx="51">
                  <c:v>0.29947800323308077</c:v>
                </c:pt>
                <c:pt idx="52">
                  <c:v>0.29648322320074993</c:v>
                </c:pt>
                <c:pt idx="53">
                  <c:v>0.29351839096874255</c:v>
                </c:pt>
                <c:pt idx="54">
                  <c:v>0.29058320705905505</c:v>
                </c:pt>
                <c:pt idx="55">
                  <c:v>0.28767737498846446</c:v>
                </c:pt>
                <c:pt idx="56">
                  <c:v>0.28480060123857986</c:v>
                </c:pt>
                <c:pt idx="57">
                  <c:v>0.28195259522619381</c:v>
                </c:pt>
                <c:pt idx="58">
                  <c:v>0.27913306927393172</c:v>
                </c:pt>
                <c:pt idx="59">
                  <c:v>0.27634173858119215</c:v>
                </c:pt>
                <c:pt idx="60">
                  <c:v>0.27357832119538067</c:v>
                </c:pt>
                <c:pt idx="61">
                  <c:v>0.27084253798342683</c:v>
                </c:pt>
                <c:pt idx="62">
                  <c:v>0.26813411260359216</c:v>
                </c:pt>
                <c:pt idx="63">
                  <c:v>0.26545277147755686</c:v>
                </c:pt>
                <c:pt idx="64">
                  <c:v>0.26279824376278083</c:v>
                </c:pt>
                <c:pt idx="65">
                  <c:v>0.26017026132515342</c:v>
                </c:pt>
                <c:pt idx="66">
                  <c:v>0.25756855871190154</c:v>
                </c:pt>
                <c:pt idx="67">
                  <c:v>0.25499287312478292</c:v>
                </c:pt>
                <c:pt idx="68">
                  <c:v>0.25244294439353471</c:v>
                </c:pt>
                <c:pt idx="69">
                  <c:v>0.24991851494959941</c:v>
                </c:pt>
                <c:pt idx="70">
                  <c:v>0.24741932980010356</c:v>
                </c:pt>
                <c:pt idx="71">
                  <c:v>0.24494513650210264</c:v>
                </c:pt>
                <c:pt idx="72">
                  <c:v>0.24249568513708147</c:v>
                </c:pt>
                <c:pt idx="73">
                  <c:v>0.2400707282857103</c:v>
                </c:pt>
                <c:pt idx="74">
                  <c:v>0.23767002100285323</c:v>
                </c:pt>
                <c:pt idx="75">
                  <c:v>0.23529332079282503</c:v>
                </c:pt>
                <c:pt idx="76">
                  <c:v>0.23294038758489688</c:v>
                </c:pt>
                <c:pt idx="77">
                  <c:v>0.23061098370904756</c:v>
                </c:pt>
                <c:pt idx="78">
                  <c:v>0.22830487387195714</c:v>
                </c:pt>
                <c:pt idx="79">
                  <c:v>0.22602182513323746</c:v>
                </c:pt>
                <c:pt idx="80">
                  <c:v>0.2237616068819053</c:v>
                </c:pt>
                <c:pt idx="81">
                  <c:v>0.22152399081308613</c:v>
                </c:pt>
                <c:pt idx="82">
                  <c:v>0.21930875090495525</c:v>
                </c:pt>
                <c:pt idx="83">
                  <c:v>0.21711566339590571</c:v>
                </c:pt>
                <c:pt idx="84">
                  <c:v>0.21494450676194679</c:v>
                </c:pt>
                <c:pt idx="85">
                  <c:v>0.21279506169432733</c:v>
                </c:pt>
                <c:pt idx="86">
                  <c:v>0.21066711107738401</c:v>
                </c:pt>
                <c:pt idx="87">
                  <c:v>0.20856043996661017</c:v>
                </c:pt>
                <c:pt idx="88">
                  <c:v>0.20647483556694404</c:v>
                </c:pt>
                <c:pt idx="89">
                  <c:v>0.20441008721127468</c:v>
                </c:pt>
                <c:pt idx="90">
                  <c:v>0.20236598633916186</c:v>
                </c:pt>
                <c:pt idx="91">
                  <c:v>0.20034232647577024</c:v>
                </c:pt>
                <c:pt idx="92">
                  <c:v>0.19833890321101239</c:v>
                </c:pt>
                <c:pt idx="93">
                  <c:v>0.19635551417890218</c:v>
                </c:pt>
                <c:pt idx="94">
                  <c:v>0.19439195903711329</c:v>
                </c:pt>
                <c:pt idx="95">
                  <c:v>0.19244803944674232</c:v>
                </c:pt>
                <c:pt idx="96">
                  <c:v>0.19052355905227472</c:v>
                </c:pt>
                <c:pt idx="97">
                  <c:v>0.18861832346175206</c:v>
                </c:pt>
                <c:pt idx="98">
                  <c:v>0.18673214022713464</c:v>
                </c:pt>
                <c:pt idx="99">
                  <c:v>0.18486481882486319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List1!$D$1:$D$100</c:f>
              <c:numCache>
                <c:formatCode>General</c:formatCode>
                <c:ptCount val="100"/>
                <c:pt idx="0">
                  <c:v>0.5</c:v>
                </c:pt>
                <c:pt idx="1">
                  <c:v>0.49750000000000022</c:v>
                </c:pt>
                <c:pt idx="2">
                  <c:v>0.49501250000000036</c:v>
                </c:pt>
                <c:pt idx="3">
                  <c:v>0.49253743750000001</c:v>
                </c:pt>
                <c:pt idx="4">
                  <c:v>0.49007475031250042</c:v>
                </c:pt>
                <c:pt idx="5">
                  <c:v>0.48762437656093777</c:v>
                </c:pt>
                <c:pt idx="6">
                  <c:v>0.48518625467813276</c:v>
                </c:pt>
                <c:pt idx="7">
                  <c:v>0.48276032340474245</c:v>
                </c:pt>
                <c:pt idx="8">
                  <c:v>0.48034652178771886</c:v>
                </c:pt>
                <c:pt idx="9">
                  <c:v>0.47794478917878014</c:v>
                </c:pt>
                <c:pt idx="10">
                  <c:v>0.47555506523288638</c:v>
                </c:pt>
                <c:pt idx="11">
                  <c:v>0.47317728990672175</c:v>
                </c:pt>
                <c:pt idx="12">
                  <c:v>0.47081140345718797</c:v>
                </c:pt>
                <c:pt idx="13">
                  <c:v>0.46845734643990206</c:v>
                </c:pt>
                <c:pt idx="14">
                  <c:v>0.46611505970770256</c:v>
                </c:pt>
                <c:pt idx="15">
                  <c:v>0.46378448440916425</c:v>
                </c:pt>
                <c:pt idx="16">
                  <c:v>0.46146556198711847</c:v>
                </c:pt>
                <c:pt idx="17">
                  <c:v>0.4591582341771826</c:v>
                </c:pt>
                <c:pt idx="18">
                  <c:v>0.4568624430062968</c:v>
                </c:pt>
                <c:pt idx="19">
                  <c:v>0.4545781307912653</c:v>
                </c:pt>
                <c:pt idx="20">
                  <c:v>0.45230524013730883</c:v>
                </c:pt>
                <c:pt idx="21">
                  <c:v>0.45004371393662235</c:v>
                </c:pt>
                <c:pt idx="22">
                  <c:v>0.44779349536693924</c:v>
                </c:pt>
                <c:pt idx="23">
                  <c:v>0.44555452789010458</c:v>
                </c:pt>
                <c:pt idx="24">
                  <c:v>0.44332675525065457</c:v>
                </c:pt>
                <c:pt idx="25">
                  <c:v>0.44111012147440087</c:v>
                </c:pt>
                <c:pt idx="26">
                  <c:v>0.43890457086702922</c:v>
                </c:pt>
                <c:pt idx="27">
                  <c:v>0.43671004801269381</c:v>
                </c:pt>
                <c:pt idx="28">
                  <c:v>0.43452649777263069</c:v>
                </c:pt>
                <c:pt idx="29">
                  <c:v>0.43235386528376757</c:v>
                </c:pt>
                <c:pt idx="30">
                  <c:v>0.43019209595734847</c:v>
                </c:pt>
                <c:pt idx="31">
                  <c:v>0.42804113547756145</c:v>
                </c:pt>
                <c:pt idx="32">
                  <c:v>0.42590092980017397</c:v>
                </c:pt>
                <c:pt idx="33">
                  <c:v>0.42377142515117278</c:v>
                </c:pt>
                <c:pt idx="34">
                  <c:v>0.42165256802541712</c:v>
                </c:pt>
                <c:pt idx="35">
                  <c:v>0.41954430518529007</c:v>
                </c:pt>
                <c:pt idx="36">
                  <c:v>0.41744658365936377</c:v>
                </c:pt>
                <c:pt idx="37">
                  <c:v>0.41535935074106661</c:v>
                </c:pt>
                <c:pt idx="38">
                  <c:v>0.41328255398736152</c:v>
                </c:pt>
                <c:pt idx="39">
                  <c:v>0.41121614121742467</c:v>
                </c:pt>
                <c:pt idx="40">
                  <c:v>0.40916006051133724</c:v>
                </c:pt>
                <c:pt idx="41">
                  <c:v>0.40711426020878083</c:v>
                </c:pt>
                <c:pt idx="42">
                  <c:v>0.40507868890773702</c:v>
                </c:pt>
                <c:pt idx="43">
                  <c:v>0.40305329546319779</c:v>
                </c:pt>
                <c:pt idx="44">
                  <c:v>0.40103802898588231</c:v>
                </c:pt>
                <c:pt idx="45">
                  <c:v>0.39903283884095297</c:v>
                </c:pt>
                <c:pt idx="46">
                  <c:v>0.39703767464674816</c:v>
                </c:pt>
                <c:pt idx="47">
                  <c:v>0.39505248627351447</c:v>
                </c:pt>
                <c:pt idx="48">
                  <c:v>0.39307722384214705</c:v>
                </c:pt>
                <c:pt idx="49">
                  <c:v>0.39111183772293606</c:v>
                </c:pt>
                <c:pt idx="50">
                  <c:v>0.38915627853432139</c:v>
                </c:pt>
                <c:pt idx="51">
                  <c:v>0.38721049714165007</c:v>
                </c:pt>
                <c:pt idx="52">
                  <c:v>0.38527444465594157</c:v>
                </c:pt>
                <c:pt idx="53">
                  <c:v>0.38334807243266206</c:v>
                </c:pt>
                <c:pt idx="54">
                  <c:v>0.38143133207049834</c:v>
                </c:pt>
                <c:pt idx="55">
                  <c:v>0.37952417541014627</c:v>
                </c:pt>
                <c:pt idx="56">
                  <c:v>0.37762655453309518</c:v>
                </c:pt>
                <c:pt idx="57">
                  <c:v>0.37573842176042982</c:v>
                </c:pt>
                <c:pt idx="58">
                  <c:v>0.37385972965162773</c:v>
                </c:pt>
                <c:pt idx="59">
                  <c:v>0.37199043100336932</c:v>
                </c:pt>
                <c:pt idx="60">
                  <c:v>0.37013047884835276</c:v>
                </c:pt>
                <c:pt idx="61">
                  <c:v>0.36827982645411084</c:v>
                </c:pt>
                <c:pt idx="62">
                  <c:v>0.36643842732184073</c:v>
                </c:pt>
                <c:pt idx="63">
                  <c:v>0.36460623518523122</c:v>
                </c:pt>
                <c:pt idx="64">
                  <c:v>0.36278320400930486</c:v>
                </c:pt>
                <c:pt idx="65">
                  <c:v>0.36096928798925887</c:v>
                </c:pt>
                <c:pt idx="66">
                  <c:v>0.35916444154931226</c:v>
                </c:pt>
                <c:pt idx="67">
                  <c:v>0.35736861934156594</c:v>
                </c:pt>
                <c:pt idx="68">
                  <c:v>0.35558177624485826</c:v>
                </c:pt>
                <c:pt idx="69">
                  <c:v>0.35380386736363389</c:v>
                </c:pt>
                <c:pt idx="70">
                  <c:v>0.35203484802681528</c:v>
                </c:pt>
                <c:pt idx="71">
                  <c:v>0.35027467378668148</c:v>
                </c:pt>
                <c:pt idx="72">
                  <c:v>0.34852330041774787</c:v>
                </c:pt>
                <c:pt idx="73">
                  <c:v>0.34678068391565953</c:v>
                </c:pt>
                <c:pt idx="74">
                  <c:v>0.34504678049608084</c:v>
                </c:pt>
                <c:pt idx="75">
                  <c:v>0.34332154659360037</c:v>
                </c:pt>
                <c:pt idx="76">
                  <c:v>0.34160493886063237</c:v>
                </c:pt>
                <c:pt idx="77">
                  <c:v>0.33989691416632939</c:v>
                </c:pt>
                <c:pt idx="78">
                  <c:v>0.33819742959549776</c:v>
                </c:pt>
                <c:pt idx="79">
                  <c:v>0.33650644244752026</c:v>
                </c:pt>
                <c:pt idx="80">
                  <c:v>0.33482391023528291</c:v>
                </c:pt>
                <c:pt idx="81">
                  <c:v>0.33314979068410622</c:v>
                </c:pt>
                <c:pt idx="82">
                  <c:v>0.33148404173068602</c:v>
                </c:pt>
                <c:pt idx="83">
                  <c:v>0.32982662152203257</c:v>
                </c:pt>
                <c:pt idx="84">
                  <c:v>0.32817748841442212</c:v>
                </c:pt>
                <c:pt idx="85">
                  <c:v>0.32653660097235016</c:v>
                </c:pt>
                <c:pt idx="86">
                  <c:v>0.32490391796748858</c:v>
                </c:pt>
                <c:pt idx="87">
                  <c:v>0.32327939837765113</c:v>
                </c:pt>
                <c:pt idx="88">
                  <c:v>0.32166300138576276</c:v>
                </c:pt>
                <c:pt idx="89">
                  <c:v>0.320054686378834</c:v>
                </c:pt>
                <c:pt idx="90">
                  <c:v>0.31845441294693938</c:v>
                </c:pt>
                <c:pt idx="91">
                  <c:v>0.31686214088220505</c:v>
                </c:pt>
                <c:pt idx="92">
                  <c:v>0.31527783017779382</c:v>
                </c:pt>
                <c:pt idx="93">
                  <c:v>0.31370144102690478</c:v>
                </c:pt>
                <c:pt idx="94">
                  <c:v>0.31213293382177032</c:v>
                </c:pt>
                <c:pt idx="95">
                  <c:v>0.31057226915266201</c:v>
                </c:pt>
                <c:pt idx="96">
                  <c:v>0.30901940780689835</c:v>
                </c:pt>
                <c:pt idx="97">
                  <c:v>0.30747431076786408</c:v>
                </c:pt>
                <c:pt idx="98">
                  <c:v>0.30593693921402454</c:v>
                </c:pt>
                <c:pt idx="99">
                  <c:v>0.30440725451795431</c:v>
                </c:pt>
              </c:numCache>
            </c:numRef>
          </c:yVal>
          <c:smooth val="1"/>
        </c:ser>
        <c:axId val="65687552"/>
        <c:axId val="65689088"/>
      </c:scatterChart>
      <c:valAx>
        <c:axId val="65687552"/>
        <c:scaling>
          <c:orientation val="minMax"/>
          <c:max val="100"/>
        </c:scaling>
        <c:axPos val="b"/>
        <c:numFmt formatCode="General" sourceLinked="0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65689088"/>
        <c:crosses val="autoZero"/>
        <c:crossBetween val="midCat"/>
        <c:majorUnit val="20"/>
        <c:minorUnit val="10"/>
      </c:valAx>
      <c:valAx>
        <c:axId val="65689088"/>
        <c:scaling>
          <c:orientation val="minMax"/>
          <c:max val="0.5"/>
        </c:scaling>
        <c:axPos val="l"/>
        <c:numFmt formatCode="General" sourceLinked="1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65687552"/>
        <c:crosses val="autoZero"/>
        <c:crossBetween val="midCat"/>
        <c:majorUnit val="0.1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List1!$A$2:$A$10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axId val="68390912"/>
        <c:axId val="68392448"/>
      </c:barChart>
      <c:catAx>
        <c:axId val="68390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392448"/>
        <c:crosses val="autoZero"/>
        <c:auto val="1"/>
        <c:lblAlgn val="ctr"/>
        <c:lblOffset val="100"/>
      </c:catAx>
      <c:valAx>
        <c:axId val="68392448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390912"/>
        <c:crosses val="autoZero"/>
        <c:crossBetween val="between"/>
        <c:majorUnit val="0.2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List1!$B$2:$B$10</c:f>
              <c:numCache>
                <c:formatCode>General</c:formatCode>
                <c:ptCount val="9"/>
                <c:pt idx="0">
                  <c:v>3.1800000000000002E-2</c:v>
                </c:pt>
                <c:pt idx="1">
                  <c:v>7.5600000000000001E-2</c:v>
                </c:pt>
                <c:pt idx="2">
                  <c:v>0.1285</c:v>
                </c:pt>
                <c:pt idx="3">
                  <c:v>0.1706</c:v>
                </c:pt>
                <c:pt idx="4">
                  <c:v>0.18670000000000003</c:v>
                </c:pt>
                <c:pt idx="5">
                  <c:v>0.1706</c:v>
                </c:pt>
                <c:pt idx="6">
                  <c:v>0.1285</c:v>
                </c:pt>
                <c:pt idx="7">
                  <c:v>7.5600000000000001E-2</c:v>
                </c:pt>
                <c:pt idx="8">
                  <c:v>3.1800000000000002E-2</c:v>
                </c:pt>
              </c:numCache>
            </c:numRef>
          </c:val>
        </c:ser>
        <c:axId val="68416256"/>
        <c:axId val="68417792"/>
      </c:barChart>
      <c:catAx>
        <c:axId val="68416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417792"/>
        <c:crosses val="autoZero"/>
        <c:auto val="1"/>
        <c:lblAlgn val="ctr"/>
        <c:lblOffset val="100"/>
      </c:catAx>
      <c:valAx>
        <c:axId val="68417792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416256"/>
        <c:crosses val="autoZero"/>
        <c:crossBetween val="between"/>
        <c:majorUnit val="0.2"/>
      </c:valAx>
    </c:plotArea>
    <c:plotVisOnly val="1"/>
  </c:chart>
  <c:spPr>
    <a:ln>
      <a:solidFill>
        <a:schemeClr val="tx1"/>
      </a:solidFill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List1!$C$2:$C$10</c:f>
              <c:numCache>
                <c:formatCode>General</c:formatCode>
                <c:ptCount val="9"/>
                <c:pt idx="0">
                  <c:v>0.12239999999999998</c:v>
                </c:pt>
                <c:pt idx="1">
                  <c:v>8.860000000000004E-2</c:v>
                </c:pt>
                <c:pt idx="2">
                  <c:v>0.10900000000000001</c:v>
                </c:pt>
                <c:pt idx="3">
                  <c:v>0.11890000000000002</c:v>
                </c:pt>
                <c:pt idx="4">
                  <c:v>0.12210000000000001</c:v>
                </c:pt>
                <c:pt idx="5">
                  <c:v>0.11890000000000002</c:v>
                </c:pt>
                <c:pt idx="6">
                  <c:v>0.10900000000000001</c:v>
                </c:pt>
                <c:pt idx="7">
                  <c:v>8.860000000000004E-2</c:v>
                </c:pt>
                <c:pt idx="8">
                  <c:v>0.12239999999999998</c:v>
                </c:pt>
              </c:numCache>
            </c:numRef>
          </c:val>
        </c:ser>
        <c:axId val="68834816"/>
        <c:axId val="68836352"/>
      </c:barChart>
      <c:catAx>
        <c:axId val="6883481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836352"/>
        <c:crosses val="autoZero"/>
        <c:auto val="1"/>
        <c:lblAlgn val="ctr"/>
        <c:lblOffset val="100"/>
      </c:catAx>
      <c:valAx>
        <c:axId val="68836352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834816"/>
        <c:crosses val="autoZero"/>
        <c:crossBetween val="between"/>
        <c:majorUnit val="0.2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List1!$D$2:$D$10</c:f>
              <c:numCache>
                <c:formatCode>General</c:formatCode>
                <c:ptCount val="9"/>
                <c:pt idx="0">
                  <c:v>0.20760000000000001</c:v>
                </c:pt>
                <c:pt idx="1">
                  <c:v>7.3200000000000001E-2</c:v>
                </c:pt>
                <c:pt idx="2">
                  <c:v>8.5100000000000023E-2</c:v>
                </c:pt>
                <c:pt idx="3">
                  <c:v>8.9000000000000037E-2</c:v>
                </c:pt>
                <c:pt idx="4">
                  <c:v>9.0200000000000002E-2</c:v>
                </c:pt>
                <c:pt idx="5">
                  <c:v>8.9000000000000037E-2</c:v>
                </c:pt>
                <c:pt idx="6">
                  <c:v>8.5100000000000023E-2</c:v>
                </c:pt>
                <c:pt idx="7">
                  <c:v>7.3200000000000001E-2</c:v>
                </c:pt>
                <c:pt idx="8">
                  <c:v>0.20760000000000001</c:v>
                </c:pt>
              </c:numCache>
            </c:numRef>
          </c:val>
        </c:ser>
        <c:axId val="68851968"/>
        <c:axId val="68853760"/>
      </c:barChart>
      <c:catAx>
        <c:axId val="688519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853760"/>
        <c:crosses val="autoZero"/>
        <c:auto val="1"/>
        <c:lblAlgn val="ctr"/>
        <c:lblOffset val="100"/>
      </c:catAx>
      <c:valAx>
        <c:axId val="68853760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8851968"/>
        <c:crosses val="autoZero"/>
        <c:crossBetween val="between"/>
        <c:majorUnit val="0.2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List1!$E$2:$E$10</c:f>
              <c:numCache>
                <c:formatCode>General</c:formatCode>
                <c:ptCount val="9"/>
                <c:pt idx="0">
                  <c:v>0.45479999999999998</c:v>
                </c:pt>
                <c:pt idx="1">
                  <c:v>1.1500000000000003E-2</c:v>
                </c:pt>
                <c:pt idx="2">
                  <c:v>1.3200000000000002E-2</c:v>
                </c:pt>
                <c:pt idx="3">
                  <c:v>1.3599999999999998E-2</c:v>
                </c:pt>
                <c:pt idx="4">
                  <c:v>1.3800000000000003E-2</c:v>
                </c:pt>
                <c:pt idx="5">
                  <c:v>1.3599999999999998E-2</c:v>
                </c:pt>
                <c:pt idx="6">
                  <c:v>1.3200000000000002E-2</c:v>
                </c:pt>
                <c:pt idx="7">
                  <c:v>1.1500000000000003E-2</c:v>
                </c:pt>
                <c:pt idx="8">
                  <c:v>0.45479999999999998</c:v>
                </c:pt>
              </c:numCache>
            </c:numRef>
          </c:val>
        </c:ser>
        <c:axId val="69995520"/>
        <c:axId val="70001408"/>
      </c:barChart>
      <c:catAx>
        <c:axId val="699955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70001408"/>
        <c:crosses val="autoZero"/>
        <c:auto val="1"/>
        <c:lblAlgn val="ctr"/>
        <c:lblOffset val="100"/>
      </c:catAx>
      <c:valAx>
        <c:axId val="70001408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69995520"/>
        <c:crosses val="autoZero"/>
        <c:crossBetween val="between"/>
        <c:majorUnit val="0.2"/>
      </c:valAx>
      <c:spPr>
        <a:ln>
          <a:solidFill>
            <a:schemeClr val="tx1"/>
          </a:solidFill>
        </a:ln>
      </c:spPr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List1!$F$2:$F$10</c:f>
              <c:numCache>
                <c:formatCode>General</c:formatCode>
                <c:ptCount val="9"/>
                <c:pt idx="0">
                  <c:v>0.49690000000000006</c:v>
                </c:pt>
                <c:pt idx="1">
                  <c:v>8.0000000000000015E-4</c:v>
                </c:pt>
                <c:pt idx="2">
                  <c:v>9.0000000000000041E-4</c:v>
                </c:pt>
                <c:pt idx="3">
                  <c:v>9.0000000000000041E-4</c:v>
                </c:pt>
                <c:pt idx="4">
                  <c:v>1.0000000000000002E-3</c:v>
                </c:pt>
                <c:pt idx="5">
                  <c:v>9.0000000000000041E-4</c:v>
                </c:pt>
                <c:pt idx="6">
                  <c:v>9.0000000000000041E-4</c:v>
                </c:pt>
                <c:pt idx="7">
                  <c:v>8.0000000000000015E-4</c:v>
                </c:pt>
                <c:pt idx="8">
                  <c:v>0.49690000000000006</c:v>
                </c:pt>
              </c:numCache>
            </c:numRef>
          </c:val>
        </c:ser>
        <c:axId val="70012928"/>
        <c:axId val="70014464"/>
      </c:barChart>
      <c:catAx>
        <c:axId val="700129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70014464"/>
        <c:crosses val="autoZero"/>
        <c:auto val="1"/>
        <c:lblAlgn val="ctr"/>
        <c:lblOffset val="100"/>
      </c:catAx>
      <c:valAx>
        <c:axId val="70014464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70012928"/>
        <c:crosses val="autoZero"/>
        <c:crossBetween val="between"/>
        <c:majorUnit val="0.2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prstClr val="black"/>
              </a:solidFill>
            </a:ln>
          </c:spPr>
          <c:val>
            <c:numRef>
              <c:f>List1!$G$2:$G$10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</c:numCache>
            </c:numRef>
          </c:val>
        </c:ser>
        <c:axId val="70055808"/>
        <c:axId val="70057344"/>
      </c:barChart>
      <c:catAx>
        <c:axId val="70055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70057344"/>
        <c:crosses val="autoZero"/>
        <c:auto val="1"/>
        <c:lblAlgn val="ctr"/>
        <c:lblOffset val="100"/>
      </c:catAx>
      <c:valAx>
        <c:axId val="70057344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70055808"/>
        <c:crosses val="autoZero"/>
        <c:crossBetween val="between"/>
        <c:majorUnit val="0.2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15285-0B1F-43FC-A238-692215E02317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829E9-5A5C-4095-8C3C-2F15F520A3C7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7AB76-F2FF-415B-8532-63E1C14C1C4D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20.10.2015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hyperlink" Target="http://upload.wikimedia.org/wikipedia/commons/3/3d/Tristan_Map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348" h="1368">
                <a:moveTo>
                  <a:pt x="1141" y="0"/>
                </a:moveTo>
                <a:cubicBezTo>
                  <a:pt x="1088" y="6"/>
                  <a:pt x="1043" y="25"/>
                  <a:pt x="991" y="33"/>
                </a:cubicBezTo>
                <a:cubicBezTo>
                  <a:pt x="961" y="53"/>
                  <a:pt x="981" y="41"/>
                  <a:pt x="930" y="66"/>
                </a:cubicBezTo>
                <a:cubicBezTo>
                  <a:pt x="918" y="72"/>
                  <a:pt x="908" y="81"/>
                  <a:pt x="897" y="88"/>
                </a:cubicBezTo>
                <a:cubicBezTo>
                  <a:pt x="892" y="92"/>
                  <a:pt x="881" y="99"/>
                  <a:pt x="881" y="99"/>
                </a:cubicBezTo>
                <a:cubicBezTo>
                  <a:pt x="875" y="117"/>
                  <a:pt x="869" y="123"/>
                  <a:pt x="881" y="144"/>
                </a:cubicBezTo>
                <a:cubicBezTo>
                  <a:pt x="888" y="156"/>
                  <a:pt x="918" y="163"/>
                  <a:pt x="930" y="166"/>
                </a:cubicBezTo>
                <a:cubicBezTo>
                  <a:pt x="976" y="177"/>
                  <a:pt x="1023" y="194"/>
                  <a:pt x="1069" y="199"/>
                </a:cubicBezTo>
                <a:cubicBezTo>
                  <a:pt x="1091" y="201"/>
                  <a:pt x="1113" y="203"/>
                  <a:pt x="1135" y="205"/>
                </a:cubicBezTo>
                <a:cubicBezTo>
                  <a:pt x="1159" y="207"/>
                  <a:pt x="1183" y="208"/>
                  <a:pt x="1207" y="210"/>
                </a:cubicBezTo>
                <a:cubicBezTo>
                  <a:pt x="1216" y="214"/>
                  <a:pt x="1225" y="218"/>
                  <a:pt x="1235" y="221"/>
                </a:cubicBezTo>
                <a:cubicBezTo>
                  <a:pt x="1248" y="225"/>
                  <a:pt x="1274" y="232"/>
                  <a:pt x="1274" y="232"/>
                </a:cubicBezTo>
                <a:cubicBezTo>
                  <a:pt x="1300" y="250"/>
                  <a:pt x="1296" y="282"/>
                  <a:pt x="1274" y="304"/>
                </a:cubicBezTo>
                <a:cubicBezTo>
                  <a:pt x="1245" y="333"/>
                  <a:pt x="1202" y="357"/>
                  <a:pt x="1163" y="371"/>
                </a:cubicBezTo>
                <a:cubicBezTo>
                  <a:pt x="1135" y="392"/>
                  <a:pt x="1102" y="420"/>
                  <a:pt x="1069" y="432"/>
                </a:cubicBezTo>
                <a:cubicBezTo>
                  <a:pt x="1044" y="456"/>
                  <a:pt x="1022" y="475"/>
                  <a:pt x="1002" y="504"/>
                </a:cubicBezTo>
                <a:cubicBezTo>
                  <a:pt x="1022" y="616"/>
                  <a:pt x="1267" y="613"/>
                  <a:pt x="1335" y="614"/>
                </a:cubicBezTo>
                <a:cubicBezTo>
                  <a:pt x="1488" y="617"/>
                  <a:pt x="1641" y="618"/>
                  <a:pt x="1794" y="620"/>
                </a:cubicBezTo>
                <a:cubicBezTo>
                  <a:pt x="1910" y="624"/>
                  <a:pt x="2020" y="627"/>
                  <a:pt x="2132" y="653"/>
                </a:cubicBezTo>
                <a:cubicBezTo>
                  <a:pt x="2225" y="713"/>
                  <a:pt x="2112" y="646"/>
                  <a:pt x="2199" y="681"/>
                </a:cubicBezTo>
                <a:cubicBezTo>
                  <a:pt x="2230" y="693"/>
                  <a:pt x="2253" y="717"/>
                  <a:pt x="2287" y="725"/>
                </a:cubicBezTo>
                <a:cubicBezTo>
                  <a:pt x="2303" y="749"/>
                  <a:pt x="2322" y="770"/>
                  <a:pt x="2332" y="797"/>
                </a:cubicBezTo>
                <a:cubicBezTo>
                  <a:pt x="2348" y="886"/>
                  <a:pt x="2314" y="917"/>
                  <a:pt x="2254" y="969"/>
                </a:cubicBezTo>
                <a:cubicBezTo>
                  <a:pt x="2186" y="1029"/>
                  <a:pt x="2125" y="1088"/>
                  <a:pt x="2038" y="1124"/>
                </a:cubicBezTo>
                <a:cubicBezTo>
                  <a:pt x="1936" y="1166"/>
                  <a:pt x="1820" y="1182"/>
                  <a:pt x="1711" y="1196"/>
                </a:cubicBezTo>
                <a:cubicBezTo>
                  <a:pt x="1565" y="1262"/>
                  <a:pt x="1426" y="1260"/>
                  <a:pt x="1263" y="1262"/>
                </a:cubicBezTo>
                <a:cubicBezTo>
                  <a:pt x="944" y="1265"/>
                  <a:pt x="624" y="1266"/>
                  <a:pt x="305" y="1268"/>
                </a:cubicBezTo>
                <a:cubicBezTo>
                  <a:pt x="253" y="1276"/>
                  <a:pt x="211" y="1293"/>
                  <a:pt x="161" y="1301"/>
                </a:cubicBezTo>
                <a:cubicBezTo>
                  <a:pt x="132" y="1314"/>
                  <a:pt x="101" y="1321"/>
                  <a:pt x="72" y="1334"/>
                </a:cubicBezTo>
                <a:cubicBezTo>
                  <a:pt x="51" y="1343"/>
                  <a:pt x="26" y="1368"/>
                  <a:pt x="0" y="13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00047" y="0"/>
            <a:ext cx="204395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cs-CZ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661692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Šířka 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Užší 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38438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4229100" y="3757613"/>
            <a:ext cx="1514475" cy="674687"/>
          </a:xfrm>
          <a:prstGeom prst="wedgeRectCallout">
            <a:avLst>
              <a:gd name="adj1" fmla="val -211319"/>
              <a:gd name="adj2" fmla="val -13776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9344" y="2139006"/>
            <a:ext cx="3420678" cy="2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931214" y="2895345"/>
            <a:ext cx="5058228" cy="16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739" y="1491049"/>
            <a:ext cx="1752600" cy="56197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47616" y="965598"/>
            <a:ext cx="7743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kde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980303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binomické rozdělení: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74675" y="5633300"/>
            <a:ext cx="8103500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4: Změny frekvencí alel jsou největší při </a:t>
            </a:r>
            <a:r>
              <a:rPr lang="cs-CZ" sz="2400" i="1" dirty="0" smtClean="0">
                <a:solidFill>
                  <a:srgbClr val="E60000"/>
                </a:solidFill>
                <a:latin typeface="Arial" charset="0"/>
              </a:rPr>
              <a:t>p = q =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0,5.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059" y="832022"/>
            <a:ext cx="2695575" cy="6858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H="1">
            <a:off x="1285102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689653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1311" y="1612674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124" y="1612674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67904" y="3596767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13883" y="1175140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74675" y="5188458"/>
            <a:ext cx="8382423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5: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extinkce </a:t>
            </a:r>
            <a:endParaRPr lang="cs-CZ" sz="2400" u="sng" dirty="0" smtClean="0">
              <a:solidFill>
                <a:srgbClr val="E60000"/>
              </a:solidFill>
              <a:latin typeface="Arial" charset="0"/>
            </a:endParaRPr>
          </a:p>
          <a:p>
            <a:pPr algn="l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alely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85861" y="5032701"/>
            <a:ext cx="84295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6: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latin typeface="Arial" charset="0"/>
                <a:sym typeface="Symbol"/>
              </a:rPr>
              <a:t> p</a:t>
            </a:r>
            <a:r>
              <a:rPr lang="cs-CZ" sz="2000" dirty="0" smtClean="0">
                <a:latin typeface="Arial" charset="0"/>
              </a:rPr>
              <a:t>ravděpodobnost </a:t>
            </a:r>
            <a:r>
              <a:rPr lang="cs-CZ" sz="2000" dirty="0">
                <a:latin typeface="Arial" charset="0"/>
              </a:rPr>
              <a:t>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6" name="Obrázek 15" descr="popg1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49787" y="751115"/>
            <a:ext cx="4320540" cy="3333750"/>
          </a:xfrm>
          <a:prstGeom prst="rect">
            <a:avLst/>
          </a:prstGeom>
        </p:spPr>
      </p:pic>
      <p:pic>
        <p:nvPicPr>
          <p:cNvPr id="17" name="Obrázek 16" descr="popg2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47616" y="751115"/>
            <a:ext cx="4320540" cy="3333750"/>
          </a:xfrm>
          <a:prstGeom prst="rect">
            <a:avLst/>
          </a:prstGeom>
        </p:spPr>
      </p:pic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2553607" y="3897086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baseline="-25000" dirty="0" smtClean="0">
                <a:latin typeface="Arial" charset="0"/>
              </a:rPr>
              <a:t>0</a:t>
            </a:r>
            <a:r>
              <a:rPr lang="cs-CZ" sz="1600" dirty="0" smtClean="0">
                <a:latin typeface="Arial" charset="0"/>
              </a:rPr>
              <a:t> = 0,2 </a:t>
            </a:r>
            <a:r>
              <a:rPr lang="cs-CZ" sz="1600" dirty="0" smtClean="0">
                <a:latin typeface="Arial" charset="0"/>
                <a:sym typeface="Symbol"/>
              </a:rPr>
              <a:t> vyšší pravděpodobnost extinkce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auto">
          <a:xfrm>
            <a:off x="6265636" y="1730829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baseline="-25000" dirty="0" smtClean="0">
                <a:latin typeface="Arial" charset="0"/>
              </a:rPr>
              <a:t>0</a:t>
            </a:r>
            <a:r>
              <a:rPr lang="cs-CZ" sz="1600" dirty="0" smtClean="0">
                <a:latin typeface="Arial" charset="0"/>
              </a:rPr>
              <a:t> = 0,8 </a:t>
            </a:r>
            <a:r>
              <a:rPr lang="cs-CZ" sz="1600" dirty="0" smtClean="0">
                <a:latin typeface="Arial" charset="0"/>
                <a:sym typeface="Symbol"/>
              </a:rPr>
              <a:t> vyšší pravděpodobnost fixace</a:t>
            </a:r>
            <a:endParaRPr lang="cs-CZ" sz="16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296209"/>
            <a:ext cx="45849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smtClean="0">
                <a:solidFill>
                  <a:sysClr val="windowText" lastClr="000000"/>
                </a:solidFill>
                <a:latin typeface="Arial" charset="0"/>
              </a:rPr>
              <a:t>Průměrná </a:t>
            </a:r>
            <a:r>
              <a:rPr lang="cs-CZ" sz="2400" dirty="0">
                <a:solidFill>
                  <a:sysClr val="windowText" lastClr="000000"/>
                </a:solidFill>
                <a:latin typeface="Arial" charset="0"/>
              </a:rPr>
              <a:t>doba </a:t>
            </a:r>
            <a:r>
              <a:rPr lang="cs-CZ" sz="2400" dirty="0" smtClean="0">
                <a:solidFill>
                  <a:sysClr val="windowText" lastClr="000000"/>
                </a:solidFill>
                <a:latin typeface="Arial" charset="0"/>
              </a:rPr>
              <a:t>fixace/extinkce?</a:t>
            </a:r>
            <a:endParaRPr lang="cs-CZ" sz="24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96875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doba fixace/extinkce alely různá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3692422" y="2102811"/>
            <a:ext cx="4364813" cy="3017383"/>
            <a:chOff x="3390581" y="1783215"/>
            <a:chExt cx="4364813" cy="301738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4064296" y="1109500"/>
              <a:ext cx="3017383" cy="436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Přímá spojovací čára 34"/>
            <p:cNvCxnSpPr/>
            <p:nvPr/>
          </p:nvCxnSpPr>
          <p:spPr>
            <a:xfrm>
              <a:off x="3918858" y="2688771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rot="5400000">
              <a:off x="4876801" y="3570515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740093"/>
            <a:ext cx="688521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7: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Průměrná doba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fixace nové alely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65150" y="417513"/>
            <a:ext cx="5323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Průměrná 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doba 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fixace (</a:t>
            </a:r>
            <a:r>
              <a:rPr lang="cs-CZ" sz="2000" dirty="0" err="1" smtClean="0">
                <a:solidFill>
                  <a:sysClr val="windowText" lastClr="000000"/>
                </a:solidFill>
                <a:latin typeface="Arial" charset="0"/>
              </a:rPr>
              <a:t>Kimura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ysClr val="windowText" lastClr="000000"/>
                </a:solidFill>
                <a:latin typeface="Arial" charset="0"/>
              </a:rPr>
              <a:t>&amp;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Arial" charset="0"/>
              </a:rPr>
              <a:t>Ohta</a:t>
            </a:r>
            <a:r>
              <a:rPr lang="en-US" sz="2000" dirty="0" smtClean="0">
                <a:solidFill>
                  <a:sysClr val="windowText" lastClr="000000"/>
                </a:solidFill>
                <a:latin typeface="Arial" charset="0"/>
              </a:rPr>
              <a:t> 1969)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65150" y="1094323"/>
            <a:ext cx="3033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Průměrná 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doba 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extinkce: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319088"/>
            <a:ext cx="2581275" cy="619125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6457" y="1008516"/>
            <a:ext cx="1466850" cy="619125"/>
          </a:xfrm>
          <a:prstGeom prst="rect">
            <a:avLst/>
          </a:prstGeom>
          <a:noFill/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65150" y="1812780"/>
            <a:ext cx="14847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 smtClean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 = 0,5: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2369684"/>
            <a:ext cx="2095500" cy="447675"/>
          </a:xfrm>
          <a:prstGeom prst="rect">
            <a:avLst/>
          </a:prstGeom>
          <a:noFill/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150" y="3500066"/>
            <a:ext cx="13756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 smtClean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cs-CZ" sz="2000" smtClean="0">
                <a:solidFill>
                  <a:sysClr val="windowText" lastClr="000000"/>
                </a:solidFill>
                <a:latin typeface="Arial" charset="0"/>
                <a:sym typeface="Symbol"/>
              </a:rPr>
              <a:t></a:t>
            </a:r>
            <a:r>
              <a:rPr lang="cs-CZ" sz="2000" smtClean="0">
                <a:solidFill>
                  <a:sysClr val="windowText" lastClr="000000"/>
                </a:solidFill>
                <a:latin typeface="Arial" charset="0"/>
              </a:rPr>
              <a:t> 0: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4082142"/>
            <a:ext cx="1038225" cy="447675"/>
          </a:xfrm>
          <a:prstGeom prst="rect">
            <a:avLst/>
          </a:prstGeom>
          <a:noFill/>
        </p:spPr>
      </p:pic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5738887" y="2028653"/>
            <a:ext cx="952869" cy="451266"/>
          </a:xfrm>
          <a:prstGeom prst="wedgeRectCallout">
            <a:avLst>
              <a:gd name="adj1" fmla="val -13510"/>
              <a:gd name="adj2" fmla="val 16562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2,77</a:t>
            </a:r>
            <a:r>
              <a:rPr lang="cs-CZ" sz="1600" i="1" dirty="0" smtClean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2799744" y="1876253"/>
            <a:ext cx="952869" cy="451266"/>
          </a:xfrm>
          <a:prstGeom prst="wedgeRectCallout">
            <a:avLst>
              <a:gd name="adj1" fmla="val 72171"/>
              <a:gd name="adj2" fmla="val 3295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4</a:t>
            </a:r>
            <a:r>
              <a:rPr lang="cs-CZ" sz="1600" i="1" dirty="0" smtClean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65150" y="319088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8: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ztráta variability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v démech.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80621" y="6121101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drift 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/>
              </a:rPr>
              <a:t>tunel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1924" y="1121088"/>
            <a:ext cx="1979720" cy="657359"/>
          </a:xfrm>
          <a:prstGeom prst="rect">
            <a:avLst/>
          </a:prstGeom>
          <a:noFill/>
        </p:spPr>
      </p:pic>
      <p:grpSp>
        <p:nvGrpSpPr>
          <p:cNvPr id="33" name="Skupina 32"/>
          <p:cNvGrpSpPr>
            <a:grpSpLocks noChangeAspect="1"/>
          </p:cNvGrpSpPr>
          <p:nvPr/>
        </p:nvGrpSpPr>
        <p:grpSpPr>
          <a:xfrm>
            <a:off x="854173" y="1869743"/>
            <a:ext cx="6185820" cy="3985990"/>
            <a:chOff x="1084992" y="1337385"/>
            <a:chExt cx="6612443" cy="4260895"/>
          </a:xfrm>
        </p:grpSpPr>
        <p:graphicFrame>
          <p:nvGraphicFramePr>
            <p:cNvPr id="24" name="Graf 23"/>
            <p:cNvGraphicFramePr/>
            <p:nvPr/>
          </p:nvGraphicFramePr>
          <p:xfrm>
            <a:off x="1505737" y="1337385"/>
            <a:ext cx="5480990" cy="3882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ovéPole 24"/>
            <p:cNvSpPr txBox="1"/>
            <p:nvPr/>
          </p:nvSpPr>
          <p:spPr>
            <a:xfrm rot="16200000">
              <a:off x="157815" y="2956262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H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t</a:t>
              </a:r>
              <a:endParaRPr lang="cs-CZ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684233" y="52289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t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791418" y="2610035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N</a:t>
              </a:r>
              <a:r>
                <a:rPr lang="cs-CZ" dirty="0" smtClean="0"/>
                <a:t> = 100</a:t>
              </a:r>
              <a:endParaRPr lang="cs-CZ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93550" y="3463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N</a:t>
              </a:r>
              <a:r>
                <a:rPr lang="cs-CZ" dirty="0" smtClean="0"/>
                <a:t> = 50</a:t>
              </a:r>
              <a:endParaRPr lang="cs-CZ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793550" y="4343527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N</a:t>
              </a:r>
              <a:r>
                <a:rPr lang="cs-CZ" dirty="0" smtClean="0"/>
                <a:t> = 20</a:t>
              </a:r>
              <a:endParaRPr lang="cs-CZ" dirty="0"/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1535837" y="1251750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Ztráta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generacích: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</a:t>
            </a:r>
            <a:r>
              <a:rPr lang="cs-CZ" sz="1600" dirty="0" smtClean="0">
                <a:latin typeface="Arial" charset="0"/>
              </a:rPr>
              <a:t>frekvenci…</a:t>
            </a:r>
            <a:endParaRPr lang="cs-CZ" sz="1600" dirty="0">
              <a:latin typeface="Arial" charset="0"/>
            </a:endParaRP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4675" y="5710937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9: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Drift vede k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mezi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démy.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1813" y="328156"/>
            <a:ext cx="84978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 skutečnosti pravděpodobnosti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05017" y="3116062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033" y="319088"/>
            <a:ext cx="4706530" cy="63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2379184" y="319088"/>
            <a:ext cx="2257074" cy="700293"/>
          </a:xfrm>
          <a:prstGeom prst="wedgeRectCallout">
            <a:avLst>
              <a:gd name="adj1" fmla="val 57893"/>
              <a:gd name="adj2" fmla="val 238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N</a:t>
            </a:r>
            <a:r>
              <a:rPr lang="cs-CZ" sz="1600" dirty="0" smtClean="0">
                <a:latin typeface="Arial" charset="0"/>
              </a:rPr>
              <a:t> = 2</a:t>
            </a:r>
          </a:p>
          <a:p>
            <a:pPr algn="ctr"/>
            <a:r>
              <a:rPr lang="cs-CZ" sz="1600" dirty="0" smtClean="0">
                <a:latin typeface="Arial" charset="0"/>
              </a:rPr>
              <a:t>(4 gamety v generaci)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5677555" y="6251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dirty="0" smtClean="0">
                <a:latin typeface="Arial" charset="0"/>
              </a:rPr>
              <a:t> = </a:t>
            </a:r>
            <a:r>
              <a:rPr lang="cs-CZ" sz="1600" i="1" dirty="0" smtClean="0">
                <a:latin typeface="Arial" charset="0"/>
              </a:rPr>
              <a:t>q</a:t>
            </a:r>
            <a:r>
              <a:rPr lang="cs-CZ" sz="1600" dirty="0" smtClean="0">
                <a:latin typeface="Arial" charset="0"/>
              </a:rPr>
              <a:t> = 0,5</a:t>
            </a:r>
            <a:endParaRPr lang="cs-CZ" sz="1600" dirty="0">
              <a:latin typeface="Arial" charset="0"/>
            </a:endParaRPr>
          </a:p>
        </p:txBody>
      </p:sp>
      <p:sp>
        <p:nvSpPr>
          <p:cNvPr id="9" name="Šipka dolů 8"/>
          <p:cNvSpPr/>
          <p:nvPr/>
        </p:nvSpPr>
        <p:spPr>
          <a:xfrm>
            <a:off x="4865915" y="55081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0800000">
            <a:off x="3331028" y="5584371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0800000">
            <a:off x="6455227" y="55843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0: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2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10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20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40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rift7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938784" y="999744"/>
            <a:ext cx="7266432" cy="4858512"/>
          </a:xfrm>
          <a:prstGeom prst="rect">
            <a:avLst/>
          </a:prstGeom>
        </p:spPr>
      </p:pic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6711698" y="12347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baseline="-25000" dirty="0" smtClean="0">
                <a:latin typeface="Arial" charset="0"/>
              </a:rPr>
              <a:t>0</a:t>
            </a:r>
            <a:r>
              <a:rPr lang="cs-CZ" sz="2000" dirty="0" smtClean="0">
                <a:latin typeface="Arial" charset="0"/>
              </a:rPr>
              <a:t> = 0,1</a:t>
            </a:r>
            <a:endParaRPr lang="cs-CZ" sz="2000" dirty="0">
              <a:latin typeface="Arial" charset="0"/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139698" y="1974999"/>
            <a:ext cx="1321959" cy="513954"/>
          </a:xfrm>
          <a:prstGeom prst="wedgeRectCallout">
            <a:avLst>
              <a:gd name="adj1" fmla="val -8414"/>
              <a:gd name="adj2" fmla="val 11341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baseline="-25000" dirty="0" smtClean="0">
                <a:latin typeface="Arial" charset="0"/>
              </a:rPr>
              <a:t>0</a:t>
            </a:r>
            <a:r>
              <a:rPr lang="cs-CZ" sz="2000" dirty="0" smtClean="0">
                <a:latin typeface="Arial" charset="0"/>
              </a:rPr>
              <a:t> = 0,5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680" y="176682"/>
            <a:ext cx="4540757" cy="653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</a:t>
            </a:r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069771" y="956558"/>
            <a:ext cx="2977242" cy="57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63789" y="319088"/>
            <a:ext cx="4976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ztráta variability v každé generaci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571550" y="2094027"/>
            <a:ext cx="2169677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 smtClean="0">
                <a:latin typeface="Arial" charset="0"/>
              </a:rPr>
              <a:t>v ½ populací alela </a:t>
            </a:r>
            <a:r>
              <a:rPr lang="cs-CZ" i="1" dirty="0" smtClean="0">
                <a:latin typeface="Arial" charset="0"/>
              </a:rPr>
              <a:t>A</a:t>
            </a:r>
            <a:r>
              <a:rPr lang="cs-CZ" dirty="0" smtClean="0">
                <a:latin typeface="Arial" charset="0"/>
              </a:rPr>
              <a:t> fixována nebo ztracena</a:t>
            </a:r>
            <a:endParaRPr lang="cs-CZ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4675" y="319088"/>
            <a:ext cx="8154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</a:t>
            </a:r>
            <a:r>
              <a:rPr lang="cs-CZ" sz="2000" dirty="0" smtClean="0">
                <a:latin typeface="Arial" charset="0"/>
              </a:rPr>
              <a:t>):</a:t>
            </a:r>
          </a:p>
          <a:p>
            <a:pPr algn="l">
              <a:spcAft>
                <a:spcPts val="600"/>
              </a:spcAft>
            </a:pP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</a:t>
            </a:r>
            <a:r>
              <a:rPr lang="cs-CZ" sz="2000" dirty="0" smtClean="0">
                <a:latin typeface="Arial" charset="0"/>
              </a:rPr>
              <a:t>populaci</a:t>
            </a: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66" y="3416066"/>
            <a:ext cx="3203236" cy="2508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6574971" y="1910891"/>
            <a:ext cx="710389" cy="3227166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  <a:endParaRPr lang="cs-CZ" sz="1600" dirty="0" smtClean="0">
              <a:latin typeface="Arial" charset="0"/>
            </a:endParaRPr>
          </a:p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dirty="0" smtClean="0">
                <a:latin typeface="Arial" charset="0"/>
              </a:rPr>
              <a:t> </a:t>
            </a:r>
            <a:r>
              <a:rPr lang="cs-CZ" sz="1600" dirty="0">
                <a:latin typeface="Arial" charset="0"/>
              </a:rPr>
              <a:t>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06980" y="2551227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  <p:sp>
        <p:nvSpPr>
          <p:cNvPr id="12" name="Elipsa 11"/>
          <p:cNvSpPr/>
          <p:nvPr/>
        </p:nvSpPr>
        <p:spPr>
          <a:xfrm>
            <a:off x="6346372" y="2057400"/>
            <a:ext cx="360000" cy="360000"/>
          </a:xfrm>
          <a:prstGeom prst="ellipse">
            <a:avLst/>
          </a:prstGeom>
          <a:noFill/>
          <a:ln w="5715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930780" y="1636827"/>
            <a:ext cx="1102877" cy="681830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první fixace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68000"/>
            <a:ext cx="5532120" cy="43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74675" y="31908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(1956)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data souhlasí s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teoretickou predikcí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368000"/>
            <a:ext cx="565785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 smtClean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(1956):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II.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</a:t>
            </a:r>
            <a:r>
              <a:rPr lang="cs-CZ" sz="1600" dirty="0" smtClean="0">
                <a:latin typeface="Arial" charset="0"/>
              </a:rPr>
              <a:t>populace = „hrdlo láhve“</a:t>
            </a:r>
            <a:r>
              <a:rPr lang="en-US" sz="1600" dirty="0" smtClean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847" y="347663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  <a:endParaRPr lang="cs-CZ" sz="2400" b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74675" y="841818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</a:t>
            </a:r>
            <a:r>
              <a:rPr lang="cs-CZ" sz="2000" dirty="0" smtClean="0">
                <a:latin typeface="Arial" charset="0"/>
              </a:rPr>
              <a:t>závisí </a:t>
            </a:r>
            <a:r>
              <a:rPr lang="cs-CZ" sz="2000" dirty="0">
                <a:latin typeface="Arial" charset="0"/>
              </a:rPr>
              <a:t>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</a:t>
            </a:r>
            <a:r>
              <a:rPr lang="cs-CZ" sz="2000" dirty="0" smtClean="0">
                <a:latin typeface="Arial" charset="0"/>
              </a:rPr>
              <a:t>trvání </a:t>
            </a:r>
            <a:r>
              <a:rPr lang="cs-CZ" sz="2000" dirty="0" err="1" smtClean="0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74675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míra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variability odlišná pro různé genetické 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1033677" y="94353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77102" y="293584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48540" y="106418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86540" y="311840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81777" y="170712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74675" y="4512859"/>
            <a:ext cx="81422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</a:t>
            </a:r>
            <a:r>
              <a:rPr lang="cs-CZ" sz="2000" dirty="0" smtClean="0">
                <a:latin typeface="Arial" charset="0"/>
              </a:rPr>
              <a:t>ostrova)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vlivem </a:t>
            </a:r>
            <a:r>
              <a:rPr lang="cs-CZ" sz="2000" dirty="0">
                <a:latin typeface="Arial" charset="0"/>
              </a:rPr>
              <a:t>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jiné </a:t>
            </a:r>
            <a:r>
              <a:rPr lang="cs-CZ" sz="2000" dirty="0">
                <a:latin typeface="Arial" charset="0"/>
                <a:sym typeface="Symbol" pitchFamily="18" charset="2"/>
              </a:rPr>
              <a:t>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562651" y="2988905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801956" y="2938509"/>
            <a:ext cx="2818262" cy="1003176"/>
          </a:xfrm>
          <a:prstGeom prst="wedgeRectCallout">
            <a:avLst>
              <a:gd name="adj1" fmla="val -41537"/>
              <a:gd name="adj2" fmla="val 80509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73952" y="4580878"/>
            <a:ext cx="2452797" cy="835980"/>
          </a:xfrm>
          <a:prstGeom prst="wedgeRectCallout">
            <a:avLst>
              <a:gd name="adj1" fmla="val -64748"/>
              <a:gd name="adj2" fmla="val -315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138452" y="2805113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632" name="AutoShape 48"/>
          <p:cNvSpPr>
            <a:spLocks noChangeArrowheads="1"/>
          </p:cNvSpPr>
          <p:nvPr/>
        </p:nvSpPr>
        <p:spPr bwMode="auto">
          <a:xfrm>
            <a:off x="4042547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2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138452" y="2805113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5798536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42547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617" y="1426029"/>
            <a:ext cx="6399156" cy="43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7065283" y="2482396"/>
            <a:ext cx="1654175" cy="642938"/>
          </a:xfrm>
          <a:prstGeom prst="wedgeRectCallout">
            <a:avLst>
              <a:gd name="adj1" fmla="val -158558"/>
              <a:gd name="adj2" fmla="val -8186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exploze vulkánu Toba?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  <a:endParaRPr lang="cs-CZ" sz="24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30" y="2484423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67" y="2836008"/>
            <a:ext cx="5008701" cy="3559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4675" y="1081382"/>
            <a:ext cx="8058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73 000 let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7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15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kg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magmatu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toho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800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sopečného popela)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80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18 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  <a:endParaRPr lang="cs-CZ" sz="24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4675" y="319088"/>
            <a:ext cx="79594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hypotéza: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 subsaharské Africe během 100 000 let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2000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Karmin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(2015):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před 5 000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lety,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ale jen 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574" y="1561965"/>
            <a:ext cx="5515655" cy="515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>
            <a:off x="3537857" y="1502229"/>
            <a:ext cx="1545772" cy="395151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577262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/>
            </a:r>
            <a:br>
              <a:rPr lang="cs-CZ" sz="1800" dirty="0" smtClean="0">
                <a:latin typeface="Arial" charset="0"/>
                <a:sym typeface="Symbol" pitchFamily="18" charset="2"/>
              </a:rPr>
            </a:br>
            <a:r>
              <a:rPr lang="cs-CZ" sz="18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18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1800" dirty="0" smtClean="0">
                <a:latin typeface="Arial" charset="0"/>
                <a:sym typeface="Symbol"/>
              </a:rPr>
              <a:t> </a:t>
            </a:r>
            <a:r>
              <a:rPr lang="cs-CZ" sz="18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18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18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75" y="311505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20" y="3285870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1851</a:t>
            </a:r>
            <a:r>
              <a:rPr lang="cs-CZ" dirty="0">
                <a:latin typeface="Arial" charset="0"/>
                <a:sym typeface="Symbol" pitchFamily="18" charset="2"/>
              </a:rPr>
              <a:t>: příjezd </a:t>
            </a:r>
            <a:r>
              <a:rPr lang="cs-CZ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1853</a:t>
            </a:r>
            <a:r>
              <a:rPr lang="cs-CZ" dirty="0">
                <a:latin typeface="Arial" charset="0"/>
                <a:sym typeface="Symbol" pitchFamily="18" charset="2"/>
              </a:rPr>
              <a:t>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1856</a:t>
            </a:r>
            <a:r>
              <a:rPr lang="cs-CZ" dirty="0">
                <a:latin typeface="Arial" charset="0"/>
                <a:sym typeface="Symbol" pitchFamily="18" charset="2"/>
              </a:rPr>
              <a:t>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</a:t>
            </a:r>
            <a:r>
              <a:rPr lang="cs-CZ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dirty="0">
                <a:latin typeface="Arial" charset="0"/>
                <a:sym typeface="Symbol" pitchFamily="18" charset="2"/>
              </a:rPr>
              <a:t>dalších 45 lidí s </a:t>
            </a:r>
            <a:r>
              <a:rPr lang="cs-CZ" dirty="0" smtClean="0">
                <a:latin typeface="Arial" charset="0"/>
                <a:sym typeface="Symbol" pitchFamily="18" charset="2"/>
              </a:rPr>
              <a:t>   </a:t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11178" y="390936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136952" y="500974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829705" y="2710249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snížení vlivu jedince  1 a 2</a:t>
            </a:r>
            <a:endParaRPr lang="cs-CZ" sz="1600" dirty="0">
              <a:latin typeface="Arial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812334" y="2643473"/>
            <a:ext cx="1084163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zvýšení u  3,4,9,10</a:t>
            </a:r>
            <a:r>
              <a:rPr lang="cs-CZ" sz="1600" dirty="0" smtClean="0">
                <a:latin typeface="Arial" charset="0"/>
              </a:rPr>
              <a:t>,</a:t>
            </a:r>
            <a:br>
              <a:rPr lang="cs-CZ" sz="1600" dirty="0" smtClean="0">
                <a:latin typeface="Arial" charset="0"/>
              </a:rPr>
            </a:br>
            <a:r>
              <a:rPr lang="cs-CZ" sz="1600" dirty="0" smtClean="0">
                <a:latin typeface="Arial" charset="0"/>
              </a:rPr>
              <a:t>11,17,18</a:t>
            </a:r>
            <a:endParaRPr lang="cs-CZ" sz="1600" dirty="0">
              <a:latin typeface="Arial" charset="0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54227" y="5395784"/>
            <a:ext cx="1795849" cy="605480"/>
          </a:xfrm>
          <a:prstGeom prst="wedgeRectCallout">
            <a:avLst>
              <a:gd name="adj1" fmla="val 41062"/>
              <a:gd name="adj2" fmla="val -1311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úplná ztráta  6,7,12-16,19,20</a:t>
            </a:r>
            <a:endParaRPr lang="cs-CZ" sz="1600" dirty="0">
              <a:latin typeface="Arial" charset="0"/>
            </a:endParaRP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799445" y="5778842"/>
            <a:ext cx="1118544" cy="577850"/>
          </a:xfrm>
          <a:prstGeom prst="wedgeRectCallout">
            <a:avLst>
              <a:gd name="adj1" fmla="val 163391"/>
              <a:gd name="adj2" fmla="val -5961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výrazná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4" y="157218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36526" y="237577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861182" y="34976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5230350" y="4234248"/>
            <a:ext cx="1421370" cy="815547"/>
          </a:xfrm>
          <a:prstGeom prst="wedgeRectCallout">
            <a:avLst>
              <a:gd name="adj1" fmla="val -61474"/>
              <a:gd name="adj2" fmla="val -1413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noví zakladatelé 21-26</a:t>
            </a:r>
            <a:endParaRPr lang="cs-CZ" sz="1600" dirty="0">
              <a:latin typeface="Arial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46893" y="140591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74675" y="319088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	</a:t>
            </a:r>
            <a:r>
              <a:rPr lang="cs-CZ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dirty="0" smtClean="0">
                <a:latin typeface="Arial" charset="0"/>
                <a:sym typeface="Symbol" pitchFamily="18" charset="2"/>
              </a:rPr>
              <a:t> </a:t>
            </a:r>
            <a:r>
              <a:rPr lang="cs-CZ" dirty="0" smtClean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dirty="0" smtClean="0">
                <a:latin typeface="Arial" charset="0"/>
                <a:sym typeface="Symbol" pitchFamily="18" charset="2"/>
              </a:rPr>
              <a:t>, </a:t>
            </a:r>
            <a:r>
              <a:rPr lang="cs-CZ" dirty="0">
                <a:latin typeface="Arial" charset="0"/>
                <a:sym typeface="Symbol" pitchFamily="18" charset="2"/>
              </a:rPr>
              <a:t>z nich 2 velmi staří („Island </a:t>
            </a:r>
            <a:r>
              <a:rPr lang="cs-CZ" dirty="0" smtClean="0">
                <a:latin typeface="Arial" charset="0"/>
                <a:sym typeface="Symbol" pitchFamily="18" charset="2"/>
              </a:rPr>
              <a:t/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	</a:t>
            </a:r>
            <a:r>
              <a:rPr lang="cs-CZ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dirty="0" smtClean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 smtClean="0">
                <a:latin typeface="Arial" charset="0"/>
                <a:sym typeface="Symbol" pitchFamily="18" charset="2"/>
              </a:rPr>
              <a:t>“) </a:t>
            </a:r>
            <a:r>
              <a:rPr lang="cs-CZ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 </a:t>
            </a:r>
            <a:r>
              <a:rPr lang="cs-CZ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 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snížení vlivu jedinců 9,10</a:t>
            </a:r>
            <a:endParaRPr lang="cs-CZ" sz="1600" dirty="0">
              <a:latin typeface="Arial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74675" y="616082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zvýšení u 3,4,22</a:t>
            </a:r>
            <a:endParaRPr lang="cs-CZ" sz="1600" dirty="0">
              <a:latin typeface="Arial" charset="0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7263"/>
              <a:gd name="adj2" fmla="val -117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úplná ztráta  21,24-26</a:t>
            </a:r>
            <a:endParaRPr lang="cs-CZ" sz="1600" dirty="0">
              <a:latin typeface="Arial" charset="0"/>
            </a:endParaRP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Simulace hodu mincí: pravděpodobnost, že padne hlava, stále 0,5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pokud v jedné generaci změna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4675" y="1487056"/>
            <a:ext cx="6884416" cy="661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 – 4 = A, 5 – 9 =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 </a:t>
            </a:r>
            <a:r>
              <a:rPr lang="cs-CZ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 0 – 3 = A, 4 – 9 = a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405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výběr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 (tabu incestu),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míra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46139" y="588901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4675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198909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74675" y="1219140"/>
            <a:ext cx="8577263" cy="4862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v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Dominikánské republice: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latin typeface="Arial" charset="0"/>
                <a:sym typeface="Symbol" pitchFamily="18" charset="2"/>
              </a:rPr>
              <a:t>několik 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ženami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5--reduktázu 2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tento 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)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  <a:endParaRPr lang="cs-CZ" sz="2000" dirty="0" smtClean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(= </a:t>
            </a:r>
            <a:r>
              <a:rPr lang="cs-CZ" sz="2000" dirty="0">
                <a:latin typeface="Arial" charset="0"/>
                <a:sym typeface="Symbol" pitchFamily="18" charset="2"/>
              </a:rPr>
              <a:t>„penis ve 12“)</a:t>
            </a:r>
          </a:p>
        </p:txBody>
      </p:sp>
      <p:pic>
        <p:nvPicPr>
          <p:cNvPr id="30725" name="Picture 10" descr="https://s3.amazonaws.com/luuux-original-files/bookmarklet_uploaded/dominican-republi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718" y="288369"/>
            <a:ext cx="2998573" cy="235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487827" y="29776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01343" y="4027714"/>
            <a:ext cx="3712028" cy="224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3262181" y="3319848"/>
            <a:ext cx="5702480" cy="3538152"/>
            <a:chOff x="3262181" y="3319848"/>
            <a:chExt cx="5702480" cy="3538152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572895" y="3319848"/>
              <a:ext cx="1198607" cy="399535"/>
            </a:xfrm>
            <a:prstGeom prst="wedgeRectCallout">
              <a:avLst>
                <a:gd name="adj1" fmla="val -22286"/>
                <a:gd name="adj2" fmla="val 11243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žádná LD</a:t>
              </a:r>
              <a:endParaRPr lang="cs-CZ" sz="1600" dirty="0">
                <a:latin typeface="Arial" charset="0"/>
              </a:endParaRP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6705597" y="3970638"/>
              <a:ext cx="1507527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velké rozdíly </a:t>
              </a:r>
              <a:br>
                <a:rPr lang="cs-CZ" sz="1600" dirty="0" smtClean="0">
                  <a:latin typeface="Arial" charset="0"/>
                </a:rPr>
              </a:br>
              <a:r>
                <a:rPr lang="cs-CZ" sz="1600" dirty="0" smtClean="0">
                  <a:latin typeface="Arial" charset="0"/>
                </a:rPr>
                <a:t>v LD</a:t>
              </a:r>
              <a:endParaRPr lang="cs-CZ" sz="1600" dirty="0">
                <a:latin typeface="Arial" charset="0"/>
              </a:endParaRP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3262181" y="6274315"/>
              <a:ext cx="1507527" cy="399535"/>
            </a:xfrm>
            <a:prstGeom prst="wedgeRectCallout">
              <a:avLst>
                <a:gd name="adj1" fmla="val 173342"/>
                <a:gd name="adj2" fmla="val 58822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= (</a:t>
              </a:r>
              <a:r>
                <a:rPr lang="cs-CZ" sz="1600" dirty="0" err="1" smtClean="0">
                  <a:latin typeface="Arial" charset="0"/>
                </a:rPr>
                <a:t>max</a:t>
              </a:r>
              <a:r>
                <a:rPr lang="cs-CZ" sz="1600" dirty="0" smtClean="0">
                  <a:latin typeface="Arial" charset="0"/>
                </a:rPr>
                <a:t>-min)/2</a:t>
              </a:r>
              <a:endParaRPr lang="cs-CZ" sz="1600" dirty="0">
                <a:latin typeface="Arial" charset="0"/>
              </a:endParaRP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4675" y="939407"/>
            <a:ext cx="8569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rodokmenového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koeficientu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náhodná vazbová nerovnováha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Př.1: 34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UK včetně 10 oblastí ve Skotsku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žádné rozdíly ve frekvencích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alel 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1136821"/>
            <a:ext cx="81121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Př.2: 3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 u člověka,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Kalábrie: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izolace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oblasti,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efekt zakladatele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homozygotních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jedinců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G6PD a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Med1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deficientní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muži 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neschopnost rozeznat červenou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vazbová nerovnováha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3" name="Šipka doprava 12"/>
          <p:cNvSpPr/>
          <p:nvPr/>
        </p:nvSpPr>
        <p:spPr>
          <a:xfrm>
            <a:off x="7809470" y="5445211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74675" y="900573"/>
            <a:ext cx="8112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Sardinie: také FE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enzymu G6PD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geny pro barevné vidění, ale v opačných směrech!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navíc v Kalábrii a na Sardinii LD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opačném směru  v rámci Itálie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jako celku bychom žádnou LD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nedetekovali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754129" y="510334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973247"/>
            <a:ext cx="83533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o konkrétní rovnováze rozhodují počáteční podmínky  drift hraje roli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hlavně zpočátku  blízko rovnovážného stavu jeho role minimální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 pro feromonový fenotyp,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ve velké populaci žádná LD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u samců žádná a u samic minimální rekombinace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při FE nebo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dočasná LD 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(DA) 	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všechny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nedochází ke ztrátě variability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132627" y="4745532"/>
            <a:ext cx="2624866" cy="1420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4675" y="319088"/>
            <a:ext cx="2817341" cy="5770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1308412485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7932671349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3015411710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1807423994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7920758357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3736600091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7746986550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6415792763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0550960346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9141250151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7247370152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1265391999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7528893189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8697754963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4246054033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9015865577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2861449386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0749401709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2518902498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9119225932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7579923803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5187887539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2213381050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1998528127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1158952112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6740719861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9972582077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6786720729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9876634982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5993693231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0,0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graphicFrame>
        <p:nvGraphicFramePr>
          <p:cNvPr id="3" name="Graf 2"/>
          <p:cNvGraphicFramePr/>
          <p:nvPr/>
        </p:nvGraphicFramePr>
        <p:xfrm>
          <a:off x="4114800" y="19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Šipka doprava 3"/>
          <p:cNvSpPr/>
          <p:nvPr/>
        </p:nvSpPr>
        <p:spPr>
          <a:xfrm>
            <a:off x="3537857" y="3026228"/>
            <a:ext cx="402771" cy="424543"/>
          </a:xfrm>
          <a:prstGeom prst="right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1219777"/>
            <a:ext cx="835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rekombinace, žádné DA páření  větší vliv FE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39" y="2153836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909779" y="4863865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(zde drift + rekombinace + systém páření)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40" y="2210921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08768" y="764783"/>
            <a:ext cx="6207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Náhodný výběr gamet z genofondu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sampling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error</a:t>
            </a:r>
            <a:r>
              <a:rPr lang="cs-CZ" sz="2000" dirty="0" smtClean="0">
                <a:latin typeface="Arial" charset="0"/>
              </a:rPr>
              <a:t>):</a:t>
            </a:r>
            <a:endParaRPr lang="cs-CZ" sz="2000" dirty="0">
              <a:latin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74675" y="4962448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</a:t>
            </a:r>
            <a:r>
              <a:rPr lang="cs-CZ" sz="2000" dirty="0" smtClean="0">
                <a:latin typeface="Arial" charset="0"/>
              </a:rPr>
              <a:t>frekvencí mezi </a:t>
            </a:r>
            <a:r>
              <a:rPr lang="cs-CZ" sz="2000" dirty="0">
                <a:latin typeface="Arial" charset="0"/>
              </a:rPr>
              <a:t>generacemi </a:t>
            </a:r>
            <a:endParaRPr lang="cs-CZ" sz="2000" dirty="0" smtClean="0">
              <a:latin typeface="Arial" charset="0"/>
            </a:endParaRPr>
          </a:p>
          <a:p>
            <a:pPr algn="ctr"/>
            <a:r>
              <a:rPr lang="cs-CZ" sz="2000" dirty="0" smtClean="0">
                <a:latin typeface="Arial" charset="0"/>
              </a:rPr>
              <a:t>=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)</a:t>
            </a:r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410584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populace: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4675" y="1262102"/>
            <a:ext cx="7723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HW populace –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výj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omezená velikost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žádné fluktuace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+ náhodné oplození, kompletní izolace (žádný tok genů), diskrétní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 generace (žádná věková struktura), žádná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74675" y="4553628"/>
            <a:ext cx="505843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2: Genetický drift nemá směr.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74675" y="3270906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1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: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Kolísání frekvencí alel je nepřímo úměrné 	      </a:t>
            </a:r>
            <a:br>
              <a:rPr lang="cs-CZ" sz="2400" dirty="0" smtClean="0">
                <a:solidFill>
                  <a:srgbClr val="E60000"/>
                </a:solidFill>
                <a:latin typeface="Arial" charset="0"/>
              </a:rPr>
            </a:b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velikosti populace.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5" name="Obrázek 4" descr="Simulace_mince_2.tif"/>
          <p:cNvPicPr>
            <a:picLocks noChangeAspect="1"/>
          </p:cNvPicPr>
          <p:nvPr/>
        </p:nvPicPr>
        <p:blipFill>
          <a:blip r:embed="rId2" cstate="print"/>
          <a:srcRect b="50115"/>
          <a:stretch>
            <a:fillRect/>
          </a:stretch>
        </p:blipFill>
        <p:spPr>
          <a:xfrm>
            <a:off x="574675" y="319085"/>
            <a:ext cx="3924605" cy="2507904"/>
          </a:xfrm>
          <a:prstGeom prst="rect">
            <a:avLst/>
          </a:prstGeom>
        </p:spPr>
      </p:pic>
      <p:pic>
        <p:nvPicPr>
          <p:cNvPr id="6" name="Obrázek 5" descr="Simulace_mince_2.tif"/>
          <p:cNvPicPr>
            <a:picLocks noChangeAspect="1"/>
          </p:cNvPicPr>
          <p:nvPr/>
        </p:nvPicPr>
        <p:blipFill>
          <a:blip r:embed="rId2" cstate="print"/>
          <a:srcRect t="51266"/>
          <a:stretch>
            <a:fillRect/>
          </a:stretch>
        </p:blipFill>
        <p:spPr>
          <a:xfrm>
            <a:off x="4698185" y="319088"/>
            <a:ext cx="3924605" cy="2450039"/>
          </a:xfrm>
          <a:prstGeom prst="rect">
            <a:avLst/>
          </a:prstGeom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11175" y="5427943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3: Při driftu neexistuje žádná tendence vrátit se </a:t>
            </a:r>
          </a:p>
          <a:p>
            <a:pPr algn="l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k původnímu stavu. Změny se v čase </a:t>
            </a:r>
            <a:r>
              <a:rPr lang="cs-CZ" sz="2400" u="sng" dirty="0" smtClean="0">
                <a:solidFill>
                  <a:srgbClr val="E60000"/>
                </a:solidFill>
                <a:latin typeface="Arial" charset="0"/>
              </a:rPr>
              <a:t>kumulují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1293</Words>
  <Application>Microsoft Office PowerPoint</Application>
  <PresentationFormat>Předvádění na obrazovce (4:3)</PresentationFormat>
  <Paragraphs>315</Paragraphs>
  <Slides>60</Slides>
  <Notes>24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246</cp:revision>
  <dcterms:created xsi:type="dcterms:W3CDTF">2014-09-23T15:47:53Z</dcterms:created>
  <dcterms:modified xsi:type="dcterms:W3CDTF">2015-10-20T20:02:57Z</dcterms:modified>
</cp:coreProperties>
</file>