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97" r:id="rId3"/>
    <p:sldId id="295" r:id="rId4"/>
    <p:sldId id="277" r:id="rId5"/>
    <p:sldId id="256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3" r:id="rId19"/>
    <p:sldId id="294" r:id="rId20"/>
    <p:sldId id="290" r:id="rId21"/>
    <p:sldId id="291" r:id="rId22"/>
    <p:sldId id="292" r:id="rId23"/>
    <p:sldId id="264" r:id="rId24"/>
    <p:sldId id="265" r:id="rId25"/>
    <p:sldId id="267" r:id="rId26"/>
    <p:sldId id="270" r:id="rId27"/>
    <p:sldId id="272" r:id="rId2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FF99"/>
    <a:srgbClr val="99FF33"/>
    <a:srgbClr val="FFFF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5687E-1221-4340-A2F7-BB6C40878F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8871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4FFBE-2834-4D03-AE8C-96E2C6900D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4273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15367-E530-4C19-81A2-133EBC4806D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0431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730C1-7FB5-4DD8-A0B6-34CF4C4B2F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430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98150-8382-4584-8B32-C22247F0D62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6848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95B47-4E23-4084-9117-128B113A3F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50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094B9-EE8B-489B-9AD5-B3E292D539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849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28844-76B1-455A-B709-0AB9CDB9561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3614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806A5-9EE7-40A4-B8C4-65F9AD24F04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9806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64EB1-6922-4BA0-BFC7-E329EDC0BF7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723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1A46F-42C3-4045-BEEF-283D106A4A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1099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C04DA-A283-4F81-88F7-D12D15D121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196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FB63333D-AA66-422E-9F3B-370D07071B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zdenek\Dokumenty\ENN_2011\Hlasy%20netopyru\Mmyo%2010.wav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zdenek\Dokumenty\ENN_2011\Hlasy%20netopyru\06_Mdau%2027.wav" TargetMode="Externa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wmf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zdenek\Dokumenty\ENN_2011\Hlasy%20netopyru\05_Eser%2049.wav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zdenek\Dokumenty\ENN_2011\Hlasy%20netopyru\02_Nnoc%2059.wav" TargetMode="Externa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zdenek\Dokumenty\ENN_2011\Hlasy%20netopyru\Pnat%2046.wav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zdenek\Dokumenty\ENN_2011\Hlasy%20netopyru\03_Ppip%2041.wav" TargetMode="Externa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2.jpeg"/><Relationship Id="rId2" Type="http://schemas.openxmlformats.org/officeDocument/2006/relationships/audio" Target="file:///C:\Documents%20and%20Settings\zdenek\Dokumenty\ENN_2011\Hlasy%20netopyru\08_Bbar%2039.wav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0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1.png"/><Relationship Id="rId4" Type="http://schemas.openxmlformats.org/officeDocument/2006/relationships/image" Target="../media/image81.jpeg"/><Relationship Id="rId9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zdenek\Dokumenty\ENN_2011\Hlasy%20netopyru\07_Paur%2036.wav" TargetMode="Externa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10" Type="http://schemas.openxmlformats.org/officeDocument/2006/relationships/image" Target="../media/image11.pn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zdenek\Dokumenty\ENN_2011\Hlasy%20netopyru\01_Rhip%2001.wav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wmf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chemeClr val="bg1"/>
                </a:solidFill>
              </a:rPr>
              <a:t>Naši netopýři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604838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chemeClr val="bg1"/>
                </a:solidFill>
              </a:rPr>
              <a:t>Letouni (Chiroptera)</a:t>
            </a:r>
          </a:p>
          <a:p>
            <a:pPr lvl="1" eaLnBrk="1" hangingPunct="1">
              <a:buFontTx/>
              <a:buNone/>
            </a:pPr>
            <a:endParaRPr lang="cs-CZ" altLang="cs-CZ" smtClean="0">
              <a:solidFill>
                <a:schemeClr val="bg1"/>
              </a:solidFill>
            </a:endParaRPr>
          </a:p>
        </p:txBody>
      </p:sp>
      <p:sp>
        <p:nvSpPr>
          <p:cNvPr id="3076" name="Text Box 18"/>
          <p:cNvSpPr txBox="1">
            <a:spLocks noChangeArrowheads="1"/>
          </p:cNvSpPr>
          <p:nvPr/>
        </p:nvSpPr>
        <p:spPr bwMode="auto">
          <a:xfrm>
            <a:off x="519113" y="3736975"/>
            <a:ext cx="81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Kaloni</a:t>
            </a:r>
          </a:p>
        </p:txBody>
      </p:sp>
      <p:sp>
        <p:nvSpPr>
          <p:cNvPr id="3077" name="Line 26"/>
          <p:cNvSpPr>
            <a:spLocks noChangeShapeType="1"/>
          </p:cNvSpPr>
          <p:nvPr/>
        </p:nvSpPr>
        <p:spPr bwMode="auto">
          <a:xfrm flipV="1">
            <a:off x="854075" y="2106613"/>
            <a:ext cx="42068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78" name="Line 27"/>
          <p:cNvSpPr>
            <a:spLocks noChangeShapeType="1"/>
          </p:cNvSpPr>
          <p:nvPr/>
        </p:nvSpPr>
        <p:spPr bwMode="auto">
          <a:xfrm>
            <a:off x="842963" y="2106613"/>
            <a:ext cx="11112" cy="7207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3079" name="Group 28"/>
          <p:cNvGrpSpPr>
            <a:grpSpLocks/>
          </p:cNvGrpSpPr>
          <p:nvPr/>
        </p:nvGrpSpPr>
        <p:grpSpPr bwMode="auto">
          <a:xfrm>
            <a:off x="3940175" y="2540000"/>
            <a:ext cx="1400175" cy="503238"/>
            <a:chOff x="1544" y="1979"/>
            <a:chExt cx="247" cy="663"/>
          </a:xfrm>
        </p:grpSpPr>
        <p:sp>
          <p:nvSpPr>
            <p:cNvPr id="3089" name="Line 29"/>
            <p:cNvSpPr>
              <a:spLocks noChangeShapeType="1"/>
            </p:cNvSpPr>
            <p:nvPr/>
          </p:nvSpPr>
          <p:spPr bwMode="auto">
            <a:xfrm>
              <a:off x="1544" y="1983"/>
              <a:ext cx="247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90" name="Line 30"/>
            <p:cNvSpPr>
              <a:spLocks noChangeShapeType="1"/>
            </p:cNvSpPr>
            <p:nvPr/>
          </p:nvSpPr>
          <p:spPr bwMode="auto">
            <a:xfrm>
              <a:off x="1544" y="2642"/>
              <a:ext cx="247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91" name="Line 31"/>
            <p:cNvSpPr>
              <a:spLocks noChangeShapeType="1"/>
            </p:cNvSpPr>
            <p:nvPr/>
          </p:nvSpPr>
          <p:spPr bwMode="auto">
            <a:xfrm>
              <a:off x="1544" y="1979"/>
              <a:ext cx="0" cy="659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080" name="Line 32"/>
          <p:cNvSpPr>
            <a:spLocks noChangeShapeType="1"/>
          </p:cNvSpPr>
          <p:nvPr/>
        </p:nvSpPr>
        <p:spPr bwMode="auto">
          <a:xfrm>
            <a:off x="854075" y="2827338"/>
            <a:ext cx="39211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81" name="Line 33"/>
          <p:cNvSpPr>
            <a:spLocks noChangeShapeType="1"/>
          </p:cNvSpPr>
          <p:nvPr/>
        </p:nvSpPr>
        <p:spPr bwMode="auto">
          <a:xfrm>
            <a:off x="463550" y="2466975"/>
            <a:ext cx="3905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82" name="Text Box 34"/>
          <p:cNvSpPr txBox="1">
            <a:spLocks noChangeArrowheads="1"/>
          </p:cNvSpPr>
          <p:nvPr/>
        </p:nvSpPr>
        <p:spPr bwMode="auto">
          <a:xfrm>
            <a:off x="5380038" y="2357438"/>
            <a:ext cx="2598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000">
                <a:solidFill>
                  <a:schemeClr val="bg1"/>
                </a:solidFill>
              </a:rPr>
              <a:t>Pteropodidae (kaloni)</a:t>
            </a:r>
          </a:p>
        </p:txBody>
      </p:sp>
      <p:sp>
        <p:nvSpPr>
          <p:cNvPr id="3083" name="Text Box 35"/>
          <p:cNvSpPr txBox="1">
            <a:spLocks noChangeArrowheads="1"/>
          </p:cNvSpPr>
          <p:nvPr/>
        </p:nvSpPr>
        <p:spPr bwMode="auto">
          <a:xfrm>
            <a:off x="5380038" y="2862263"/>
            <a:ext cx="37639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000">
                <a:solidFill>
                  <a:schemeClr val="bg1"/>
                </a:solidFill>
              </a:rPr>
              <a:t>Yinochiroptera („Rhinolophoidea“, vrápenci aj.)</a:t>
            </a:r>
          </a:p>
        </p:txBody>
      </p:sp>
      <p:sp>
        <p:nvSpPr>
          <p:cNvPr id="3084" name="Text Box 36"/>
          <p:cNvSpPr txBox="1">
            <a:spLocks noChangeArrowheads="1"/>
          </p:cNvSpPr>
          <p:nvPr/>
        </p:nvSpPr>
        <p:spPr bwMode="auto">
          <a:xfrm>
            <a:off x="1214438" y="1890713"/>
            <a:ext cx="6338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000">
                <a:solidFill>
                  <a:schemeClr val="bg1"/>
                </a:solidFill>
              </a:rPr>
              <a:t>Yangochiroptera (Vespertilionidea, Vespertiloniformes)</a:t>
            </a:r>
          </a:p>
        </p:txBody>
      </p:sp>
      <p:sp>
        <p:nvSpPr>
          <p:cNvPr id="3085" name="Text Box 37"/>
          <p:cNvSpPr txBox="1">
            <a:spLocks noChangeArrowheads="1"/>
          </p:cNvSpPr>
          <p:nvPr/>
        </p:nvSpPr>
        <p:spPr bwMode="auto">
          <a:xfrm>
            <a:off x="1203325" y="2646363"/>
            <a:ext cx="23606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000">
                <a:solidFill>
                  <a:schemeClr val="bg1"/>
                </a:solidFill>
              </a:rPr>
              <a:t>Yinpterochiroptera</a:t>
            </a:r>
          </a:p>
          <a:p>
            <a:r>
              <a:rPr lang="cs-CZ" altLang="cs-CZ" sz="2000">
                <a:solidFill>
                  <a:schemeClr val="bg1"/>
                </a:solidFill>
              </a:rPr>
              <a:t>(Pteropodidea, Pteropodiformes)</a:t>
            </a:r>
          </a:p>
        </p:txBody>
      </p:sp>
      <p:sp>
        <p:nvSpPr>
          <p:cNvPr id="3086" name="Line 38"/>
          <p:cNvSpPr>
            <a:spLocks noChangeShapeType="1"/>
          </p:cNvSpPr>
          <p:nvPr/>
        </p:nvSpPr>
        <p:spPr bwMode="auto">
          <a:xfrm>
            <a:off x="3548063" y="2827338"/>
            <a:ext cx="392112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3087" name="Picture 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644900"/>
            <a:ext cx="3095625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8" name="Text Box 40"/>
          <p:cNvSpPr txBox="1">
            <a:spLocks noChangeArrowheads="1"/>
          </p:cNvSpPr>
          <p:nvPr/>
        </p:nvSpPr>
        <p:spPr bwMode="auto">
          <a:xfrm>
            <a:off x="179388" y="5807075"/>
            <a:ext cx="88931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000">
                <a:solidFill>
                  <a:schemeClr val="bg1"/>
                </a:solidFill>
              </a:rPr>
              <a:t>Yinochiroptera = Rhinolophidea – Embalonuridae, Nycteridae =</a:t>
            </a:r>
          </a:p>
          <a:p>
            <a:r>
              <a:rPr lang="cs-CZ" altLang="cs-CZ" sz="2000">
                <a:solidFill>
                  <a:schemeClr val="bg1"/>
                </a:solidFill>
              </a:rPr>
              <a:t>= </a:t>
            </a:r>
            <a:r>
              <a:rPr lang="cs-CZ" altLang="cs-CZ" sz="2000">
                <a:solidFill>
                  <a:srgbClr val="FFCC00"/>
                </a:solidFill>
              </a:rPr>
              <a:t>Rhinolophidae </a:t>
            </a:r>
            <a:r>
              <a:rPr lang="cs-CZ" altLang="cs-CZ" sz="2000">
                <a:solidFill>
                  <a:schemeClr val="bg1"/>
                </a:solidFill>
              </a:rPr>
              <a:t>(+ „Hipposideridae“), Megadermatidae, Rhinopomatidae, Crasseonycteridae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447675" y="188913"/>
            <a:ext cx="4083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9900"/>
                </a:solidFill>
              </a:rPr>
              <a:t>netopýr velkouchý – </a:t>
            </a:r>
            <a:r>
              <a:rPr lang="cs-CZ" altLang="cs-CZ" i="1">
                <a:solidFill>
                  <a:srgbClr val="FF9900"/>
                </a:solidFill>
              </a:rPr>
              <a:t>Myotis bechsteinii</a:t>
            </a:r>
            <a:endParaRPr lang="cs-CZ" altLang="cs-CZ">
              <a:solidFill>
                <a:srgbClr val="FF9900"/>
              </a:solidFill>
            </a:endParaRPr>
          </a:p>
        </p:txBody>
      </p:sp>
      <p:pic>
        <p:nvPicPr>
          <p:cNvPr id="12291" name="Picture 5" descr="Mbech01p"/>
          <p:cNvPicPr>
            <a:picLocks noChangeAspect="1" noChangeArrowheads="1"/>
          </p:cNvPicPr>
          <p:nvPr/>
        </p:nvPicPr>
        <p:blipFill>
          <a:blip r:embed="rId2">
            <a:lum bright="-1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8863"/>
            <a:ext cx="8280400" cy="496252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8" descr="netopyr-velkouchy-37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2786063" cy="210343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14300"/>
            <a:ext cx="2406650" cy="3027363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447675" y="188913"/>
            <a:ext cx="3168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9900"/>
                </a:solidFill>
              </a:rPr>
              <a:t>netopýr velký – </a:t>
            </a:r>
            <a:r>
              <a:rPr lang="cs-CZ" altLang="cs-CZ" i="1">
                <a:solidFill>
                  <a:srgbClr val="FF9900"/>
                </a:solidFill>
              </a:rPr>
              <a:t>Myotis myotis</a:t>
            </a:r>
            <a:endParaRPr lang="cs-CZ" altLang="cs-CZ">
              <a:solidFill>
                <a:srgbClr val="FF9900"/>
              </a:solidFill>
            </a:endParaRPr>
          </a:p>
        </p:txBody>
      </p:sp>
      <p:pic>
        <p:nvPicPr>
          <p:cNvPr id="13315" name="Picture 6" descr="DMmy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44900"/>
            <a:ext cx="1763712" cy="2736850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8" descr="Mmyo010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620713"/>
            <a:ext cx="2151062" cy="2808287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9" descr="Mmyo_l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84538"/>
            <a:ext cx="2741613" cy="34290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10" descr="Mmyo2wcol"/>
          <p:cNvPicPr>
            <a:picLocks noChangeAspect="1" noChangeArrowheads="1"/>
          </p:cNvPicPr>
          <p:nvPr/>
        </p:nvPicPr>
        <p:blipFill>
          <a:blip r:embed="rId6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2098675" cy="2808287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11" descr="klys-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221163"/>
            <a:ext cx="3240088" cy="20986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12" descr="Mmy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620713"/>
            <a:ext cx="2998788" cy="2528887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Text Box 5"/>
          <p:cNvSpPr txBox="1">
            <a:spLocks noChangeArrowheads="1"/>
          </p:cNvSpPr>
          <p:nvPr/>
        </p:nvSpPr>
        <p:spPr bwMode="auto">
          <a:xfrm>
            <a:off x="395288" y="6453188"/>
            <a:ext cx="6076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FF66"/>
                </a:solidFill>
              </a:rPr>
              <a:t>netopýr východní (ostrouchý) – </a:t>
            </a:r>
            <a:r>
              <a:rPr lang="cs-CZ" altLang="cs-CZ" i="1">
                <a:solidFill>
                  <a:srgbClr val="FFFF66"/>
                </a:solidFill>
              </a:rPr>
              <a:t>Myotis blythii </a:t>
            </a:r>
            <a:r>
              <a:rPr lang="cs-CZ" altLang="cs-CZ">
                <a:solidFill>
                  <a:srgbClr val="FFFF66"/>
                </a:solidFill>
              </a:rPr>
              <a:t>(</a:t>
            </a:r>
            <a:r>
              <a:rPr lang="cs-CZ" altLang="cs-CZ" i="1">
                <a:solidFill>
                  <a:srgbClr val="FFFF66"/>
                </a:solidFill>
              </a:rPr>
              <a:t>oxygnathus</a:t>
            </a:r>
            <a:r>
              <a:rPr lang="cs-CZ" altLang="cs-CZ">
                <a:solidFill>
                  <a:srgbClr val="FFFF66"/>
                </a:solidFill>
              </a:rPr>
              <a:t>)</a:t>
            </a:r>
          </a:p>
        </p:txBody>
      </p:sp>
      <p:pic>
        <p:nvPicPr>
          <p:cNvPr id="30735" name="Mmyo 10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88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34" fill="hold"/>
                                        <p:tgtEl>
                                          <p:spTgt spid="307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3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Mmyo_Klentnice02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72225" cy="4779963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4" descr="Mymo_Klentnice0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14800"/>
            <a:ext cx="3657600" cy="27432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6" descr="Mmyo2col"/>
          <p:cNvPicPr>
            <a:picLocks noChangeAspect="1" noChangeArrowheads="1"/>
          </p:cNvPicPr>
          <p:nvPr/>
        </p:nvPicPr>
        <p:blipFill>
          <a:blip r:embed="rId4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78225"/>
            <a:ext cx="4968875" cy="32797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447675" y="188913"/>
            <a:ext cx="3727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9900"/>
                </a:solidFill>
              </a:rPr>
              <a:t>netopýr vodní – </a:t>
            </a:r>
            <a:r>
              <a:rPr lang="cs-CZ" altLang="cs-CZ" i="1">
                <a:solidFill>
                  <a:srgbClr val="FF9900"/>
                </a:solidFill>
              </a:rPr>
              <a:t>Myotis daubentonii</a:t>
            </a:r>
            <a:endParaRPr lang="cs-CZ" altLang="cs-CZ">
              <a:solidFill>
                <a:srgbClr val="FF9900"/>
              </a:solidFill>
            </a:endParaRPr>
          </a:p>
        </p:txBody>
      </p:sp>
      <p:pic>
        <p:nvPicPr>
          <p:cNvPr id="15363" name="Picture 5" descr="D18Mdaub"/>
          <p:cNvPicPr>
            <a:picLocks noChangeAspect="1" noChangeArrowheads="1"/>
          </p:cNvPicPr>
          <p:nvPr/>
        </p:nvPicPr>
        <p:blipFill>
          <a:blip r:embed="rId3">
            <a:lum bright="-2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692150"/>
            <a:ext cx="4284662" cy="248602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7" descr="Mdau1wcol"/>
          <p:cNvPicPr>
            <a:picLocks noChangeAspect="1" noChangeArrowheads="1"/>
          </p:cNvPicPr>
          <p:nvPr/>
        </p:nvPicPr>
        <p:blipFill>
          <a:blip r:embed="rId4">
            <a:lum bright="-10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0"/>
            <a:ext cx="4067175" cy="2627313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11" descr="netopyr-vodni-37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290763"/>
            <a:ext cx="2627312" cy="209232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50825" y="3644900"/>
            <a:ext cx="7058025" cy="3168650"/>
            <a:chOff x="158" y="2296"/>
            <a:chExt cx="4446" cy="1996"/>
          </a:xfrm>
        </p:grpSpPr>
        <p:sp>
          <p:nvSpPr>
            <p:cNvPr id="15368" name="Text Box 6"/>
            <p:cNvSpPr txBox="1">
              <a:spLocks noChangeArrowheads="1"/>
            </p:cNvSpPr>
            <p:nvPr/>
          </p:nvSpPr>
          <p:spPr bwMode="auto">
            <a:xfrm>
              <a:off x="158" y="2296"/>
              <a:ext cx="25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>
                  <a:solidFill>
                    <a:srgbClr val="FF9900"/>
                  </a:solidFill>
                </a:rPr>
                <a:t>netopýr pobřežní – </a:t>
              </a:r>
              <a:r>
                <a:rPr lang="cs-CZ" altLang="cs-CZ" i="1">
                  <a:solidFill>
                    <a:srgbClr val="FF9900"/>
                  </a:solidFill>
                </a:rPr>
                <a:t>Myotis dasycneme</a:t>
              </a:r>
              <a:endParaRPr lang="cs-CZ" altLang="cs-CZ">
                <a:solidFill>
                  <a:srgbClr val="FF9900"/>
                </a:solidFill>
              </a:endParaRPr>
            </a:p>
          </p:txBody>
        </p:sp>
        <p:pic>
          <p:nvPicPr>
            <p:cNvPr id="15369" name="Picture 8" descr="Mda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" y="2523"/>
              <a:ext cx="2494" cy="1701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0" name="Picture 12" descr="netopyr-pobrezni-378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2" y="2899"/>
              <a:ext cx="1882" cy="1393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782" name="06_Mdau 27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603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7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440" fill="hold"/>
                                        <p:tgtEl>
                                          <p:spTgt spid="327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8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8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447675" y="260350"/>
            <a:ext cx="1835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Rod </a:t>
            </a:r>
            <a:r>
              <a:rPr lang="cs-CZ" altLang="cs-CZ" b="1" i="1">
                <a:solidFill>
                  <a:schemeClr val="bg1"/>
                </a:solidFill>
              </a:rPr>
              <a:t>Vespertilio</a:t>
            </a:r>
            <a:endParaRPr lang="cs-CZ" altLang="cs-CZ" b="1">
              <a:solidFill>
                <a:schemeClr val="bg1"/>
              </a:solidFill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447675" y="685800"/>
            <a:ext cx="382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9900"/>
                </a:solidFill>
              </a:rPr>
              <a:t>netopýr pestrý – </a:t>
            </a:r>
            <a:r>
              <a:rPr lang="cs-CZ" altLang="cs-CZ" i="1">
                <a:solidFill>
                  <a:srgbClr val="FF9900"/>
                </a:solidFill>
              </a:rPr>
              <a:t>Vespertilio murinus</a:t>
            </a:r>
            <a:endParaRPr lang="cs-CZ" altLang="cs-CZ">
              <a:solidFill>
                <a:srgbClr val="FF9900"/>
              </a:solidFill>
            </a:endParaRPr>
          </a:p>
        </p:txBody>
      </p:sp>
      <p:pic>
        <p:nvPicPr>
          <p:cNvPr id="16388" name="Picture 9" descr="Vmur"/>
          <p:cNvPicPr>
            <a:picLocks noChangeAspect="1" noChangeArrowheads="1"/>
          </p:cNvPicPr>
          <p:nvPr/>
        </p:nvPicPr>
        <p:blipFill>
          <a:blip r:embed="rId2">
            <a:lum bright="2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4032250" cy="257492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10" descr="D10Vmur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649663"/>
            <a:ext cx="4105275" cy="3055937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13" descr="netopyr-pestry-37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188913"/>
            <a:ext cx="2674937" cy="3240087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67568" y="3663157"/>
            <a:ext cx="2678113" cy="3333750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447675" y="260350"/>
            <a:ext cx="1746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Rod </a:t>
            </a:r>
            <a:r>
              <a:rPr lang="cs-CZ" altLang="cs-CZ" b="1" i="1">
                <a:solidFill>
                  <a:schemeClr val="bg1"/>
                </a:solidFill>
              </a:rPr>
              <a:t>Eptesicus</a:t>
            </a:r>
            <a:endParaRPr lang="cs-CZ" altLang="cs-CZ" b="1">
              <a:solidFill>
                <a:schemeClr val="bg1"/>
              </a:solidFill>
            </a:endParaRP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179388" y="685800"/>
            <a:ext cx="399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9900"/>
                </a:solidFill>
              </a:rPr>
              <a:t>netopýr večerní – </a:t>
            </a:r>
            <a:r>
              <a:rPr lang="cs-CZ" altLang="cs-CZ" i="1">
                <a:solidFill>
                  <a:srgbClr val="FF9900"/>
                </a:solidFill>
              </a:rPr>
              <a:t>Eptesicus serotinus</a:t>
            </a:r>
            <a:endParaRPr lang="cs-CZ" altLang="cs-CZ">
              <a:solidFill>
                <a:srgbClr val="FF9900"/>
              </a:solidFill>
            </a:endParaRPr>
          </a:p>
        </p:txBody>
      </p:sp>
      <p:pic>
        <p:nvPicPr>
          <p:cNvPr id="17412" name="Picture 7" descr="D19Es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052513"/>
            <a:ext cx="4138613" cy="2865437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92138" y="765175"/>
            <a:ext cx="8551862" cy="6092825"/>
            <a:chOff x="373" y="482"/>
            <a:chExt cx="5387" cy="3838"/>
          </a:xfrm>
        </p:grpSpPr>
        <p:sp>
          <p:nvSpPr>
            <p:cNvPr id="17415" name="Text Box 6"/>
            <p:cNvSpPr txBox="1">
              <a:spLocks noChangeArrowheads="1"/>
            </p:cNvSpPr>
            <p:nvPr/>
          </p:nvSpPr>
          <p:spPr bwMode="auto">
            <a:xfrm>
              <a:off x="3059" y="482"/>
              <a:ext cx="24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>
                  <a:solidFill>
                    <a:srgbClr val="FF9900"/>
                  </a:solidFill>
                </a:rPr>
                <a:t>netopýr severní -  </a:t>
              </a:r>
              <a:r>
                <a:rPr lang="cs-CZ" altLang="cs-CZ" i="1">
                  <a:solidFill>
                    <a:srgbClr val="FF9900"/>
                  </a:solidFill>
                </a:rPr>
                <a:t>Eptesicus nilssonii</a:t>
              </a:r>
              <a:endParaRPr lang="cs-CZ" altLang="cs-CZ">
                <a:solidFill>
                  <a:srgbClr val="FF9900"/>
                </a:solidFill>
              </a:endParaRPr>
            </a:p>
          </p:txBody>
        </p:sp>
        <p:pic>
          <p:nvPicPr>
            <p:cNvPr id="17416" name="Picture 8" descr="DEni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799"/>
              <a:ext cx="2200" cy="1416"/>
            </a:xfrm>
            <a:prstGeom prst="rect">
              <a:avLst/>
            </a:prstGeom>
            <a:noFill/>
            <a:ln w="19050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7" name="Picture 10" descr="Eni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" y="2341"/>
              <a:ext cx="1936" cy="1552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8" name="Picture 9" descr="MM_EnilClust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" y="2659"/>
              <a:ext cx="2099" cy="1574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9" name="Picture 17" descr="netopyr-severni-377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" y="2960"/>
              <a:ext cx="1678" cy="1360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835" name="05_Eser 49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207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8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200" fill="hold"/>
                                        <p:tgtEl>
                                          <p:spTgt spid="348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35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3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9" descr="Nnoc_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13" y="44450"/>
            <a:ext cx="5710237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8" descr="Nnoc1"/>
          <p:cNvPicPr>
            <a:picLocks noChangeAspect="1" noChangeArrowheads="1"/>
          </p:cNvPicPr>
          <p:nvPr/>
        </p:nvPicPr>
        <p:blipFill>
          <a:blip r:embed="rId4">
            <a:lum brigh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25" y="3213100"/>
            <a:ext cx="2606675" cy="36449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47675" y="260350"/>
            <a:ext cx="161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Rod </a:t>
            </a:r>
            <a:r>
              <a:rPr lang="cs-CZ" altLang="cs-CZ" b="1" i="1">
                <a:solidFill>
                  <a:schemeClr val="bg1"/>
                </a:solidFill>
              </a:rPr>
              <a:t>Nyctalus</a:t>
            </a:r>
            <a:endParaRPr lang="cs-CZ" altLang="cs-CZ" b="1">
              <a:solidFill>
                <a:schemeClr val="bg1"/>
              </a:solidFill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47675" y="685800"/>
            <a:ext cx="3613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9900"/>
                </a:solidFill>
              </a:rPr>
              <a:t>netopýr rezavý – </a:t>
            </a:r>
            <a:r>
              <a:rPr lang="cs-CZ" altLang="cs-CZ" i="1">
                <a:solidFill>
                  <a:srgbClr val="FF9900"/>
                </a:solidFill>
              </a:rPr>
              <a:t>Nyctalus noctula</a:t>
            </a:r>
            <a:endParaRPr lang="cs-CZ" altLang="cs-CZ">
              <a:solidFill>
                <a:srgbClr val="FF9900"/>
              </a:solidFill>
            </a:endParaRPr>
          </a:p>
        </p:txBody>
      </p:sp>
      <p:pic>
        <p:nvPicPr>
          <p:cNvPr id="18438" name="Picture 6" descr="Nno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3173413" cy="4897437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D9No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700213"/>
            <a:ext cx="2879725" cy="2344737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2" name="02_Nnoc 59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207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8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7" fill="hold"/>
                                        <p:tgtEl>
                                          <p:spTgt spid="358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5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0"/>
          <p:cNvSpPr txBox="1">
            <a:spLocks noChangeArrowheads="1"/>
          </p:cNvSpPr>
          <p:nvPr/>
        </p:nvSpPr>
        <p:spPr bwMode="auto">
          <a:xfrm>
            <a:off x="34925" y="268288"/>
            <a:ext cx="4222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FF66"/>
                </a:solidFill>
              </a:rPr>
              <a:t>netopýr obrovský – </a:t>
            </a:r>
            <a:r>
              <a:rPr lang="cs-CZ" altLang="cs-CZ" i="1">
                <a:solidFill>
                  <a:srgbClr val="FFFF66"/>
                </a:solidFill>
              </a:rPr>
              <a:t>Nyctalus lasiopterus</a:t>
            </a:r>
            <a:endParaRPr lang="cs-CZ" altLang="cs-CZ">
              <a:solidFill>
                <a:srgbClr val="FFFF66"/>
              </a:solidFill>
            </a:endParaRPr>
          </a:p>
        </p:txBody>
      </p:sp>
      <p:pic>
        <p:nvPicPr>
          <p:cNvPr id="19459" name="Picture 11" descr="nla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765175"/>
            <a:ext cx="4029075" cy="302418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12" descr="nlasi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3455988"/>
            <a:ext cx="2228850" cy="34290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557713" y="260350"/>
            <a:ext cx="4224337" cy="6589713"/>
            <a:chOff x="2871" y="164"/>
            <a:chExt cx="2661" cy="4151"/>
          </a:xfrm>
        </p:grpSpPr>
        <p:sp>
          <p:nvSpPr>
            <p:cNvPr id="19462" name="Text Box 4"/>
            <p:cNvSpPr txBox="1">
              <a:spLocks noChangeArrowheads="1"/>
            </p:cNvSpPr>
            <p:nvPr/>
          </p:nvSpPr>
          <p:spPr bwMode="auto">
            <a:xfrm>
              <a:off x="3152" y="164"/>
              <a:ext cx="23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>
                  <a:solidFill>
                    <a:srgbClr val="FF9900"/>
                  </a:solidFill>
                </a:rPr>
                <a:t>netopýr stromový – </a:t>
              </a:r>
              <a:r>
                <a:rPr lang="cs-CZ" altLang="cs-CZ" i="1">
                  <a:solidFill>
                    <a:srgbClr val="FF9900"/>
                  </a:solidFill>
                </a:rPr>
                <a:t>Nyctalus leisleri</a:t>
              </a:r>
              <a:endParaRPr lang="cs-CZ" altLang="cs-CZ">
                <a:solidFill>
                  <a:srgbClr val="FF9900"/>
                </a:solidFill>
              </a:endParaRPr>
            </a:p>
          </p:txBody>
        </p:sp>
        <p:pic>
          <p:nvPicPr>
            <p:cNvPr id="19463" name="Picture 5" descr="Nlei1"/>
            <p:cNvPicPr>
              <a:picLocks noChangeAspect="1" noChangeArrowheads="1"/>
            </p:cNvPicPr>
            <p:nvPr/>
          </p:nvPicPr>
          <p:blipFill>
            <a:blip r:embed="rId4">
              <a:lum bright="-12000" contras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0" y="436"/>
              <a:ext cx="1674" cy="3039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4" name="Picture 16" descr="Nlei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1" y="2478"/>
              <a:ext cx="1257" cy="1837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4" descr="P60425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3213100"/>
            <a:ext cx="2733675" cy="36449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323850" y="260350"/>
            <a:ext cx="1644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Rod </a:t>
            </a:r>
            <a:r>
              <a:rPr lang="cs-CZ" altLang="cs-CZ" b="1" i="1">
                <a:solidFill>
                  <a:schemeClr val="bg1"/>
                </a:solidFill>
              </a:rPr>
              <a:t>Hypsugo</a:t>
            </a:r>
            <a:endParaRPr lang="cs-CZ" altLang="cs-CZ" b="1">
              <a:solidFill>
                <a:schemeClr val="bg1"/>
              </a:solidFill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23850" y="758825"/>
            <a:ext cx="337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FF66"/>
                </a:solidFill>
              </a:rPr>
              <a:t>netopýr Saviův – </a:t>
            </a:r>
            <a:r>
              <a:rPr lang="cs-CZ" altLang="cs-CZ" i="1">
                <a:solidFill>
                  <a:srgbClr val="FFFF66"/>
                </a:solidFill>
              </a:rPr>
              <a:t>Hypsugo savii</a:t>
            </a:r>
            <a:endParaRPr lang="cs-CZ" altLang="cs-CZ">
              <a:solidFill>
                <a:srgbClr val="FFFF66"/>
              </a:solidFill>
            </a:endParaRPr>
          </a:p>
        </p:txBody>
      </p:sp>
      <p:pic>
        <p:nvPicPr>
          <p:cNvPr id="20485" name="Picture 9" descr="Hsa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3600450" cy="2611437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11" descr="hypsav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4149725"/>
            <a:ext cx="2382838" cy="269875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12" descr="Hsav_Michalovce_0706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17475"/>
            <a:ext cx="4859337" cy="36449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13" descr="Hsav2_Michalovce_0706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4697413"/>
            <a:ext cx="2879725" cy="2160587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4" descr="P60425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76250"/>
            <a:ext cx="3375025" cy="43211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468313" y="115888"/>
            <a:ext cx="1898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Rod </a:t>
            </a:r>
            <a:r>
              <a:rPr lang="cs-CZ" altLang="cs-CZ" b="1" i="1">
                <a:solidFill>
                  <a:schemeClr val="bg1"/>
                </a:solidFill>
              </a:rPr>
              <a:t>Pipistrellus</a:t>
            </a:r>
            <a:endParaRPr lang="cs-CZ" altLang="cs-CZ" b="1">
              <a:solidFill>
                <a:schemeClr val="bg1"/>
              </a:solidFill>
            </a:endParaRPr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158750" y="690563"/>
            <a:ext cx="392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9900"/>
                </a:solidFill>
              </a:rPr>
              <a:t>netopýr vroubený – </a:t>
            </a:r>
            <a:r>
              <a:rPr lang="cs-CZ" altLang="cs-CZ" i="1">
                <a:solidFill>
                  <a:srgbClr val="FF9900"/>
                </a:solidFill>
              </a:rPr>
              <a:t>Pipistrellus kuhlii</a:t>
            </a:r>
            <a:endParaRPr lang="cs-CZ" altLang="cs-CZ">
              <a:solidFill>
                <a:srgbClr val="FF9900"/>
              </a:solidFill>
            </a:endParaRPr>
          </a:p>
        </p:txBody>
      </p:sp>
      <p:pic>
        <p:nvPicPr>
          <p:cNvPr id="21509" name="Picture 10" descr="Pkuhlii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49725"/>
            <a:ext cx="3305175" cy="2665413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13" descr="P60425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95738"/>
            <a:ext cx="3816350" cy="2862262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12" descr="P604258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3744913" cy="2808287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9" descr="Pkuhli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492250"/>
            <a:ext cx="2735262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5"/>
          <p:cNvGrpSpPr>
            <a:grpSpLocks/>
          </p:cNvGrpSpPr>
          <p:nvPr/>
        </p:nvGrpSpPr>
        <p:grpSpPr bwMode="auto">
          <a:xfrm>
            <a:off x="2268538" y="549275"/>
            <a:ext cx="6303962" cy="1439863"/>
            <a:chOff x="1429" y="346"/>
            <a:chExt cx="3971" cy="907"/>
          </a:xfrm>
        </p:grpSpPr>
        <p:sp>
          <p:nvSpPr>
            <p:cNvPr id="4199" name="Text Box 5"/>
            <p:cNvSpPr txBox="1">
              <a:spLocks noChangeArrowheads="1"/>
            </p:cNvSpPr>
            <p:nvPr/>
          </p:nvSpPr>
          <p:spPr bwMode="auto">
            <a:xfrm>
              <a:off x="4332" y="346"/>
              <a:ext cx="10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cs-CZ" altLang="cs-CZ" sz="2000">
                  <a:solidFill>
                    <a:schemeClr val="bg1"/>
                  </a:solidFill>
                </a:rPr>
                <a:t>Pteropodidae</a:t>
              </a:r>
            </a:p>
          </p:txBody>
        </p:sp>
        <p:grpSp>
          <p:nvGrpSpPr>
            <p:cNvPr id="4200" name="Group 102"/>
            <p:cNvGrpSpPr>
              <a:grpSpLocks/>
            </p:cNvGrpSpPr>
            <p:nvPr/>
          </p:nvGrpSpPr>
          <p:grpSpPr bwMode="auto">
            <a:xfrm>
              <a:off x="1882" y="841"/>
              <a:ext cx="1168" cy="412"/>
              <a:chOff x="2172" y="845"/>
              <a:chExt cx="1168" cy="412"/>
            </a:xfrm>
          </p:grpSpPr>
          <p:sp>
            <p:nvSpPr>
              <p:cNvPr id="4205" name="Rectangle 11"/>
              <p:cNvSpPr>
                <a:spLocks noChangeArrowheads="1"/>
              </p:cNvSpPr>
              <p:nvPr/>
            </p:nvSpPr>
            <p:spPr bwMode="auto">
              <a:xfrm>
                <a:off x="2200" y="1026"/>
                <a:ext cx="11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cs-CZ" altLang="cs-CZ">
                    <a:solidFill>
                      <a:schemeClr val="bg1"/>
                    </a:solidFill>
                  </a:rPr>
                  <a:t>(Yinochiroptera)</a:t>
                </a:r>
              </a:p>
            </p:txBody>
          </p:sp>
          <p:sp>
            <p:nvSpPr>
              <p:cNvPr id="4206" name="Rectangle 23"/>
              <p:cNvSpPr>
                <a:spLocks noChangeArrowheads="1"/>
              </p:cNvSpPr>
              <p:nvPr/>
            </p:nvSpPr>
            <p:spPr bwMode="auto">
              <a:xfrm>
                <a:off x="2172" y="845"/>
                <a:ext cx="11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cs-CZ" altLang="cs-CZ">
                    <a:solidFill>
                      <a:schemeClr val="bg1"/>
                    </a:solidFill>
                  </a:rPr>
                  <a:t>Rhinolophoidea</a:t>
                </a:r>
              </a:p>
            </p:txBody>
          </p:sp>
        </p:grpSp>
        <p:sp>
          <p:nvSpPr>
            <p:cNvPr id="4201" name="Line 33"/>
            <p:cNvSpPr>
              <a:spLocks noChangeShapeType="1"/>
            </p:cNvSpPr>
            <p:nvPr/>
          </p:nvSpPr>
          <p:spPr bwMode="auto">
            <a:xfrm>
              <a:off x="1429" y="709"/>
              <a:ext cx="13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202" name="Line 34"/>
            <p:cNvSpPr>
              <a:spLocks noChangeShapeType="1"/>
            </p:cNvSpPr>
            <p:nvPr/>
          </p:nvSpPr>
          <p:spPr bwMode="auto">
            <a:xfrm>
              <a:off x="1565" y="482"/>
              <a:ext cx="0" cy="5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203" name="Line 35"/>
            <p:cNvSpPr>
              <a:spLocks noChangeShapeType="1"/>
            </p:cNvSpPr>
            <p:nvPr/>
          </p:nvSpPr>
          <p:spPr bwMode="auto">
            <a:xfrm flipV="1">
              <a:off x="1565" y="981"/>
              <a:ext cx="18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204" name="Line 36"/>
            <p:cNvSpPr>
              <a:spLocks noChangeShapeType="1"/>
            </p:cNvSpPr>
            <p:nvPr/>
          </p:nvSpPr>
          <p:spPr bwMode="auto">
            <a:xfrm>
              <a:off x="1565" y="482"/>
              <a:ext cx="2721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150"/>
          <p:cNvGrpSpPr>
            <a:grpSpLocks/>
          </p:cNvGrpSpPr>
          <p:nvPr/>
        </p:nvGrpSpPr>
        <p:grpSpPr bwMode="auto">
          <a:xfrm>
            <a:off x="34925" y="908050"/>
            <a:ext cx="2305050" cy="2952750"/>
            <a:chOff x="22" y="572"/>
            <a:chExt cx="1452" cy="1860"/>
          </a:xfrm>
        </p:grpSpPr>
        <p:sp>
          <p:nvSpPr>
            <p:cNvPr id="4191" name="Text Box 4"/>
            <p:cNvSpPr txBox="1">
              <a:spLocks noChangeArrowheads="1"/>
            </p:cNvSpPr>
            <p:nvPr/>
          </p:nvSpPr>
          <p:spPr bwMode="auto">
            <a:xfrm>
              <a:off x="204" y="2201"/>
              <a:ext cx="11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cs-CZ" altLang="cs-CZ">
                  <a:solidFill>
                    <a:schemeClr val="bg1"/>
                  </a:solidFill>
                </a:rPr>
                <a:t>Yangochiroptera</a:t>
              </a:r>
            </a:p>
          </p:txBody>
        </p:sp>
        <p:sp>
          <p:nvSpPr>
            <p:cNvPr id="4192" name="Rectangle 10"/>
            <p:cNvSpPr>
              <a:spLocks noChangeArrowheads="1"/>
            </p:cNvSpPr>
            <p:nvPr/>
          </p:nvSpPr>
          <p:spPr bwMode="auto">
            <a:xfrm>
              <a:off x="182" y="572"/>
              <a:ext cx="12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>
                  <a:solidFill>
                    <a:srgbClr val="FFFF66"/>
                  </a:solidFill>
                </a:rPr>
                <a:t>Yinpterochiroptera</a:t>
              </a:r>
            </a:p>
          </p:txBody>
        </p:sp>
        <p:grpSp>
          <p:nvGrpSpPr>
            <p:cNvPr id="4193" name="Group 149"/>
            <p:cNvGrpSpPr>
              <a:grpSpLocks/>
            </p:cNvGrpSpPr>
            <p:nvPr/>
          </p:nvGrpSpPr>
          <p:grpSpPr bwMode="auto">
            <a:xfrm>
              <a:off x="22" y="709"/>
              <a:ext cx="182" cy="1632"/>
              <a:chOff x="22" y="709"/>
              <a:chExt cx="182" cy="1632"/>
            </a:xfrm>
          </p:grpSpPr>
          <p:grpSp>
            <p:nvGrpSpPr>
              <p:cNvPr id="4194" name="Group 129"/>
              <p:cNvGrpSpPr>
                <a:grpSpLocks/>
              </p:cNvGrpSpPr>
              <p:nvPr/>
            </p:nvGrpSpPr>
            <p:grpSpPr bwMode="auto">
              <a:xfrm>
                <a:off x="158" y="709"/>
                <a:ext cx="46" cy="1632"/>
                <a:chOff x="1474" y="3339"/>
                <a:chExt cx="272" cy="273"/>
              </a:xfrm>
            </p:grpSpPr>
            <p:sp>
              <p:nvSpPr>
                <p:cNvPr id="4196" name="Line 130"/>
                <p:cNvSpPr>
                  <a:spLocks noChangeShapeType="1"/>
                </p:cNvSpPr>
                <p:nvPr/>
              </p:nvSpPr>
              <p:spPr bwMode="auto">
                <a:xfrm>
                  <a:off x="1474" y="3339"/>
                  <a:ext cx="0" cy="273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97" name="Line 131"/>
                <p:cNvSpPr>
                  <a:spLocks noChangeShapeType="1"/>
                </p:cNvSpPr>
                <p:nvPr/>
              </p:nvSpPr>
              <p:spPr bwMode="auto">
                <a:xfrm>
                  <a:off x="1474" y="3611"/>
                  <a:ext cx="272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98" name="Line 132"/>
                <p:cNvSpPr>
                  <a:spLocks noChangeShapeType="1"/>
                </p:cNvSpPr>
                <p:nvPr/>
              </p:nvSpPr>
              <p:spPr bwMode="auto">
                <a:xfrm>
                  <a:off x="1474" y="3339"/>
                  <a:ext cx="272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4195" name="Line 133"/>
              <p:cNvSpPr>
                <a:spLocks noChangeShapeType="1"/>
              </p:cNvSpPr>
              <p:nvPr/>
            </p:nvSpPr>
            <p:spPr bwMode="auto">
              <a:xfrm>
                <a:off x="22" y="1480"/>
                <a:ext cx="136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7" name="Group 151"/>
          <p:cNvGrpSpPr>
            <a:grpSpLocks/>
          </p:cNvGrpSpPr>
          <p:nvPr/>
        </p:nvGrpSpPr>
        <p:grpSpPr bwMode="auto">
          <a:xfrm>
            <a:off x="4932363" y="3062288"/>
            <a:ext cx="4041775" cy="979487"/>
            <a:chOff x="3107" y="1929"/>
            <a:chExt cx="2546" cy="617"/>
          </a:xfrm>
        </p:grpSpPr>
        <p:sp>
          <p:nvSpPr>
            <p:cNvPr id="4178" name="Rectangle 20"/>
            <p:cNvSpPr>
              <a:spLocks noChangeArrowheads="1"/>
            </p:cNvSpPr>
            <p:nvPr/>
          </p:nvSpPr>
          <p:spPr bwMode="auto">
            <a:xfrm>
              <a:off x="4302" y="2296"/>
              <a:ext cx="135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cs-CZ" altLang="cs-CZ" sz="2000" b="1">
                  <a:solidFill>
                    <a:srgbClr val="FF9900"/>
                  </a:solidFill>
                </a:rPr>
                <a:t>Vespertilionidae</a:t>
              </a:r>
            </a:p>
          </p:txBody>
        </p:sp>
        <p:sp>
          <p:nvSpPr>
            <p:cNvPr id="4179" name="Rectangle 21"/>
            <p:cNvSpPr>
              <a:spLocks noChangeArrowheads="1"/>
            </p:cNvSpPr>
            <p:nvPr/>
          </p:nvSpPr>
          <p:spPr bwMode="auto">
            <a:xfrm>
              <a:off x="4309" y="2115"/>
              <a:ext cx="8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cs-CZ" altLang="cs-CZ">
                  <a:solidFill>
                    <a:schemeClr val="bg1"/>
                  </a:solidFill>
                </a:rPr>
                <a:t>Molossidae</a:t>
              </a:r>
            </a:p>
          </p:txBody>
        </p:sp>
        <p:sp>
          <p:nvSpPr>
            <p:cNvPr id="4180" name="Rectangle 22"/>
            <p:cNvSpPr>
              <a:spLocks noChangeArrowheads="1"/>
            </p:cNvSpPr>
            <p:nvPr/>
          </p:nvSpPr>
          <p:spPr bwMode="auto">
            <a:xfrm>
              <a:off x="4333" y="1929"/>
              <a:ext cx="7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cs-CZ" altLang="cs-CZ">
                  <a:solidFill>
                    <a:schemeClr val="bg1"/>
                  </a:solidFill>
                </a:rPr>
                <a:t>Natalidae</a:t>
              </a:r>
            </a:p>
          </p:txBody>
        </p:sp>
        <p:grpSp>
          <p:nvGrpSpPr>
            <p:cNvPr id="4181" name="Group 143"/>
            <p:cNvGrpSpPr>
              <a:grpSpLocks/>
            </p:cNvGrpSpPr>
            <p:nvPr/>
          </p:nvGrpSpPr>
          <p:grpSpPr bwMode="auto">
            <a:xfrm>
              <a:off x="3107" y="2069"/>
              <a:ext cx="1156" cy="363"/>
              <a:chOff x="3107" y="2205"/>
              <a:chExt cx="1156" cy="363"/>
            </a:xfrm>
          </p:grpSpPr>
          <p:grpSp>
            <p:nvGrpSpPr>
              <p:cNvPr id="4182" name="Group 142"/>
              <p:cNvGrpSpPr>
                <a:grpSpLocks/>
              </p:cNvGrpSpPr>
              <p:nvPr/>
            </p:nvGrpSpPr>
            <p:grpSpPr bwMode="auto">
              <a:xfrm>
                <a:off x="3107" y="2205"/>
                <a:ext cx="1156" cy="282"/>
                <a:chOff x="3107" y="2205"/>
                <a:chExt cx="1156" cy="282"/>
              </a:xfrm>
            </p:grpSpPr>
            <p:sp>
              <p:nvSpPr>
                <p:cNvPr id="4187" name="Line 38"/>
                <p:cNvSpPr>
                  <a:spLocks noChangeShapeType="1"/>
                </p:cNvSpPr>
                <p:nvPr/>
              </p:nvSpPr>
              <p:spPr bwMode="auto">
                <a:xfrm>
                  <a:off x="3107" y="2358"/>
                  <a:ext cx="476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88" name="Line 39"/>
                <p:cNvSpPr>
                  <a:spLocks noChangeShapeType="1"/>
                </p:cNvSpPr>
                <p:nvPr/>
              </p:nvSpPr>
              <p:spPr bwMode="auto">
                <a:xfrm>
                  <a:off x="3583" y="2222"/>
                  <a:ext cx="0" cy="265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89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3583" y="2205"/>
                  <a:ext cx="680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90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3583" y="2478"/>
                  <a:ext cx="158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grpSp>
            <p:nvGrpSpPr>
              <p:cNvPr id="4183" name="Group 47"/>
              <p:cNvGrpSpPr>
                <a:grpSpLocks/>
              </p:cNvGrpSpPr>
              <p:nvPr/>
            </p:nvGrpSpPr>
            <p:grpSpPr bwMode="auto">
              <a:xfrm>
                <a:off x="3764" y="2387"/>
                <a:ext cx="499" cy="181"/>
                <a:chOff x="1791" y="3973"/>
                <a:chExt cx="272" cy="273"/>
              </a:xfrm>
            </p:grpSpPr>
            <p:sp>
              <p:nvSpPr>
                <p:cNvPr id="4184" name="Line 44"/>
                <p:cNvSpPr>
                  <a:spLocks noChangeShapeType="1"/>
                </p:cNvSpPr>
                <p:nvPr/>
              </p:nvSpPr>
              <p:spPr bwMode="auto">
                <a:xfrm>
                  <a:off x="1791" y="3973"/>
                  <a:ext cx="0" cy="273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85" name="Line 45"/>
                <p:cNvSpPr>
                  <a:spLocks noChangeShapeType="1"/>
                </p:cNvSpPr>
                <p:nvPr/>
              </p:nvSpPr>
              <p:spPr bwMode="auto">
                <a:xfrm>
                  <a:off x="1791" y="4245"/>
                  <a:ext cx="272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86" name="Line 46"/>
                <p:cNvSpPr>
                  <a:spLocks noChangeShapeType="1"/>
                </p:cNvSpPr>
                <p:nvPr/>
              </p:nvSpPr>
              <p:spPr bwMode="auto">
                <a:xfrm>
                  <a:off x="1791" y="3973"/>
                  <a:ext cx="272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</p:grpSp>
      <p:grpSp>
        <p:nvGrpSpPr>
          <p:cNvPr id="11" name="Group 136"/>
          <p:cNvGrpSpPr>
            <a:grpSpLocks/>
          </p:cNvGrpSpPr>
          <p:nvPr/>
        </p:nvGrpSpPr>
        <p:grpSpPr bwMode="auto">
          <a:xfrm>
            <a:off x="4859338" y="882650"/>
            <a:ext cx="4106862" cy="1473200"/>
            <a:chOff x="3061" y="556"/>
            <a:chExt cx="2587" cy="928"/>
          </a:xfrm>
        </p:grpSpPr>
        <p:sp>
          <p:nvSpPr>
            <p:cNvPr id="4163" name="Rectangle 6"/>
            <p:cNvSpPr>
              <a:spLocks noChangeArrowheads="1"/>
            </p:cNvSpPr>
            <p:nvPr/>
          </p:nvSpPr>
          <p:spPr bwMode="auto">
            <a:xfrm>
              <a:off x="4332" y="556"/>
              <a:ext cx="122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sz="2000" b="1">
                  <a:solidFill>
                    <a:srgbClr val="FF9900"/>
                  </a:solidFill>
                </a:rPr>
                <a:t>Rhinolophidae</a:t>
              </a:r>
            </a:p>
          </p:txBody>
        </p:sp>
        <p:sp>
          <p:nvSpPr>
            <p:cNvPr id="4164" name="Rectangle 7"/>
            <p:cNvSpPr>
              <a:spLocks noChangeArrowheads="1"/>
            </p:cNvSpPr>
            <p:nvPr/>
          </p:nvSpPr>
          <p:spPr bwMode="auto">
            <a:xfrm>
              <a:off x="4332" y="795"/>
              <a:ext cx="1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cs-CZ" altLang="cs-CZ">
                  <a:solidFill>
                    <a:schemeClr val="bg1"/>
                  </a:solidFill>
                </a:rPr>
                <a:t>Megadermatidae</a:t>
              </a:r>
            </a:p>
          </p:txBody>
        </p:sp>
        <p:sp>
          <p:nvSpPr>
            <p:cNvPr id="4165" name="Rectangle 8"/>
            <p:cNvSpPr>
              <a:spLocks noChangeArrowheads="1"/>
            </p:cNvSpPr>
            <p:nvPr/>
          </p:nvSpPr>
          <p:spPr bwMode="auto">
            <a:xfrm>
              <a:off x="4332" y="1253"/>
              <a:ext cx="11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cs-CZ" altLang="cs-CZ">
                  <a:solidFill>
                    <a:schemeClr val="bg1"/>
                  </a:solidFill>
                </a:rPr>
                <a:t>Rhinopomatidae</a:t>
              </a:r>
            </a:p>
          </p:txBody>
        </p:sp>
        <p:sp>
          <p:nvSpPr>
            <p:cNvPr id="4166" name="Rectangle 9"/>
            <p:cNvSpPr>
              <a:spLocks noChangeArrowheads="1"/>
            </p:cNvSpPr>
            <p:nvPr/>
          </p:nvSpPr>
          <p:spPr bwMode="auto">
            <a:xfrm>
              <a:off x="4332" y="1022"/>
              <a:ext cx="1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cs-CZ" altLang="cs-CZ">
                  <a:solidFill>
                    <a:schemeClr val="bg1"/>
                  </a:solidFill>
                </a:rPr>
                <a:t>Crasseonycteridae</a:t>
              </a:r>
            </a:p>
          </p:txBody>
        </p:sp>
        <p:sp>
          <p:nvSpPr>
            <p:cNvPr id="4167" name="Line 51"/>
            <p:cNvSpPr>
              <a:spLocks noChangeShapeType="1"/>
            </p:cNvSpPr>
            <p:nvPr/>
          </p:nvSpPr>
          <p:spPr bwMode="auto">
            <a:xfrm flipV="1">
              <a:off x="3061" y="966"/>
              <a:ext cx="469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68" name="Line 52"/>
            <p:cNvSpPr>
              <a:spLocks noChangeShapeType="1"/>
            </p:cNvSpPr>
            <p:nvPr/>
          </p:nvSpPr>
          <p:spPr bwMode="auto">
            <a:xfrm>
              <a:off x="3530" y="709"/>
              <a:ext cx="0" cy="51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69" name="Line 53"/>
            <p:cNvSpPr>
              <a:spLocks noChangeShapeType="1"/>
            </p:cNvSpPr>
            <p:nvPr/>
          </p:nvSpPr>
          <p:spPr bwMode="auto">
            <a:xfrm>
              <a:off x="3530" y="1222"/>
              <a:ext cx="24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70" name="Line 54"/>
            <p:cNvSpPr>
              <a:spLocks noChangeShapeType="1"/>
            </p:cNvSpPr>
            <p:nvPr/>
          </p:nvSpPr>
          <p:spPr bwMode="auto">
            <a:xfrm>
              <a:off x="3530" y="709"/>
              <a:ext cx="75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71" name="Line 56"/>
            <p:cNvSpPr>
              <a:spLocks noChangeShapeType="1"/>
            </p:cNvSpPr>
            <p:nvPr/>
          </p:nvSpPr>
          <p:spPr bwMode="auto">
            <a:xfrm>
              <a:off x="3772" y="1026"/>
              <a:ext cx="0" cy="36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72" name="Line 57"/>
            <p:cNvSpPr>
              <a:spLocks noChangeShapeType="1"/>
            </p:cNvSpPr>
            <p:nvPr/>
          </p:nvSpPr>
          <p:spPr bwMode="auto">
            <a:xfrm>
              <a:off x="3772" y="1388"/>
              <a:ext cx="514" cy="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73" name="Line 58"/>
            <p:cNvSpPr>
              <a:spLocks noChangeShapeType="1"/>
            </p:cNvSpPr>
            <p:nvPr/>
          </p:nvSpPr>
          <p:spPr bwMode="auto">
            <a:xfrm>
              <a:off x="3772" y="1026"/>
              <a:ext cx="24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4174" name="Group 70"/>
            <p:cNvGrpSpPr>
              <a:grpSpLocks/>
            </p:cNvGrpSpPr>
            <p:nvPr/>
          </p:nvGrpSpPr>
          <p:grpSpPr bwMode="auto">
            <a:xfrm>
              <a:off x="4014" y="933"/>
              <a:ext cx="272" cy="229"/>
              <a:chOff x="1474" y="3339"/>
              <a:chExt cx="272" cy="273"/>
            </a:xfrm>
          </p:grpSpPr>
          <p:sp>
            <p:nvSpPr>
              <p:cNvPr id="4175" name="Line 71"/>
              <p:cNvSpPr>
                <a:spLocks noChangeShapeType="1"/>
              </p:cNvSpPr>
              <p:nvPr/>
            </p:nvSpPr>
            <p:spPr bwMode="auto">
              <a:xfrm>
                <a:off x="1474" y="3339"/>
                <a:ext cx="0" cy="273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76" name="Line 72"/>
              <p:cNvSpPr>
                <a:spLocks noChangeShapeType="1"/>
              </p:cNvSpPr>
              <p:nvPr/>
            </p:nvSpPr>
            <p:spPr bwMode="auto">
              <a:xfrm>
                <a:off x="1474" y="3611"/>
                <a:ext cx="272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77" name="Line 73"/>
              <p:cNvSpPr>
                <a:spLocks noChangeShapeType="1"/>
              </p:cNvSpPr>
              <p:nvPr/>
            </p:nvSpPr>
            <p:spPr bwMode="auto">
              <a:xfrm>
                <a:off x="1474" y="3339"/>
                <a:ext cx="272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13" name="Group 138"/>
          <p:cNvGrpSpPr>
            <a:grpSpLocks/>
          </p:cNvGrpSpPr>
          <p:nvPr/>
        </p:nvGrpSpPr>
        <p:grpSpPr bwMode="auto">
          <a:xfrm>
            <a:off x="4859338" y="2420938"/>
            <a:ext cx="3789362" cy="641350"/>
            <a:chOff x="3061" y="1525"/>
            <a:chExt cx="2387" cy="404"/>
          </a:xfrm>
        </p:grpSpPr>
        <p:sp>
          <p:nvSpPr>
            <p:cNvPr id="4157" name="Rectangle 12"/>
            <p:cNvSpPr>
              <a:spLocks noChangeArrowheads="1"/>
            </p:cNvSpPr>
            <p:nvPr/>
          </p:nvSpPr>
          <p:spPr bwMode="auto">
            <a:xfrm>
              <a:off x="4332" y="1525"/>
              <a:ext cx="111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>
                  <a:solidFill>
                    <a:schemeClr val="bg1"/>
                  </a:solidFill>
                </a:rPr>
                <a:t>Emballonuridae</a:t>
              </a:r>
            </a:p>
            <a:p>
              <a:pPr eaLnBrk="1" hangingPunct="1"/>
              <a:r>
                <a:rPr lang="cs-CZ" altLang="cs-CZ">
                  <a:solidFill>
                    <a:schemeClr val="bg1"/>
                  </a:solidFill>
                </a:rPr>
                <a:t>Nycteridae</a:t>
              </a:r>
            </a:p>
          </p:txBody>
        </p:sp>
        <p:sp>
          <p:nvSpPr>
            <p:cNvPr id="4158" name="Line 76"/>
            <p:cNvSpPr>
              <a:spLocks noChangeShapeType="1"/>
            </p:cNvSpPr>
            <p:nvPr/>
          </p:nvSpPr>
          <p:spPr bwMode="auto">
            <a:xfrm>
              <a:off x="3061" y="1752"/>
              <a:ext cx="703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4159" name="Group 77"/>
            <p:cNvGrpSpPr>
              <a:grpSpLocks/>
            </p:cNvGrpSpPr>
            <p:nvPr/>
          </p:nvGrpSpPr>
          <p:grpSpPr bwMode="auto">
            <a:xfrm>
              <a:off x="3764" y="1661"/>
              <a:ext cx="522" cy="181"/>
              <a:chOff x="1474" y="3339"/>
              <a:chExt cx="272" cy="273"/>
            </a:xfrm>
          </p:grpSpPr>
          <p:sp>
            <p:nvSpPr>
              <p:cNvPr id="4160" name="Line 78"/>
              <p:cNvSpPr>
                <a:spLocks noChangeShapeType="1"/>
              </p:cNvSpPr>
              <p:nvPr/>
            </p:nvSpPr>
            <p:spPr bwMode="auto">
              <a:xfrm>
                <a:off x="1474" y="3339"/>
                <a:ext cx="0" cy="273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61" name="Line 79"/>
              <p:cNvSpPr>
                <a:spLocks noChangeShapeType="1"/>
              </p:cNvSpPr>
              <p:nvPr/>
            </p:nvSpPr>
            <p:spPr bwMode="auto">
              <a:xfrm>
                <a:off x="1474" y="3611"/>
                <a:ext cx="272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62" name="Line 80"/>
              <p:cNvSpPr>
                <a:spLocks noChangeShapeType="1"/>
              </p:cNvSpPr>
              <p:nvPr/>
            </p:nvSpPr>
            <p:spPr bwMode="auto">
              <a:xfrm>
                <a:off x="1474" y="3339"/>
                <a:ext cx="272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15" name="Group 148"/>
          <p:cNvGrpSpPr>
            <a:grpSpLocks/>
          </p:cNvGrpSpPr>
          <p:nvPr/>
        </p:nvGrpSpPr>
        <p:grpSpPr bwMode="auto">
          <a:xfrm>
            <a:off x="2124075" y="2565400"/>
            <a:ext cx="2800350" cy="3175000"/>
            <a:chOff x="1338" y="1616"/>
            <a:chExt cx="1764" cy="2000"/>
          </a:xfrm>
        </p:grpSpPr>
        <p:sp>
          <p:nvSpPr>
            <p:cNvPr id="4144" name="Rectangle 24"/>
            <p:cNvSpPr>
              <a:spLocks noChangeArrowheads="1"/>
            </p:cNvSpPr>
            <p:nvPr/>
          </p:nvSpPr>
          <p:spPr bwMode="auto">
            <a:xfrm>
              <a:off x="1882" y="1616"/>
              <a:ext cx="1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>
                  <a:solidFill>
                    <a:schemeClr val="bg1"/>
                  </a:solidFill>
                </a:rPr>
                <a:t>Emballonuroidea</a:t>
              </a:r>
            </a:p>
          </p:txBody>
        </p:sp>
        <p:sp>
          <p:nvSpPr>
            <p:cNvPr id="4145" name="Rectangle 25"/>
            <p:cNvSpPr>
              <a:spLocks noChangeArrowheads="1"/>
            </p:cNvSpPr>
            <p:nvPr/>
          </p:nvSpPr>
          <p:spPr bwMode="auto">
            <a:xfrm>
              <a:off x="1882" y="3385"/>
              <a:ext cx="10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cs-CZ" altLang="cs-CZ">
                  <a:solidFill>
                    <a:schemeClr val="bg1"/>
                  </a:solidFill>
                </a:rPr>
                <a:t>Noctilionoidea</a:t>
              </a:r>
            </a:p>
          </p:txBody>
        </p:sp>
        <p:sp>
          <p:nvSpPr>
            <p:cNvPr id="4146" name="Rectangle 26"/>
            <p:cNvSpPr>
              <a:spLocks noChangeArrowheads="1"/>
            </p:cNvSpPr>
            <p:nvPr/>
          </p:nvSpPr>
          <p:spPr bwMode="auto">
            <a:xfrm>
              <a:off x="1882" y="2110"/>
              <a:ext cx="1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cs-CZ" altLang="cs-CZ">
                  <a:solidFill>
                    <a:schemeClr val="bg1"/>
                  </a:solidFill>
                </a:rPr>
                <a:t>Vespertilionoidea</a:t>
              </a:r>
            </a:p>
          </p:txBody>
        </p:sp>
        <p:grpSp>
          <p:nvGrpSpPr>
            <p:cNvPr id="4147" name="Group 74"/>
            <p:cNvGrpSpPr>
              <a:grpSpLocks/>
            </p:cNvGrpSpPr>
            <p:nvPr/>
          </p:nvGrpSpPr>
          <p:grpSpPr bwMode="auto">
            <a:xfrm>
              <a:off x="1338" y="1752"/>
              <a:ext cx="408" cy="1134"/>
              <a:chOff x="1202" y="3339"/>
              <a:chExt cx="544" cy="273"/>
            </a:xfrm>
          </p:grpSpPr>
          <p:sp>
            <p:nvSpPr>
              <p:cNvPr id="4152" name="Line 27"/>
              <p:cNvSpPr>
                <a:spLocks noChangeShapeType="1"/>
              </p:cNvSpPr>
              <p:nvPr/>
            </p:nvSpPr>
            <p:spPr bwMode="auto">
              <a:xfrm>
                <a:off x="1202" y="3475"/>
                <a:ext cx="272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4153" name="Group 69"/>
              <p:cNvGrpSpPr>
                <a:grpSpLocks/>
              </p:cNvGrpSpPr>
              <p:nvPr/>
            </p:nvGrpSpPr>
            <p:grpSpPr bwMode="auto">
              <a:xfrm>
                <a:off x="1474" y="3339"/>
                <a:ext cx="272" cy="273"/>
                <a:chOff x="1474" y="3339"/>
                <a:chExt cx="272" cy="273"/>
              </a:xfrm>
            </p:grpSpPr>
            <p:sp>
              <p:nvSpPr>
                <p:cNvPr id="4154" name="Line 28"/>
                <p:cNvSpPr>
                  <a:spLocks noChangeShapeType="1"/>
                </p:cNvSpPr>
                <p:nvPr/>
              </p:nvSpPr>
              <p:spPr bwMode="auto">
                <a:xfrm>
                  <a:off x="1474" y="3339"/>
                  <a:ext cx="0" cy="273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55" name="Line 29"/>
                <p:cNvSpPr>
                  <a:spLocks noChangeShapeType="1"/>
                </p:cNvSpPr>
                <p:nvPr/>
              </p:nvSpPr>
              <p:spPr bwMode="auto">
                <a:xfrm>
                  <a:off x="1474" y="3611"/>
                  <a:ext cx="272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56" name="Line 30"/>
                <p:cNvSpPr>
                  <a:spLocks noChangeShapeType="1"/>
                </p:cNvSpPr>
                <p:nvPr/>
              </p:nvSpPr>
              <p:spPr bwMode="auto">
                <a:xfrm>
                  <a:off x="1474" y="3339"/>
                  <a:ext cx="272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grpSp>
          <p:nvGrpSpPr>
            <p:cNvPr id="4148" name="Group 85"/>
            <p:cNvGrpSpPr>
              <a:grpSpLocks/>
            </p:cNvGrpSpPr>
            <p:nvPr/>
          </p:nvGrpSpPr>
          <p:grpSpPr bwMode="auto">
            <a:xfrm>
              <a:off x="1746" y="2251"/>
              <a:ext cx="91" cy="1270"/>
              <a:chOff x="1474" y="3339"/>
              <a:chExt cx="272" cy="273"/>
            </a:xfrm>
          </p:grpSpPr>
          <p:sp>
            <p:nvSpPr>
              <p:cNvPr id="4149" name="Line 86"/>
              <p:cNvSpPr>
                <a:spLocks noChangeShapeType="1"/>
              </p:cNvSpPr>
              <p:nvPr/>
            </p:nvSpPr>
            <p:spPr bwMode="auto">
              <a:xfrm>
                <a:off x="1474" y="3339"/>
                <a:ext cx="0" cy="273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50" name="Line 87"/>
              <p:cNvSpPr>
                <a:spLocks noChangeShapeType="1"/>
              </p:cNvSpPr>
              <p:nvPr/>
            </p:nvSpPr>
            <p:spPr bwMode="auto">
              <a:xfrm>
                <a:off x="1474" y="3611"/>
                <a:ext cx="272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51" name="Line 88"/>
              <p:cNvSpPr>
                <a:spLocks noChangeShapeType="1"/>
              </p:cNvSpPr>
              <p:nvPr/>
            </p:nvSpPr>
            <p:spPr bwMode="auto">
              <a:xfrm>
                <a:off x="1474" y="3339"/>
                <a:ext cx="272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19" name="Group 153"/>
          <p:cNvGrpSpPr>
            <a:grpSpLocks/>
          </p:cNvGrpSpPr>
          <p:nvPr/>
        </p:nvGrpSpPr>
        <p:grpSpPr bwMode="auto">
          <a:xfrm>
            <a:off x="4572000" y="4070350"/>
            <a:ext cx="4032250" cy="2238375"/>
            <a:chOff x="2880" y="2564"/>
            <a:chExt cx="2540" cy="1410"/>
          </a:xfrm>
        </p:grpSpPr>
        <p:grpSp>
          <p:nvGrpSpPr>
            <p:cNvPr id="4115" name="Group 146"/>
            <p:cNvGrpSpPr>
              <a:grpSpLocks/>
            </p:cNvGrpSpPr>
            <p:nvPr/>
          </p:nvGrpSpPr>
          <p:grpSpPr bwMode="auto">
            <a:xfrm>
              <a:off x="4325" y="2564"/>
              <a:ext cx="1095" cy="1410"/>
              <a:chOff x="4325" y="2564"/>
              <a:chExt cx="1095" cy="1410"/>
            </a:xfrm>
          </p:grpSpPr>
          <p:sp>
            <p:nvSpPr>
              <p:cNvPr id="4137" name="Rectangle 13"/>
              <p:cNvSpPr>
                <a:spLocks noChangeArrowheads="1"/>
              </p:cNvSpPr>
              <p:nvPr/>
            </p:nvSpPr>
            <p:spPr bwMode="auto">
              <a:xfrm>
                <a:off x="4328" y="2564"/>
                <a:ext cx="109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cs-CZ" altLang="cs-CZ">
                    <a:solidFill>
                      <a:schemeClr val="accent1"/>
                    </a:solidFill>
                  </a:rPr>
                  <a:t>Phyllostomidae</a:t>
                </a:r>
              </a:p>
            </p:txBody>
          </p:sp>
          <p:sp>
            <p:nvSpPr>
              <p:cNvPr id="4138" name="Rectangle 14"/>
              <p:cNvSpPr>
                <a:spLocks noChangeArrowheads="1"/>
              </p:cNvSpPr>
              <p:nvPr/>
            </p:nvSpPr>
            <p:spPr bwMode="auto">
              <a:xfrm>
                <a:off x="4332" y="2749"/>
                <a:ext cx="9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cs-CZ" altLang="cs-CZ">
                    <a:solidFill>
                      <a:schemeClr val="accent1"/>
                    </a:solidFill>
                  </a:rPr>
                  <a:t>Mormoopidae</a:t>
                </a:r>
              </a:p>
            </p:txBody>
          </p:sp>
          <p:sp>
            <p:nvSpPr>
              <p:cNvPr id="4139" name="Rectangle 15"/>
              <p:cNvSpPr>
                <a:spLocks noChangeArrowheads="1"/>
              </p:cNvSpPr>
              <p:nvPr/>
            </p:nvSpPr>
            <p:spPr bwMode="auto">
              <a:xfrm>
                <a:off x="4332" y="2968"/>
                <a:ext cx="9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cs-CZ" altLang="cs-CZ">
                    <a:solidFill>
                      <a:schemeClr val="accent1"/>
                    </a:solidFill>
                  </a:rPr>
                  <a:t>Noctilionidae</a:t>
                </a:r>
              </a:p>
            </p:txBody>
          </p:sp>
          <p:sp>
            <p:nvSpPr>
              <p:cNvPr id="4140" name="Rectangle 16"/>
              <p:cNvSpPr>
                <a:spLocks noChangeArrowheads="1"/>
              </p:cNvSpPr>
              <p:nvPr/>
            </p:nvSpPr>
            <p:spPr bwMode="auto">
              <a:xfrm>
                <a:off x="4332" y="3149"/>
                <a:ext cx="88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cs-CZ" altLang="cs-CZ">
                    <a:solidFill>
                      <a:schemeClr val="accent1"/>
                    </a:solidFill>
                  </a:rPr>
                  <a:t>Furipteridae</a:t>
                </a:r>
              </a:p>
            </p:txBody>
          </p:sp>
          <p:sp>
            <p:nvSpPr>
              <p:cNvPr id="4141" name="Rectangle 17"/>
              <p:cNvSpPr>
                <a:spLocks noChangeArrowheads="1"/>
              </p:cNvSpPr>
              <p:nvPr/>
            </p:nvSpPr>
            <p:spPr bwMode="auto">
              <a:xfrm>
                <a:off x="4325" y="3330"/>
                <a:ext cx="10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cs-CZ" altLang="cs-CZ">
                    <a:solidFill>
                      <a:schemeClr val="accent1"/>
                    </a:solidFill>
                  </a:rPr>
                  <a:t>Thyropteridae</a:t>
                </a:r>
              </a:p>
            </p:txBody>
          </p:sp>
          <p:sp>
            <p:nvSpPr>
              <p:cNvPr id="4142" name="Rectangle 18"/>
              <p:cNvSpPr>
                <a:spLocks noChangeArrowheads="1"/>
              </p:cNvSpPr>
              <p:nvPr/>
            </p:nvSpPr>
            <p:spPr bwMode="auto">
              <a:xfrm>
                <a:off x="4328" y="3516"/>
                <a:ext cx="95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cs-CZ" altLang="cs-CZ">
                    <a:solidFill>
                      <a:schemeClr val="bg1"/>
                    </a:solidFill>
                  </a:rPr>
                  <a:t>Mystacinidae</a:t>
                </a:r>
              </a:p>
            </p:txBody>
          </p:sp>
          <p:sp>
            <p:nvSpPr>
              <p:cNvPr id="4143" name="Rectangle 19"/>
              <p:cNvSpPr>
                <a:spLocks noChangeArrowheads="1"/>
              </p:cNvSpPr>
              <p:nvPr/>
            </p:nvSpPr>
            <p:spPr bwMode="auto">
              <a:xfrm>
                <a:off x="4332" y="3743"/>
                <a:ext cx="97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cs-CZ" altLang="cs-CZ">
                    <a:solidFill>
                      <a:schemeClr val="bg1"/>
                    </a:solidFill>
                  </a:rPr>
                  <a:t>Myzopodidae</a:t>
                </a:r>
              </a:p>
            </p:txBody>
          </p:sp>
        </p:grpSp>
        <p:grpSp>
          <p:nvGrpSpPr>
            <p:cNvPr id="4116" name="Group 147"/>
            <p:cNvGrpSpPr>
              <a:grpSpLocks/>
            </p:cNvGrpSpPr>
            <p:nvPr/>
          </p:nvGrpSpPr>
          <p:grpSpPr bwMode="auto">
            <a:xfrm>
              <a:off x="2880" y="2659"/>
              <a:ext cx="1422" cy="1225"/>
              <a:chOff x="2880" y="2659"/>
              <a:chExt cx="1422" cy="1225"/>
            </a:xfrm>
          </p:grpSpPr>
          <p:sp>
            <p:nvSpPr>
              <p:cNvPr id="4117" name="Line 104"/>
              <p:cNvSpPr>
                <a:spLocks noChangeShapeType="1"/>
              </p:cNvSpPr>
              <p:nvPr/>
            </p:nvSpPr>
            <p:spPr bwMode="auto">
              <a:xfrm>
                <a:off x="3709" y="2659"/>
                <a:ext cx="0" cy="207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8" name="Line 105"/>
              <p:cNvSpPr>
                <a:spLocks noChangeShapeType="1"/>
              </p:cNvSpPr>
              <p:nvPr/>
            </p:nvSpPr>
            <p:spPr bwMode="auto">
              <a:xfrm>
                <a:off x="3709" y="2865"/>
                <a:ext cx="567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9" name="Line 106"/>
              <p:cNvSpPr>
                <a:spLocks noChangeShapeType="1"/>
              </p:cNvSpPr>
              <p:nvPr/>
            </p:nvSpPr>
            <p:spPr bwMode="auto">
              <a:xfrm>
                <a:off x="3709" y="2659"/>
                <a:ext cx="567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20" name="Line 66"/>
              <p:cNvSpPr>
                <a:spLocks noChangeShapeType="1"/>
              </p:cNvSpPr>
              <p:nvPr/>
            </p:nvSpPr>
            <p:spPr bwMode="auto">
              <a:xfrm>
                <a:off x="3233" y="2777"/>
                <a:ext cx="0" cy="705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21" name="Line 67"/>
              <p:cNvSpPr>
                <a:spLocks noChangeShapeType="1"/>
              </p:cNvSpPr>
              <p:nvPr/>
            </p:nvSpPr>
            <p:spPr bwMode="auto">
              <a:xfrm>
                <a:off x="3154" y="3878"/>
                <a:ext cx="1148" cy="6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22" name="Line 68"/>
              <p:cNvSpPr>
                <a:spLocks noChangeShapeType="1"/>
              </p:cNvSpPr>
              <p:nvPr/>
            </p:nvSpPr>
            <p:spPr bwMode="auto">
              <a:xfrm>
                <a:off x="3233" y="3482"/>
                <a:ext cx="119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4123" name="Group 81"/>
              <p:cNvGrpSpPr>
                <a:grpSpLocks/>
              </p:cNvGrpSpPr>
              <p:nvPr/>
            </p:nvGrpSpPr>
            <p:grpSpPr bwMode="auto">
              <a:xfrm>
                <a:off x="3709" y="3086"/>
                <a:ext cx="593" cy="176"/>
                <a:chOff x="1474" y="3339"/>
                <a:chExt cx="272" cy="273"/>
              </a:xfrm>
            </p:grpSpPr>
            <p:sp>
              <p:nvSpPr>
                <p:cNvPr id="4134" name="Line 82"/>
                <p:cNvSpPr>
                  <a:spLocks noChangeShapeType="1"/>
                </p:cNvSpPr>
                <p:nvPr/>
              </p:nvSpPr>
              <p:spPr bwMode="auto">
                <a:xfrm>
                  <a:off x="1474" y="3339"/>
                  <a:ext cx="0" cy="273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35" name="Line 83"/>
                <p:cNvSpPr>
                  <a:spLocks noChangeShapeType="1"/>
                </p:cNvSpPr>
                <p:nvPr/>
              </p:nvSpPr>
              <p:spPr bwMode="auto">
                <a:xfrm>
                  <a:off x="1474" y="3611"/>
                  <a:ext cx="272" cy="0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36" name="Line 84"/>
                <p:cNvSpPr>
                  <a:spLocks noChangeShapeType="1"/>
                </p:cNvSpPr>
                <p:nvPr/>
              </p:nvSpPr>
              <p:spPr bwMode="auto">
                <a:xfrm>
                  <a:off x="1474" y="3339"/>
                  <a:ext cx="272" cy="0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4124" name="Line 107"/>
              <p:cNvSpPr>
                <a:spLocks noChangeShapeType="1"/>
              </p:cNvSpPr>
              <p:nvPr/>
            </p:nvSpPr>
            <p:spPr bwMode="auto">
              <a:xfrm flipV="1">
                <a:off x="3233" y="2777"/>
                <a:ext cx="476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25" name="Line 109"/>
              <p:cNvSpPr>
                <a:spLocks noChangeShapeType="1"/>
              </p:cNvSpPr>
              <p:nvPr/>
            </p:nvSpPr>
            <p:spPr bwMode="auto">
              <a:xfrm>
                <a:off x="2880" y="3521"/>
                <a:ext cx="274" cy="5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26" name="Line 114"/>
              <p:cNvSpPr>
                <a:spLocks noChangeShapeType="1"/>
              </p:cNvSpPr>
              <p:nvPr/>
            </p:nvSpPr>
            <p:spPr bwMode="auto">
              <a:xfrm flipH="1">
                <a:off x="3352" y="3305"/>
                <a:ext cx="1" cy="353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27" name="Line 115"/>
              <p:cNvSpPr>
                <a:spLocks noChangeShapeType="1"/>
              </p:cNvSpPr>
              <p:nvPr/>
            </p:nvSpPr>
            <p:spPr bwMode="auto">
              <a:xfrm>
                <a:off x="3353" y="3658"/>
                <a:ext cx="949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28" name="Line 117"/>
              <p:cNvSpPr>
                <a:spLocks noChangeShapeType="1"/>
              </p:cNvSpPr>
              <p:nvPr/>
            </p:nvSpPr>
            <p:spPr bwMode="auto">
              <a:xfrm>
                <a:off x="3352" y="3305"/>
                <a:ext cx="94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29" name="Line 119"/>
              <p:cNvSpPr>
                <a:spLocks noChangeShapeType="1"/>
              </p:cNvSpPr>
              <p:nvPr/>
            </p:nvSpPr>
            <p:spPr bwMode="auto">
              <a:xfrm>
                <a:off x="3471" y="3173"/>
                <a:ext cx="0" cy="264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30" name="Line 120"/>
              <p:cNvSpPr>
                <a:spLocks noChangeShapeType="1"/>
              </p:cNvSpPr>
              <p:nvPr/>
            </p:nvSpPr>
            <p:spPr bwMode="auto">
              <a:xfrm>
                <a:off x="3471" y="3437"/>
                <a:ext cx="831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31" name="Line 121"/>
              <p:cNvSpPr>
                <a:spLocks noChangeShapeType="1"/>
              </p:cNvSpPr>
              <p:nvPr/>
            </p:nvSpPr>
            <p:spPr bwMode="auto">
              <a:xfrm>
                <a:off x="3471" y="3173"/>
                <a:ext cx="238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32" name="Line 123"/>
              <p:cNvSpPr>
                <a:spLocks noChangeShapeType="1"/>
              </p:cNvSpPr>
              <p:nvPr/>
            </p:nvSpPr>
            <p:spPr bwMode="auto">
              <a:xfrm>
                <a:off x="3140" y="3173"/>
                <a:ext cx="93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33" name="Line 124"/>
              <p:cNvSpPr>
                <a:spLocks noChangeShapeType="1"/>
              </p:cNvSpPr>
              <p:nvPr/>
            </p:nvSpPr>
            <p:spPr bwMode="auto">
              <a:xfrm>
                <a:off x="3154" y="3173"/>
                <a:ext cx="0" cy="705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23" name="Group 162"/>
          <p:cNvGrpSpPr>
            <a:grpSpLocks/>
          </p:cNvGrpSpPr>
          <p:nvPr/>
        </p:nvGrpSpPr>
        <p:grpSpPr bwMode="auto">
          <a:xfrm>
            <a:off x="468313" y="6021388"/>
            <a:ext cx="1576387" cy="727075"/>
            <a:chOff x="295" y="3793"/>
            <a:chExt cx="993" cy="458"/>
          </a:xfrm>
        </p:grpSpPr>
        <p:sp>
          <p:nvSpPr>
            <p:cNvPr id="4111" name="Rectangle 154"/>
            <p:cNvSpPr>
              <a:spLocks noChangeArrowheads="1"/>
            </p:cNvSpPr>
            <p:nvPr/>
          </p:nvSpPr>
          <p:spPr bwMode="auto">
            <a:xfrm>
              <a:off x="295" y="4065"/>
              <a:ext cx="136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112" name="Text Box 155"/>
            <p:cNvSpPr txBox="1">
              <a:spLocks noChangeArrowheads="1"/>
            </p:cNvSpPr>
            <p:nvPr/>
          </p:nvSpPr>
          <p:spPr bwMode="auto">
            <a:xfrm>
              <a:off x="476" y="4020"/>
              <a:ext cx="8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>
                  <a:solidFill>
                    <a:schemeClr val="bg1"/>
                  </a:solidFill>
                </a:rPr>
                <a:t>Gondwana</a:t>
              </a:r>
            </a:p>
          </p:txBody>
        </p:sp>
        <p:sp>
          <p:nvSpPr>
            <p:cNvPr id="4113" name="Rectangle 156"/>
            <p:cNvSpPr>
              <a:spLocks noChangeArrowheads="1"/>
            </p:cNvSpPr>
            <p:nvPr/>
          </p:nvSpPr>
          <p:spPr bwMode="auto">
            <a:xfrm>
              <a:off x="295" y="3838"/>
              <a:ext cx="136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114" name="Text Box 157"/>
            <p:cNvSpPr txBox="1">
              <a:spLocks noChangeArrowheads="1"/>
            </p:cNvSpPr>
            <p:nvPr/>
          </p:nvSpPr>
          <p:spPr bwMode="auto">
            <a:xfrm>
              <a:off x="476" y="3793"/>
              <a:ext cx="6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>
                  <a:solidFill>
                    <a:schemeClr val="bg1"/>
                  </a:solidFill>
                </a:rPr>
                <a:t>Laurasie</a:t>
              </a:r>
            </a:p>
          </p:txBody>
        </p:sp>
      </p:grpSp>
      <p:grpSp>
        <p:nvGrpSpPr>
          <p:cNvPr id="24" name="Group 163"/>
          <p:cNvGrpSpPr>
            <a:grpSpLocks/>
          </p:cNvGrpSpPr>
          <p:nvPr/>
        </p:nvGrpSpPr>
        <p:grpSpPr bwMode="auto">
          <a:xfrm>
            <a:off x="2339975" y="6021388"/>
            <a:ext cx="2270125" cy="792162"/>
            <a:chOff x="1474" y="3793"/>
            <a:chExt cx="1430" cy="499"/>
          </a:xfrm>
        </p:grpSpPr>
        <p:sp>
          <p:nvSpPr>
            <p:cNvPr id="4107" name="Line 158"/>
            <p:cNvSpPr>
              <a:spLocks noChangeShapeType="1"/>
            </p:cNvSpPr>
            <p:nvPr/>
          </p:nvSpPr>
          <p:spPr bwMode="auto">
            <a:xfrm>
              <a:off x="1474" y="3929"/>
              <a:ext cx="272" cy="0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08" name="Line 159"/>
            <p:cNvSpPr>
              <a:spLocks noChangeShapeType="1"/>
            </p:cNvSpPr>
            <p:nvPr/>
          </p:nvSpPr>
          <p:spPr bwMode="auto">
            <a:xfrm>
              <a:off x="1474" y="4201"/>
              <a:ext cx="27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09" name="Text Box 160"/>
            <p:cNvSpPr txBox="1">
              <a:spLocks noChangeArrowheads="1"/>
            </p:cNvSpPr>
            <p:nvPr/>
          </p:nvSpPr>
          <p:spPr bwMode="auto">
            <a:xfrm>
              <a:off x="1804" y="3793"/>
              <a:ext cx="3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>
                  <a:solidFill>
                    <a:schemeClr val="bg1"/>
                  </a:solidFill>
                </a:rPr>
                <a:t>Asie</a:t>
              </a:r>
            </a:p>
          </p:txBody>
        </p:sp>
        <p:sp>
          <p:nvSpPr>
            <p:cNvPr id="4110" name="Text Box 161"/>
            <p:cNvSpPr txBox="1">
              <a:spLocks noChangeArrowheads="1"/>
            </p:cNvSpPr>
            <p:nvPr/>
          </p:nvSpPr>
          <p:spPr bwMode="auto">
            <a:xfrm>
              <a:off x="1804" y="4061"/>
              <a:ext cx="11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>
                  <a:solidFill>
                    <a:schemeClr val="bg1"/>
                  </a:solidFill>
                </a:rPr>
                <a:t>Stř a J Amerika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323850" y="333375"/>
            <a:ext cx="4019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9900"/>
                </a:solidFill>
              </a:rPr>
              <a:t>netopýr parkový – </a:t>
            </a:r>
            <a:r>
              <a:rPr lang="cs-CZ" altLang="cs-CZ" i="1">
                <a:solidFill>
                  <a:srgbClr val="FF9900"/>
                </a:solidFill>
              </a:rPr>
              <a:t>Pipistrellus nathusii</a:t>
            </a:r>
          </a:p>
        </p:txBody>
      </p:sp>
      <p:pic>
        <p:nvPicPr>
          <p:cNvPr id="22531" name="Picture 5" descr="D14Pnatb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36613"/>
            <a:ext cx="6192838" cy="4176712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6" descr="D11Ppipn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4219575"/>
            <a:ext cx="4224337" cy="2638425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9" descr="netopyr-parkovy-0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88913"/>
            <a:ext cx="3144837" cy="2154237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nat 46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33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8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27" fill="hold"/>
                                        <p:tgtEl>
                                          <p:spTgt spid="378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158750" y="188913"/>
            <a:ext cx="4413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9900"/>
                </a:solidFill>
              </a:rPr>
              <a:t>netopýr hvízdavý – </a:t>
            </a:r>
            <a:r>
              <a:rPr lang="cs-CZ" altLang="cs-CZ" i="1">
                <a:solidFill>
                  <a:srgbClr val="FF9900"/>
                </a:solidFill>
              </a:rPr>
              <a:t>Pipistrellus pipistrellus</a:t>
            </a:r>
          </a:p>
        </p:txBody>
      </p:sp>
      <p:pic>
        <p:nvPicPr>
          <p:cNvPr id="23555" name="Picture 5" descr="D15Pp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2150"/>
            <a:ext cx="3744913" cy="2447925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6" descr="pipistrellus_pipistrell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141663"/>
            <a:ext cx="3671888" cy="2835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12" descr="pipistrellus_pipistrell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717925"/>
            <a:ext cx="2160587" cy="302418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211638" y="182563"/>
            <a:ext cx="4897437" cy="6197600"/>
            <a:chOff x="2653" y="115"/>
            <a:chExt cx="3085" cy="3904"/>
          </a:xfrm>
        </p:grpSpPr>
        <p:pic>
          <p:nvPicPr>
            <p:cNvPr id="23560" name="Picture 9" descr="Ppip2MJ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430"/>
              <a:ext cx="2087" cy="1832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561" name="Group 17"/>
            <p:cNvGrpSpPr>
              <a:grpSpLocks/>
            </p:cNvGrpSpPr>
            <p:nvPr/>
          </p:nvGrpSpPr>
          <p:grpSpPr bwMode="auto">
            <a:xfrm>
              <a:off x="2912" y="115"/>
              <a:ext cx="2826" cy="3904"/>
              <a:chOff x="2912" y="161"/>
              <a:chExt cx="2826" cy="3904"/>
            </a:xfrm>
          </p:grpSpPr>
          <p:sp>
            <p:nvSpPr>
              <p:cNvPr id="23562" name="Rectangle 7"/>
              <p:cNvSpPr>
                <a:spLocks noChangeArrowheads="1"/>
              </p:cNvSpPr>
              <p:nvPr/>
            </p:nvSpPr>
            <p:spPr bwMode="auto">
              <a:xfrm>
                <a:off x="2912" y="161"/>
                <a:ext cx="278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cs-CZ" altLang="cs-CZ">
                    <a:solidFill>
                      <a:srgbClr val="FF9900"/>
                    </a:solidFill>
                  </a:rPr>
                  <a:t>netopýr nejmenší – </a:t>
                </a:r>
                <a:r>
                  <a:rPr lang="cs-CZ" altLang="cs-CZ" i="1">
                    <a:solidFill>
                      <a:srgbClr val="FF9900"/>
                    </a:solidFill>
                  </a:rPr>
                  <a:t>Pipistrellus pygmaeus</a:t>
                </a:r>
              </a:p>
            </p:txBody>
          </p:sp>
          <p:grpSp>
            <p:nvGrpSpPr>
              <p:cNvPr id="23563" name="Group 16"/>
              <p:cNvGrpSpPr>
                <a:grpSpLocks/>
              </p:cNvGrpSpPr>
              <p:nvPr/>
            </p:nvGrpSpPr>
            <p:grpSpPr bwMode="auto">
              <a:xfrm>
                <a:off x="4147" y="753"/>
                <a:ext cx="1591" cy="3312"/>
                <a:chOff x="4147" y="753"/>
                <a:chExt cx="1591" cy="3312"/>
              </a:xfrm>
            </p:grpSpPr>
            <p:pic>
              <p:nvPicPr>
                <p:cNvPr id="23564" name="Picture 8" descr="D03Ppipfj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81" y="753"/>
                  <a:ext cx="1057" cy="1815"/>
                </a:xfrm>
                <a:prstGeom prst="rect">
                  <a:avLst/>
                </a:prstGeom>
                <a:noFill/>
                <a:ln w="19050">
                  <a:solidFill>
                    <a:srgbClr val="FF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565" name="Picture 10" descr="Ppip1MJ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47" y="2410"/>
                  <a:ext cx="1591" cy="1655"/>
                </a:xfrm>
                <a:prstGeom prst="rect">
                  <a:avLst/>
                </a:prstGeom>
                <a:noFill/>
                <a:ln w="9525">
                  <a:solidFill>
                    <a:srgbClr val="FF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pic>
        <p:nvPicPr>
          <p:cNvPr id="38931" name="03_Ppip 41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372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9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800" fill="hold"/>
                                        <p:tgtEl>
                                          <p:spTgt spid="389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31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3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4"/>
          <p:cNvSpPr txBox="1">
            <a:spLocks noChangeArrowheads="1"/>
          </p:cNvSpPr>
          <p:nvPr/>
        </p:nvSpPr>
        <p:spPr bwMode="auto">
          <a:xfrm>
            <a:off x="447675" y="260350"/>
            <a:ext cx="1898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Rod </a:t>
            </a:r>
            <a:r>
              <a:rPr lang="cs-CZ" altLang="cs-CZ" b="1" i="1">
                <a:solidFill>
                  <a:schemeClr val="bg1"/>
                </a:solidFill>
              </a:rPr>
              <a:t>Barbastella</a:t>
            </a:r>
            <a:endParaRPr lang="cs-CZ" altLang="cs-CZ" b="1">
              <a:solidFill>
                <a:schemeClr val="bg1"/>
              </a:solidFill>
            </a:endParaRPr>
          </a:p>
        </p:txBody>
      </p:sp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447675" y="685800"/>
            <a:ext cx="4260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9900"/>
                </a:solidFill>
              </a:rPr>
              <a:t>netopýr černý – </a:t>
            </a:r>
            <a:r>
              <a:rPr lang="cs-CZ" altLang="cs-CZ" i="1">
                <a:solidFill>
                  <a:srgbClr val="FF9900"/>
                </a:solidFill>
              </a:rPr>
              <a:t>Barbastella barbastellus</a:t>
            </a:r>
            <a:endParaRPr lang="cs-CZ" altLang="cs-CZ">
              <a:solidFill>
                <a:srgbClr val="FF9900"/>
              </a:solidFill>
            </a:endParaRPr>
          </a:p>
        </p:txBody>
      </p:sp>
      <p:pic>
        <p:nvPicPr>
          <p:cNvPr id="1029" name="Picture 6" descr="D17Bba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4392613" cy="2906712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26" name="Object 7"/>
          <p:cNvGraphicFramePr>
            <a:graphicFrameLocks noChangeAspect="1"/>
          </p:cNvGraphicFramePr>
          <p:nvPr>
            <p:ph/>
          </p:nvPr>
        </p:nvGraphicFramePr>
        <p:xfrm>
          <a:off x="174625" y="4076700"/>
          <a:ext cx="4325938" cy="241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orelPhotoPaint.Image.11" r:id="rId5" imgW="27238095" imgH="15200000" progId="CorelPhotoPaint.Image.11">
                  <p:embed/>
                </p:oleObj>
              </mc:Choice>
              <mc:Fallback>
                <p:oleObj name="CorelPhotoPaint.Image.11" r:id="rId5" imgW="27238095" imgH="15200000" progId="CorelPhotoPaint.Image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25" y="4076700"/>
                        <a:ext cx="4325938" cy="241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99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10" descr="Bbar2w"/>
          <p:cNvPicPr>
            <a:picLocks noChangeAspect="1" noChangeArrowheads="1"/>
          </p:cNvPicPr>
          <p:nvPr/>
        </p:nvPicPr>
        <p:blipFill>
          <a:blip r:embed="rId7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684338"/>
            <a:ext cx="2841625" cy="390525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11" descr="Bbar_g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188913"/>
            <a:ext cx="3600450" cy="240665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9" descr="mope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508500"/>
            <a:ext cx="3324225" cy="22606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0" name="08_Bbar 39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333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9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00" fill="hold"/>
                                        <p:tgtEl>
                                          <p:spTgt spid="399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5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5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BbarJe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536575"/>
            <a:ext cx="8820150" cy="61341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BunkrMO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38325"/>
            <a:ext cx="7129463" cy="5019675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25603" name="Picture 4" descr="271201Bbar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3276600" cy="245745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5" descr="271201Pau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0"/>
            <a:ext cx="3276600" cy="245745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7"/>
          <p:cNvSpPr txBox="1">
            <a:spLocks noChangeArrowheads="1"/>
          </p:cNvSpPr>
          <p:nvPr/>
        </p:nvSpPr>
        <p:spPr bwMode="auto">
          <a:xfrm>
            <a:off x="447675" y="260350"/>
            <a:ext cx="161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Rod </a:t>
            </a:r>
            <a:r>
              <a:rPr lang="cs-CZ" altLang="cs-CZ" b="1" i="1">
                <a:solidFill>
                  <a:schemeClr val="bg1"/>
                </a:solidFill>
              </a:rPr>
              <a:t>Plecotus</a:t>
            </a:r>
            <a:endParaRPr lang="cs-CZ" altLang="cs-CZ" b="1">
              <a:solidFill>
                <a:schemeClr val="bg1"/>
              </a:solidFill>
            </a:endParaRPr>
          </a:p>
        </p:txBody>
      </p:sp>
      <p:sp>
        <p:nvSpPr>
          <p:cNvPr id="26627" name="Text Box 8"/>
          <p:cNvSpPr txBox="1">
            <a:spLocks noChangeArrowheads="1"/>
          </p:cNvSpPr>
          <p:nvPr/>
        </p:nvSpPr>
        <p:spPr bwMode="auto">
          <a:xfrm>
            <a:off x="447675" y="685800"/>
            <a:ext cx="3435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9900"/>
                </a:solidFill>
              </a:rPr>
              <a:t>netopýr ušatý – </a:t>
            </a:r>
            <a:r>
              <a:rPr lang="cs-CZ" altLang="cs-CZ" i="1">
                <a:solidFill>
                  <a:srgbClr val="FF9900"/>
                </a:solidFill>
              </a:rPr>
              <a:t>Plecotus auritus</a:t>
            </a:r>
            <a:endParaRPr lang="cs-CZ" altLang="cs-CZ">
              <a:solidFill>
                <a:srgbClr val="FF9900"/>
              </a:solidFill>
            </a:endParaRPr>
          </a:p>
        </p:txBody>
      </p:sp>
      <p:pic>
        <p:nvPicPr>
          <p:cNvPr id="13322" name="Picture 10" descr="Gacek brunatny_Gacek sz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365625"/>
            <a:ext cx="3600450" cy="2303463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11" descr="plecotus_aurit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3527425" cy="2646362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5" descr="Paur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933825"/>
            <a:ext cx="2614613" cy="2924175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12" descr="Pau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2276475"/>
            <a:ext cx="2713038" cy="180022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2" name="Rectangle 14"/>
          <p:cNvSpPr>
            <a:spLocks noChangeArrowheads="1"/>
          </p:cNvSpPr>
          <p:nvPr/>
        </p:nvSpPr>
        <p:spPr bwMode="auto">
          <a:xfrm>
            <a:off x="4067175" y="1484313"/>
            <a:ext cx="720725" cy="431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140200" y="188913"/>
            <a:ext cx="4989513" cy="6119812"/>
            <a:chOff x="2608" y="119"/>
            <a:chExt cx="3143" cy="3855"/>
          </a:xfrm>
        </p:grpSpPr>
        <p:pic>
          <p:nvPicPr>
            <p:cNvPr id="26635" name="Picture 13" descr="Pau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210"/>
              <a:ext cx="3143" cy="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6" name="Text Box 9"/>
            <p:cNvSpPr txBox="1">
              <a:spLocks noChangeArrowheads="1"/>
            </p:cNvSpPr>
            <p:nvPr/>
          </p:nvSpPr>
          <p:spPr bwMode="auto">
            <a:xfrm>
              <a:off x="2893" y="119"/>
              <a:ext cx="27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>
                  <a:solidFill>
                    <a:srgbClr val="FF9900"/>
                  </a:solidFill>
                </a:rPr>
                <a:t>netopýr dlouhouchý – </a:t>
              </a:r>
              <a:r>
                <a:rPr lang="cs-CZ" altLang="cs-CZ" i="1">
                  <a:solidFill>
                    <a:srgbClr val="FF9900"/>
                  </a:solidFill>
                </a:rPr>
                <a:t>Plecotus austriacus</a:t>
              </a:r>
              <a:endParaRPr lang="cs-CZ" altLang="cs-CZ">
                <a:solidFill>
                  <a:srgbClr val="FF9900"/>
                </a:solidFill>
              </a:endParaRPr>
            </a:p>
          </p:txBody>
        </p:sp>
        <p:pic>
          <p:nvPicPr>
            <p:cNvPr id="26637" name="Picture 6" descr="D12Paus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1026"/>
              <a:ext cx="2041" cy="1580"/>
            </a:xfrm>
            <a:prstGeom prst="rect">
              <a:avLst/>
            </a:prstGeom>
            <a:noFill/>
            <a:ln w="19050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38" name="Picture 17" descr="netopyr-dlouhouchy-378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" y="2534"/>
              <a:ext cx="1701" cy="1440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31" name="07_Paur 36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333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307" fill="hold"/>
                                        <p:tgtEl>
                                          <p:spTgt spid="13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1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3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5" descr="Pau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36613"/>
            <a:ext cx="8101013" cy="54229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Miniopterus_schreibersi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2952750" cy="247015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5" descr="miniopterus%20schreibersii%20gro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889250"/>
            <a:ext cx="6011862" cy="396875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Text Box 8"/>
          <p:cNvSpPr txBox="1">
            <a:spLocks noChangeArrowheads="1"/>
          </p:cNvSpPr>
          <p:nvPr/>
        </p:nvSpPr>
        <p:spPr bwMode="auto">
          <a:xfrm>
            <a:off x="447675" y="260350"/>
            <a:ext cx="578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Rod </a:t>
            </a:r>
            <a:r>
              <a:rPr lang="cs-CZ" altLang="cs-CZ" b="1" i="1">
                <a:solidFill>
                  <a:schemeClr val="bg1"/>
                </a:solidFill>
              </a:rPr>
              <a:t>Miniopterus  </a:t>
            </a:r>
            <a:r>
              <a:rPr lang="cs-CZ" altLang="cs-CZ" b="1">
                <a:solidFill>
                  <a:schemeClr val="bg1"/>
                </a:solidFill>
              </a:rPr>
              <a:t>(podčeleď Miniopterinae – létavci)</a:t>
            </a:r>
          </a:p>
        </p:txBody>
      </p:sp>
      <p:sp>
        <p:nvSpPr>
          <p:cNvPr id="28677" name="Text Box 9"/>
          <p:cNvSpPr txBox="1">
            <a:spLocks noChangeArrowheads="1"/>
          </p:cNvSpPr>
          <p:nvPr/>
        </p:nvSpPr>
        <p:spPr bwMode="auto">
          <a:xfrm>
            <a:off x="447675" y="685800"/>
            <a:ext cx="465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létavec stěhovavý – </a:t>
            </a:r>
            <a:r>
              <a:rPr lang="cs-CZ" altLang="cs-CZ" i="1">
                <a:solidFill>
                  <a:schemeClr val="bg1"/>
                </a:solidFill>
              </a:rPr>
              <a:t>Miniopterus schreibersii</a:t>
            </a:r>
            <a:endParaRPr lang="cs-CZ" altLang="cs-CZ">
              <a:solidFill>
                <a:schemeClr val="bg1"/>
              </a:solidFill>
            </a:endParaRPr>
          </a:p>
        </p:txBody>
      </p:sp>
      <p:pic>
        <p:nvPicPr>
          <p:cNvPr id="28678" name="Picture 12" descr="Miniopterus-schreibers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04813"/>
            <a:ext cx="2771775" cy="2341562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13" descr="mschr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49725"/>
            <a:ext cx="2984500" cy="252412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chemeClr val="bg1"/>
                </a:solidFill>
              </a:rPr>
              <a:t>Naši netopýři</a:t>
            </a:r>
          </a:p>
        </p:txBody>
      </p:sp>
      <p:sp>
        <p:nvSpPr>
          <p:cNvPr id="5123" name="Text Box 17"/>
          <p:cNvSpPr txBox="1">
            <a:spLocks noChangeArrowheads="1"/>
          </p:cNvSpPr>
          <p:nvPr/>
        </p:nvSpPr>
        <p:spPr bwMode="auto">
          <a:xfrm>
            <a:off x="519113" y="3736975"/>
            <a:ext cx="81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Kaloni</a:t>
            </a:r>
          </a:p>
        </p:txBody>
      </p:sp>
      <p:sp>
        <p:nvSpPr>
          <p:cNvPr id="5124" name="Text Box 18"/>
          <p:cNvSpPr txBox="1">
            <a:spLocks noChangeArrowheads="1"/>
          </p:cNvSpPr>
          <p:nvPr/>
        </p:nvSpPr>
        <p:spPr bwMode="auto">
          <a:xfrm>
            <a:off x="395288" y="1557338"/>
            <a:ext cx="6880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400">
                <a:solidFill>
                  <a:schemeClr val="bg1"/>
                </a:solidFill>
              </a:rPr>
              <a:t>A) Kaloni – 42 rodů, 170 druhů, JV-Evropa 1 druh</a:t>
            </a:r>
          </a:p>
        </p:txBody>
      </p:sp>
      <p:pic>
        <p:nvPicPr>
          <p:cNvPr id="5125" name="Picture 19" descr="Obrázek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565400"/>
            <a:ext cx="3348038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0" descr="Obrázek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592388"/>
            <a:ext cx="2284412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21"/>
          <p:cNvSpPr txBox="1">
            <a:spLocks noChangeArrowheads="1"/>
          </p:cNvSpPr>
          <p:nvPr/>
        </p:nvSpPr>
        <p:spPr bwMode="auto">
          <a:xfrm>
            <a:off x="2860675" y="2951163"/>
            <a:ext cx="34226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2400" i="1">
                <a:solidFill>
                  <a:schemeClr val="bg1"/>
                </a:solidFill>
              </a:rPr>
              <a:t>Roussettus aegyptiacus</a:t>
            </a:r>
          </a:p>
          <a:p>
            <a:pPr algn="ctr" eaLnBrk="1" hangingPunct="1"/>
            <a:r>
              <a:rPr lang="cs-CZ" altLang="cs-CZ" sz="2400">
                <a:solidFill>
                  <a:schemeClr val="bg1"/>
                </a:solidFill>
              </a:rPr>
              <a:t>kaloň egyptský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Rh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276475"/>
            <a:ext cx="345757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0" descr="turold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549275"/>
            <a:ext cx="3221038" cy="230028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4925" y="68263"/>
            <a:ext cx="9109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2913" indent="-4429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400">
                <a:solidFill>
                  <a:schemeClr val="bg1"/>
                </a:solidFill>
              </a:rPr>
              <a:t>B) Yinchiroptera (5; 16; 156) – v Evropě jen vrápencovití (</a:t>
            </a:r>
            <a:r>
              <a:rPr lang="cs-CZ" altLang="cs-CZ" sz="2400" i="1">
                <a:solidFill>
                  <a:schemeClr val="bg1"/>
                </a:solidFill>
              </a:rPr>
              <a:t>Rhinolophidae</a:t>
            </a:r>
            <a:r>
              <a:rPr lang="cs-CZ" altLang="cs-CZ" sz="2400">
                <a:solidFill>
                  <a:schemeClr val="bg1"/>
                </a:solidFill>
              </a:rPr>
              <a:t>, 1; 71)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50825" y="857250"/>
            <a:ext cx="56324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i="1">
                <a:solidFill>
                  <a:srgbClr val="FF9900"/>
                </a:solidFill>
              </a:rPr>
              <a:t>Rhinolophus hipposideros – </a:t>
            </a:r>
            <a:r>
              <a:rPr lang="cs-CZ" altLang="cs-CZ">
                <a:solidFill>
                  <a:srgbClr val="FF9900"/>
                </a:solidFill>
              </a:rPr>
              <a:t>vrápenec malý</a:t>
            </a:r>
          </a:p>
          <a:p>
            <a:pPr eaLnBrk="1" hangingPunct="1"/>
            <a:r>
              <a:rPr lang="cs-CZ" altLang="cs-CZ" i="1">
                <a:solidFill>
                  <a:srgbClr val="FFFF66"/>
                </a:solidFill>
              </a:rPr>
              <a:t>Rhinolophus ferrumequinum </a:t>
            </a:r>
            <a:r>
              <a:rPr lang="cs-CZ" altLang="cs-CZ">
                <a:solidFill>
                  <a:srgbClr val="FFFF66"/>
                </a:solidFill>
              </a:rPr>
              <a:t>– vrápenec velký</a:t>
            </a:r>
          </a:p>
          <a:p>
            <a:pPr eaLnBrk="1" hangingPunct="1"/>
            <a:r>
              <a:rPr lang="cs-CZ" altLang="cs-CZ" i="1">
                <a:solidFill>
                  <a:schemeClr val="bg1"/>
                </a:solidFill>
              </a:rPr>
              <a:t>Rhinolophus euryale – </a:t>
            </a:r>
            <a:r>
              <a:rPr lang="cs-CZ" altLang="cs-CZ">
                <a:solidFill>
                  <a:schemeClr val="bg1"/>
                </a:solidFill>
              </a:rPr>
              <a:t>vrápenec jižní</a:t>
            </a:r>
            <a:r>
              <a:rPr lang="cs-CZ" altLang="cs-CZ" i="1">
                <a:solidFill>
                  <a:schemeClr val="bg1"/>
                </a:solidFill>
              </a:rPr>
              <a:t> </a:t>
            </a:r>
            <a:r>
              <a:rPr lang="cs-CZ" altLang="cs-CZ">
                <a:solidFill>
                  <a:schemeClr val="bg1"/>
                </a:solidFill>
              </a:rPr>
              <a:t>(i na Slovensku)</a:t>
            </a:r>
          </a:p>
          <a:p>
            <a:pPr eaLnBrk="1" hangingPunct="1"/>
            <a:r>
              <a:rPr lang="cs-CZ" altLang="cs-CZ" i="1">
                <a:solidFill>
                  <a:schemeClr val="bg1"/>
                </a:solidFill>
              </a:rPr>
              <a:t>Rhinolophus mehelyi – </a:t>
            </a:r>
            <a:r>
              <a:rPr lang="cs-CZ" altLang="cs-CZ">
                <a:solidFill>
                  <a:schemeClr val="bg1"/>
                </a:solidFill>
              </a:rPr>
              <a:t>vrápenec Mehélyův</a:t>
            </a:r>
          </a:p>
          <a:p>
            <a:pPr eaLnBrk="1" hangingPunct="1"/>
            <a:r>
              <a:rPr lang="cs-CZ" altLang="cs-CZ" i="1">
                <a:solidFill>
                  <a:schemeClr val="bg1"/>
                </a:solidFill>
              </a:rPr>
              <a:t>Rhinolophus blasii</a:t>
            </a:r>
            <a:r>
              <a:rPr lang="cs-CZ" altLang="cs-CZ">
                <a:solidFill>
                  <a:schemeClr val="bg1"/>
                </a:solidFill>
              </a:rPr>
              <a:t> – vrápenec Blasiův</a:t>
            </a:r>
            <a:r>
              <a:rPr lang="cs-CZ" altLang="cs-CZ" i="1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150" name="Picture 6" descr="Rhip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20938"/>
            <a:ext cx="2476500" cy="273685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8" descr="DRhipb"/>
          <p:cNvPicPr>
            <a:picLocks noChangeAspect="1" noChangeArrowheads="1"/>
          </p:cNvPicPr>
          <p:nvPr>
            <p:ph type="body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113" y="3716338"/>
            <a:ext cx="1987550" cy="3141662"/>
          </a:xfrm>
          <a:noFill/>
          <a:ln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6152" name="Picture 9" descr="Rf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199063"/>
            <a:ext cx="2471738" cy="1658937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7" descr="Rhip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3" y="2924175"/>
            <a:ext cx="2603500" cy="3960813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7" descr="rhinolophus_hipposidero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6338"/>
            <a:ext cx="1944688" cy="1458912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01_Rhip 01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8366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01_Rhip 01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5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67" fill="hold"/>
                                        <p:tgtEl>
                                          <p:spTgt spid="245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9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9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067" fill="hold"/>
                                        <p:tgtEl>
                                          <p:spTgt spid="245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9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9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468313" y="44450"/>
            <a:ext cx="8202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400">
                <a:solidFill>
                  <a:schemeClr val="bg1"/>
                </a:solidFill>
              </a:rPr>
              <a:t>C) „Microchiroptera – netopýři (126, 684), v Evropě 2 čeledi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179388" y="620713"/>
            <a:ext cx="640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000">
                <a:solidFill>
                  <a:schemeClr val="bg1"/>
                </a:solidFill>
              </a:rPr>
              <a:t>1) Tadaridovití (Molossidae, 13; 90) – J Evropa - 1 druh</a:t>
            </a: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2195513" y="1341438"/>
            <a:ext cx="4908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i="1">
                <a:solidFill>
                  <a:schemeClr val="bg1"/>
                </a:solidFill>
              </a:rPr>
              <a:t>Tadarida teniotis</a:t>
            </a:r>
            <a:r>
              <a:rPr lang="cs-CZ" altLang="cs-CZ">
                <a:solidFill>
                  <a:schemeClr val="bg1"/>
                </a:solidFill>
              </a:rPr>
              <a:t> - tadarida (morous) evropská</a:t>
            </a:r>
          </a:p>
        </p:txBody>
      </p:sp>
      <p:pic>
        <p:nvPicPr>
          <p:cNvPr id="8197" name="Picture 7" descr="Obrázek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0" y="1773238"/>
            <a:ext cx="4397375" cy="48418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07950" y="163513"/>
            <a:ext cx="4937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000">
                <a:solidFill>
                  <a:schemeClr val="bg1"/>
                </a:solidFill>
              </a:rPr>
              <a:t>2) Netopýrovití (Vespertilionidae, 41, 360) </a:t>
            </a: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447675" y="639763"/>
            <a:ext cx="1390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Rod </a:t>
            </a:r>
            <a:r>
              <a:rPr lang="cs-CZ" altLang="cs-CZ" b="1" i="1">
                <a:solidFill>
                  <a:schemeClr val="bg1"/>
                </a:solidFill>
              </a:rPr>
              <a:t>Myotis</a:t>
            </a:r>
            <a:endParaRPr lang="cs-CZ" altLang="cs-CZ" b="1">
              <a:solidFill>
                <a:schemeClr val="bg1"/>
              </a:solidFill>
            </a:endParaRP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66713" y="1522413"/>
            <a:ext cx="3917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9900"/>
                </a:solidFill>
              </a:rPr>
              <a:t>netopýr vousatý – </a:t>
            </a:r>
            <a:r>
              <a:rPr lang="cs-CZ" altLang="cs-CZ" i="1">
                <a:solidFill>
                  <a:srgbClr val="FF9900"/>
                </a:solidFill>
              </a:rPr>
              <a:t>Myotis mystacinus</a:t>
            </a:r>
            <a:endParaRPr lang="cs-CZ" altLang="cs-CZ">
              <a:solidFill>
                <a:srgbClr val="FF9900"/>
              </a:solidFill>
            </a:endParaRPr>
          </a:p>
        </p:txBody>
      </p:sp>
      <p:pic>
        <p:nvPicPr>
          <p:cNvPr id="9221" name="Picture 10" descr="M_Ci02_Mmys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365625"/>
            <a:ext cx="3095625" cy="2322513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11" descr="M_Ci02_Mmy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00238"/>
            <a:ext cx="3095625" cy="232092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219700" y="765175"/>
            <a:ext cx="3924300" cy="2543175"/>
            <a:chOff x="3288" y="482"/>
            <a:chExt cx="2472" cy="1602"/>
          </a:xfrm>
        </p:grpSpPr>
        <p:sp>
          <p:nvSpPr>
            <p:cNvPr id="9229" name="Text Box 12"/>
            <p:cNvSpPr txBox="1">
              <a:spLocks noChangeArrowheads="1"/>
            </p:cNvSpPr>
            <p:nvPr/>
          </p:nvSpPr>
          <p:spPr bwMode="auto">
            <a:xfrm>
              <a:off x="3288" y="482"/>
              <a:ext cx="236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>
                  <a:solidFill>
                    <a:srgbClr val="FF9900"/>
                  </a:solidFill>
                </a:rPr>
                <a:t>netopýr alkathoe – </a:t>
              </a:r>
              <a:r>
                <a:rPr lang="cs-CZ" altLang="cs-CZ" i="1">
                  <a:solidFill>
                    <a:srgbClr val="FF9900"/>
                  </a:solidFill>
                </a:rPr>
                <a:t>Myotis alcathoe</a:t>
              </a:r>
              <a:endParaRPr lang="cs-CZ" altLang="cs-CZ">
                <a:solidFill>
                  <a:srgbClr val="FF9900"/>
                </a:solidFill>
              </a:endParaRPr>
            </a:p>
          </p:txBody>
        </p:sp>
        <p:pic>
          <p:nvPicPr>
            <p:cNvPr id="9230" name="Picture 15" descr="M_alcathoe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754"/>
              <a:ext cx="1746" cy="1330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3851275" y="3933825"/>
            <a:ext cx="5292725" cy="2924175"/>
            <a:chOff x="2426" y="2478"/>
            <a:chExt cx="3334" cy="1842"/>
          </a:xfrm>
        </p:grpSpPr>
        <p:sp>
          <p:nvSpPr>
            <p:cNvPr id="9226" name="Text Box 7"/>
            <p:cNvSpPr txBox="1">
              <a:spLocks noChangeArrowheads="1"/>
            </p:cNvSpPr>
            <p:nvPr/>
          </p:nvSpPr>
          <p:spPr bwMode="auto">
            <a:xfrm>
              <a:off x="2426" y="2478"/>
              <a:ext cx="2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>
                  <a:solidFill>
                    <a:srgbClr val="FF9900"/>
                  </a:solidFill>
                </a:rPr>
                <a:t>netopýr Brandtův – </a:t>
              </a:r>
              <a:r>
                <a:rPr lang="cs-CZ" altLang="cs-CZ" i="1">
                  <a:solidFill>
                    <a:srgbClr val="FF9900"/>
                  </a:solidFill>
                </a:rPr>
                <a:t>Myotis brandtii</a:t>
              </a:r>
              <a:endParaRPr lang="cs-CZ" altLang="cs-CZ">
                <a:solidFill>
                  <a:srgbClr val="FF9900"/>
                </a:solidFill>
              </a:endParaRPr>
            </a:p>
          </p:txBody>
        </p:sp>
        <p:pic>
          <p:nvPicPr>
            <p:cNvPr id="9227" name="Picture 9" descr="D16Mbraaj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8" y="2739"/>
              <a:ext cx="2222" cy="1581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8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3" y="2721"/>
              <a:ext cx="1198" cy="1253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25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97063"/>
            <a:ext cx="2063750" cy="1963737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Mema_g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4450"/>
            <a:ext cx="4010025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447675" y="188913"/>
            <a:ext cx="3790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9900"/>
                </a:solidFill>
              </a:rPr>
              <a:t>netopýr brvitý – </a:t>
            </a:r>
            <a:r>
              <a:rPr lang="cs-CZ" altLang="cs-CZ" i="1">
                <a:solidFill>
                  <a:srgbClr val="FF9900"/>
                </a:solidFill>
              </a:rPr>
              <a:t>Myotis emarginatus</a:t>
            </a:r>
            <a:endParaRPr lang="cs-CZ" altLang="cs-CZ">
              <a:solidFill>
                <a:srgbClr val="FF9900"/>
              </a:solidFill>
            </a:endParaRPr>
          </a:p>
        </p:txBody>
      </p:sp>
      <p:pic>
        <p:nvPicPr>
          <p:cNvPr id="10244" name="Picture 7"/>
          <p:cNvPicPr>
            <a:picLocks noChangeAspect="1" noChangeArrowheads="1"/>
          </p:cNvPicPr>
          <p:nvPr/>
        </p:nvPicPr>
        <p:blipFill>
          <a:blip r:embed="rId3">
            <a:lum bright="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060575"/>
            <a:ext cx="6875462" cy="437673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Mema1col"/>
          <p:cNvPicPr>
            <a:picLocks noChangeAspect="1" noChangeArrowheads="1"/>
          </p:cNvPicPr>
          <p:nvPr/>
        </p:nvPicPr>
        <p:blipFill>
          <a:blip r:embed="rId4">
            <a:lum bright="-14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692150"/>
            <a:ext cx="2627312" cy="24796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12" descr="netopyr-brvity-378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29000"/>
            <a:ext cx="2592387" cy="188912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989513"/>
            <a:ext cx="2305050" cy="1868487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447675" y="188913"/>
            <a:ext cx="357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9900"/>
                </a:solidFill>
              </a:rPr>
              <a:t>netopýr řasnatý – </a:t>
            </a:r>
            <a:r>
              <a:rPr lang="cs-CZ" altLang="cs-CZ" i="1">
                <a:solidFill>
                  <a:srgbClr val="FF9900"/>
                </a:solidFill>
              </a:rPr>
              <a:t>Myotis nattereri</a:t>
            </a:r>
            <a:endParaRPr lang="cs-CZ" altLang="cs-CZ">
              <a:solidFill>
                <a:srgbClr val="FF9900"/>
              </a:solidFill>
            </a:endParaRPr>
          </a:p>
        </p:txBody>
      </p:sp>
      <p:pic>
        <p:nvPicPr>
          <p:cNvPr id="11267" name="Picture 5" descr="D08Mnatb"/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952625"/>
            <a:ext cx="7378700" cy="470058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8" descr="netopyr-rasnaty-37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0" y="125413"/>
            <a:ext cx="3289300" cy="251142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</TotalTime>
  <Words>358</Words>
  <Application>Microsoft Office PowerPoint</Application>
  <PresentationFormat>Předvádění na obrazovce (4:3)</PresentationFormat>
  <Paragraphs>87</Paragraphs>
  <Slides>27</Slides>
  <Notes>0</Notes>
  <HiddenSlides>0</HiddenSlides>
  <MMClips>10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Calibri</vt:lpstr>
      <vt:lpstr>Výchozí návrh</vt:lpstr>
      <vt:lpstr>Corel PHOTO-PAINT 11.0 Image</vt:lpstr>
      <vt:lpstr>Naši netopýři</vt:lpstr>
      <vt:lpstr>Prezentace aplikace PowerPoint</vt:lpstr>
      <vt:lpstr>Naši netopýři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Zdeněk</dc:creator>
  <cp:lastModifiedBy>zdenek</cp:lastModifiedBy>
  <cp:revision>34</cp:revision>
  <dcterms:created xsi:type="dcterms:W3CDTF">2006-09-05T08:00:48Z</dcterms:created>
  <dcterms:modified xsi:type="dcterms:W3CDTF">2015-10-29T15:19:28Z</dcterms:modified>
</cp:coreProperties>
</file>