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6" r:id="rId2"/>
    <p:sldId id="440" r:id="rId3"/>
    <p:sldId id="443" r:id="rId4"/>
    <p:sldId id="444" r:id="rId5"/>
    <p:sldId id="451" r:id="rId6"/>
    <p:sldId id="452" r:id="rId7"/>
    <p:sldId id="445" r:id="rId8"/>
    <p:sldId id="453" r:id="rId9"/>
    <p:sldId id="446" r:id="rId10"/>
    <p:sldId id="447" r:id="rId11"/>
    <p:sldId id="448" r:id="rId12"/>
    <p:sldId id="449" r:id="rId13"/>
    <p:sldId id="310" r:id="rId14"/>
    <p:sldId id="311" r:id="rId15"/>
    <p:sldId id="312" r:id="rId16"/>
    <p:sldId id="454" r:id="rId17"/>
    <p:sldId id="314" r:id="rId18"/>
    <p:sldId id="316" r:id="rId19"/>
    <p:sldId id="450" r:id="rId20"/>
    <p:sldId id="455" r:id="rId21"/>
    <p:sldId id="456" r:id="rId22"/>
    <p:sldId id="315" r:id="rId23"/>
    <p:sldId id="457" r:id="rId24"/>
    <p:sldId id="438" r:id="rId25"/>
    <p:sldId id="442" r:id="rId26"/>
    <p:sldId id="320" r:id="rId2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D3C695"/>
    <a:srgbClr val="009900"/>
    <a:srgbClr val="8EC000"/>
    <a:srgbClr val="E59655"/>
    <a:srgbClr val="000000"/>
    <a:srgbClr val="99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67" autoAdjust="0"/>
    <p:restoredTop sz="93922" autoAdjust="0"/>
  </p:normalViewPr>
  <p:slideViewPr>
    <p:cSldViewPr snapToGrid="0" showGuides="1">
      <p:cViewPr varScale="1">
        <p:scale>
          <a:sx n="99" d="100"/>
          <a:sy n="99" d="100"/>
        </p:scale>
        <p:origin x="-498" y="-84"/>
      </p:cViewPr>
      <p:guideLst>
        <p:guide orient="horz" pos="215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307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63819F3-3281-41F9-834E-E899A0DDAC2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69920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AFE7E-7ACF-4B1F-A53F-90567E207DA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166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AC9BA-5588-40C4-8D09-F6873061EFD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8354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FA1593-5ED0-4B4E-A126-DCFC7D7D499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4469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DE849FD-9844-47B0-BD44-A923FD7831C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53010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FA79CB-1B03-4A72-970A-29B8E563BC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885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9C94F-61EF-442A-A822-84A1B993FCC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5572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E6B31-4D36-4746-B032-7F64F4D9001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725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2E2EC-A3E3-47EB-88EE-513A0B3789A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8399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2B296-B779-4653-9B96-26D482D5884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645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89A7F-F9AB-439D-9595-40398B776FD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4949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57B06-31C8-43CE-82BA-E6CA25A88F4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4995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91F58-4852-458F-92CB-921AC0DD00B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5595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6A30DDC-A909-41D9-9E9E-4C8FC47AC261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zdenek\Dokumenty\ENN_2011\Zdenek4Mpeg.mpg" TargetMode="Externa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12" Type="http://schemas.openxmlformats.org/officeDocument/2006/relationships/image" Target="../media/image59.emf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zdenek\Dokumenty\ENN_2011\Zdenek3Mpeg.mpg" TargetMode="Externa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wmf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zdenek\Dokumenty\ENN_2011\ZdenekMpeg.mpg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61" name="Picture 13" descr="Obráze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965200"/>
            <a:ext cx="5930900" cy="445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67" name="Rectangle 19"/>
          <p:cNvSpPr>
            <a:spLocks noChangeArrowheads="1"/>
          </p:cNvSpPr>
          <p:nvPr/>
        </p:nvSpPr>
        <p:spPr bwMode="auto">
          <a:xfrm>
            <a:off x="2274888" y="219075"/>
            <a:ext cx="45577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Jak zkoumat netopýry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7" name="Picture 15" descr="kolonie_v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1887538"/>
            <a:ext cx="60960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28" name="Text Box 16"/>
          <p:cNvSpPr txBox="1">
            <a:spLocks noChangeArrowheads="1"/>
          </p:cNvSpPr>
          <p:nvPr/>
        </p:nvSpPr>
        <p:spPr bwMode="auto">
          <a:xfrm>
            <a:off x="1258888" y="836613"/>
            <a:ext cx="64087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cs-CZ" altLang="cs-CZ" sz="2400">
                <a:solidFill>
                  <a:schemeClr val="bg1"/>
                </a:solidFill>
                <a:latin typeface="Comic Sans MS" pitchFamily="66" charset="0"/>
              </a:rPr>
              <a:t>cca 400 významných reprodukčních kolonií vybraných druhů netopýrů</a:t>
            </a:r>
          </a:p>
        </p:txBody>
      </p:sp>
      <p:grpSp>
        <p:nvGrpSpPr>
          <p:cNvPr id="385029" name="Group 5"/>
          <p:cNvGrpSpPr>
            <a:grpSpLocks/>
          </p:cNvGrpSpPr>
          <p:nvPr/>
        </p:nvGrpSpPr>
        <p:grpSpPr bwMode="auto">
          <a:xfrm>
            <a:off x="0" y="5368925"/>
            <a:ext cx="2843213" cy="1489075"/>
            <a:chOff x="1824" y="762"/>
            <a:chExt cx="1791" cy="938"/>
          </a:xfrm>
        </p:grpSpPr>
        <p:sp>
          <p:nvSpPr>
            <p:cNvPr id="385030" name="Text Box 6"/>
            <p:cNvSpPr txBox="1">
              <a:spLocks noChangeArrowheads="1"/>
            </p:cNvSpPr>
            <p:nvPr/>
          </p:nvSpPr>
          <p:spPr bwMode="auto">
            <a:xfrm>
              <a:off x="1824" y="950"/>
              <a:ext cx="1791" cy="750"/>
            </a:xfrm>
            <a:prstGeom prst="rect">
              <a:avLst/>
            </a:prstGeom>
            <a:solidFill>
              <a:srgbClr val="D3C6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>
                  <a:latin typeface="Comic Sans MS" pitchFamily="66" charset="0"/>
                </a:rPr>
                <a:t>Monitoring netopýrů:  </a:t>
              </a:r>
            </a:p>
            <a:p>
              <a:r>
                <a:rPr lang="cs-CZ" altLang="cs-CZ">
                  <a:latin typeface="Comic Sans MS" pitchFamily="66" charset="0"/>
                </a:rPr>
                <a:t>- mapování LK</a:t>
              </a:r>
            </a:p>
            <a:p>
              <a:pPr>
                <a:buFontTx/>
                <a:buChar char="-"/>
              </a:pPr>
              <a:r>
                <a:rPr lang="cs-CZ" altLang="cs-CZ">
                  <a:latin typeface="Comic Sans MS" pitchFamily="66" charset="0"/>
                </a:rPr>
                <a:t> faunistika</a:t>
              </a:r>
            </a:p>
            <a:p>
              <a:pPr>
                <a:buFontTx/>
                <a:buChar char="-"/>
              </a:pPr>
              <a:r>
                <a:rPr lang="cs-CZ" altLang="cs-CZ">
                  <a:latin typeface="Comic Sans MS" pitchFamily="66" charset="0"/>
                </a:rPr>
                <a:t> sezónní dynamika</a:t>
              </a:r>
            </a:p>
          </p:txBody>
        </p:sp>
        <p:sp>
          <p:nvSpPr>
            <p:cNvPr id="385031" name="Text Box 7"/>
            <p:cNvSpPr txBox="1">
              <a:spLocks noChangeArrowheads="1"/>
            </p:cNvSpPr>
            <p:nvPr/>
          </p:nvSpPr>
          <p:spPr bwMode="auto">
            <a:xfrm>
              <a:off x="1828" y="762"/>
              <a:ext cx="1270" cy="202"/>
            </a:xfrm>
            <a:prstGeom prst="rect">
              <a:avLst/>
            </a:prstGeom>
            <a:solidFill>
              <a:srgbClr val="D3C6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>
              <a:spAutoFit/>
            </a:bodyPr>
            <a:lstStyle/>
            <a:p>
              <a:pPr eaLnBrk="0" hangingPunct="0"/>
              <a:r>
                <a:rPr lang="cs-CZ" altLang="cs-CZ">
                  <a:latin typeface="Comic Sans MS" pitchFamily="66" charset="0"/>
                </a:rPr>
                <a:t>Využití:</a:t>
              </a:r>
            </a:p>
          </p:txBody>
        </p:sp>
      </p:grpSp>
      <p:sp>
        <p:nvSpPr>
          <p:cNvPr id="385032" name="Text Box 3"/>
          <p:cNvSpPr txBox="1">
            <a:spLocks noChangeArrowheads="1"/>
          </p:cNvSpPr>
          <p:nvPr/>
        </p:nvSpPr>
        <p:spPr bwMode="auto">
          <a:xfrm>
            <a:off x="404813" y="260350"/>
            <a:ext cx="4951412" cy="457200"/>
          </a:xfrm>
          <a:prstGeom prst="rect">
            <a:avLst/>
          </a:prstGeom>
          <a:solidFill>
            <a:srgbClr val="CCFFFF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buFont typeface="Wingdings" pitchFamily="2" charset="2"/>
              <a:buChar char="§"/>
            </a:pPr>
            <a:r>
              <a:rPr lang="cs-CZ" altLang="cs-CZ" sz="2400" b="1">
                <a:solidFill>
                  <a:schemeClr val="tx2"/>
                </a:solidFill>
                <a:latin typeface="Comic Sans MS" pitchFamily="66" charset="0"/>
              </a:rPr>
              <a:t> sledování reprodukčních kolonií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ChangeArrowheads="1"/>
          </p:cNvSpPr>
          <p:nvPr/>
        </p:nvSpPr>
        <p:spPr bwMode="auto">
          <a:xfrm>
            <a:off x="107950" y="115888"/>
            <a:ext cx="3763963" cy="457200"/>
          </a:xfrm>
          <a:prstGeom prst="rect">
            <a:avLst/>
          </a:prstGeom>
          <a:solidFill>
            <a:srgbClr val="FFCC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cs-CZ" altLang="cs-CZ" sz="2400">
                <a:latin typeface="Comic Sans MS" pitchFamily="66" charset="0"/>
              </a:rPr>
              <a:t> odchyt mimo úkryt</a:t>
            </a:r>
          </a:p>
        </p:txBody>
      </p:sp>
      <p:sp>
        <p:nvSpPr>
          <p:cNvPr id="386051" name="Rectangle 3"/>
          <p:cNvSpPr>
            <a:spLocks noChangeArrowheads="1"/>
          </p:cNvSpPr>
          <p:nvPr/>
        </p:nvSpPr>
        <p:spPr bwMode="auto">
          <a:xfrm>
            <a:off x="0" y="812800"/>
            <a:ext cx="3779838" cy="1006475"/>
          </a:xfrm>
          <a:prstGeom prst="rect">
            <a:avLst/>
          </a:prstGeom>
          <a:solidFill>
            <a:srgbClr val="FFCC99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1793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0" hangingPunct="0">
              <a:buFont typeface="Wingdings" pitchFamily="2" charset="2"/>
              <a:buChar char="§"/>
            </a:pPr>
            <a:r>
              <a:rPr lang="cs-CZ" altLang="cs-CZ" sz="2000">
                <a:solidFill>
                  <a:schemeClr val="tx2"/>
                </a:solidFill>
                <a:latin typeface="Comic Sans MS" pitchFamily="66" charset="0"/>
              </a:rPr>
              <a:t> netting (obláčkové sítě)</a:t>
            </a:r>
          </a:p>
          <a:p>
            <a:pPr lvl="1" eaLnBrk="0" hangingPunct="0">
              <a:buFont typeface="Wingdings" pitchFamily="2" charset="2"/>
              <a:buChar char="§"/>
            </a:pPr>
            <a:r>
              <a:rPr lang="cs-CZ" altLang="cs-CZ" sz="2000">
                <a:solidFill>
                  <a:schemeClr val="tx2"/>
                </a:solidFill>
                <a:latin typeface="Comic Sans MS" pitchFamily="66" charset="0"/>
              </a:rPr>
              <a:t> odchytová klec (trap cage)</a:t>
            </a:r>
          </a:p>
          <a:p>
            <a:pPr lvl="1" eaLnBrk="0" hangingPunct="0">
              <a:buFont typeface="Wingdings" pitchFamily="2" charset="2"/>
              <a:buChar char="§"/>
            </a:pPr>
            <a:r>
              <a:rPr lang="cs-CZ" altLang="cs-CZ" sz="2000">
                <a:solidFill>
                  <a:schemeClr val="tx2"/>
                </a:solidFill>
                <a:latin typeface="Comic Sans MS" pitchFamily="66" charset="0"/>
              </a:rPr>
              <a:t> harfová past (harp trap)</a:t>
            </a:r>
          </a:p>
        </p:txBody>
      </p:sp>
      <p:pic>
        <p:nvPicPr>
          <p:cNvPr id="29701" name="Picture 5" descr="Kopie KLEC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4487863"/>
            <a:ext cx="3579812" cy="22939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1271588"/>
            <a:ext cx="2103437" cy="31051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054" name="Picture 7" descr="P60727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8175"/>
            <a:ext cx="3475038" cy="26066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055" name="Picture 8" descr="Mmyo1net"/>
          <p:cNvPicPr>
            <a:picLocks noChangeAspect="1" noChangeArrowheads="1"/>
          </p:cNvPicPr>
          <p:nvPr/>
        </p:nvPicPr>
        <p:blipFill>
          <a:blip r:embed="rId5">
            <a:lum bright="-1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4546600"/>
            <a:ext cx="1860550" cy="22733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1" descr="P512386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695325"/>
            <a:ext cx="2767013" cy="36893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6060" name="Group 12"/>
          <p:cNvGrpSpPr>
            <a:grpSpLocks/>
          </p:cNvGrpSpPr>
          <p:nvPr/>
        </p:nvGrpSpPr>
        <p:grpSpPr bwMode="auto">
          <a:xfrm>
            <a:off x="1912938" y="5603875"/>
            <a:ext cx="3957637" cy="1223963"/>
            <a:chOff x="2648" y="3478"/>
            <a:chExt cx="2493" cy="771"/>
          </a:xfrm>
        </p:grpSpPr>
        <p:sp>
          <p:nvSpPr>
            <p:cNvPr id="386061" name="Text Box 13"/>
            <p:cNvSpPr txBox="1">
              <a:spLocks noChangeArrowheads="1"/>
            </p:cNvSpPr>
            <p:nvPr/>
          </p:nvSpPr>
          <p:spPr bwMode="auto">
            <a:xfrm>
              <a:off x="2666" y="3672"/>
              <a:ext cx="2475" cy="577"/>
            </a:xfrm>
            <a:prstGeom prst="rect">
              <a:avLst/>
            </a:prstGeom>
            <a:solidFill>
              <a:srgbClr val="D3C6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82563" indent="-182563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cs-CZ" altLang="cs-CZ">
                  <a:latin typeface="Comic Sans MS" pitchFamily="66" charset="0"/>
                </a:rPr>
                <a:t>Monitoring netopýrů </a:t>
              </a:r>
            </a:p>
            <a:p>
              <a:r>
                <a:rPr lang="cs-CZ" altLang="cs-CZ">
                  <a:latin typeface="Comic Sans MS" pitchFamily="66" charset="0"/>
                </a:rPr>
                <a:t>– aktivita u výletových otvorů </a:t>
              </a:r>
            </a:p>
            <a:p>
              <a:r>
                <a:rPr lang="cs-CZ" altLang="cs-CZ">
                  <a:latin typeface="Comic Sans MS" pitchFamily="66" charset="0"/>
                </a:rPr>
                <a:t>   vč. sezónní a denní dynamiky</a:t>
              </a:r>
            </a:p>
          </p:txBody>
        </p:sp>
        <p:sp>
          <p:nvSpPr>
            <p:cNvPr id="386062" name="Text Box 14"/>
            <p:cNvSpPr txBox="1">
              <a:spLocks noChangeArrowheads="1"/>
            </p:cNvSpPr>
            <p:nvPr/>
          </p:nvSpPr>
          <p:spPr bwMode="auto">
            <a:xfrm>
              <a:off x="2648" y="3478"/>
              <a:ext cx="628" cy="202"/>
            </a:xfrm>
            <a:prstGeom prst="rect">
              <a:avLst/>
            </a:prstGeom>
            <a:solidFill>
              <a:srgbClr val="D3C6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>
              <a:spAutoFit/>
            </a:bodyPr>
            <a:lstStyle/>
            <a:p>
              <a:pPr eaLnBrk="0" hangingPunct="0"/>
              <a:r>
                <a:rPr lang="cs-CZ" altLang="cs-CZ">
                  <a:latin typeface="Comic Sans MS" pitchFamily="66" charset="0"/>
                </a:rPr>
                <a:t>Využití: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4"/>
          <p:cNvSpPr>
            <a:spLocks noChangeArrowheads="1"/>
          </p:cNvSpPr>
          <p:nvPr/>
        </p:nvSpPr>
        <p:spPr bwMode="auto">
          <a:xfrm>
            <a:off x="409575" y="188913"/>
            <a:ext cx="2506663" cy="457200"/>
          </a:xfrm>
          <a:prstGeom prst="rect">
            <a:avLst/>
          </a:prstGeom>
          <a:solidFill>
            <a:srgbClr val="FFCC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cs-CZ" altLang="cs-CZ" sz="2400">
                <a:latin typeface="Comic Sans MS" pitchFamily="66" charset="0"/>
              </a:rPr>
              <a:t> značkování</a:t>
            </a:r>
          </a:p>
        </p:txBody>
      </p:sp>
      <p:sp>
        <p:nvSpPr>
          <p:cNvPr id="387075" name="Rectangle 5"/>
          <p:cNvSpPr>
            <a:spLocks noChangeArrowheads="1"/>
          </p:cNvSpPr>
          <p:nvPr/>
        </p:nvSpPr>
        <p:spPr bwMode="auto">
          <a:xfrm>
            <a:off x="104775" y="800100"/>
            <a:ext cx="1947863" cy="396875"/>
          </a:xfrm>
          <a:prstGeom prst="rect">
            <a:avLst/>
          </a:prstGeom>
          <a:solidFill>
            <a:srgbClr val="FFCC99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1793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0" hangingPunct="0">
              <a:buFont typeface="Wingdings" pitchFamily="2" charset="2"/>
              <a:buChar char="§"/>
            </a:pPr>
            <a:r>
              <a:rPr lang="cs-CZ" altLang="cs-CZ" sz="2000">
                <a:solidFill>
                  <a:schemeClr val="tx2"/>
                </a:solidFill>
                <a:latin typeface="Comic Sans MS" pitchFamily="66" charset="0"/>
              </a:rPr>
              <a:t> kroužkování</a:t>
            </a:r>
          </a:p>
        </p:txBody>
      </p:sp>
      <p:grpSp>
        <p:nvGrpSpPr>
          <p:cNvPr id="30726" name="Group 6"/>
          <p:cNvGrpSpPr>
            <a:grpSpLocks/>
          </p:cNvGrpSpPr>
          <p:nvPr/>
        </p:nvGrpSpPr>
        <p:grpSpPr bwMode="auto">
          <a:xfrm>
            <a:off x="3233738" y="3511550"/>
            <a:ext cx="2646362" cy="2868613"/>
            <a:chOff x="1927" y="2523"/>
            <a:chExt cx="1543" cy="1630"/>
          </a:xfrm>
        </p:grpSpPr>
        <p:pic>
          <p:nvPicPr>
            <p:cNvPr id="387077" name="Picture 7" descr="Suplery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927" y="2523"/>
              <a:ext cx="953" cy="709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7078" name="Picture 8" descr="MěřeníM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" y="3168"/>
              <a:ext cx="1543" cy="985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729" name="Group 9"/>
          <p:cNvGrpSpPr>
            <a:grpSpLocks/>
          </p:cNvGrpSpPr>
          <p:nvPr/>
        </p:nvGrpSpPr>
        <p:grpSpPr bwMode="auto">
          <a:xfrm>
            <a:off x="6251575" y="3679825"/>
            <a:ext cx="2559050" cy="2714625"/>
            <a:chOff x="3560" y="2614"/>
            <a:chExt cx="1497" cy="1542"/>
          </a:xfrm>
        </p:grpSpPr>
        <p:pic>
          <p:nvPicPr>
            <p:cNvPr id="387080" name="Picture 10" descr="Pesol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2614"/>
              <a:ext cx="894" cy="667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7081" name="Picture 11" descr="VáženíM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3167"/>
              <a:ext cx="1497" cy="989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32" name="Zdenek4Mpeg.mpg"/>
          <p:cNvPicPr>
            <a:picLocks noRot="1" noChangeAspect="1" noChangeArrowheads="1"/>
          </p:cNvPicPr>
          <p:nvPr>
            <p:ph idx="4294967295"/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2400" y="533400"/>
            <a:ext cx="3835400" cy="2876550"/>
          </a:xfrm>
          <a:noFill/>
          <a:ln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0733" name="Group 13"/>
          <p:cNvGrpSpPr>
            <a:grpSpLocks/>
          </p:cNvGrpSpPr>
          <p:nvPr/>
        </p:nvGrpSpPr>
        <p:grpSpPr bwMode="auto">
          <a:xfrm>
            <a:off x="357188" y="2616200"/>
            <a:ext cx="2519362" cy="3394075"/>
            <a:chOff x="249" y="1880"/>
            <a:chExt cx="1587" cy="2138"/>
          </a:xfrm>
        </p:grpSpPr>
        <p:pic>
          <p:nvPicPr>
            <p:cNvPr id="387084" name="Picture 14" descr="DSC0037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880"/>
              <a:ext cx="1348" cy="1016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7085" name="Picture 15" descr="KroužkováníMM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3000"/>
              <a:ext cx="1587" cy="1018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7086" name="Picture 16" descr="Kopc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557338"/>
            <a:ext cx="2579688" cy="18176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7090" name="Rectangle 20"/>
          <p:cNvSpPr>
            <a:spLocks noChangeArrowheads="1"/>
          </p:cNvSpPr>
          <p:nvPr/>
        </p:nvSpPr>
        <p:spPr bwMode="auto">
          <a:xfrm>
            <a:off x="95250" y="1268413"/>
            <a:ext cx="2444750" cy="396875"/>
          </a:xfrm>
          <a:prstGeom prst="rect">
            <a:avLst/>
          </a:prstGeom>
          <a:solidFill>
            <a:srgbClr val="FFCC99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1793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0" hangingPunct="0">
              <a:buFont typeface="Wingdings" pitchFamily="2" charset="2"/>
              <a:buChar char="§"/>
            </a:pPr>
            <a:r>
              <a:rPr lang="cs-CZ" altLang="cs-CZ" sz="2000">
                <a:solidFill>
                  <a:schemeClr val="tx2"/>
                </a:solidFill>
                <a:latin typeface="Comic Sans MS" pitchFamily="66" charset="0"/>
              </a:rPr>
              <a:t> světelné značky</a:t>
            </a:r>
          </a:p>
        </p:txBody>
      </p:sp>
      <p:sp>
        <p:nvSpPr>
          <p:cNvPr id="387091" name="Rectangle 21"/>
          <p:cNvSpPr>
            <a:spLocks noChangeArrowheads="1"/>
          </p:cNvSpPr>
          <p:nvPr/>
        </p:nvSpPr>
        <p:spPr bwMode="auto">
          <a:xfrm>
            <a:off x="130175" y="1719263"/>
            <a:ext cx="2408238" cy="701675"/>
          </a:xfrm>
          <a:prstGeom prst="rect">
            <a:avLst/>
          </a:prstGeom>
          <a:solidFill>
            <a:srgbClr val="FFCC99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1793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0" hangingPunct="0">
              <a:buFont typeface="Wingdings" pitchFamily="2" charset="2"/>
              <a:buChar char="§"/>
            </a:pPr>
            <a:r>
              <a:rPr lang="cs-CZ" altLang="cs-CZ" sz="2000">
                <a:solidFill>
                  <a:schemeClr val="tx2"/>
                </a:solidFill>
                <a:latin typeface="Comic Sans MS" pitchFamily="66" charset="0"/>
              </a:rPr>
              <a:t> mikročipy </a:t>
            </a:r>
          </a:p>
          <a:p>
            <a:pPr lvl="1" eaLnBrk="0" hangingPunct="0">
              <a:buFont typeface="Wingdings" pitchFamily="2" charset="2"/>
              <a:buNone/>
            </a:pPr>
            <a:r>
              <a:rPr lang="cs-CZ" altLang="cs-CZ" sz="2000">
                <a:solidFill>
                  <a:schemeClr val="tx2"/>
                </a:solidFill>
                <a:latin typeface="Comic Sans MS" pitchFamily="66" charset="0"/>
              </a:rPr>
              <a:t>a čtecí zařízení</a:t>
            </a:r>
          </a:p>
        </p:txBody>
      </p:sp>
      <p:grpSp>
        <p:nvGrpSpPr>
          <p:cNvPr id="387092" name="Group 20"/>
          <p:cNvGrpSpPr>
            <a:grpSpLocks/>
          </p:cNvGrpSpPr>
          <p:nvPr/>
        </p:nvGrpSpPr>
        <p:grpSpPr bwMode="auto">
          <a:xfrm>
            <a:off x="179388" y="6113463"/>
            <a:ext cx="5930900" cy="706437"/>
            <a:chOff x="113" y="3851"/>
            <a:chExt cx="3736" cy="445"/>
          </a:xfrm>
        </p:grpSpPr>
        <p:sp>
          <p:nvSpPr>
            <p:cNvPr id="387093" name="Text Box 21"/>
            <p:cNvSpPr txBox="1">
              <a:spLocks noChangeArrowheads="1"/>
            </p:cNvSpPr>
            <p:nvPr/>
          </p:nvSpPr>
          <p:spPr bwMode="auto">
            <a:xfrm>
              <a:off x="113" y="4065"/>
              <a:ext cx="3736" cy="231"/>
            </a:xfrm>
            <a:prstGeom prst="rect">
              <a:avLst/>
            </a:prstGeom>
            <a:solidFill>
              <a:srgbClr val="D3C6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latin typeface="Comic Sans MS" pitchFamily="66" charset="0"/>
                </a:rPr>
                <a:t>Monitoring netopýrů – letová aktivita, fidelita, přelety</a:t>
              </a:r>
            </a:p>
          </p:txBody>
        </p:sp>
        <p:sp>
          <p:nvSpPr>
            <p:cNvPr id="387094" name="Text Box 22"/>
            <p:cNvSpPr txBox="1">
              <a:spLocks noChangeArrowheads="1"/>
            </p:cNvSpPr>
            <p:nvPr/>
          </p:nvSpPr>
          <p:spPr bwMode="auto">
            <a:xfrm>
              <a:off x="113" y="3851"/>
              <a:ext cx="628" cy="202"/>
            </a:xfrm>
            <a:prstGeom prst="rect">
              <a:avLst/>
            </a:prstGeom>
            <a:solidFill>
              <a:srgbClr val="D3C6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>
              <a:spAutoFit/>
            </a:bodyPr>
            <a:lstStyle/>
            <a:p>
              <a:pPr eaLnBrk="0" hangingPunct="0"/>
              <a:r>
                <a:rPr lang="cs-CZ" altLang="cs-CZ">
                  <a:latin typeface="Comic Sans MS" pitchFamily="66" charset="0"/>
                </a:rPr>
                <a:t>Využití:</a:t>
              </a:r>
            </a:p>
          </p:txBody>
        </p:sp>
      </p:grpSp>
      <p:grpSp>
        <p:nvGrpSpPr>
          <p:cNvPr id="387095" name="Group 23"/>
          <p:cNvGrpSpPr>
            <a:grpSpLocks/>
          </p:cNvGrpSpPr>
          <p:nvPr/>
        </p:nvGrpSpPr>
        <p:grpSpPr bwMode="auto">
          <a:xfrm>
            <a:off x="290513" y="2095500"/>
            <a:ext cx="4535487" cy="4044950"/>
            <a:chOff x="1392" y="1440"/>
            <a:chExt cx="2976" cy="2544"/>
          </a:xfrm>
        </p:grpSpPr>
        <p:pic>
          <p:nvPicPr>
            <p:cNvPr id="387096" name="Picture 24" descr="Light1+lep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1440"/>
              <a:ext cx="2976" cy="2544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7097" name="Picture 25" descr="P1010058Light1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6" y="1440"/>
              <a:ext cx="1101" cy="1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07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38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8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numSld="4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73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193675" y="169863"/>
            <a:ext cx="5800725" cy="457200"/>
          </a:xfrm>
          <a:prstGeom prst="rect">
            <a:avLst/>
          </a:prstGeom>
          <a:solidFill>
            <a:srgbClr val="CCFFCC">
              <a:alpha val="5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Wingdings" pitchFamily="2" charset="2"/>
              <a:buChar char="q"/>
            </a:pPr>
            <a:r>
              <a:rPr lang="cs-CZ" altLang="cs-CZ" sz="2400">
                <a:latin typeface="Comic Sans MS" pitchFamily="66" charset="0"/>
              </a:rPr>
              <a:t> automatická registrace (IR technika)</a:t>
            </a: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165100" y="714375"/>
            <a:ext cx="4533900" cy="366713"/>
          </a:xfrm>
          <a:prstGeom prst="rect">
            <a:avLst/>
          </a:prstGeom>
          <a:solidFill>
            <a:srgbClr val="CCFFCC">
              <a:alpha val="57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 eaLnBrk="0" hangingPunct="0">
              <a:buFont typeface="Wingdings" pitchFamily="2" charset="2"/>
              <a:buChar char="§"/>
            </a:pPr>
            <a:r>
              <a:rPr lang="cs-CZ" altLang="cs-CZ">
                <a:solidFill>
                  <a:schemeClr val="tx2"/>
                </a:solidFill>
                <a:latin typeface="Comic Sans MS" pitchFamily="66" charset="0"/>
              </a:rPr>
              <a:t> aktivní IR závory (průletové brány)</a:t>
            </a:r>
          </a:p>
        </p:txBody>
      </p:sp>
      <p:grpSp>
        <p:nvGrpSpPr>
          <p:cNvPr id="108554" name="Group 10"/>
          <p:cNvGrpSpPr>
            <a:grpSpLocks/>
          </p:cNvGrpSpPr>
          <p:nvPr/>
        </p:nvGrpSpPr>
        <p:grpSpPr bwMode="auto">
          <a:xfrm>
            <a:off x="6278563" y="598488"/>
            <a:ext cx="2808287" cy="5632450"/>
            <a:chOff x="3742" y="482"/>
            <a:chExt cx="1769" cy="3548"/>
          </a:xfrm>
        </p:grpSpPr>
        <p:pic>
          <p:nvPicPr>
            <p:cNvPr id="108549" name="Picture 5" descr="DSC0034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482"/>
              <a:ext cx="1769" cy="2358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550" name="Picture 6" descr="DSC0034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2704"/>
              <a:ext cx="1768" cy="1326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8552" name="Picture 8" descr="P61409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208088"/>
            <a:ext cx="2124075" cy="28321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3" name="Picture 9" descr="brá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4256088"/>
            <a:ext cx="2324100" cy="177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5" name="Picture 13" descr="P82566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1212850"/>
            <a:ext cx="2195513" cy="29273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4243388"/>
            <a:ext cx="2419350" cy="18145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8557" name="Group 13"/>
          <p:cNvGrpSpPr>
            <a:grpSpLocks/>
          </p:cNvGrpSpPr>
          <p:nvPr/>
        </p:nvGrpSpPr>
        <p:grpSpPr bwMode="auto">
          <a:xfrm>
            <a:off x="3175" y="5645150"/>
            <a:ext cx="6459538" cy="1187450"/>
            <a:chOff x="113" y="3430"/>
            <a:chExt cx="4069" cy="748"/>
          </a:xfrm>
        </p:grpSpPr>
        <p:sp>
          <p:nvSpPr>
            <p:cNvPr id="108558" name="Text Box 14"/>
            <p:cNvSpPr txBox="1">
              <a:spLocks noChangeArrowheads="1"/>
            </p:cNvSpPr>
            <p:nvPr/>
          </p:nvSpPr>
          <p:spPr bwMode="auto">
            <a:xfrm>
              <a:off x="158" y="3774"/>
              <a:ext cx="4024" cy="404"/>
            </a:xfrm>
            <a:prstGeom prst="rect">
              <a:avLst/>
            </a:prstGeom>
            <a:solidFill>
              <a:srgbClr val="D3C6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latin typeface="Comic Sans MS" pitchFamily="66" charset="0"/>
                </a:rPr>
                <a:t>Monitoring netopýrů: </a:t>
              </a:r>
            </a:p>
            <a:p>
              <a:r>
                <a:rPr lang="cs-CZ" altLang="cs-CZ">
                  <a:latin typeface="Comic Sans MS" pitchFamily="66" charset="0"/>
                </a:rPr>
                <a:t>– aktivita u výletových otvorů vč. sezónní a denní dynamiky</a:t>
              </a:r>
            </a:p>
          </p:txBody>
        </p:sp>
        <p:sp>
          <p:nvSpPr>
            <p:cNvPr id="108559" name="Text Box 15"/>
            <p:cNvSpPr txBox="1">
              <a:spLocks noChangeArrowheads="1"/>
            </p:cNvSpPr>
            <p:nvPr/>
          </p:nvSpPr>
          <p:spPr bwMode="auto">
            <a:xfrm>
              <a:off x="113" y="3430"/>
              <a:ext cx="628" cy="202"/>
            </a:xfrm>
            <a:prstGeom prst="rect">
              <a:avLst/>
            </a:prstGeom>
            <a:solidFill>
              <a:srgbClr val="D3C6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>
              <a:spAutoFit/>
            </a:bodyPr>
            <a:lstStyle/>
            <a:p>
              <a:pPr eaLnBrk="0" hangingPunct="0"/>
              <a:r>
                <a:rPr lang="cs-CZ" altLang="cs-CZ">
                  <a:latin typeface="Comic Sans MS" pitchFamily="66" charset="0"/>
                </a:rPr>
                <a:t>Využití: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8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147638" y="681038"/>
            <a:ext cx="2865437" cy="366712"/>
          </a:xfrm>
          <a:prstGeom prst="rect">
            <a:avLst/>
          </a:prstGeom>
          <a:solidFill>
            <a:srgbClr val="CCFFCC">
              <a:alpha val="5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 eaLnBrk="0" hangingPunct="0">
              <a:buFont typeface="Wingdings" pitchFamily="2" charset="2"/>
              <a:buChar char="§"/>
            </a:pPr>
            <a:r>
              <a:rPr lang="cs-CZ" altLang="cs-CZ">
                <a:solidFill>
                  <a:schemeClr val="tx2"/>
                </a:solidFill>
                <a:latin typeface="Comic Sans MS" pitchFamily="66" charset="0"/>
              </a:rPr>
              <a:t> pasivní IR monitory</a:t>
            </a:r>
          </a:p>
        </p:txBody>
      </p:sp>
      <p:grpSp>
        <p:nvGrpSpPr>
          <p:cNvPr id="109584" name="Group 16"/>
          <p:cNvGrpSpPr>
            <a:grpSpLocks/>
          </p:cNvGrpSpPr>
          <p:nvPr/>
        </p:nvGrpSpPr>
        <p:grpSpPr bwMode="auto">
          <a:xfrm>
            <a:off x="307975" y="1401763"/>
            <a:ext cx="4264025" cy="3086100"/>
            <a:chOff x="194" y="1135"/>
            <a:chExt cx="2497" cy="1710"/>
          </a:xfrm>
        </p:grpSpPr>
        <p:pic>
          <p:nvPicPr>
            <p:cNvPr id="109574" name="Picture 6" descr="P1010099IFpasSet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" y="1175"/>
              <a:ext cx="2497" cy="1670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575" name="Text Box 7"/>
            <p:cNvSpPr txBox="1">
              <a:spLocks noChangeArrowheads="1"/>
            </p:cNvSpPr>
            <p:nvPr/>
          </p:nvSpPr>
          <p:spPr bwMode="auto">
            <a:xfrm>
              <a:off x="612" y="1135"/>
              <a:ext cx="883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altLang="cs-CZ">
                  <a:solidFill>
                    <a:schemeClr val="tx2"/>
                  </a:solidFill>
                  <a:latin typeface="Comic Sans MS" pitchFamily="66" charset="0"/>
                </a:rPr>
                <a:t>kolektor dat</a:t>
              </a:r>
            </a:p>
          </p:txBody>
        </p:sp>
        <p:sp>
          <p:nvSpPr>
            <p:cNvPr id="109576" name="Text Box 8"/>
            <p:cNvSpPr txBox="1">
              <a:spLocks noChangeArrowheads="1"/>
            </p:cNvSpPr>
            <p:nvPr/>
          </p:nvSpPr>
          <p:spPr bwMode="auto">
            <a:xfrm>
              <a:off x="1519" y="1438"/>
              <a:ext cx="1065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altLang="cs-CZ">
                  <a:solidFill>
                    <a:schemeClr val="tx2"/>
                  </a:solidFill>
                  <a:latin typeface="Comic Sans MS" pitchFamily="66" charset="0"/>
                </a:rPr>
                <a:t>monitor pohybu</a:t>
              </a:r>
            </a:p>
          </p:txBody>
        </p:sp>
      </p:grpSp>
      <p:pic>
        <p:nvPicPr>
          <p:cNvPr id="109579" name="Picture 11" descr="DSC00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98463"/>
            <a:ext cx="4032250" cy="30241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85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3538538"/>
            <a:ext cx="4046537" cy="30353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08" name="Zdenek3Mpeg.mpg"/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41438"/>
            <a:ext cx="3851275" cy="2889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404813" y="700088"/>
            <a:ext cx="4437062" cy="366712"/>
          </a:xfrm>
          <a:prstGeom prst="rect">
            <a:avLst/>
          </a:prstGeom>
          <a:solidFill>
            <a:srgbClr val="CCFFCC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952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0" hangingPunct="0">
              <a:buFont typeface="Wingdings" pitchFamily="2" charset="2"/>
              <a:buChar char="§"/>
            </a:pPr>
            <a:r>
              <a:rPr lang="cs-CZ" altLang="cs-CZ">
                <a:solidFill>
                  <a:schemeClr val="tx2"/>
                </a:solidFill>
                <a:latin typeface="Comic Sans MS" pitchFamily="66" charset="0"/>
              </a:rPr>
              <a:t> kamerové systémy (digitální záznam)</a:t>
            </a:r>
          </a:p>
        </p:txBody>
      </p:sp>
      <p:pic>
        <p:nvPicPr>
          <p:cNvPr id="110600" name="Picture 8" descr="P1010095BudkaSet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3078163" cy="4800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616" name="Group 24"/>
          <p:cNvGrpSpPr>
            <a:grpSpLocks/>
          </p:cNvGrpSpPr>
          <p:nvPr/>
        </p:nvGrpSpPr>
        <p:grpSpPr bwMode="auto">
          <a:xfrm>
            <a:off x="2959100" y="3683000"/>
            <a:ext cx="2060575" cy="1371600"/>
            <a:chOff x="1024" y="2396"/>
            <a:chExt cx="1298" cy="864"/>
          </a:xfrm>
        </p:grpSpPr>
        <p:pic>
          <p:nvPicPr>
            <p:cNvPr id="110602" name="Picture 10" descr="P1010096BudkaKa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" y="2396"/>
              <a:ext cx="1152" cy="864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603" name="Line 11"/>
            <p:cNvSpPr>
              <a:spLocks noChangeShapeType="1"/>
            </p:cNvSpPr>
            <p:nvPr/>
          </p:nvSpPr>
          <p:spPr bwMode="auto">
            <a:xfrm flipV="1">
              <a:off x="1024" y="2897"/>
              <a:ext cx="600" cy="184"/>
            </a:xfrm>
            <a:prstGeom prst="line">
              <a:avLst/>
            </a:prstGeom>
            <a:noFill/>
            <a:ln w="38100">
              <a:solidFill>
                <a:srgbClr val="FDF71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10617" name="Group 25"/>
          <p:cNvGrpSpPr>
            <a:grpSpLocks/>
          </p:cNvGrpSpPr>
          <p:nvPr/>
        </p:nvGrpSpPr>
        <p:grpSpPr bwMode="auto">
          <a:xfrm>
            <a:off x="1828800" y="5075238"/>
            <a:ext cx="3463925" cy="1566862"/>
            <a:chOff x="1152" y="3197"/>
            <a:chExt cx="2182" cy="987"/>
          </a:xfrm>
        </p:grpSpPr>
        <p:pic>
          <p:nvPicPr>
            <p:cNvPr id="110607" name="Picture 15" descr="Di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3197"/>
              <a:ext cx="1316" cy="987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609" name="Line 17"/>
            <p:cNvSpPr>
              <a:spLocks noChangeShapeType="1"/>
            </p:cNvSpPr>
            <p:nvPr/>
          </p:nvSpPr>
          <p:spPr bwMode="auto">
            <a:xfrm>
              <a:off x="1152" y="3552"/>
              <a:ext cx="1002" cy="14"/>
            </a:xfrm>
            <a:prstGeom prst="line">
              <a:avLst/>
            </a:prstGeom>
            <a:noFill/>
            <a:ln w="38100">
              <a:solidFill>
                <a:srgbClr val="FDF71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110612" name="Picture 20" descr="budka s kamero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336675"/>
            <a:ext cx="4743450" cy="35575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618" name="Group 26"/>
          <p:cNvGrpSpPr>
            <a:grpSpLocks/>
          </p:cNvGrpSpPr>
          <p:nvPr/>
        </p:nvGrpSpPr>
        <p:grpSpPr bwMode="auto">
          <a:xfrm>
            <a:off x="5180013" y="4360863"/>
            <a:ext cx="3862387" cy="2420937"/>
            <a:chOff x="3198" y="2795"/>
            <a:chExt cx="2433" cy="1525"/>
          </a:xfrm>
        </p:grpSpPr>
        <p:pic>
          <p:nvPicPr>
            <p:cNvPr id="110606" name="Picture 14" descr="KJ_Budka s kam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5" y="3243"/>
              <a:ext cx="1436" cy="1077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605" name="Picture 13" descr="Budka KJ_instal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2795"/>
              <a:ext cx="1436" cy="1077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0613" name="Picture 21" descr="Křivé jezero_budka16_OL_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4257675"/>
            <a:ext cx="3467100" cy="26003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14" name="Picture 22" descr="P615108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4221163"/>
            <a:ext cx="3514725" cy="26368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15" name="Picture 23" descr="Ppyg_úkry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4289425"/>
            <a:ext cx="4117975" cy="24272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19" name="Picture 27" descr="P52225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4937125"/>
            <a:ext cx="2266950" cy="1700213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6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0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0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0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0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0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0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0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0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060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6" name="Picture 4" descr="DSC028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561975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2197" name="Picture 5" descr="P92410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37050"/>
            <a:ext cx="3360738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2198" name="Picture 6" descr="P92410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8" y="1839913"/>
            <a:ext cx="3332162" cy="249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2199" name="Picture 7" descr="P924109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0"/>
            <a:ext cx="274161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2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870325"/>
            <a:ext cx="4310063" cy="287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2201" name="Group 9"/>
          <p:cNvGrpSpPr>
            <a:grpSpLocks/>
          </p:cNvGrpSpPr>
          <p:nvPr/>
        </p:nvGrpSpPr>
        <p:grpSpPr bwMode="auto">
          <a:xfrm>
            <a:off x="7751763" y="0"/>
            <a:ext cx="1392237" cy="2395538"/>
            <a:chOff x="2971" y="799"/>
            <a:chExt cx="877" cy="1509"/>
          </a:xfrm>
        </p:grpSpPr>
        <p:pic>
          <p:nvPicPr>
            <p:cNvPr id="392202" name="Picture 10" descr="P1010069Kam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799"/>
              <a:ext cx="877" cy="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2203" name="Picture 11" descr="P1010073Kam1c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1541"/>
              <a:ext cx="862" cy="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2204" name="Group 12"/>
          <p:cNvGrpSpPr>
            <a:grpSpLocks/>
          </p:cNvGrpSpPr>
          <p:nvPr/>
        </p:nvGrpSpPr>
        <p:grpSpPr bwMode="auto">
          <a:xfrm>
            <a:off x="155575" y="6110288"/>
            <a:ext cx="4230688" cy="654050"/>
            <a:chOff x="2880" y="2276"/>
            <a:chExt cx="2665" cy="412"/>
          </a:xfrm>
        </p:grpSpPr>
        <p:sp>
          <p:nvSpPr>
            <p:cNvPr id="392205" name="Text Box 13"/>
            <p:cNvSpPr txBox="1">
              <a:spLocks noChangeArrowheads="1"/>
            </p:cNvSpPr>
            <p:nvPr/>
          </p:nvSpPr>
          <p:spPr bwMode="auto">
            <a:xfrm>
              <a:off x="3478" y="2284"/>
              <a:ext cx="2067" cy="404"/>
            </a:xfrm>
            <a:prstGeom prst="rect">
              <a:avLst/>
            </a:prstGeom>
            <a:solidFill>
              <a:srgbClr val="D3C6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latin typeface="Comic Sans MS" pitchFamily="66" charset="0"/>
                </a:rPr>
                <a:t>Monitoring netopýrů: </a:t>
              </a:r>
            </a:p>
            <a:p>
              <a:r>
                <a:rPr lang="cs-CZ" altLang="cs-CZ">
                  <a:latin typeface="Comic Sans MS" pitchFamily="66" charset="0"/>
                </a:rPr>
                <a:t>– aktivita v úkrytech, chování</a:t>
              </a:r>
            </a:p>
          </p:txBody>
        </p:sp>
        <p:sp>
          <p:nvSpPr>
            <p:cNvPr id="392206" name="Text Box 14"/>
            <p:cNvSpPr txBox="1">
              <a:spLocks noChangeArrowheads="1"/>
            </p:cNvSpPr>
            <p:nvPr/>
          </p:nvSpPr>
          <p:spPr bwMode="auto">
            <a:xfrm>
              <a:off x="2880" y="2276"/>
              <a:ext cx="628" cy="202"/>
            </a:xfrm>
            <a:prstGeom prst="rect">
              <a:avLst/>
            </a:prstGeom>
            <a:solidFill>
              <a:srgbClr val="D3C6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>
              <a:spAutoFit/>
            </a:bodyPr>
            <a:lstStyle/>
            <a:p>
              <a:pPr eaLnBrk="0" hangingPunct="0"/>
              <a:r>
                <a:rPr lang="cs-CZ" altLang="cs-CZ">
                  <a:latin typeface="Comic Sans MS" pitchFamily="66" charset="0"/>
                </a:rPr>
                <a:t>Využití: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2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92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250825" y="228600"/>
            <a:ext cx="2141538" cy="457200"/>
          </a:xfrm>
          <a:prstGeom prst="rect">
            <a:avLst/>
          </a:prstGeom>
          <a:solidFill>
            <a:srgbClr val="FFCC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cs-CZ" altLang="cs-CZ" sz="2400">
                <a:latin typeface="Comic Sans MS" pitchFamily="66" charset="0"/>
              </a:rPr>
              <a:t>  telemetrie</a:t>
            </a:r>
          </a:p>
        </p:txBody>
      </p:sp>
      <p:pic>
        <p:nvPicPr>
          <p:cNvPr id="112645" name="Picture 5" descr="P1010048Tel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2884487" cy="20097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984250" y="2867025"/>
            <a:ext cx="20145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cs-CZ">
                <a:solidFill>
                  <a:schemeClr val="bg1"/>
                </a:solidFill>
                <a:latin typeface="Comic Sans MS" pitchFamily="66" charset="0"/>
              </a:rPr>
              <a:t>transmitter LB-2</a:t>
            </a:r>
          </a:p>
        </p:txBody>
      </p:sp>
      <p:pic>
        <p:nvPicPr>
          <p:cNvPr id="112648" name="Picture 8" descr="Telemetrie_S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3690938"/>
            <a:ext cx="3492500" cy="26193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5" name="Picture 25" descr="P720308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8" y="733425"/>
            <a:ext cx="2493962" cy="1870075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7" name="Picture 27" descr="P71930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319088"/>
            <a:ext cx="2076450" cy="2767012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8" name="Picture 6" descr="P1010082Prij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2819400"/>
            <a:ext cx="1431925" cy="26543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9" name="Text Box 7"/>
          <p:cNvSpPr txBox="1">
            <a:spLocks noChangeArrowheads="1"/>
          </p:cNvSpPr>
          <p:nvPr/>
        </p:nvSpPr>
        <p:spPr bwMode="auto">
          <a:xfrm>
            <a:off x="5302250" y="2803525"/>
            <a:ext cx="1147763" cy="641350"/>
          </a:xfrm>
          <a:prstGeom prst="rect">
            <a:avLst/>
          </a:prstGeom>
          <a:solidFill>
            <a:srgbClr val="D3C6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cs-CZ" altLang="cs-CZ">
                <a:solidFill>
                  <a:schemeClr val="tx2"/>
                </a:solidFill>
                <a:latin typeface="Comic Sans MS" pitchFamily="66" charset="0"/>
              </a:rPr>
              <a:t>příjímač</a:t>
            </a:r>
          </a:p>
          <a:p>
            <a:pPr eaLnBrk="0" hangingPunct="0"/>
            <a:r>
              <a:rPr lang="cs-CZ" altLang="cs-CZ">
                <a:solidFill>
                  <a:schemeClr val="tx2"/>
                </a:solidFill>
                <a:latin typeface="Comic Sans MS" pitchFamily="66" charset="0"/>
              </a:rPr>
              <a:t>AR-8000</a:t>
            </a:r>
          </a:p>
        </p:txBody>
      </p:sp>
      <p:pic>
        <p:nvPicPr>
          <p:cNvPr id="112670" name="Picture 30" descr="Obrázek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25" y="3544888"/>
            <a:ext cx="3375025" cy="22844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1" name="Text Box 31"/>
          <p:cNvSpPr txBox="1">
            <a:spLocks noChangeArrowheads="1"/>
          </p:cNvSpPr>
          <p:nvPr/>
        </p:nvSpPr>
        <p:spPr bwMode="auto">
          <a:xfrm>
            <a:off x="4202113" y="5992813"/>
            <a:ext cx="4557712" cy="915987"/>
          </a:xfrm>
          <a:prstGeom prst="rect">
            <a:avLst/>
          </a:prstGeom>
          <a:solidFill>
            <a:srgbClr val="D3C6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latin typeface="Comic Sans MS" pitchFamily="66" charset="0"/>
              </a:rPr>
              <a:t>Monitoring netopýrů: </a:t>
            </a:r>
          </a:p>
          <a:p>
            <a:r>
              <a:rPr lang="cs-CZ" altLang="cs-CZ">
                <a:latin typeface="Comic Sans MS" pitchFamily="66" charset="0"/>
              </a:rPr>
              <a:t>– noční aktivita mimo úkryt, home-range, </a:t>
            </a:r>
            <a:endParaRPr lang="en-US" altLang="cs-CZ">
              <a:latin typeface="Comic Sans MS" pitchFamily="66" charset="0"/>
            </a:endParaRPr>
          </a:p>
          <a:p>
            <a:r>
              <a:rPr lang="en-US" altLang="cs-CZ">
                <a:latin typeface="Comic Sans MS" pitchFamily="66" charset="0"/>
              </a:rPr>
              <a:t>   </a:t>
            </a:r>
            <a:r>
              <a:rPr lang="cs-CZ" altLang="cs-CZ">
                <a:latin typeface="Comic Sans MS" pitchFamily="66" charset="0"/>
              </a:rPr>
              <a:t>biotopová preference</a:t>
            </a:r>
          </a:p>
        </p:txBody>
      </p:sp>
      <p:sp>
        <p:nvSpPr>
          <p:cNvPr id="112672" name="Text Box 32"/>
          <p:cNvSpPr txBox="1">
            <a:spLocks noChangeArrowheads="1"/>
          </p:cNvSpPr>
          <p:nvPr/>
        </p:nvSpPr>
        <p:spPr bwMode="auto">
          <a:xfrm>
            <a:off x="4179888" y="5697538"/>
            <a:ext cx="996950" cy="366712"/>
          </a:xfrm>
          <a:prstGeom prst="rect">
            <a:avLst/>
          </a:prstGeom>
          <a:solidFill>
            <a:srgbClr val="D3C6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latin typeface="Comic Sans MS" pitchFamily="66" charset="0"/>
              </a:rPr>
              <a:t>Využití:</a:t>
            </a:r>
          </a:p>
        </p:txBody>
      </p:sp>
      <p:sp>
        <p:nvSpPr>
          <p:cNvPr id="112673" name="Text Box 33"/>
          <p:cNvSpPr txBox="1">
            <a:spLocks noChangeArrowheads="1"/>
          </p:cNvSpPr>
          <p:nvPr/>
        </p:nvSpPr>
        <p:spPr bwMode="auto">
          <a:xfrm>
            <a:off x="1016000" y="1052513"/>
            <a:ext cx="2014538" cy="366712"/>
          </a:xfrm>
          <a:prstGeom prst="rect">
            <a:avLst/>
          </a:prstGeom>
          <a:solidFill>
            <a:srgbClr val="D3C6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cs-CZ">
                <a:solidFill>
                  <a:schemeClr val="tx2"/>
                </a:solidFill>
                <a:latin typeface="Comic Sans MS" pitchFamily="66" charset="0"/>
              </a:rPr>
              <a:t>transmitter LB-2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388938" y="142875"/>
            <a:ext cx="2921000" cy="457200"/>
          </a:xfrm>
          <a:prstGeom prst="rect">
            <a:avLst/>
          </a:prstGeom>
          <a:solidFill>
            <a:srgbClr val="CCFFCC">
              <a:alpha val="5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Wingdings" pitchFamily="2" charset="2"/>
              <a:buChar char="q"/>
            </a:pPr>
            <a:r>
              <a:rPr lang="cs-CZ" altLang="cs-CZ" sz="2400">
                <a:latin typeface="Comic Sans MS" pitchFamily="66" charset="0"/>
              </a:rPr>
              <a:t>  bat-detektoring</a:t>
            </a:r>
          </a:p>
        </p:txBody>
      </p:sp>
      <p:pic>
        <p:nvPicPr>
          <p:cNvPr id="114693" name="Picture 5" descr="P1010100DetSet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711200"/>
            <a:ext cx="3557587" cy="26701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36513" y="625475"/>
            <a:ext cx="4535487" cy="396875"/>
          </a:xfrm>
          <a:prstGeom prst="rect">
            <a:avLst/>
          </a:prstGeom>
          <a:solidFill>
            <a:srgbClr val="CCFFCC">
              <a:alpha val="5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cs-CZ" altLang="cs-CZ" sz="2000">
                <a:solidFill>
                  <a:schemeClr val="tx2"/>
                </a:solidFill>
                <a:latin typeface="Comic Sans MS" pitchFamily="66" charset="0"/>
              </a:rPr>
              <a:t>UTZ-detektor + walkman + sluchátka</a:t>
            </a:r>
            <a:endParaRPr lang="cs-CZ" altLang="cs-CZ" sz="240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114695" name="Picture 7" descr="P1010101Det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096963"/>
            <a:ext cx="3825875" cy="2870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702" name="Picture 14" descr="Hoyerswerda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4240213"/>
            <a:ext cx="2970212" cy="2227262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703" name="Picture 15" descr="PA1916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3724275"/>
            <a:ext cx="2520950" cy="18907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705" name="Picture 17" descr="bod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3748088"/>
            <a:ext cx="2359025" cy="28511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Text Box 2"/>
          <p:cNvSpPr txBox="1">
            <a:spLocks noChangeArrowheads="1"/>
          </p:cNvSpPr>
          <p:nvPr/>
        </p:nvSpPr>
        <p:spPr bwMode="auto">
          <a:xfrm>
            <a:off x="388938" y="142875"/>
            <a:ext cx="2921000" cy="457200"/>
          </a:xfrm>
          <a:prstGeom prst="rect">
            <a:avLst/>
          </a:prstGeom>
          <a:solidFill>
            <a:srgbClr val="CCFFCC">
              <a:alpha val="5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Wingdings" pitchFamily="2" charset="2"/>
              <a:buChar char="q"/>
            </a:pPr>
            <a:r>
              <a:rPr lang="cs-CZ" altLang="cs-CZ" sz="2400">
                <a:latin typeface="Comic Sans MS" pitchFamily="66" charset="0"/>
              </a:rPr>
              <a:t>  bat-detektoring</a:t>
            </a:r>
          </a:p>
        </p:txBody>
      </p:sp>
      <p:pic>
        <p:nvPicPr>
          <p:cNvPr id="82947" name="Picture 3" descr="P91066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15178" r="-4146" b="1772"/>
          <a:stretch>
            <a:fillRect/>
          </a:stretch>
        </p:blipFill>
        <p:spPr bwMode="auto">
          <a:xfrm>
            <a:off x="1588" y="857250"/>
            <a:ext cx="42195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8113" name="Group 17"/>
          <p:cNvGrpSpPr>
            <a:grpSpLocks/>
          </p:cNvGrpSpPr>
          <p:nvPr/>
        </p:nvGrpSpPr>
        <p:grpSpPr bwMode="auto">
          <a:xfrm>
            <a:off x="3732213" y="854075"/>
            <a:ext cx="5411787" cy="1547813"/>
            <a:chOff x="3206" y="2693"/>
            <a:chExt cx="2341" cy="975"/>
          </a:xfrm>
        </p:grpSpPr>
        <p:sp>
          <p:nvSpPr>
            <p:cNvPr id="388114" name="Text Box 18"/>
            <p:cNvSpPr txBox="1">
              <a:spLocks noChangeArrowheads="1"/>
            </p:cNvSpPr>
            <p:nvPr/>
          </p:nvSpPr>
          <p:spPr bwMode="auto">
            <a:xfrm>
              <a:off x="3220" y="2918"/>
              <a:ext cx="2327" cy="750"/>
            </a:xfrm>
            <a:prstGeom prst="rect">
              <a:avLst/>
            </a:prstGeom>
            <a:solidFill>
              <a:srgbClr val="D3C6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>
                  <a:latin typeface="Comic Sans MS" pitchFamily="66" charset="0"/>
                </a:rPr>
                <a:t>Monitoring netopýrů: </a:t>
              </a:r>
            </a:p>
            <a:p>
              <a:r>
                <a:rPr lang="cs-CZ" altLang="cs-CZ">
                  <a:latin typeface="Comic Sans MS" pitchFamily="66" charset="0"/>
                </a:rPr>
                <a:t>letová a lovecká aktivita mimo úkryt, biotopová preference, vyhledávání úkrytů, mapování, faunistika</a:t>
              </a:r>
            </a:p>
          </p:txBody>
        </p:sp>
        <p:sp>
          <p:nvSpPr>
            <p:cNvPr id="388115" name="Text Box 19"/>
            <p:cNvSpPr txBox="1">
              <a:spLocks noChangeArrowheads="1"/>
            </p:cNvSpPr>
            <p:nvPr/>
          </p:nvSpPr>
          <p:spPr bwMode="auto">
            <a:xfrm>
              <a:off x="3206" y="2693"/>
              <a:ext cx="549" cy="259"/>
            </a:xfrm>
            <a:prstGeom prst="rect">
              <a:avLst/>
            </a:prstGeom>
            <a:solidFill>
              <a:srgbClr val="D3C6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>
              <a:spAutoFit/>
            </a:bodyPr>
            <a:lstStyle/>
            <a:p>
              <a:pPr eaLnBrk="0" hangingPunct="0"/>
              <a:r>
                <a:rPr lang="cs-CZ" altLang="cs-CZ" sz="2400">
                  <a:latin typeface="Comic Sans MS" pitchFamily="66" charset="0"/>
                </a:rPr>
                <a:t>Využití:</a:t>
              </a:r>
            </a:p>
          </p:txBody>
        </p:sp>
      </p:grpSp>
      <p:pic>
        <p:nvPicPr>
          <p:cNvPr id="388116" name="Picture 20" descr="kol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2760663"/>
            <a:ext cx="4127500" cy="29654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88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52" name="Rectangle 16"/>
          <p:cNvSpPr>
            <a:spLocks noChangeArrowheads="1"/>
          </p:cNvSpPr>
          <p:nvPr/>
        </p:nvSpPr>
        <p:spPr bwMode="auto">
          <a:xfrm>
            <a:off x="5210175" y="1644650"/>
            <a:ext cx="3776663" cy="3482975"/>
          </a:xfrm>
          <a:prstGeom prst="rect">
            <a:avLst/>
          </a:prstGeom>
          <a:solidFill>
            <a:srgbClr val="FFCCCC">
              <a:alpha val="5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2751" name="Rectangle 15"/>
          <p:cNvSpPr>
            <a:spLocks noChangeArrowheads="1"/>
          </p:cNvSpPr>
          <p:nvPr/>
        </p:nvSpPr>
        <p:spPr bwMode="auto">
          <a:xfrm>
            <a:off x="539750" y="1627188"/>
            <a:ext cx="4535488" cy="2743200"/>
          </a:xfrm>
          <a:prstGeom prst="rect">
            <a:avLst/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2738" name="Rectangle 2"/>
          <p:cNvSpPr>
            <a:spLocks noChangeArrowheads="1"/>
          </p:cNvSpPr>
          <p:nvPr/>
        </p:nvSpPr>
        <p:spPr bwMode="auto">
          <a:xfrm>
            <a:off x="582613" y="1724025"/>
            <a:ext cx="3732212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287338" indent="-287338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665163" indent="-1873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560513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979613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398713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8559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33131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7703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42275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06600"/>
              </a:buClr>
              <a:buSzPct val="75000"/>
              <a:buFont typeface="Wingdings" pitchFamily="2" charset="2"/>
              <a:buChar char="Ø"/>
            </a:pPr>
            <a:r>
              <a:rPr lang="cs-CZ" altLang="cs-CZ" b="1">
                <a:solidFill>
                  <a:srgbClr val="006600"/>
                </a:solidFill>
                <a:latin typeface="Comic Sans MS" pitchFamily="66" charset="0"/>
              </a:rPr>
              <a:t>sčítání</a:t>
            </a:r>
          </a:p>
        </p:txBody>
      </p:sp>
      <p:sp>
        <p:nvSpPr>
          <p:cNvPr id="372739" name="Text Box 3"/>
          <p:cNvSpPr txBox="1">
            <a:spLocks noChangeArrowheads="1"/>
          </p:cNvSpPr>
          <p:nvPr/>
        </p:nvSpPr>
        <p:spPr bwMode="auto">
          <a:xfrm>
            <a:off x="769938" y="1181100"/>
            <a:ext cx="23447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800">
                <a:latin typeface="Comic Sans MS" pitchFamily="66" charset="0"/>
              </a:rPr>
              <a:t>bezkontaktní</a:t>
            </a:r>
          </a:p>
        </p:txBody>
      </p:sp>
      <p:sp>
        <p:nvSpPr>
          <p:cNvPr id="372740" name="Text Box 4"/>
          <p:cNvSpPr txBox="1">
            <a:spLocks noChangeArrowheads="1"/>
          </p:cNvSpPr>
          <p:nvPr/>
        </p:nvSpPr>
        <p:spPr bwMode="auto">
          <a:xfrm>
            <a:off x="5441950" y="1181100"/>
            <a:ext cx="1746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800">
                <a:latin typeface="Comic Sans MS" pitchFamily="66" charset="0"/>
              </a:rPr>
              <a:t>kontaktní</a:t>
            </a:r>
          </a:p>
        </p:txBody>
      </p:sp>
      <p:sp>
        <p:nvSpPr>
          <p:cNvPr id="372741" name="Rectangle 5"/>
          <p:cNvSpPr>
            <a:spLocks noChangeArrowheads="1"/>
          </p:cNvSpPr>
          <p:nvPr/>
        </p:nvSpPr>
        <p:spPr bwMode="auto">
          <a:xfrm>
            <a:off x="5411788" y="2243138"/>
            <a:ext cx="22129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287338" indent="-287338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665163" indent="-1873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560513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979613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398713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8559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33131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7703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42275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SzPct val="75000"/>
              <a:buFont typeface="Wingdings" pitchFamily="2" charset="2"/>
              <a:buChar char="Ø"/>
            </a:pPr>
            <a:r>
              <a:rPr lang="cs-CZ" altLang="cs-CZ" b="1">
                <a:solidFill>
                  <a:srgbClr val="990000"/>
                </a:solidFill>
                <a:latin typeface="Comic Sans MS" pitchFamily="66" charset="0"/>
              </a:rPr>
              <a:t>mikročipy</a:t>
            </a:r>
          </a:p>
        </p:txBody>
      </p:sp>
      <p:sp>
        <p:nvSpPr>
          <p:cNvPr id="372742" name="Rectangle 6"/>
          <p:cNvSpPr>
            <a:spLocks noChangeArrowheads="1"/>
          </p:cNvSpPr>
          <p:nvPr/>
        </p:nvSpPr>
        <p:spPr bwMode="auto">
          <a:xfrm>
            <a:off x="5413375" y="2763838"/>
            <a:ext cx="23161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287338" indent="-287338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665163" indent="-1873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560513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979613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398713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8559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33131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7703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42275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SzPct val="75000"/>
              <a:buFont typeface="Wingdings" pitchFamily="2" charset="2"/>
              <a:buChar char="Ø"/>
            </a:pPr>
            <a:r>
              <a:rPr lang="cs-CZ" altLang="cs-CZ" b="1">
                <a:solidFill>
                  <a:srgbClr val="990000"/>
                </a:solidFill>
                <a:latin typeface="Comic Sans MS" pitchFamily="66" charset="0"/>
              </a:rPr>
              <a:t>telemetrie</a:t>
            </a:r>
          </a:p>
        </p:txBody>
      </p:sp>
      <p:sp>
        <p:nvSpPr>
          <p:cNvPr id="372743" name="Rectangle 7"/>
          <p:cNvSpPr>
            <a:spLocks noChangeArrowheads="1"/>
          </p:cNvSpPr>
          <p:nvPr/>
        </p:nvSpPr>
        <p:spPr bwMode="auto">
          <a:xfrm>
            <a:off x="596900" y="2552700"/>
            <a:ext cx="44259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287338" indent="-287338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665163" indent="-1873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560513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979613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398713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8559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33131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7703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42275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06600"/>
              </a:buClr>
              <a:buSzPct val="75000"/>
              <a:buFont typeface="Wingdings" pitchFamily="2" charset="2"/>
              <a:buChar char="Ø"/>
            </a:pPr>
            <a:r>
              <a:rPr lang="cs-CZ" altLang="cs-CZ" b="1">
                <a:solidFill>
                  <a:srgbClr val="006600"/>
                </a:solidFill>
                <a:latin typeface="Comic Sans MS" pitchFamily="66" charset="0"/>
              </a:rPr>
              <a:t>automatická registrace</a:t>
            </a:r>
          </a:p>
        </p:txBody>
      </p:sp>
      <p:sp>
        <p:nvSpPr>
          <p:cNvPr id="372745" name="Rectangle 9"/>
          <p:cNvSpPr>
            <a:spLocks noChangeArrowheads="1"/>
          </p:cNvSpPr>
          <p:nvPr/>
        </p:nvSpPr>
        <p:spPr bwMode="auto">
          <a:xfrm>
            <a:off x="636588" y="3479800"/>
            <a:ext cx="3649662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287338" indent="-287338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665163" indent="-1873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560513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979613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398713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8559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33131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7703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42275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buClr>
                <a:srgbClr val="006600"/>
              </a:buClr>
              <a:buSzPct val="75000"/>
              <a:buFont typeface="Wingdings" pitchFamily="2" charset="2"/>
              <a:buChar char="Ø"/>
            </a:pPr>
            <a:r>
              <a:rPr lang="cs-CZ" altLang="cs-CZ" b="1">
                <a:solidFill>
                  <a:srgbClr val="006600"/>
                </a:solidFill>
                <a:latin typeface="Comic Sans MS" pitchFamily="66" charset="0"/>
              </a:rPr>
              <a:t>analýza trusu</a:t>
            </a:r>
            <a:br>
              <a:rPr lang="cs-CZ" altLang="cs-CZ" b="1">
                <a:solidFill>
                  <a:srgbClr val="006600"/>
                </a:solidFill>
                <a:latin typeface="Comic Sans MS" pitchFamily="66" charset="0"/>
              </a:rPr>
            </a:br>
            <a:r>
              <a:rPr lang="cs-CZ" altLang="cs-CZ" b="1">
                <a:solidFill>
                  <a:srgbClr val="006600"/>
                </a:solidFill>
                <a:latin typeface="Comic Sans MS" pitchFamily="66" charset="0"/>
              </a:rPr>
              <a:t>a potravní nabídky</a:t>
            </a:r>
          </a:p>
        </p:txBody>
      </p:sp>
      <p:sp>
        <p:nvSpPr>
          <p:cNvPr id="372746" name="Rectangle 10"/>
          <p:cNvSpPr>
            <a:spLocks noChangeArrowheads="1"/>
          </p:cNvSpPr>
          <p:nvPr/>
        </p:nvSpPr>
        <p:spPr bwMode="auto">
          <a:xfrm>
            <a:off x="5365750" y="3208338"/>
            <a:ext cx="3630613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287338" indent="-287338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665163" indent="-1873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560513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979613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398713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8559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33131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7703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42275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SzPct val="75000"/>
              <a:buFont typeface="Wingdings" pitchFamily="2" charset="2"/>
              <a:buChar char="Ø"/>
            </a:pPr>
            <a:r>
              <a:rPr lang="cs-CZ" altLang="cs-CZ" b="1">
                <a:solidFill>
                  <a:srgbClr val="990000"/>
                </a:solidFill>
                <a:latin typeface="Comic Sans MS" pitchFamily="66" charset="0"/>
              </a:rPr>
              <a:t>genetické metody</a:t>
            </a:r>
          </a:p>
        </p:txBody>
      </p:sp>
      <p:sp>
        <p:nvSpPr>
          <p:cNvPr id="372747" name="Rectangle 11"/>
          <p:cNvSpPr>
            <a:spLocks noChangeArrowheads="1"/>
          </p:cNvSpPr>
          <p:nvPr/>
        </p:nvSpPr>
        <p:spPr bwMode="auto">
          <a:xfrm>
            <a:off x="5376863" y="3738563"/>
            <a:ext cx="37528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287338" indent="-287338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665163" indent="-1873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560513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979613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398713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8559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33131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7703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42275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SzPct val="75000"/>
              <a:buFont typeface="Wingdings" pitchFamily="2" charset="2"/>
              <a:buChar char="Ø"/>
            </a:pPr>
            <a:r>
              <a:rPr lang="cs-CZ" altLang="cs-CZ" b="1">
                <a:solidFill>
                  <a:srgbClr val="990000"/>
                </a:solidFill>
                <a:latin typeface="Comic Sans MS" pitchFamily="66" charset="0"/>
              </a:rPr>
              <a:t>sledování v chovu,</a:t>
            </a:r>
            <a:br>
              <a:rPr lang="cs-CZ" altLang="cs-CZ" b="1">
                <a:solidFill>
                  <a:srgbClr val="990000"/>
                </a:solidFill>
                <a:latin typeface="Comic Sans MS" pitchFamily="66" charset="0"/>
              </a:rPr>
            </a:br>
            <a:r>
              <a:rPr lang="cs-CZ" altLang="cs-CZ" b="1">
                <a:solidFill>
                  <a:srgbClr val="990000"/>
                </a:solidFill>
                <a:latin typeface="Comic Sans MS" pitchFamily="66" charset="0"/>
              </a:rPr>
              <a:t>experimenty </a:t>
            </a:r>
            <a:br>
              <a:rPr lang="cs-CZ" altLang="cs-CZ" b="1">
                <a:solidFill>
                  <a:srgbClr val="990000"/>
                </a:solidFill>
                <a:latin typeface="Comic Sans MS" pitchFamily="66" charset="0"/>
              </a:rPr>
            </a:br>
            <a:r>
              <a:rPr lang="cs-CZ" altLang="cs-CZ" b="1">
                <a:solidFill>
                  <a:srgbClr val="990000"/>
                </a:solidFill>
                <a:latin typeface="Comic Sans MS" pitchFamily="66" charset="0"/>
              </a:rPr>
              <a:t>v laboratoři</a:t>
            </a:r>
          </a:p>
        </p:txBody>
      </p:sp>
      <p:sp>
        <p:nvSpPr>
          <p:cNvPr id="372748" name="Rectangle 12"/>
          <p:cNvSpPr>
            <a:spLocks noChangeArrowheads="1"/>
          </p:cNvSpPr>
          <p:nvPr/>
        </p:nvSpPr>
        <p:spPr bwMode="auto">
          <a:xfrm>
            <a:off x="627063" y="2995613"/>
            <a:ext cx="33305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287338" indent="-287338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665163" indent="-1873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560513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979613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398713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8559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33131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7703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42275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06600"/>
              </a:buClr>
              <a:buSzPct val="75000"/>
              <a:buFont typeface="Wingdings" pitchFamily="2" charset="2"/>
              <a:buChar char="Ø"/>
            </a:pPr>
            <a:r>
              <a:rPr lang="cs-CZ" altLang="cs-CZ" b="1">
                <a:solidFill>
                  <a:srgbClr val="006600"/>
                </a:solidFill>
                <a:latin typeface="Comic Sans MS" pitchFamily="66" charset="0"/>
              </a:rPr>
              <a:t>bat-detektoring</a:t>
            </a:r>
          </a:p>
        </p:txBody>
      </p:sp>
      <p:sp>
        <p:nvSpPr>
          <p:cNvPr id="372749" name="Text Box 13"/>
          <p:cNvSpPr txBox="1">
            <a:spLocks noChangeArrowheads="1"/>
          </p:cNvSpPr>
          <p:nvPr/>
        </p:nvSpPr>
        <p:spPr bwMode="auto">
          <a:xfrm>
            <a:off x="3424238" y="166688"/>
            <a:ext cx="2586037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>
            <a:spAutoFit/>
          </a:bodyPr>
          <a:lstStyle/>
          <a:p>
            <a:pPr eaLnBrk="0" hangingPunct="0"/>
            <a:r>
              <a:rPr lang="cs-CZ" altLang="cs-CZ" sz="2800" u="sng">
                <a:latin typeface="Comic Sans MS" pitchFamily="66" charset="0"/>
              </a:rPr>
              <a:t>Přehled metod</a:t>
            </a:r>
          </a:p>
        </p:txBody>
      </p:sp>
      <p:sp>
        <p:nvSpPr>
          <p:cNvPr id="372750" name="Rectangle 14"/>
          <p:cNvSpPr>
            <a:spLocks noChangeArrowheads="1"/>
          </p:cNvSpPr>
          <p:nvPr/>
        </p:nvSpPr>
        <p:spPr bwMode="auto">
          <a:xfrm>
            <a:off x="5413375" y="1744663"/>
            <a:ext cx="202565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287338" indent="-287338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665163" indent="-1873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560513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979613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398713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8559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33131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7703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42275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990000"/>
              </a:buClr>
              <a:buSzPct val="75000"/>
              <a:buFont typeface="Wingdings" pitchFamily="2" charset="2"/>
              <a:buChar char="Ø"/>
            </a:pPr>
            <a:r>
              <a:rPr lang="cs-CZ" altLang="cs-CZ" b="1">
                <a:solidFill>
                  <a:srgbClr val="990000"/>
                </a:solidFill>
                <a:latin typeface="Comic Sans MS" pitchFamily="66" charset="0"/>
              </a:rPr>
              <a:t>odchyty</a:t>
            </a:r>
          </a:p>
        </p:txBody>
      </p:sp>
      <p:sp>
        <p:nvSpPr>
          <p:cNvPr id="372753" name="Rectangle 17"/>
          <p:cNvSpPr>
            <a:spLocks noChangeArrowheads="1"/>
          </p:cNvSpPr>
          <p:nvPr/>
        </p:nvSpPr>
        <p:spPr bwMode="auto">
          <a:xfrm>
            <a:off x="598488" y="2120900"/>
            <a:ext cx="3732212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287338" indent="-287338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665163" indent="-1873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560513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979613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398713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8559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33131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7703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4227513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06600"/>
              </a:buClr>
              <a:buSzPct val="75000"/>
              <a:buFont typeface="Wingdings" pitchFamily="2" charset="2"/>
              <a:buChar char="Ø"/>
            </a:pPr>
            <a:r>
              <a:rPr lang="cs-CZ" altLang="cs-CZ" b="1">
                <a:solidFill>
                  <a:srgbClr val="006600"/>
                </a:solidFill>
                <a:latin typeface="Comic Sans MS" pitchFamily="66" charset="0"/>
              </a:rPr>
              <a:t>noktovize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Text Box 2"/>
          <p:cNvSpPr txBox="1">
            <a:spLocks noChangeArrowheads="1"/>
          </p:cNvSpPr>
          <p:nvPr/>
        </p:nvSpPr>
        <p:spPr bwMode="auto">
          <a:xfrm>
            <a:off x="388938" y="142875"/>
            <a:ext cx="2921000" cy="457200"/>
          </a:xfrm>
          <a:prstGeom prst="rect">
            <a:avLst/>
          </a:prstGeom>
          <a:solidFill>
            <a:srgbClr val="CCFFCC">
              <a:alpha val="5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Wingdings" pitchFamily="2" charset="2"/>
              <a:buChar char="q"/>
            </a:pPr>
            <a:r>
              <a:rPr lang="cs-CZ" altLang="cs-CZ" sz="2400">
                <a:latin typeface="Comic Sans MS" pitchFamily="66" charset="0"/>
              </a:rPr>
              <a:t>  bat-detektoring</a:t>
            </a:r>
          </a:p>
        </p:txBody>
      </p:sp>
      <p:pic>
        <p:nvPicPr>
          <p:cNvPr id="393220" name="Picture 6" descr="analý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849313"/>
            <a:ext cx="4211637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3221" name="Group 5"/>
          <p:cNvGrpSpPr>
            <a:grpSpLocks/>
          </p:cNvGrpSpPr>
          <p:nvPr/>
        </p:nvGrpSpPr>
        <p:grpSpPr bwMode="auto">
          <a:xfrm>
            <a:off x="5162550" y="109538"/>
            <a:ext cx="3944938" cy="5324475"/>
            <a:chOff x="1791" y="845"/>
            <a:chExt cx="2139" cy="2893"/>
          </a:xfrm>
        </p:grpSpPr>
        <p:pic>
          <p:nvPicPr>
            <p:cNvPr id="393222" name="Picture 6" descr="PipC05022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845"/>
              <a:ext cx="2139" cy="1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3223" name="Picture 7" descr="PipD05022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2296"/>
              <a:ext cx="2132" cy="1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3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21163"/>
            <a:ext cx="4464050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3228" name="Group 12"/>
          <p:cNvGrpSpPr>
            <a:grpSpLocks/>
          </p:cNvGrpSpPr>
          <p:nvPr/>
        </p:nvGrpSpPr>
        <p:grpSpPr bwMode="auto">
          <a:xfrm>
            <a:off x="4572000" y="6073775"/>
            <a:ext cx="4616450" cy="650875"/>
            <a:chOff x="2880" y="3826"/>
            <a:chExt cx="2908" cy="410"/>
          </a:xfrm>
        </p:grpSpPr>
        <p:sp>
          <p:nvSpPr>
            <p:cNvPr id="393226" name="Text Box 10"/>
            <p:cNvSpPr txBox="1">
              <a:spLocks noChangeArrowheads="1"/>
            </p:cNvSpPr>
            <p:nvPr/>
          </p:nvSpPr>
          <p:spPr bwMode="auto">
            <a:xfrm>
              <a:off x="2880" y="4034"/>
              <a:ext cx="2908" cy="202"/>
            </a:xfrm>
            <a:prstGeom prst="rect">
              <a:avLst/>
            </a:prstGeom>
            <a:solidFill>
              <a:srgbClr val="D3C6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>
              <a:spAutoFit/>
            </a:bodyPr>
            <a:lstStyle/>
            <a:p>
              <a:pPr eaLnBrk="0" hangingPunct="0"/>
              <a:r>
                <a:rPr lang="cs-CZ" altLang="cs-CZ">
                  <a:latin typeface="Comic Sans MS" pitchFamily="66" charset="0"/>
                </a:rPr>
                <a:t>druhová determinace, studium echolokace</a:t>
              </a:r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2880" y="3826"/>
              <a:ext cx="628" cy="202"/>
            </a:xfrm>
            <a:prstGeom prst="rect">
              <a:avLst/>
            </a:prstGeom>
            <a:solidFill>
              <a:srgbClr val="D3C6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>
              <a:spAutoFit/>
            </a:bodyPr>
            <a:lstStyle/>
            <a:p>
              <a:pPr eaLnBrk="0" hangingPunct="0"/>
              <a:r>
                <a:rPr lang="cs-CZ" altLang="cs-CZ">
                  <a:latin typeface="Comic Sans MS" pitchFamily="66" charset="0"/>
                </a:rPr>
                <a:t>Využití: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4244" name="Object 4"/>
          <p:cNvGraphicFramePr>
            <a:graphicFrameLocks noChangeAspect="1"/>
          </p:cNvGraphicFramePr>
          <p:nvPr>
            <p:ph/>
          </p:nvPr>
        </p:nvGraphicFramePr>
        <p:xfrm>
          <a:off x="457200" y="1144588"/>
          <a:ext cx="8229600" cy="530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49" name="graf" r:id="rId3" imgW="8506223" imgH="5486760" progId="Excel.Chart.8">
                  <p:embed/>
                </p:oleObj>
              </mc:Choice>
              <mc:Fallback>
                <p:oleObj name="graf" r:id="rId3" imgW="8506223" imgH="5486760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144588"/>
                        <a:ext cx="8229600" cy="530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4246" name="Text Box 6"/>
          <p:cNvSpPr txBox="1">
            <a:spLocks noChangeArrowheads="1"/>
          </p:cNvSpPr>
          <p:nvPr/>
        </p:nvSpPr>
        <p:spPr bwMode="auto">
          <a:xfrm>
            <a:off x="2057400" y="307975"/>
            <a:ext cx="5045075" cy="457200"/>
          </a:xfrm>
          <a:prstGeom prst="rect">
            <a:avLst/>
          </a:prstGeom>
          <a:solidFill>
            <a:srgbClr val="CCFFCC">
              <a:alpha val="5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Wingdings" pitchFamily="2" charset="2"/>
              <a:buNone/>
            </a:pPr>
            <a:r>
              <a:rPr lang="cs-CZ" altLang="cs-CZ" sz="2400">
                <a:latin typeface="Comic Sans MS" pitchFamily="66" charset="0"/>
              </a:rPr>
              <a:t>Vývoj metod monitoringu netopýrů</a:t>
            </a:r>
          </a:p>
        </p:txBody>
      </p:sp>
      <p:sp>
        <p:nvSpPr>
          <p:cNvPr id="394247" name="Text Box 7"/>
          <p:cNvSpPr txBox="1">
            <a:spLocks noChangeArrowheads="1"/>
          </p:cNvSpPr>
          <p:nvPr/>
        </p:nvSpPr>
        <p:spPr bwMode="auto">
          <a:xfrm>
            <a:off x="1985963" y="1755775"/>
            <a:ext cx="210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000">
                <a:latin typeface="Comic Sans MS" pitchFamily="66" charset="0"/>
              </a:rPr>
              <a:t>Nyctalus leisleri</a:t>
            </a:r>
            <a:endParaRPr lang="cs-CZ" altLang="cs-CZ" sz="2400">
              <a:latin typeface="Comic Sans MS" pitchFamily="66" charset="0"/>
            </a:endParaRPr>
          </a:p>
        </p:txBody>
      </p:sp>
      <p:sp>
        <p:nvSpPr>
          <p:cNvPr id="394248" name="Text Box 8"/>
          <p:cNvSpPr txBox="1">
            <a:spLocks noChangeArrowheads="1"/>
          </p:cNvSpPr>
          <p:nvPr/>
        </p:nvSpPr>
        <p:spPr bwMode="auto">
          <a:xfrm>
            <a:off x="7024688" y="5911850"/>
            <a:ext cx="1452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cs-CZ">
                <a:latin typeface="Comic Sans MS" pitchFamily="66" charset="0"/>
              </a:rPr>
              <a:t>Řehák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6" name="Picture 12" descr="P10100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1155700"/>
            <a:ext cx="3743325" cy="49926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82" name="Picture 18" descr="Lapá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3363913"/>
            <a:ext cx="3744912" cy="28082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84" name="Picture 20" descr="P10100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768350"/>
            <a:ext cx="3125787" cy="41671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933450" y="192088"/>
            <a:ext cx="2514600" cy="457200"/>
          </a:xfrm>
          <a:prstGeom prst="rect">
            <a:avLst/>
          </a:prstGeom>
          <a:solidFill>
            <a:srgbClr val="CCFFCC">
              <a:alpha val="5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Wingdings" pitchFamily="2" charset="2"/>
              <a:buChar char="q"/>
            </a:pPr>
            <a:r>
              <a:rPr lang="cs-CZ" altLang="cs-CZ" sz="2400">
                <a:latin typeface="Comic Sans MS" pitchFamily="66" charset="0"/>
              </a:rPr>
              <a:t>  analýza trusu</a:t>
            </a:r>
          </a:p>
        </p:txBody>
      </p:sp>
      <p:pic>
        <p:nvPicPr>
          <p:cNvPr id="113668" name="Picture 4" descr="Tr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4110038"/>
            <a:ext cx="3148013" cy="23606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75" name="Rectangle 11"/>
          <p:cNvSpPr>
            <a:spLocks noChangeArrowheads="1"/>
          </p:cNvSpPr>
          <p:nvPr/>
        </p:nvSpPr>
        <p:spPr bwMode="auto">
          <a:xfrm>
            <a:off x="4859338" y="195263"/>
            <a:ext cx="4098925" cy="457200"/>
          </a:xfrm>
          <a:prstGeom prst="rect">
            <a:avLst/>
          </a:prstGeom>
          <a:solidFill>
            <a:srgbClr val="CCFFCC">
              <a:alpha val="5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Wingdings" pitchFamily="2" charset="2"/>
              <a:buChar char="q"/>
            </a:pPr>
            <a:r>
              <a:rPr lang="cs-CZ" altLang="cs-CZ" sz="2400">
                <a:latin typeface="Comic Sans MS" pitchFamily="66" charset="0"/>
              </a:rPr>
              <a:t>  analýza potravní nabídky</a:t>
            </a:r>
          </a:p>
        </p:txBody>
      </p:sp>
      <p:grpSp>
        <p:nvGrpSpPr>
          <p:cNvPr id="113681" name="Group 17"/>
          <p:cNvGrpSpPr>
            <a:grpSpLocks/>
          </p:cNvGrpSpPr>
          <p:nvPr/>
        </p:nvGrpSpPr>
        <p:grpSpPr bwMode="auto">
          <a:xfrm>
            <a:off x="4826000" y="750888"/>
            <a:ext cx="3776663" cy="5807075"/>
            <a:chOff x="219" y="1342"/>
            <a:chExt cx="1823" cy="2978"/>
          </a:xfrm>
        </p:grpSpPr>
        <p:pic>
          <p:nvPicPr>
            <p:cNvPr id="113677" name="Picture 13" descr="col_car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" y="1342"/>
              <a:ext cx="1809" cy="1429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78" name="Picture 14" descr="dip_chir a lep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" y="2808"/>
              <a:ext cx="1823" cy="1512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3685" name="Picture 21" descr="P101002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479925"/>
            <a:ext cx="2771775" cy="20780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</p:pic>
      <p:sp>
        <p:nvSpPr>
          <p:cNvPr id="113686" name="Text Box 22"/>
          <p:cNvSpPr txBox="1">
            <a:spLocks noChangeArrowheads="1"/>
          </p:cNvSpPr>
          <p:nvPr/>
        </p:nvSpPr>
        <p:spPr bwMode="auto">
          <a:xfrm>
            <a:off x="4895850" y="1776413"/>
            <a:ext cx="4248150" cy="915987"/>
          </a:xfrm>
          <a:prstGeom prst="rect">
            <a:avLst/>
          </a:prstGeom>
          <a:solidFill>
            <a:srgbClr val="D3C6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latin typeface="Comic Sans MS" pitchFamily="66" charset="0"/>
              </a:rPr>
              <a:t>Potravní chování netopýrů: </a:t>
            </a:r>
          </a:p>
          <a:p>
            <a:r>
              <a:rPr lang="cs-CZ" altLang="cs-CZ">
                <a:latin typeface="Comic Sans MS" pitchFamily="66" charset="0"/>
              </a:rPr>
              <a:t>lovecká aktivita a potravní strategie – selekce, oportunismus vs. specializace</a:t>
            </a:r>
          </a:p>
        </p:txBody>
      </p:sp>
      <p:sp>
        <p:nvSpPr>
          <p:cNvPr id="113687" name="Text Box 23"/>
          <p:cNvSpPr txBox="1">
            <a:spLocks noChangeArrowheads="1"/>
          </p:cNvSpPr>
          <p:nvPr/>
        </p:nvSpPr>
        <p:spPr bwMode="auto">
          <a:xfrm>
            <a:off x="3886200" y="1714500"/>
            <a:ext cx="996950" cy="320675"/>
          </a:xfrm>
          <a:prstGeom prst="rect">
            <a:avLst/>
          </a:prstGeom>
          <a:solidFill>
            <a:srgbClr val="D3C6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>
            <a:spAutoFit/>
          </a:bodyPr>
          <a:lstStyle/>
          <a:p>
            <a:pPr eaLnBrk="0" hangingPunct="0"/>
            <a:r>
              <a:rPr lang="cs-CZ" altLang="cs-CZ">
                <a:latin typeface="Comic Sans MS" pitchFamily="66" charset="0"/>
              </a:rPr>
              <a:t>Využití: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3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13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13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3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3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5" grpId="0" animBg="1"/>
      <p:bldP spid="113686" grpId="0" animBg="1"/>
      <p:bldP spid="11368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2" name="Rectangle 4"/>
          <p:cNvSpPr>
            <a:spLocks noChangeArrowheads="1"/>
          </p:cNvSpPr>
          <p:nvPr/>
        </p:nvSpPr>
        <p:spPr bwMode="auto">
          <a:xfrm>
            <a:off x="846138" y="615950"/>
            <a:ext cx="3394075" cy="457200"/>
          </a:xfrm>
          <a:prstGeom prst="rect">
            <a:avLst/>
          </a:prstGeom>
          <a:solidFill>
            <a:srgbClr val="CCFFCC">
              <a:alpha val="5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Wingdings" pitchFamily="2" charset="2"/>
              <a:buChar char="q"/>
            </a:pPr>
            <a:r>
              <a:rPr lang="cs-CZ" altLang="cs-CZ" sz="2400">
                <a:latin typeface="Comic Sans MS" pitchFamily="66" charset="0"/>
              </a:rPr>
              <a:t>  analýza vývržků sov</a:t>
            </a:r>
          </a:p>
        </p:txBody>
      </p:sp>
      <p:pic>
        <p:nvPicPr>
          <p:cNvPr id="396293" name="Picture 5" descr="Vyvrzky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595438"/>
            <a:ext cx="4357687" cy="30543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6294" name="Picture 6" descr="Vyvrzek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1630363"/>
            <a:ext cx="4329112" cy="30337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6295" name="Group 7"/>
          <p:cNvGrpSpPr>
            <a:grpSpLocks/>
          </p:cNvGrpSpPr>
          <p:nvPr/>
        </p:nvGrpSpPr>
        <p:grpSpPr bwMode="auto">
          <a:xfrm>
            <a:off x="300038" y="4986338"/>
            <a:ext cx="4186237" cy="996950"/>
            <a:chOff x="243" y="3367"/>
            <a:chExt cx="2637" cy="628"/>
          </a:xfrm>
        </p:grpSpPr>
        <p:sp>
          <p:nvSpPr>
            <p:cNvPr id="396296" name="Text Box 8"/>
            <p:cNvSpPr txBox="1">
              <a:spLocks noChangeArrowheads="1"/>
            </p:cNvSpPr>
            <p:nvPr/>
          </p:nvSpPr>
          <p:spPr bwMode="auto">
            <a:xfrm>
              <a:off x="243" y="3620"/>
              <a:ext cx="2637" cy="375"/>
            </a:xfrm>
            <a:prstGeom prst="rect">
              <a:avLst/>
            </a:prstGeom>
            <a:solidFill>
              <a:srgbClr val="D3C6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>
              <a:spAutoFit/>
            </a:bodyPr>
            <a:lstStyle/>
            <a:p>
              <a:pPr eaLnBrk="0" hangingPunct="0"/>
              <a:r>
                <a:rPr lang="cs-CZ" altLang="cs-CZ">
                  <a:latin typeface="Comic Sans MS" pitchFamily="66" charset="0"/>
                </a:rPr>
                <a:t>faunistika, vztah predátor – kořist, antipredační chování</a:t>
              </a:r>
            </a:p>
          </p:txBody>
        </p:sp>
        <p:sp>
          <p:nvSpPr>
            <p:cNvPr id="396297" name="Text Box 9"/>
            <p:cNvSpPr txBox="1">
              <a:spLocks noChangeArrowheads="1"/>
            </p:cNvSpPr>
            <p:nvPr/>
          </p:nvSpPr>
          <p:spPr bwMode="auto">
            <a:xfrm>
              <a:off x="267" y="3367"/>
              <a:ext cx="628" cy="202"/>
            </a:xfrm>
            <a:prstGeom prst="rect">
              <a:avLst/>
            </a:prstGeom>
            <a:solidFill>
              <a:srgbClr val="D3C6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>
              <a:spAutoFit/>
            </a:bodyPr>
            <a:lstStyle/>
            <a:p>
              <a:pPr eaLnBrk="0" hangingPunct="0"/>
              <a:r>
                <a:rPr lang="cs-CZ" altLang="cs-CZ">
                  <a:latin typeface="Comic Sans MS" pitchFamily="66" charset="0"/>
                </a:rPr>
                <a:t>Využití: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6" name="Picture 8" descr="DN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422400"/>
            <a:ext cx="3238500" cy="2428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0697" name="Rectangle 9"/>
          <p:cNvSpPr>
            <a:spLocks noChangeArrowheads="1"/>
          </p:cNvSpPr>
          <p:nvPr/>
        </p:nvSpPr>
        <p:spPr bwMode="auto">
          <a:xfrm>
            <a:off x="601663" y="296863"/>
            <a:ext cx="4759325" cy="457200"/>
          </a:xfrm>
          <a:prstGeom prst="rect">
            <a:avLst/>
          </a:prstGeom>
          <a:solidFill>
            <a:srgbClr val="FFCC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cs-CZ" altLang="cs-CZ" sz="2400">
                <a:latin typeface="Comic Sans MS" pitchFamily="66" charset="0"/>
              </a:rPr>
              <a:t>  molekulárně genetické metdy</a:t>
            </a:r>
          </a:p>
        </p:txBody>
      </p:sp>
      <p:pic>
        <p:nvPicPr>
          <p:cNvPr id="370705" name="Picture 17" descr="Ge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1389063"/>
            <a:ext cx="3024187" cy="24511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0706" name="Rectangle 18"/>
          <p:cNvSpPr>
            <a:spLocks noChangeArrowheads="1"/>
          </p:cNvSpPr>
          <p:nvPr/>
        </p:nvSpPr>
        <p:spPr bwMode="auto">
          <a:xfrm>
            <a:off x="5049838" y="933450"/>
            <a:ext cx="2278062" cy="396875"/>
          </a:xfrm>
          <a:prstGeom prst="rect">
            <a:avLst/>
          </a:prstGeom>
          <a:solidFill>
            <a:srgbClr val="FFCC99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Wingdings" pitchFamily="2" charset="2"/>
              <a:buChar char="§"/>
            </a:pPr>
            <a:r>
              <a:rPr lang="cs-CZ" altLang="cs-CZ" sz="2000">
                <a:solidFill>
                  <a:schemeClr val="tx2"/>
                </a:solidFill>
                <a:latin typeface="Comic Sans MS" pitchFamily="66" charset="0"/>
              </a:rPr>
              <a:t>  analýza mtDNA</a:t>
            </a:r>
          </a:p>
        </p:txBody>
      </p:sp>
      <p:sp>
        <p:nvSpPr>
          <p:cNvPr id="370707" name="Text Box 19"/>
          <p:cNvSpPr txBox="1">
            <a:spLocks noChangeArrowheads="1"/>
          </p:cNvSpPr>
          <p:nvPr/>
        </p:nvSpPr>
        <p:spPr bwMode="auto">
          <a:xfrm>
            <a:off x="5062538" y="3976688"/>
            <a:ext cx="3844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bg1"/>
                </a:solidFill>
                <a:latin typeface="Comic Sans MS" pitchFamily="66" charset="0"/>
              </a:rPr>
              <a:t>Gen cyt b </a:t>
            </a:r>
          </a:p>
          <a:p>
            <a:r>
              <a:rPr lang="cs-CZ" altLang="cs-CZ">
                <a:solidFill>
                  <a:schemeClr val="bg1"/>
                </a:solidFill>
                <a:latin typeface="Comic Sans MS" pitchFamily="66" charset="0"/>
              </a:rPr>
              <a:t>(A= </a:t>
            </a:r>
            <a:r>
              <a:rPr lang="cs-CZ" altLang="cs-CZ" i="1">
                <a:solidFill>
                  <a:schemeClr val="bg1"/>
                </a:solidFill>
                <a:latin typeface="Comic Sans MS" pitchFamily="66" charset="0"/>
              </a:rPr>
              <a:t>P. pipistrellus</a:t>
            </a:r>
            <a:r>
              <a:rPr lang="cs-CZ" altLang="cs-CZ">
                <a:solidFill>
                  <a:schemeClr val="bg1"/>
                </a:solidFill>
                <a:latin typeface="Comic Sans MS" pitchFamily="66" charset="0"/>
              </a:rPr>
              <a:t>,</a:t>
            </a:r>
            <a:r>
              <a:rPr lang="cs-CZ" altLang="cs-CZ" i="1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s-CZ" altLang="cs-CZ">
                <a:solidFill>
                  <a:schemeClr val="bg1"/>
                </a:solidFill>
                <a:latin typeface="Comic Sans MS" pitchFamily="66" charset="0"/>
              </a:rPr>
              <a:t>B= </a:t>
            </a:r>
            <a:r>
              <a:rPr lang="cs-CZ" altLang="cs-CZ" i="1">
                <a:solidFill>
                  <a:schemeClr val="bg1"/>
                </a:solidFill>
                <a:latin typeface="Comic Sans MS" pitchFamily="66" charset="0"/>
              </a:rPr>
              <a:t>P. pygmaeus</a:t>
            </a:r>
            <a:r>
              <a:rPr lang="cs-CZ" altLang="cs-CZ">
                <a:solidFill>
                  <a:schemeClr val="bg1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370708" name="Rectangle 20"/>
          <p:cNvSpPr>
            <a:spLocks noChangeArrowheads="1"/>
          </p:cNvSpPr>
          <p:nvPr/>
        </p:nvSpPr>
        <p:spPr bwMode="auto">
          <a:xfrm>
            <a:off x="1089025" y="931863"/>
            <a:ext cx="2717800" cy="396875"/>
          </a:xfrm>
          <a:prstGeom prst="rect">
            <a:avLst/>
          </a:prstGeom>
          <a:solidFill>
            <a:srgbClr val="FFCC99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Wingdings" pitchFamily="2" charset="2"/>
              <a:buChar char="§"/>
            </a:pPr>
            <a:r>
              <a:rPr lang="cs-CZ" altLang="cs-CZ" sz="2000">
                <a:solidFill>
                  <a:schemeClr val="tx2"/>
                </a:solidFill>
                <a:latin typeface="Comic Sans MS" pitchFamily="66" charset="0"/>
              </a:rPr>
              <a:t>  odběr tkáně (DNA)</a:t>
            </a:r>
          </a:p>
        </p:txBody>
      </p:sp>
      <p:grpSp>
        <p:nvGrpSpPr>
          <p:cNvPr id="370711" name="Group 23"/>
          <p:cNvGrpSpPr>
            <a:grpSpLocks/>
          </p:cNvGrpSpPr>
          <p:nvPr/>
        </p:nvGrpSpPr>
        <p:grpSpPr bwMode="auto">
          <a:xfrm>
            <a:off x="220663" y="5041900"/>
            <a:ext cx="4781550" cy="1550988"/>
            <a:chOff x="139" y="3176"/>
            <a:chExt cx="3012" cy="977"/>
          </a:xfrm>
        </p:grpSpPr>
        <p:sp>
          <p:nvSpPr>
            <p:cNvPr id="370712" name="Text Box 24"/>
            <p:cNvSpPr txBox="1">
              <a:spLocks noChangeArrowheads="1"/>
            </p:cNvSpPr>
            <p:nvPr/>
          </p:nvSpPr>
          <p:spPr bwMode="auto">
            <a:xfrm>
              <a:off x="139" y="3403"/>
              <a:ext cx="3012" cy="750"/>
            </a:xfrm>
            <a:prstGeom prst="rect">
              <a:avLst/>
            </a:prstGeom>
            <a:solidFill>
              <a:srgbClr val="D3C6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>
                  <a:latin typeface="Comic Sans MS" pitchFamily="66" charset="0"/>
                </a:rPr>
                <a:t>determinace kryptických druhů, fylogeografie a „life history“ druhu, vnitrodruhová diverzita, paternita, příbuznost uvnitř populace</a:t>
              </a:r>
            </a:p>
          </p:txBody>
        </p:sp>
        <p:sp>
          <p:nvSpPr>
            <p:cNvPr id="370713" name="Text Box 25"/>
            <p:cNvSpPr txBox="1">
              <a:spLocks noChangeArrowheads="1"/>
            </p:cNvSpPr>
            <p:nvPr/>
          </p:nvSpPr>
          <p:spPr bwMode="auto">
            <a:xfrm>
              <a:off x="139" y="3176"/>
              <a:ext cx="628" cy="202"/>
            </a:xfrm>
            <a:prstGeom prst="rect">
              <a:avLst/>
            </a:prstGeom>
            <a:solidFill>
              <a:srgbClr val="D3C6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>
              <a:spAutoFit/>
            </a:bodyPr>
            <a:lstStyle/>
            <a:p>
              <a:pPr eaLnBrk="0" hangingPunct="0"/>
              <a:r>
                <a:rPr lang="cs-CZ" altLang="cs-CZ">
                  <a:latin typeface="Comic Sans MS" pitchFamily="66" charset="0"/>
                </a:rPr>
                <a:t>Využití: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70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94" name="Picture 10" descr="P90214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416050"/>
            <a:ext cx="3925887" cy="52324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4788" name="Rectangle 4"/>
          <p:cNvSpPr>
            <a:spLocks noChangeArrowheads="1"/>
          </p:cNvSpPr>
          <p:nvPr/>
        </p:nvSpPr>
        <p:spPr bwMode="auto">
          <a:xfrm>
            <a:off x="1073150" y="268288"/>
            <a:ext cx="6908800" cy="457200"/>
          </a:xfrm>
          <a:prstGeom prst="rect">
            <a:avLst/>
          </a:prstGeom>
          <a:solidFill>
            <a:srgbClr val="FFCC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cs-CZ" altLang="cs-CZ" sz="2400">
                <a:latin typeface="Comic Sans MS" pitchFamily="66" charset="0"/>
              </a:rPr>
              <a:t>  sledování v chovu a experimenty v laboratoři</a:t>
            </a:r>
          </a:p>
        </p:txBody>
      </p:sp>
      <p:pic>
        <p:nvPicPr>
          <p:cNvPr id="374793" name="Picture 9" descr="P9021488up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844550"/>
            <a:ext cx="3967163" cy="4567238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4801" name="Group 17"/>
          <p:cNvGrpSpPr>
            <a:grpSpLocks/>
          </p:cNvGrpSpPr>
          <p:nvPr/>
        </p:nvGrpSpPr>
        <p:grpSpPr bwMode="auto">
          <a:xfrm>
            <a:off x="4611688" y="2292350"/>
            <a:ext cx="4167187" cy="3625850"/>
            <a:chOff x="2752" y="1444"/>
            <a:chExt cx="2625" cy="2284"/>
          </a:xfrm>
        </p:grpSpPr>
        <p:pic>
          <p:nvPicPr>
            <p:cNvPr id="374791" name="Picture 7" descr="P9021494up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2" y="1444"/>
              <a:ext cx="1942" cy="1581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4792" name="Picture 8" descr="P8301478up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" y="2629"/>
              <a:ext cx="1987" cy="1099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4797" name="Picture 13" descr="P52225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839788"/>
            <a:ext cx="3751263" cy="281305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799" name="Picture 15" descr="P52225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3708400"/>
            <a:ext cx="2571750" cy="1928813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800" name="Picture 16" descr="P711406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3721100"/>
            <a:ext cx="1846262" cy="2462213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4802" name="Text Box 18"/>
          <p:cNvSpPr txBox="1">
            <a:spLocks noChangeArrowheads="1"/>
          </p:cNvSpPr>
          <p:nvPr/>
        </p:nvSpPr>
        <p:spPr bwMode="auto">
          <a:xfrm>
            <a:off x="73025" y="5894388"/>
            <a:ext cx="2849563" cy="915987"/>
          </a:xfrm>
          <a:prstGeom prst="rect">
            <a:avLst/>
          </a:prstGeom>
          <a:solidFill>
            <a:srgbClr val="D3C6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latin typeface="Comic Sans MS" pitchFamily="66" charset="0"/>
              </a:rPr>
              <a:t>sociální komunikace, kognitivní chování a anti-parazitární chování aj. </a:t>
            </a:r>
          </a:p>
        </p:txBody>
      </p:sp>
      <p:sp>
        <p:nvSpPr>
          <p:cNvPr id="374803" name="Text Box 19"/>
          <p:cNvSpPr txBox="1">
            <a:spLocks noChangeArrowheads="1"/>
          </p:cNvSpPr>
          <p:nvPr/>
        </p:nvSpPr>
        <p:spPr bwMode="auto">
          <a:xfrm>
            <a:off x="87313" y="5578475"/>
            <a:ext cx="996950" cy="320675"/>
          </a:xfrm>
          <a:prstGeom prst="rect">
            <a:avLst/>
          </a:prstGeom>
          <a:solidFill>
            <a:srgbClr val="D3C6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>
            <a:spAutoFit/>
          </a:bodyPr>
          <a:lstStyle/>
          <a:p>
            <a:pPr eaLnBrk="0" hangingPunct="0"/>
            <a:r>
              <a:rPr lang="cs-CZ" altLang="cs-CZ">
                <a:latin typeface="Comic Sans MS" pitchFamily="66" charset="0"/>
              </a:rPr>
              <a:t>Využití: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4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74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802" grpId="0" animBg="1"/>
      <p:bldP spid="37480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893888"/>
            <a:ext cx="915035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Text Box 2"/>
          <p:cNvSpPr txBox="1">
            <a:spLocks noChangeArrowheads="1"/>
          </p:cNvSpPr>
          <p:nvPr/>
        </p:nvSpPr>
        <p:spPr bwMode="auto">
          <a:xfrm>
            <a:off x="250825" y="307975"/>
            <a:ext cx="8569325" cy="457200"/>
          </a:xfrm>
          <a:prstGeom prst="rect">
            <a:avLst/>
          </a:prstGeom>
          <a:solidFill>
            <a:srgbClr val="7FA452">
              <a:alpha val="5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cs-CZ" altLang="cs-CZ" sz="2400">
                <a:latin typeface="Comic Sans MS" pitchFamily="66" charset="0"/>
              </a:rPr>
              <a:t> vizuální sčítání na zimovištích a v letních koloniích</a:t>
            </a:r>
          </a:p>
        </p:txBody>
      </p:sp>
      <p:sp>
        <p:nvSpPr>
          <p:cNvPr id="380931" name="Text Box 3"/>
          <p:cNvSpPr txBox="1">
            <a:spLocks noChangeArrowheads="1"/>
          </p:cNvSpPr>
          <p:nvPr/>
        </p:nvSpPr>
        <p:spPr bwMode="auto">
          <a:xfrm>
            <a:off x="900113" y="1341438"/>
            <a:ext cx="6680200" cy="457200"/>
          </a:xfrm>
          <a:prstGeom prst="rect">
            <a:avLst/>
          </a:prstGeom>
          <a:solidFill>
            <a:srgbClr val="7FA452">
              <a:alpha val="5215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0" hangingPunct="0">
              <a:buFont typeface="Times New Roman" pitchFamily="18" charset="0"/>
              <a:buNone/>
            </a:pPr>
            <a:r>
              <a:rPr lang="cs-CZ" altLang="cs-CZ" sz="2400">
                <a:solidFill>
                  <a:schemeClr val="tx2"/>
                </a:solidFill>
                <a:latin typeface="Comic Sans MS" pitchFamily="66" charset="0"/>
              </a:rPr>
              <a:t>oči - svítilna - dalekohled - noktovizor (IF)</a:t>
            </a:r>
          </a:p>
        </p:txBody>
      </p:sp>
      <p:pic>
        <p:nvPicPr>
          <p:cNvPr id="380932" name="Picture 4" descr="P1010075Lam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4349750"/>
            <a:ext cx="3024188" cy="21907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3" name="Picture 5" descr="P1010066Lam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103438"/>
            <a:ext cx="3073400" cy="21764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4" name="Picture 6" descr="P82565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3" y="4471988"/>
            <a:ext cx="2697162" cy="20240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5" name="Picture 7" descr="P82565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4487863"/>
            <a:ext cx="2681287" cy="20113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6" name="Picture 8" descr="DSC003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88" y="2108200"/>
            <a:ext cx="2962275" cy="22225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 descr="MM_štoly u Rudné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89363"/>
            <a:ext cx="3743325" cy="28082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1955" name="Rectangle 3"/>
          <p:cNvSpPr>
            <a:spLocks noChangeArrowheads="1"/>
          </p:cNvSpPr>
          <p:nvPr/>
        </p:nvSpPr>
        <p:spPr bwMode="auto">
          <a:xfrm>
            <a:off x="323850" y="193675"/>
            <a:ext cx="8088313" cy="457200"/>
          </a:xfrm>
          <a:prstGeom prst="rect">
            <a:avLst/>
          </a:prstGeom>
          <a:solidFill>
            <a:srgbClr val="CCFFFF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buFont typeface="Wingdings" pitchFamily="2" charset="2"/>
              <a:buChar char="§"/>
            </a:pPr>
            <a:r>
              <a:rPr lang="cs-CZ" altLang="cs-CZ" sz="240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cs-CZ" altLang="cs-CZ" sz="2400" b="1">
                <a:solidFill>
                  <a:schemeClr val="tx2"/>
                </a:solidFill>
                <a:latin typeface="Comic Sans MS" pitchFamily="66" charset="0"/>
              </a:rPr>
              <a:t>každoroční sčítání na zimovištích ČR (winter census)</a:t>
            </a:r>
          </a:p>
        </p:txBody>
      </p:sp>
      <p:pic>
        <p:nvPicPr>
          <p:cNvPr id="381956" name="Picture 4" descr="turol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3733800" cy="2667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1957" name="Picture 5" descr="netopyrka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3765550"/>
            <a:ext cx="2125663" cy="28336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1958" name="Picture 6" descr="turold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4579938"/>
            <a:ext cx="2833687" cy="20240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1959" name="Picture 7" descr="Vesp01Ob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731838"/>
            <a:ext cx="3929063" cy="27336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4" name="Picture 4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71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26" name="Rectangle 3"/>
          <p:cNvSpPr>
            <a:spLocks noChangeArrowheads="1"/>
          </p:cNvSpPr>
          <p:nvPr/>
        </p:nvSpPr>
        <p:spPr bwMode="auto">
          <a:xfrm>
            <a:off x="323850" y="193675"/>
            <a:ext cx="8088313" cy="457200"/>
          </a:xfrm>
          <a:prstGeom prst="rect">
            <a:avLst/>
          </a:prstGeom>
          <a:solidFill>
            <a:srgbClr val="CCFFFF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buFont typeface="Wingdings" pitchFamily="2" charset="2"/>
              <a:buChar char="§"/>
            </a:pPr>
            <a:r>
              <a:rPr lang="cs-CZ" altLang="cs-CZ" sz="240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cs-CZ" altLang="cs-CZ" sz="2400" b="1">
                <a:solidFill>
                  <a:schemeClr val="tx2"/>
                </a:solidFill>
                <a:latin typeface="Comic Sans MS" pitchFamily="66" charset="0"/>
              </a:rPr>
              <a:t>každoroční sčítání na zimovištích ČR (winter census)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8" name="Picture 4" descr="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12788"/>
            <a:ext cx="8642350" cy="553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0149" name="Rectangle 3"/>
          <p:cNvSpPr>
            <a:spLocks noChangeArrowheads="1"/>
          </p:cNvSpPr>
          <p:nvPr/>
        </p:nvSpPr>
        <p:spPr bwMode="auto">
          <a:xfrm>
            <a:off x="323850" y="193675"/>
            <a:ext cx="8088313" cy="457200"/>
          </a:xfrm>
          <a:prstGeom prst="rect">
            <a:avLst/>
          </a:prstGeom>
          <a:solidFill>
            <a:srgbClr val="CCFFFF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buFont typeface="Wingdings" pitchFamily="2" charset="2"/>
              <a:buChar char="§"/>
            </a:pPr>
            <a:r>
              <a:rPr lang="cs-CZ" altLang="cs-CZ" sz="240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cs-CZ" altLang="cs-CZ" sz="2400" b="1">
                <a:solidFill>
                  <a:schemeClr val="tx2"/>
                </a:solidFill>
                <a:latin typeface="Comic Sans MS" pitchFamily="66" charset="0"/>
              </a:rPr>
              <a:t>každoroční sčítání na zimovištích ČR (winter census)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90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8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71638"/>
            <a:ext cx="4176712" cy="276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2983" name="Text Box 12"/>
          <p:cNvSpPr txBox="1">
            <a:spLocks noChangeArrowheads="1"/>
          </p:cNvSpPr>
          <p:nvPr/>
        </p:nvSpPr>
        <p:spPr bwMode="auto">
          <a:xfrm>
            <a:off x="179388" y="1195388"/>
            <a:ext cx="2589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400">
                <a:solidFill>
                  <a:schemeClr val="bg1"/>
                </a:solidFill>
                <a:latin typeface="Comic Sans MS" pitchFamily="66" charset="0"/>
              </a:rPr>
              <a:t>cca 800 zimovišť</a:t>
            </a:r>
          </a:p>
        </p:txBody>
      </p:sp>
      <p:pic>
        <p:nvPicPr>
          <p:cNvPr id="382984" name="Picture 13" descr="zimoviste_v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63700"/>
            <a:ext cx="4354513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2985" name="Text Box 14"/>
          <p:cNvSpPr txBox="1">
            <a:spLocks noChangeArrowheads="1"/>
          </p:cNvSpPr>
          <p:nvPr/>
        </p:nvSpPr>
        <p:spPr bwMode="auto">
          <a:xfrm>
            <a:off x="4572000" y="11303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400">
                <a:solidFill>
                  <a:schemeClr val="bg1"/>
                </a:solidFill>
                <a:latin typeface="Comic Sans MS" pitchFamily="66" charset="0"/>
              </a:rPr>
              <a:t>cca 200 důležitých zimovišť</a:t>
            </a:r>
          </a:p>
        </p:txBody>
      </p:sp>
      <p:grpSp>
        <p:nvGrpSpPr>
          <p:cNvPr id="382986" name="Group 10"/>
          <p:cNvGrpSpPr>
            <a:grpSpLocks/>
          </p:cNvGrpSpPr>
          <p:nvPr/>
        </p:nvGrpSpPr>
        <p:grpSpPr bwMode="auto">
          <a:xfrm>
            <a:off x="3249613" y="4972050"/>
            <a:ext cx="4105275" cy="1509713"/>
            <a:chOff x="1573" y="1910"/>
            <a:chExt cx="2586" cy="951"/>
          </a:xfrm>
        </p:grpSpPr>
        <p:sp>
          <p:nvSpPr>
            <p:cNvPr id="382987" name="Text Box 11"/>
            <p:cNvSpPr txBox="1">
              <a:spLocks noChangeArrowheads="1"/>
            </p:cNvSpPr>
            <p:nvPr/>
          </p:nvSpPr>
          <p:spPr bwMode="auto">
            <a:xfrm>
              <a:off x="1573" y="2111"/>
              <a:ext cx="2586" cy="750"/>
            </a:xfrm>
            <a:prstGeom prst="rect">
              <a:avLst/>
            </a:prstGeom>
            <a:solidFill>
              <a:srgbClr val="D3C6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>
                  <a:latin typeface="Comic Sans MS" pitchFamily="66" charset="0"/>
                </a:rPr>
                <a:t>Monitoring netopýrů:  </a:t>
              </a:r>
            </a:p>
            <a:p>
              <a:r>
                <a:rPr lang="cs-CZ" altLang="cs-CZ">
                  <a:latin typeface="Comic Sans MS" pitchFamily="66" charset="0"/>
                </a:rPr>
                <a:t>- dlouhodobé změny v početnosti</a:t>
              </a:r>
            </a:p>
            <a:p>
              <a:r>
                <a:rPr lang="cs-CZ" altLang="cs-CZ">
                  <a:latin typeface="Comic Sans MS" pitchFamily="66" charset="0"/>
                </a:rPr>
                <a:t>- mapování zimovišť</a:t>
              </a:r>
            </a:p>
            <a:p>
              <a:r>
                <a:rPr lang="cs-CZ" altLang="cs-CZ">
                  <a:latin typeface="Comic Sans MS" pitchFamily="66" charset="0"/>
                </a:rPr>
                <a:t>- faunistika</a:t>
              </a:r>
            </a:p>
          </p:txBody>
        </p:sp>
        <p:sp>
          <p:nvSpPr>
            <p:cNvPr id="382988" name="Text Box 12"/>
            <p:cNvSpPr txBox="1">
              <a:spLocks noChangeArrowheads="1"/>
            </p:cNvSpPr>
            <p:nvPr/>
          </p:nvSpPr>
          <p:spPr bwMode="auto">
            <a:xfrm>
              <a:off x="1573" y="1910"/>
              <a:ext cx="695" cy="202"/>
            </a:xfrm>
            <a:prstGeom prst="rect">
              <a:avLst/>
            </a:prstGeom>
            <a:solidFill>
              <a:srgbClr val="D3C6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>
              <a:spAutoFit/>
            </a:bodyPr>
            <a:lstStyle/>
            <a:p>
              <a:pPr eaLnBrk="0" hangingPunct="0"/>
              <a:r>
                <a:rPr lang="cs-CZ" altLang="cs-CZ">
                  <a:latin typeface="Comic Sans MS" pitchFamily="66" charset="0"/>
                </a:rPr>
                <a:t>Využití:</a:t>
              </a:r>
            </a:p>
          </p:txBody>
        </p:sp>
      </p:grpSp>
      <p:sp>
        <p:nvSpPr>
          <p:cNvPr id="382990" name="Rectangle 3"/>
          <p:cNvSpPr>
            <a:spLocks noChangeArrowheads="1"/>
          </p:cNvSpPr>
          <p:nvPr/>
        </p:nvSpPr>
        <p:spPr bwMode="auto">
          <a:xfrm>
            <a:off x="323850" y="193675"/>
            <a:ext cx="8088313" cy="457200"/>
          </a:xfrm>
          <a:prstGeom prst="rect">
            <a:avLst/>
          </a:prstGeom>
          <a:solidFill>
            <a:srgbClr val="CCFFFF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buFont typeface="Wingdings" pitchFamily="2" charset="2"/>
              <a:buChar char="§"/>
            </a:pPr>
            <a:r>
              <a:rPr lang="cs-CZ" altLang="cs-CZ" sz="240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cs-CZ" altLang="cs-CZ" sz="2400" b="1">
                <a:solidFill>
                  <a:schemeClr val="tx2"/>
                </a:solidFill>
                <a:latin typeface="Comic Sans MS" pitchFamily="66" charset="0"/>
              </a:rPr>
              <a:t>každoroční sčítání na zimovištích ČR (winter census)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7" name="Rectangle 3"/>
          <p:cNvSpPr>
            <a:spLocks noChangeArrowheads="1"/>
          </p:cNvSpPr>
          <p:nvPr/>
        </p:nvSpPr>
        <p:spPr bwMode="auto">
          <a:xfrm>
            <a:off x="323850" y="193675"/>
            <a:ext cx="8088313" cy="457200"/>
          </a:xfrm>
          <a:prstGeom prst="rect">
            <a:avLst/>
          </a:prstGeom>
          <a:solidFill>
            <a:srgbClr val="CCFFFF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buFont typeface="Wingdings" pitchFamily="2" charset="2"/>
              <a:buChar char="§"/>
            </a:pPr>
            <a:r>
              <a:rPr lang="cs-CZ" altLang="cs-CZ" sz="240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cs-CZ" altLang="cs-CZ" sz="2400" b="1">
                <a:solidFill>
                  <a:schemeClr val="tx2"/>
                </a:solidFill>
                <a:latin typeface="Comic Sans MS" pitchFamily="66" charset="0"/>
              </a:rPr>
              <a:t>každoroční sčítání na zimovištích ČR (winter census)</a:t>
            </a:r>
          </a:p>
        </p:txBody>
      </p:sp>
      <p:graphicFrame>
        <p:nvGraphicFramePr>
          <p:cNvPr id="391178" name="Object 10"/>
          <p:cNvGraphicFramePr>
            <a:graphicFrameLocks noChangeAspect="1"/>
          </p:cNvGraphicFramePr>
          <p:nvPr/>
        </p:nvGraphicFramePr>
        <p:xfrm>
          <a:off x="263525" y="625475"/>
          <a:ext cx="5543550" cy="305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183" name="Chart" r:id="rId3" imgW="8972371" imgH="4953119" progId="Excel.Chart.8">
                  <p:embed/>
                </p:oleObj>
              </mc:Choice>
              <mc:Fallback>
                <p:oleObj name="Chart" r:id="rId3" imgW="8972371" imgH="4953119" progId="Excel.Char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625475"/>
                        <a:ext cx="5543550" cy="305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1182" name="Group 14"/>
          <p:cNvGrpSpPr>
            <a:grpSpLocks/>
          </p:cNvGrpSpPr>
          <p:nvPr/>
        </p:nvGrpSpPr>
        <p:grpSpPr bwMode="auto">
          <a:xfrm>
            <a:off x="4586288" y="3081338"/>
            <a:ext cx="4464050" cy="3663950"/>
            <a:chOff x="2871" y="1815"/>
            <a:chExt cx="2812" cy="2308"/>
          </a:xfrm>
        </p:grpSpPr>
        <p:graphicFrame>
          <p:nvGraphicFramePr>
            <p:cNvPr id="391180" name="Object 12"/>
            <p:cNvGraphicFramePr>
              <a:graphicFrameLocks noChangeAspect="1"/>
            </p:cNvGraphicFramePr>
            <p:nvPr/>
          </p:nvGraphicFramePr>
          <p:xfrm>
            <a:off x="2880" y="1815"/>
            <a:ext cx="2793" cy="1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1184" name="Graf" r:id="rId5" imgW="7858246" imgH="3562231" progId="Excel.Chart.8">
                    <p:embed/>
                  </p:oleObj>
                </mc:Choice>
                <mc:Fallback>
                  <p:oleObj name="Graf" r:id="rId5" imgW="7858246" imgH="3562231" progId="Excel.Chart.8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1815"/>
                          <a:ext cx="2793" cy="1254"/>
                        </a:xfrm>
                        <a:prstGeom prst="rect">
                          <a:avLst/>
                        </a:prstGeom>
                        <a:solidFill>
                          <a:srgbClr val="E2CDA8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1181" name="Object 13"/>
            <p:cNvGraphicFramePr>
              <a:graphicFrameLocks noChangeAspect="1"/>
            </p:cNvGraphicFramePr>
            <p:nvPr/>
          </p:nvGraphicFramePr>
          <p:xfrm>
            <a:off x="2871" y="3040"/>
            <a:ext cx="2812" cy="10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1185" name="Graf" r:id="rId7" imgW="9401036" imgH="3619398" progId="Excel.Chart.8">
                    <p:embed/>
                  </p:oleObj>
                </mc:Choice>
                <mc:Fallback>
                  <p:oleObj name="Graf" r:id="rId7" imgW="9401036" imgH="3619398" progId="Excel.Chart.8">
                    <p:embed/>
                    <p:pic>
                      <p:nvPicPr>
                        <p:cNvPr id="0" name="Object 13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1" y="3040"/>
                          <a:ext cx="2812" cy="1083"/>
                        </a:xfrm>
                        <a:prstGeom prst="rect">
                          <a:avLst/>
                        </a:prstGeom>
                        <a:solidFill>
                          <a:srgbClr val="E2CDA8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1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1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911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6" name="ZdenekMpeg.mpg">
            <a:hlinkClick r:id="" action="ppaction://media"/>
          </p:cNvPr>
          <p:cNvPicPr>
            <a:picLocks noRot="1" noChangeAspect="1" noChangeArrowheads="1"/>
          </p:cNvPicPr>
          <p:nvPr>
            <p:ph idx="4294967295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1888" y="1096963"/>
            <a:ext cx="3960812" cy="2970212"/>
          </a:xfrm>
          <a:ln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4003" name="Text Box 3"/>
          <p:cNvSpPr txBox="1">
            <a:spLocks noChangeArrowheads="1"/>
          </p:cNvSpPr>
          <p:nvPr/>
        </p:nvSpPr>
        <p:spPr bwMode="auto">
          <a:xfrm>
            <a:off x="404813" y="260350"/>
            <a:ext cx="4951412" cy="457200"/>
          </a:xfrm>
          <a:prstGeom prst="rect">
            <a:avLst/>
          </a:prstGeom>
          <a:solidFill>
            <a:srgbClr val="CCFFFF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buFont typeface="Wingdings" pitchFamily="2" charset="2"/>
              <a:buChar char="§"/>
            </a:pPr>
            <a:r>
              <a:rPr lang="cs-CZ" altLang="cs-CZ" sz="2400" b="1">
                <a:solidFill>
                  <a:schemeClr val="tx2"/>
                </a:solidFill>
                <a:latin typeface="Comic Sans MS" pitchFamily="66" charset="0"/>
              </a:rPr>
              <a:t> sledování reprodukčních kolonií</a:t>
            </a:r>
          </a:p>
        </p:txBody>
      </p:sp>
      <p:pic>
        <p:nvPicPr>
          <p:cNvPr id="384004" name="Picture 4" descr="s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096963"/>
            <a:ext cx="3338513" cy="3225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4005" name="Text Box 5"/>
          <p:cNvSpPr txBox="1">
            <a:spLocks noChangeArrowheads="1"/>
          </p:cNvSpPr>
          <p:nvPr/>
        </p:nvSpPr>
        <p:spPr bwMode="auto">
          <a:xfrm>
            <a:off x="1476375" y="660400"/>
            <a:ext cx="1157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cs-CZ" altLang="cs-CZ" sz="2000">
                <a:solidFill>
                  <a:schemeClr val="tx2"/>
                </a:solidFill>
                <a:latin typeface="Comic Sans MS" pitchFamily="66" charset="0"/>
              </a:rPr>
              <a:t>v úkrytu</a:t>
            </a:r>
            <a:endParaRPr lang="cs-CZ" altLang="cs-CZ" sz="240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384006" name="Text Box 6"/>
          <p:cNvSpPr txBox="1">
            <a:spLocks noChangeArrowheads="1"/>
          </p:cNvSpPr>
          <p:nvPr/>
        </p:nvSpPr>
        <p:spPr bwMode="auto">
          <a:xfrm>
            <a:off x="5583238" y="660400"/>
            <a:ext cx="2368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cs-CZ" altLang="cs-CZ" sz="2000">
                <a:solidFill>
                  <a:schemeClr val="tx2"/>
                </a:solidFill>
                <a:latin typeface="Comic Sans MS" pitchFamily="66" charset="0"/>
              </a:rPr>
              <a:t>při výletu z úkrytu</a:t>
            </a:r>
            <a:endParaRPr lang="cs-CZ" altLang="cs-CZ" sz="240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384007" name="Picture 7" descr="Mymo_Klentnice02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4337050"/>
            <a:ext cx="2955925" cy="22193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4008" name="Group 8"/>
          <p:cNvGrpSpPr>
            <a:grpSpLocks/>
          </p:cNvGrpSpPr>
          <p:nvPr/>
        </p:nvGrpSpPr>
        <p:grpSpPr bwMode="auto">
          <a:xfrm>
            <a:off x="3328988" y="4322763"/>
            <a:ext cx="5573712" cy="2257425"/>
            <a:chOff x="2183" y="2763"/>
            <a:chExt cx="3393" cy="1446"/>
          </a:xfrm>
        </p:grpSpPr>
        <p:pic>
          <p:nvPicPr>
            <p:cNvPr id="384009" name="Picture 9" descr="Hranice_Baroň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" y="2768"/>
              <a:ext cx="1905" cy="1430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4010" name="Picture 10" descr="Hranice_Baroň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3" y="2763"/>
              <a:ext cx="1928" cy="1446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6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86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6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686"/>
                </p:tgtEl>
              </p:cMediaNode>
            </p:video>
          </p:childTnLst>
        </p:cTn>
      </p:par>
    </p:tnLst>
    <p:bldLst>
      <p:bldP spid="384006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2979</TotalTime>
  <Words>451</Words>
  <Application>Microsoft Office PowerPoint</Application>
  <PresentationFormat>Předvádění na obrazovce (4:3)</PresentationFormat>
  <Paragraphs>104</Paragraphs>
  <Slides>26</Slides>
  <Notes>0</Notes>
  <HiddenSlides>0</HiddenSlides>
  <MMClips>3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26</vt:i4>
      </vt:variant>
    </vt:vector>
  </HeadingPairs>
  <TitlesOfParts>
    <vt:vector size="34" baseType="lpstr">
      <vt:lpstr>Arial</vt:lpstr>
      <vt:lpstr>Comic Sans MS</vt:lpstr>
      <vt:lpstr>Wingdings</vt:lpstr>
      <vt:lpstr>Times New Roman</vt:lpstr>
      <vt:lpstr>Výchozí návrh</vt:lpstr>
      <vt:lpstr>Microsoft Excel Chart</vt:lpstr>
      <vt:lpstr>Graf aplikace Microsoft Office Excel</vt:lpstr>
      <vt:lpstr>graf aplikace Microsoft Excel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Vertebratologické oddělení</dc:title>
  <dc:creator>Zdeněk</dc:creator>
  <cp:lastModifiedBy>zdenek</cp:lastModifiedBy>
  <cp:revision>110</cp:revision>
  <dcterms:created xsi:type="dcterms:W3CDTF">2005-11-23T07:49:51Z</dcterms:created>
  <dcterms:modified xsi:type="dcterms:W3CDTF">2015-10-29T15:18:36Z</dcterms:modified>
</cp:coreProperties>
</file>