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0" r:id="rId3"/>
    <p:sldId id="264" r:id="rId4"/>
    <p:sldId id="266" r:id="rId5"/>
    <p:sldId id="265" r:id="rId6"/>
    <p:sldId id="263" r:id="rId7"/>
    <p:sldId id="274" r:id="rId8"/>
    <p:sldId id="258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9789D-72E1-43D9-915A-75D972A4A562}" type="datetimeFigureOut">
              <a:rPr lang="cs-CZ" smtClean="0"/>
              <a:pPr/>
              <a:t>20.10.2015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932DF-A5F7-4F87-B05A-049A6BC966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03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53659-8D68-4E4F-8E57-17E0BA7366BA}" type="slidenum">
              <a:rPr lang="cs-CZ"/>
              <a:pPr/>
              <a:t>9</a:t>
            </a:fld>
            <a:endParaRPr lang="cs-CZ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5647B-A86B-477E-896E-60B8B2B88355}" type="slidenum">
              <a:rPr lang="cs-CZ"/>
              <a:pPr/>
              <a:t>10</a:t>
            </a:fld>
            <a:endParaRPr lang="cs-CZ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ACE53-6614-487C-9EBA-8B05D35190F8}" type="slidenum">
              <a:rPr lang="cs-CZ"/>
              <a:pPr/>
              <a:t>11</a:t>
            </a:fld>
            <a:endParaRPr lang="cs-CZ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A4E99-BB47-4899-938B-7CB17BC623B9}" type="slidenum">
              <a:rPr lang="cs-CZ"/>
              <a:pPr/>
              <a:t>12</a:t>
            </a:fld>
            <a:endParaRPr lang="cs-CZ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4F22C-F436-4A1F-8C75-09B44EE1FDD3}" type="slidenum">
              <a:rPr lang="cs-CZ"/>
              <a:pPr/>
              <a:t>13</a:t>
            </a:fld>
            <a:endParaRPr lang="cs-CZ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1947B-3C37-42D3-910D-58147E797E81}" type="slidenum">
              <a:rPr lang="cs-CZ"/>
              <a:pPr/>
              <a:t>14</a:t>
            </a:fld>
            <a:endParaRPr lang="cs-CZ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6AD14-32E4-42D8-84E3-DBC3AF235E9F}" type="slidenum">
              <a:rPr lang="cs-CZ"/>
              <a:pPr/>
              <a:t>15</a:t>
            </a:fld>
            <a:endParaRPr lang="cs-CZ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9200-4B05-4EEE-A361-E3BB234F1E9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8A42-42DB-4019-ACCF-6ACE2292CBA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AFE8-9F6C-4FF2-BD57-CAE72541CC2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0" y="773113"/>
            <a:ext cx="9144000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5698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buSzPct val="70000"/>
              <a:buFont typeface="Courier New" pitchFamily="49" charset="0"/>
              <a:buChar char="o"/>
              <a:defRPr sz="1600"/>
            </a:lvl3pPr>
            <a:lvl4pPr>
              <a:buSzPct val="70000"/>
              <a:buFont typeface="Calibri" pitchFamily="34" charset="0"/>
              <a:buChar char="→"/>
              <a:defRPr sz="1400"/>
            </a:lvl4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1BB33AE0-24AF-478B-B7A4-F6ECAFC59DE3}" type="datetime1">
              <a:rPr lang="cs-CZ" smtClean="0">
                <a:solidFill>
                  <a:prstClr val="black"/>
                </a:solidFill>
              </a:rPr>
              <a:t>20.10.2015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6C9DE040-1CCA-4FD7-B417-9F7672C4260D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6A31-1561-48E3-A671-6E22B0C2559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8AE-DB2F-41BF-85C5-891F87ED25F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5FA9-3AFA-4F8B-8C41-C1678B68592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ADEE-EEDB-499D-946C-EF4EA65A6D6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B32A-6564-40AB-B337-FFF26EEBAF7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979A-8B37-46B3-AF6A-6BE313EE0DB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3E1-03C6-4B8E-9B02-6E100818E9F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11560" y="63582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77CC774-D6A7-449D-B032-E209BFFB0E02}" type="datetime1">
              <a:rPr lang="cs-CZ" smtClean="0"/>
              <a:pPr/>
              <a:t>20.10.2015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82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Snímek </a:t>
            </a:r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69180" y="6370725"/>
            <a:ext cx="360000" cy="34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70000"/>
        <a:buFont typeface="Calibri" pitchFamily="34" charset="0"/>
        <a:buChar char="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20.10.2015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733A-6185-43FA-93B8-94B54312B6F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28600" y="404664"/>
            <a:ext cx="8736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0" lang="cs-CZ" sz="2800" dirty="0">
                <a:solidFill>
                  <a:srgbClr val="000000"/>
                </a:solidFill>
              </a:rPr>
              <a:t> </a:t>
            </a:r>
            <a:r>
              <a:rPr kumimoji="0" lang="cs-CZ" sz="2800" b="1" dirty="0">
                <a:solidFill>
                  <a:srgbClr val="000000"/>
                </a:solidFill>
              </a:rPr>
              <a:t>Vzorce v Excelu – odkazy na buňku – styl A1</a:t>
            </a:r>
            <a:endParaRPr kumimoji="0" lang="cs-CZ" sz="2400" b="1" i="1" u="sng" dirty="0">
              <a:solidFill>
                <a:srgbClr val="0033CC"/>
              </a:solidFill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231775" y="1484313"/>
            <a:ext cx="873283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/>
              <a:t>Relativní odkazy</a:t>
            </a:r>
          </a:p>
          <a:p>
            <a:endParaRPr lang="cs-CZ" sz="2400" b="1"/>
          </a:p>
          <a:p>
            <a:pPr>
              <a:buFontTx/>
              <a:buChar char="•"/>
            </a:pPr>
            <a:r>
              <a:rPr lang="cs-CZ" sz="2400"/>
              <a:t> </a:t>
            </a:r>
            <a:r>
              <a:rPr lang="cs-CZ" sz="2400" b="1">
                <a:solidFill>
                  <a:srgbClr val="0000FF"/>
                </a:solidFill>
              </a:rPr>
              <a:t>A1</a:t>
            </a:r>
            <a:r>
              <a:rPr lang="cs-CZ" sz="2400"/>
              <a:t> = buňka 1. řádku sloupci A</a:t>
            </a:r>
          </a:p>
          <a:p>
            <a:pPr>
              <a:buFontTx/>
              <a:buChar char="•"/>
            </a:pPr>
            <a:r>
              <a:rPr lang="cs-CZ" sz="2400" b="1"/>
              <a:t> </a:t>
            </a:r>
            <a:r>
              <a:rPr lang="cs-CZ" sz="2400" b="1">
                <a:solidFill>
                  <a:srgbClr val="0000FF"/>
                </a:solidFill>
              </a:rPr>
              <a:t>A1:B6</a:t>
            </a:r>
            <a:r>
              <a:rPr lang="cs-CZ" sz="2400"/>
              <a:t> = blok buněk – levý horní roh je v 1. řádku, sloupec A, 	pravý dolní na řádku 6, sloupec B </a:t>
            </a:r>
          </a:p>
          <a:p>
            <a:pPr>
              <a:buFontTx/>
              <a:buChar char="•"/>
            </a:pPr>
            <a:r>
              <a:rPr lang="cs-CZ" sz="2400"/>
              <a:t> relativní odkaz se při automatickém vyplnění buněk vzorcem</a:t>
            </a:r>
          </a:p>
          <a:p>
            <a:r>
              <a:rPr lang="cs-CZ" sz="2400"/>
              <a:t>	posune</a:t>
            </a:r>
          </a:p>
          <a:p>
            <a:endParaRPr lang="cs-CZ" sz="2400"/>
          </a:p>
          <a:p>
            <a:r>
              <a:rPr lang="cs-CZ" sz="2400" b="1"/>
              <a:t>Absolutní odkaz</a:t>
            </a:r>
            <a:r>
              <a:rPr lang="cs-CZ" sz="2400"/>
              <a:t> – odkaz na buňku  je pevně dán</a:t>
            </a:r>
            <a:r>
              <a:rPr lang="en-US" sz="2400"/>
              <a:t>, p</a:t>
            </a:r>
            <a:r>
              <a:rPr lang="cs-CZ" sz="2400"/>
              <a:t>ři 	kopírování nebo automatickém vyplnění se nemění, lze 	uzamknout jak řádky, tak sloupce samostatně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563938" y="595630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 rot="16200000">
            <a:off x="3276601" y="602138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468313" y="6040438"/>
            <a:ext cx="264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/>
              <a:t>uzamčení sloupce</a:t>
            </a:r>
          </a:p>
        </p:txBody>
      </p:sp>
      <p:sp>
        <p:nvSpPr>
          <p:cNvPr id="108552" name="AutoShape 8"/>
          <p:cNvSpPr>
            <a:spLocks noChangeArrowheads="1"/>
          </p:cNvSpPr>
          <p:nvPr/>
        </p:nvSpPr>
        <p:spPr bwMode="auto">
          <a:xfrm rot="4169552">
            <a:off x="4716463" y="573246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5026025" y="5661025"/>
            <a:ext cx="235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/>
              <a:t>uzamčení řádku</a:t>
            </a:r>
          </a:p>
        </p:txBody>
      </p:sp>
    </p:spTree>
    <p:extLst>
      <p:ext uri="{BB962C8B-B14F-4D97-AF65-F5344CB8AC3E}">
        <p14:creationId xmlns:p14="http://schemas.microsoft.com/office/powerpoint/2010/main" val="1356874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28600" y="332656"/>
            <a:ext cx="8736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0" lang="cs-CZ" sz="2800" dirty="0">
                <a:solidFill>
                  <a:srgbClr val="000000"/>
                </a:solidFill>
              </a:rPr>
              <a:t> </a:t>
            </a:r>
            <a:r>
              <a:rPr kumimoji="0" lang="cs-CZ" sz="2800" b="1" dirty="0">
                <a:solidFill>
                  <a:srgbClr val="000000"/>
                </a:solidFill>
              </a:rPr>
              <a:t>Maticové vzorce v Excelu</a:t>
            </a:r>
            <a:endParaRPr kumimoji="0" lang="cs-CZ" sz="2400" b="1" i="1" u="sng" dirty="0">
              <a:solidFill>
                <a:srgbClr val="0033CC"/>
              </a:solidFill>
            </a:endParaRPr>
          </a:p>
        </p:txBody>
      </p:sp>
      <p:graphicFrame>
        <p:nvGraphicFramePr>
          <p:cNvPr id="110596" name="Object 4"/>
          <p:cNvGraphicFramePr>
            <a:graphicFrameLocks noGrp="1" noChangeAspect="1"/>
          </p:cNvGraphicFramePr>
          <p:nvPr>
            <p:ph/>
          </p:nvPr>
        </p:nvGraphicFramePr>
        <p:xfrm>
          <a:off x="467544" y="3132138"/>
          <a:ext cx="3216275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4" imgW="2895238" imgH="2069841" progId="">
                  <p:embed/>
                </p:oleObj>
              </mc:Choice>
              <mc:Fallback>
                <p:oleObj name="Image" r:id="rId4" imgW="2895238" imgH="206984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132138"/>
                        <a:ext cx="3216275" cy="1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563938" y="3644900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{</a:t>
            </a:r>
            <a:r>
              <a:rPr lang="cs-CZ" sz="2400" b="1">
                <a:solidFill>
                  <a:srgbClr val="0000FF"/>
                </a:solidFill>
              </a:rPr>
              <a:t>=SUMA(A17:A23*B17:B23)</a:t>
            </a:r>
            <a:r>
              <a:rPr lang="en-US" sz="2400" b="1">
                <a:solidFill>
                  <a:srgbClr val="0000FF"/>
                </a:solidFill>
              </a:rPr>
              <a:t>}</a:t>
            </a:r>
            <a:endParaRPr lang="cs-CZ" sz="2400" b="1">
              <a:solidFill>
                <a:srgbClr val="0000FF"/>
              </a:solidFill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468313" y="1484313"/>
            <a:ext cx="7610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</a:t>
            </a:r>
            <a:r>
              <a:rPr lang="cs-CZ" sz="2400"/>
              <a:t>výpočty z matic dat</a:t>
            </a:r>
            <a:endParaRPr lang="en-US" sz="2400"/>
          </a:p>
          <a:p>
            <a:pPr>
              <a:buFontTx/>
              <a:buChar char="•"/>
            </a:pPr>
            <a:r>
              <a:rPr lang="en-US" sz="2400"/>
              <a:t> </a:t>
            </a:r>
            <a:r>
              <a:rPr lang="cs-CZ" sz="2400"/>
              <a:t>zadávání je ukončeno stiskem CTRL+SHIFT+ENTER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419475" y="2276475"/>
            <a:ext cx="484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/>
              <a:t>Vzorec je založen na těchto dvou maticích dat</a:t>
            </a: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 flipV="1">
            <a:off x="1476375" y="2565400"/>
            <a:ext cx="1871663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 flipV="1">
            <a:off x="2195513" y="2565400"/>
            <a:ext cx="1152525" cy="6461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 flipV="1">
            <a:off x="5580063" y="2781300"/>
            <a:ext cx="720725" cy="9350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 flipH="1" flipV="1">
            <a:off x="6300788" y="2781300"/>
            <a:ext cx="576262" cy="9350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4859338" y="4437063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/>
              <a:t>Násobení řádků matic</a:t>
            </a:r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6227763" y="3932238"/>
            <a:ext cx="0" cy="5762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3635375" y="5084763"/>
            <a:ext cx="235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/>
              <a:t>Celkové sečtení</a:t>
            </a:r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>
            <a:off x="4356100" y="4076700"/>
            <a:ext cx="0" cy="100806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231775" y="5708650"/>
            <a:ext cx="891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/>
              <a:t>Nezbytné</a:t>
            </a:r>
            <a:r>
              <a:rPr lang="cs-CZ" sz="2400"/>
              <a:t> pro operace s </a:t>
            </a:r>
            <a:r>
              <a:rPr lang="cs-CZ" sz="2400" b="1"/>
              <a:t>maticemi.</a:t>
            </a:r>
            <a:r>
              <a:rPr lang="cs-CZ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162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28600" y="332656"/>
            <a:ext cx="8447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0" lang="cs-CZ" sz="2800" dirty="0">
                <a:solidFill>
                  <a:srgbClr val="000000"/>
                </a:solidFill>
              </a:rPr>
              <a:t> </a:t>
            </a:r>
            <a:r>
              <a:rPr kumimoji="0" lang="cs-CZ" sz="2800" b="1" dirty="0">
                <a:solidFill>
                  <a:srgbClr val="000000"/>
                </a:solidFill>
              </a:rPr>
              <a:t>Měření vzdálenosti objektů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858838" y="1557338"/>
            <a:ext cx="282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/>
              <a:t>Euklidovská vzdálenost</a:t>
            </a:r>
          </a:p>
        </p:txBody>
      </p:sp>
      <p:graphicFrame>
        <p:nvGraphicFramePr>
          <p:cNvPr id="112645" name="Object 5"/>
          <p:cNvGraphicFramePr>
            <a:graphicFrameLocks noGrp="1" noChangeAspect="1"/>
          </p:cNvGraphicFramePr>
          <p:nvPr>
            <p:ph/>
          </p:nvPr>
        </p:nvGraphicFramePr>
        <p:xfrm>
          <a:off x="687338" y="1971873"/>
          <a:ext cx="28765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Rovnice" r:id="rId4" imgW="1295280" imgH="482400" progId="Equation.3">
                  <p:embed/>
                </p:oleObj>
              </mc:Choice>
              <mc:Fallback>
                <p:oleObj name="Rovnice" r:id="rId4" imgW="1295280" imgH="482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38" y="1971873"/>
                        <a:ext cx="287655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23850" y="4868863"/>
            <a:ext cx="4032250" cy="164147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i="1">
                <a:latin typeface="Times New Roman" pitchFamily="18" charset="0"/>
              </a:rPr>
              <a:t>i,j</a:t>
            </a:r>
            <a:r>
              <a:rPr lang="cs-CZ" sz="2000">
                <a:latin typeface="Times New Roman" pitchFamily="18" charset="0"/>
              </a:rPr>
              <a:t> – </a:t>
            </a:r>
            <a:r>
              <a:rPr lang="cs-CZ" sz="2000"/>
              <a:t>označení objektů</a:t>
            </a:r>
            <a:r>
              <a:rPr lang="cs-CZ" sz="2000">
                <a:latin typeface="Times New Roman" pitchFamily="18" charset="0"/>
              </a:rPr>
              <a:t> </a:t>
            </a:r>
          </a:p>
          <a:p>
            <a:r>
              <a:rPr lang="cs-CZ" sz="2000" i="1">
                <a:latin typeface="Times New Roman" pitchFamily="18" charset="0"/>
              </a:rPr>
              <a:t>d</a:t>
            </a:r>
            <a:r>
              <a:rPr lang="cs-CZ" sz="2000" i="1" baseline="-25000">
                <a:latin typeface="Times New Roman" pitchFamily="18" charset="0"/>
              </a:rPr>
              <a:t>ij</a:t>
            </a:r>
            <a:r>
              <a:rPr lang="cs-CZ" sz="2000"/>
              <a:t> – vzdálenost objektů </a:t>
            </a:r>
            <a:r>
              <a:rPr lang="cs-CZ" sz="2000" i="1">
                <a:latin typeface="Times New Roman" pitchFamily="18" charset="0"/>
              </a:rPr>
              <a:t>i</a:t>
            </a:r>
            <a:r>
              <a:rPr lang="cs-CZ" sz="2000"/>
              <a:t> a </a:t>
            </a:r>
            <a:r>
              <a:rPr lang="cs-CZ" sz="2000" i="1">
                <a:latin typeface="Times New Roman" pitchFamily="18" charset="0"/>
              </a:rPr>
              <a:t>j</a:t>
            </a:r>
          </a:p>
          <a:p>
            <a:r>
              <a:rPr lang="cs-CZ" sz="2000" i="1">
                <a:latin typeface="Times New Roman" pitchFamily="18" charset="0"/>
              </a:rPr>
              <a:t>p</a:t>
            </a:r>
            <a:r>
              <a:rPr lang="cs-CZ" sz="2000">
                <a:latin typeface="Times New Roman" pitchFamily="18" charset="0"/>
              </a:rPr>
              <a:t> – </a:t>
            </a:r>
            <a:r>
              <a:rPr lang="cs-CZ" sz="2000"/>
              <a:t>počet parametrů</a:t>
            </a:r>
          </a:p>
          <a:p>
            <a:r>
              <a:rPr lang="cs-CZ" sz="2000" i="1">
                <a:latin typeface="Times New Roman" pitchFamily="18" charset="0"/>
              </a:rPr>
              <a:t>k</a:t>
            </a:r>
            <a:r>
              <a:rPr lang="cs-CZ" sz="2000">
                <a:latin typeface="Times New Roman" pitchFamily="18" charset="0"/>
              </a:rPr>
              <a:t> – </a:t>
            </a:r>
            <a:r>
              <a:rPr lang="cs-CZ" sz="2000"/>
              <a:t>k-tý parametr</a:t>
            </a:r>
          </a:p>
          <a:p>
            <a:r>
              <a:rPr lang="cs-CZ" sz="2000" i="1">
                <a:latin typeface="Times New Roman" pitchFamily="18" charset="0"/>
              </a:rPr>
              <a:t>w</a:t>
            </a:r>
            <a:r>
              <a:rPr lang="cs-CZ" sz="2000" i="1" baseline="-25000">
                <a:latin typeface="Times New Roman" pitchFamily="18" charset="0"/>
              </a:rPr>
              <a:t>k</a:t>
            </a:r>
            <a:r>
              <a:rPr lang="cs-CZ" sz="2000"/>
              <a:t> – váha parametru k</a:t>
            </a: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260350" y="1441450"/>
            <a:ext cx="4024313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395288" y="3141663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/>
              <a:t>Vážená euklidovská vzdálenost</a:t>
            </a:r>
          </a:p>
        </p:txBody>
      </p:sp>
      <p:graphicFrame>
        <p:nvGraphicFramePr>
          <p:cNvPr id="112649" name="Object 9"/>
          <p:cNvGraphicFramePr>
            <a:graphicFrameLocks noChangeAspect="1"/>
          </p:cNvGraphicFramePr>
          <p:nvPr/>
        </p:nvGraphicFramePr>
        <p:xfrm>
          <a:off x="831850" y="3646488"/>
          <a:ext cx="294163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Rovnice" r:id="rId6" imgW="1473120" imgH="482400" progId="Equation.3">
                  <p:embed/>
                </p:oleObj>
              </mc:Choice>
              <mc:Fallback>
                <p:oleObj name="Rovnice" r:id="rId6" imgW="1473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3646488"/>
                        <a:ext cx="2941638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287338" y="3141663"/>
            <a:ext cx="403225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4643438" y="14128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/>
              <a:t>Minkowski (power distance)</a:t>
            </a:r>
          </a:p>
        </p:txBody>
      </p:sp>
      <p:graphicFrame>
        <p:nvGraphicFramePr>
          <p:cNvPr id="112652" name="Object 12"/>
          <p:cNvGraphicFramePr>
            <a:graphicFrameLocks noChangeAspect="1"/>
          </p:cNvGraphicFramePr>
          <p:nvPr/>
        </p:nvGraphicFramePr>
        <p:xfrm>
          <a:off x="5307013" y="1917700"/>
          <a:ext cx="248602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Rovnice" r:id="rId8" imgW="1244520" imgH="482400" progId="Equation.3">
                  <p:embed/>
                </p:oleObj>
              </mc:Choice>
              <mc:Fallback>
                <p:oleObj name="Rovnice" r:id="rId8" imgW="1244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1917700"/>
                        <a:ext cx="2486025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4535488" y="1412875"/>
            <a:ext cx="4032250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4695825" y="3014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4767263" y="3135313"/>
            <a:ext cx="3384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Math1" pitchFamily="2" charset="2"/>
              <a:buChar char="l"/>
            </a:pPr>
            <a:r>
              <a:rPr lang="cs-CZ" sz="2000">
                <a:sym typeface="Math1" pitchFamily="2" charset="2"/>
              </a:rPr>
              <a:t> - celé číslo </a:t>
            </a:r>
          </a:p>
          <a:p>
            <a:pPr>
              <a:buFont typeface="Math1" pitchFamily="2" charset="2"/>
              <a:buChar char="l"/>
            </a:pPr>
            <a:r>
              <a:rPr lang="cs-CZ" sz="2000">
                <a:sym typeface="Math1" pitchFamily="2" charset="2"/>
              </a:rPr>
              <a:t> =1 Manhattan (city block) </a:t>
            </a:r>
          </a:p>
          <a:p>
            <a:pPr>
              <a:buFont typeface="Math1" pitchFamily="2" charset="2"/>
              <a:buChar char="l"/>
            </a:pPr>
            <a:r>
              <a:rPr lang="cs-CZ" sz="2000">
                <a:sym typeface="Math1" pitchFamily="2" charset="2"/>
              </a:rPr>
              <a:t>= 2 Euklidovská vzdálenost</a:t>
            </a:r>
          </a:p>
        </p:txBody>
      </p:sp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4679950" y="4652963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/>
              <a:t>Chebychev</a:t>
            </a:r>
          </a:p>
        </p:txBody>
      </p:sp>
      <p:graphicFrame>
        <p:nvGraphicFramePr>
          <p:cNvPr id="112657" name="Object 17"/>
          <p:cNvGraphicFramePr>
            <a:graphicFrameLocks noChangeAspect="1"/>
          </p:cNvGraphicFramePr>
          <p:nvPr/>
        </p:nvGraphicFramePr>
        <p:xfrm>
          <a:off x="5445125" y="5360988"/>
          <a:ext cx="22828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Rovnice" r:id="rId10" imgW="1143000" imgH="279360" progId="Equation.3">
                  <p:embed/>
                </p:oleObj>
              </mc:Choice>
              <mc:Fallback>
                <p:oleObj name="Rovnice" r:id="rId10" imgW="1143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5360988"/>
                        <a:ext cx="228282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8" name="Rectangle 18"/>
          <p:cNvSpPr>
            <a:spLocks noChangeArrowheads="1"/>
          </p:cNvSpPr>
          <p:nvPr/>
        </p:nvSpPr>
        <p:spPr bwMode="auto">
          <a:xfrm>
            <a:off x="4535488" y="4652963"/>
            <a:ext cx="403225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638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79388" y="533624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0" lang="cs-CZ" sz="2800" dirty="0">
                <a:solidFill>
                  <a:srgbClr val="000000"/>
                </a:solidFill>
              </a:rPr>
              <a:t> </a:t>
            </a:r>
            <a:r>
              <a:rPr kumimoji="0" lang="cs-CZ" sz="2800" b="1" dirty="0">
                <a:solidFill>
                  <a:srgbClr val="000000"/>
                </a:solidFill>
              </a:rPr>
              <a:t>Měření podobnosti objektů</a:t>
            </a:r>
            <a:endParaRPr kumimoji="0" lang="cs-CZ" sz="1800" b="1" dirty="0">
              <a:solidFill>
                <a:srgbClr val="000000"/>
              </a:solidFill>
            </a:endParaRPr>
          </a:p>
        </p:txBody>
      </p:sp>
      <p:graphicFrame>
        <p:nvGraphicFramePr>
          <p:cNvPr id="114730" name="Group 42"/>
          <p:cNvGraphicFramePr>
            <a:graphicFrameLocks noGrp="1"/>
          </p:cNvGraphicFramePr>
          <p:nvPr>
            <p:ph/>
          </p:nvPr>
        </p:nvGraphicFramePr>
        <p:xfrm>
          <a:off x="1115615" y="1989138"/>
          <a:ext cx="2049859" cy="1587183"/>
        </p:xfrm>
        <a:graphic>
          <a:graphicData uri="http://schemas.openxmlformats.org/drawingml/2006/table">
            <a:tbl>
              <a:tblPr/>
              <a:tblGrid>
                <a:gridCol w="432049"/>
                <a:gridCol w="625012"/>
                <a:gridCol w="529842"/>
                <a:gridCol w="462956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Objekt 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972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Objekt 2</a:t>
                      </a:r>
                    </a:p>
                  </a:txBody>
                  <a:tcPr vert="vert27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719" name="Text Box 31"/>
          <p:cNvSpPr txBox="1">
            <a:spLocks noChangeArrowheads="1"/>
          </p:cNvSpPr>
          <p:nvPr/>
        </p:nvSpPr>
        <p:spPr bwMode="auto">
          <a:xfrm>
            <a:off x="922338" y="1406525"/>
            <a:ext cx="425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/>
              <a:t>Binární koeficienty podobnosti</a:t>
            </a:r>
          </a:p>
        </p:txBody>
      </p:sp>
      <p:sp>
        <p:nvSpPr>
          <p:cNvPr id="114720" name="Text Box 32"/>
          <p:cNvSpPr txBox="1">
            <a:spLocks noChangeArrowheads="1"/>
          </p:cNvSpPr>
          <p:nvPr/>
        </p:nvSpPr>
        <p:spPr bwMode="auto">
          <a:xfrm>
            <a:off x="3586163" y="2630488"/>
            <a:ext cx="52403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/>
              <a:t>a, b, c, d = počet případů, kdy souhlasí binární charakteristika objektu 1 a 2 </a:t>
            </a:r>
          </a:p>
          <a:p>
            <a:r>
              <a:rPr lang="cs-CZ" sz="2000"/>
              <a:t>a+b+c+d=p</a:t>
            </a:r>
          </a:p>
        </p:txBody>
      </p:sp>
      <p:sp>
        <p:nvSpPr>
          <p:cNvPr id="114721" name="Text Box 33"/>
          <p:cNvSpPr txBox="1">
            <a:spLocks noChangeArrowheads="1"/>
          </p:cNvSpPr>
          <p:nvPr/>
        </p:nvSpPr>
        <p:spPr bwMode="auto">
          <a:xfrm>
            <a:off x="828675" y="4581525"/>
            <a:ext cx="327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/>
              <a:t>Simple matching coefficient</a:t>
            </a:r>
          </a:p>
        </p:txBody>
      </p:sp>
      <p:graphicFrame>
        <p:nvGraphicFramePr>
          <p:cNvPr id="114722" name="Object 34"/>
          <p:cNvGraphicFramePr>
            <a:graphicFrameLocks noGrp="1" noChangeAspect="1"/>
          </p:cNvGraphicFramePr>
          <p:nvPr/>
        </p:nvGraphicFramePr>
        <p:xfrm>
          <a:off x="1404938" y="5122863"/>
          <a:ext cx="201453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Rovnice" r:id="rId4" imgW="977760" imgH="419040" progId="Equation.3">
                  <p:embed/>
                </p:oleObj>
              </mc:Choice>
              <mc:Fallback>
                <p:oleObj name="Rovnice" r:id="rId4" imgW="977760" imgH="419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5122863"/>
                        <a:ext cx="2014537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23" name="Text Box 35"/>
          <p:cNvSpPr txBox="1">
            <a:spLocks noChangeArrowheads="1"/>
          </p:cNvSpPr>
          <p:nvPr/>
        </p:nvSpPr>
        <p:spPr bwMode="auto">
          <a:xfrm>
            <a:off x="468313" y="3808413"/>
            <a:ext cx="8351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/>
              <a:t>Symetrické binární koficienty - </a:t>
            </a:r>
            <a:r>
              <a:rPr lang="cs-CZ" sz="2000"/>
              <a:t>není rozdíl mezi případem 1-1 a 0-0</a:t>
            </a:r>
          </a:p>
          <a:p>
            <a:endParaRPr lang="cs-CZ" sz="2400"/>
          </a:p>
        </p:txBody>
      </p:sp>
      <p:sp>
        <p:nvSpPr>
          <p:cNvPr id="114724" name="Rectangle 36"/>
          <p:cNvSpPr>
            <a:spLocks noChangeArrowheads="1"/>
          </p:cNvSpPr>
          <p:nvPr/>
        </p:nvSpPr>
        <p:spPr bwMode="auto">
          <a:xfrm>
            <a:off x="755650" y="4508500"/>
            <a:ext cx="3455988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4725" name="Text Box 37"/>
          <p:cNvSpPr txBox="1">
            <a:spLocks noChangeArrowheads="1"/>
          </p:cNvSpPr>
          <p:nvPr/>
        </p:nvSpPr>
        <p:spPr bwMode="auto">
          <a:xfrm>
            <a:off x="4911725" y="4527550"/>
            <a:ext cx="3405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/>
              <a:t>Hamman, Yule</a:t>
            </a:r>
            <a:r>
              <a:rPr lang="en-US" sz="2000"/>
              <a:t> coefficient</a:t>
            </a:r>
            <a:r>
              <a:rPr lang="cs-CZ" sz="2000"/>
              <a:t>, Pearson</a:t>
            </a:r>
            <a:r>
              <a:rPr lang="en-US" sz="2000"/>
              <a:t>’s </a:t>
            </a:r>
            <a:r>
              <a:rPr lang="en-US" sz="2000">
                <a:sym typeface="Math1" pitchFamily="2" charset="2"/>
              </a:rPr>
              <a:t> (phi)</a:t>
            </a:r>
            <a:r>
              <a:rPr lang="cs-CZ" sz="2000"/>
              <a:t> </a:t>
            </a:r>
            <a:r>
              <a:rPr lang="en-US" sz="2000"/>
              <a:t> a dal</a:t>
            </a:r>
            <a:r>
              <a:rPr lang="cs-CZ" sz="2000"/>
              <a:t>ší koeficienty</a:t>
            </a:r>
          </a:p>
        </p:txBody>
      </p:sp>
      <p:sp>
        <p:nvSpPr>
          <p:cNvPr id="114726" name="Rectangle 38"/>
          <p:cNvSpPr>
            <a:spLocks noChangeArrowheads="1"/>
          </p:cNvSpPr>
          <p:nvPr/>
        </p:nvSpPr>
        <p:spPr bwMode="auto">
          <a:xfrm>
            <a:off x="4860925" y="4508500"/>
            <a:ext cx="3455988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70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331913" y="1700213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/>
              <a:t>Jaccard</a:t>
            </a:r>
            <a:r>
              <a:rPr lang="en-US" sz="2000"/>
              <a:t>`s coefficient</a:t>
            </a:r>
            <a:endParaRPr lang="cs-CZ" sz="2000"/>
          </a:p>
        </p:txBody>
      </p:sp>
      <p:graphicFrame>
        <p:nvGraphicFramePr>
          <p:cNvPr id="116740" name="Object 4"/>
          <p:cNvGraphicFramePr>
            <a:graphicFrameLocks noGrp="1" noChangeAspect="1"/>
          </p:cNvGraphicFramePr>
          <p:nvPr/>
        </p:nvGraphicFramePr>
        <p:xfrm>
          <a:off x="1785938" y="2266950"/>
          <a:ext cx="2138362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Rovnice" r:id="rId4" imgW="1168200" imgH="393480" progId="Equation.3">
                  <p:embed/>
                </p:oleObj>
              </mc:Choice>
              <mc:Fallback>
                <p:oleObj name="Rovnice" r:id="rId4" imgW="116820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2266950"/>
                        <a:ext cx="2138362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68313" y="548680"/>
            <a:ext cx="68990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/>
              <a:t>Asymetrické binární koeficienty </a:t>
            </a:r>
            <a:r>
              <a:rPr lang="cs-CZ" sz="2400" dirty="0"/>
              <a:t>– </a:t>
            </a:r>
            <a:r>
              <a:rPr lang="cs-CZ" sz="2000" dirty="0"/>
              <a:t>odstranění double </a:t>
            </a:r>
            <a:r>
              <a:rPr lang="cs-CZ" sz="2000" dirty="0" err="1"/>
              <a:t>zero</a:t>
            </a:r>
            <a:endParaRPr lang="cs-CZ" sz="2000" dirty="0"/>
          </a:p>
          <a:p>
            <a:endParaRPr lang="cs-CZ" sz="2400" dirty="0"/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1258888" y="1627188"/>
            <a:ext cx="2809875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1331913" y="3573463"/>
            <a:ext cx="568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/>
              <a:t>Řada dalších koeficientů dávajících různou váhu jednotlivým kombinacím parametrů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1260475" y="3429000"/>
            <a:ext cx="5832475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16745" name="Object 9"/>
          <p:cNvGraphicFramePr>
            <a:graphicFrameLocks noGrp="1" noChangeAspect="1"/>
          </p:cNvGraphicFramePr>
          <p:nvPr/>
        </p:nvGraphicFramePr>
        <p:xfrm>
          <a:off x="4500563" y="2268538"/>
          <a:ext cx="23304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Rovnice" r:id="rId6" imgW="1244520" imgH="393480" progId="Equation.3">
                  <p:embed/>
                </p:oleObj>
              </mc:Choice>
              <mc:Fallback>
                <p:oleObj name="Rovnice" r:id="rId6" imgW="124452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268538"/>
                        <a:ext cx="233045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4284663" y="1628775"/>
            <a:ext cx="2809875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4356100" y="1700213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Sorensen`s coefficient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595455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66713" y="332656"/>
            <a:ext cx="3370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/>
              <a:t>Kvantitativní koeficienty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417513" y="1270000"/>
            <a:ext cx="6570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/>
              <a:t>Obdoby binárních koeficientů pro více parametrů než 0/1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582613" y="1844675"/>
            <a:ext cx="547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/>
              <a:t>Simple matching coefficient pro více parametrů</a:t>
            </a:r>
          </a:p>
        </p:txBody>
      </p:sp>
      <p:graphicFrame>
        <p:nvGraphicFramePr>
          <p:cNvPr id="118790" name="Object 6"/>
          <p:cNvGraphicFramePr>
            <a:graphicFrameLocks noGrp="1" noChangeAspect="1"/>
          </p:cNvGraphicFramePr>
          <p:nvPr/>
        </p:nvGraphicFramePr>
        <p:xfrm>
          <a:off x="1052513" y="2386013"/>
          <a:ext cx="248126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Rovnice" r:id="rId4" imgW="1143000" imgH="419040" progId="Equation.3">
                  <p:embed/>
                </p:oleObj>
              </mc:Choice>
              <mc:Fallback>
                <p:oleObj name="Rovnice" r:id="rId4" imgW="1143000" imgH="419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2386013"/>
                        <a:ext cx="2481262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509588" y="1771650"/>
            <a:ext cx="7632700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4038600" y="2493963"/>
            <a:ext cx="231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/>
              <a:t>p=počet parametrů</a:t>
            </a: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323850" y="3357563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/>
              <a:t>Gowerův koeficient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417513" y="3808413"/>
            <a:ext cx="8445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/>
              <a:t>Zahrnutí podobnosti podle různých typů parametrů – binární, kvalitativní a semikvantitativní i kvantitativní (odlišný výpočet pro jednotlivé typy). Celkový součet podobností </a:t>
            </a:r>
            <a:r>
              <a:rPr lang="en-US" sz="2000"/>
              <a:t>je </a:t>
            </a:r>
            <a:r>
              <a:rPr lang="cs-CZ" sz="2000"/>
              <a:t>podělen počtem parametrů. Může zahrnovat podmínku nepočítat s chybějícími parametry – Kronecker</a:t>
            </a:r>
            <a:r>
              <a:rPr lang="en-US" sz="2000"/>
              <a:t>`s delta.</a:t>
            </a:r>
            <a:endParaRPr lang="cs-CZ" sz="2000"/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250825" y="5516563"/>
            <a:ext cx="869632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/>
              <a:t>V</a:t>
            </a:r>
            <a:r>
              <a:rPr lang="cs-CZ" sz="1800"/>
              <a:t>íce informací a další měření vzdáleností a podobností najdete v knize </a:t>
            </a:r>
            <a:r>
              <a:rPr lang="fr-FR" sz="1800" b="1"/>
              <a:t>LEGENDRE, P. &amp; LEGENDRE, L. (1998). </a:t>
            </a:r>
            <a:r>
              <a:rPr lang="fr-FR" sz="1800" b="1" i="1"/>
              <a:t>Numerical ecology</a:t>
            </a:r>
            <a:r>
              <a:rPr lang="fr-FR" sz="1800" b="1"/>
              <a:t>.</a:t>
            </a:r>
            <a:r>
              <a:rPr lang="cs-CZ" sz="1800" b="1"/>
              <a:t> Elseviere Science BV, Amsterodam.</a:t>
            </a:r>
          </a:p>
        </p:txBody>
      </p:sp>
    </p:spTree>
    <p:extLst>
      <p:ext uri="{BB962C8B-B14F-4D97-AF65-F5344CB8AC3E}">
        <p14:creationId xmlns:p14="http://schemas.microsoft.com/office/powerpoint/2010/main" val="2140736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Úvod</a:t>
            </a:r>
          </a:p>
          <a:p>
            <a:r>
              <a:rPr lang="cs-CZ" smtClean="0"/>
              <a:t>Principy asociace ve vícerozměrném prostoru</a:t>
            </a:r>
          </a:p>
          <a:p>
            <a:r>
              <a:rPr lang="cs-CZ" smtClean="0"/>
              <a:t>Euklidovská vzdálenost, Manhattan distance</a:t>
            </a:r>
          </a:p>
          <a:p>
            <a:pPr lvl="1"/>
            <a:r>
              <a:rPr lang="cs-CZ" smtClean="0"/>
              <a:t>Odvodit asociační matici 5x5</a:t>
            </a:r>
          </a:p>
          <a:p>
            <a:pPr lvl="1"/>
            <a:r>
              <a:rPr lang="cs-CZ" smtClean="0"/>
              <a:t>Pythagorova věta (excel, R)</a:t>
            </a:r>
          </a:p>
          <a:p>
            <a:pPr lvl="1"/>
            <a:r>
              <a:rPr lang="cs-CZ" smtClean="0"/>
              <a:t>Soubory z předchozího příkladu, ale oříznuté jen na dvě proměnné</a:t>
            </a:r>
          </a:p>
          <a:p>
            <a:pPr lvl="1"/>
            <a:r>
              <a:rPr lang="cs-CZ" smtClean="0"/>
              <a:t>Pomocí makra v excelu horní trojúhelníkovou matici zlinearizovat a vykreslit do histogramu </a:t>
            </a:r>
          </a:p>
          <a:p>
            <a:pPr lvl="0"/>
            <a:r>
              <a:rPr lang="cs-CZ" smtClean="0"/>
              <a:t>Soubor s množstvím bodů (opět např. města)</a:t>
            </a:r>
          </a:p>
          <a:p>
            <a:pPr lvl="1"/>
            <a:r>
              <a:rPr lang="cs-CZ" smtClean="0"/>
              <a:t>Odvodit asociační matici nxn vzdušnou čarou</a:t>
            </a:r>
          </a:p>
          <a:p>
            <a:pPr lvl="1"/>
            <a:r>
              <a:rPr lang="cs-CZ" smtClean="0"/>
              <a:t>Odvodit asociační matici nxn po silnici</a:t>
            </a:r>
          </a:p>
          <a:p>
            <a:pPr lvl="1"/>
            <a:r>
              <a:rPr lang="cs-CZ" smtClean="0"/>
              <a:t>Ukázat opět xy graf a komentář, že jde o značně obtížnější problém</a:t>
            </a:r>
          </a:p>
          <a:p>
            <a:r>
              <a:rPr lang="cs-CZ" smtClean="0"/>
              <a:t>Horní trohúhelníkové matice zlinerizovat a dát do xy grafu proti sobe</a:t>
            </a:r>
            <a:endParaRPr 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2C70-7F3A-43B0-9D55-20147ABFF2B5}" type="datetime1">
              <a:rPr lang="cs-CZ" smtClean="0"/>
              <a:pPr/>
              <a:t>20.10.2015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DE040-1CCA-4FD7-B417-9F7672C4260D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vícerozměrných metod I.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1412875"/>
            <a:ext cx="8596313" cy="389255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sz="1800" b="1" dirty="0"/>
              <a:t>Vícerozměrné metody</a:t>
            </a:r>
            <a:r>
              <a:rPr lang="cs-CZ" sz="1800" dirty="0"/>
              <a:t>: Název vícerozměrné vychází z typu vstupních dat, tato data jsou tvořena jednotlivými objekty (i.</a:t>
            </a:r>
            <a:r>
              <a:rPr lang="cs-CZ" sz="1800" dirty="0" err="1"/>
              <a:t>e</a:t>
            </a:r>
            <a:r>
              <a:rPr lang="cs-CZ" sz="1800" dirty="0"/>
              <a:t>. klienti) a každý z nich je charakterizován svými parametry (věk, příjem atd.) a každý z těchto parametrů můžeme považovat za jeden rozměr objektu.</a:t>
            </a:r>
          </a:p>
          <a:p>
            <a:r>
              <a:rPr lang="cs-CZ" sz="1800" b="1" dirty="0"/>
              <a:t>Maticová algebra</a:t>
            </a:r>
            <a:r>
              <a:rPr lang="cs-CZ" sz="1800" dirty="0"/>
              <a:t>: Základem práce s daty a výpočtů vícerozměrných metod je maticová algebra, matice tvoří jak vstupní, tak výstupní data a probíhají na nich výpočty.</a:t>
            </a:r>
          </a:p>
          <a:p>
            <a:r>
              <a:rPr lang="cs-CZ" sz="1800" b="1" dirty="0" err="1"/>
              <a:t>NxP</a:t>
            </a:r>
            <a:r>
              <a:rPr lang="cs-CZ" sz="1800" b="1" dirty="0"/>
              <a:t> matice</a:t>
            </a:r>
            <a:r>
              <a:rPr lang="cs-CZ" sz="1800" dirty="0"/>
              <a:t>: N objektů s p parametry pak vytváří tzv. </a:t>
            </a:r>
            <a:r>
              <a:rPr lang="cs-CZ" sz="1800" dirty="0" err="1"/>
              <a:t>NxP</a:t>
            </a:r>
            <a:r>
              <a:rPr lang="cs-CZ" sz="1800" dirty="0"/>
              <a:t> matici, která je prvním typem vstupu dat do vícerozměrných analýz. </a:t>
            </a:r>
          </a:p>
          <a:p>
            <a:r>
              <a:rPr lang="cs-CZ" sz="1800" b="1" dirty="0"/>
              <a:t>Asociační matice</a:t>
            </a:r>
            <a:r>
              <a:rPr lang="cs-CZ" sz="1800" dirty="0"/>
              <a:t>: Na základě těchto matic jsou počítány matice asociační na nichž pak probíhají další výpočty, jde o čtvercové matice obsahující informace o podobnosti nebo rozdílnosti (tzv. </a:t>
            </a:r>
            <a:r>
              <a:rPr lang="cs-CZ" sz="1800" b="1" dirty="0"/>
              <a:t>metriky</a:t>
            </a:r>
            <a:r>
              <a:rPr lang="cs-CZ" sz="1800" dirty="0"/>
              <a:t>) buď objektů (Q mode analýza) nebo parametrů (R mode analýza).Měřítko podobnosti se liší podle použité metody a typu dat, některé metody umožňují použití uživatelských metrik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3DC7-9D9D-43C8-8DB2-F87913BF46F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 do vícerozměrných metod II.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2057400"/>
            <a:ext cx="4267200" cy="2438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000"/>
              <a:t>vytváření shluků objektů na základě jejich podobnosti</a:t>
            </a:r>
          </a:p>
          <a:p>
            <a:r>
              <a:rPr lang="cs-CZ" sz="2000"/>
              <a:t>identifikace typů objektů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876800" y="2057400"/>
            <a:ext cx="4267200" cy="2438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000"/>
              <a:t>zjednodušení vícerozměrného problému do menšího počtu rozměrů</a:t>
            </a:r>
          </a:p>
          <a:p>
            <a:r>
              <a:rPr lang="cs-CZ" sz="2000"/>
              <a:t>principem je tvorba nových rozměrů, které lépe vyčerpávají variabilitu dat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827088" y="1371600"/>
            <a:ext cx="32385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kumimoji="0" lang="cs-CZ" sz="1800" b="1"/>
              <a:t>SHLUKOVÁ ANALÝZA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4859338" y="1371600"/>
            <a:ext cx="32385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kumimoji="0" lang="cs-CZ" sz="1800" b="1"/>
              <a:t>ORDINAČNÍ METODY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BAC3-91D7-4B65-8938-88A772609B8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1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Vstupní matice vícerozměrných analýz</a:t>
            </a: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827088" y="1773238"/>
          <a:ext cx="22225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3" imgW="2222222" imgH="3504762" progId="">
                  <p:embed/>
                </p:oleObj>
              </mc:Choice>
              <mc:Fallback>
                <p:oleObj name="Image" r:id="rId3" imgW="2222222" imgH="35047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73238"/>
                        <a:ext cx="22225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4932363" y="2132013"/>
          <a:ext cx="32385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5" imgW="3238095" imgH="3174603" progId="">
                  <p:embed/>
                </p:oleObj>
              </mc:Choice>
              <mc:Fallback>
                <p:oleObj name="Image" r:id="rId5" imgW="3238095" imgH="31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132013"/>
                        <a:ext cx="3238500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23850" y="5516563"/>
            <a:ext cx="385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800"/>
              <a:t>Hodnoty parametrů pro jednotlivé objekty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827088" y="1395413"/>
            <a:ext cx="32385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kumimoji="0" lang="cs-CZ" sz="1800" b="1"/>
              <a:t>NxP MATICE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4859338" y="1395413"/>
            <a:ext cx="32385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kumimoji="0" lang="cs-CZ" sz="1800" b="1"/>
              <a:t>ASOCIAČNÍ MATICE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4897438" y="5516563"/>
            <a:ext cx="385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800"/>
              <a:t>Korelace, kovariance, vzdálenost, podobnost</a:t>
            </a: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6948488" y="4797425"/>
            <a:ext cx="360362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2339975" y="4797425"/>
            <a:ext cx="360363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C439-CF37-4244-9E51-95F506EA6FE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Asociace ve vícerozměrném prostoru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67829" b="69314"/>
          <a:stretch>
            <a:fillRect/>
          </a:stretch>
        </p:blipFill>
        <p:spPr bwMode="auto">
          <a:xfrm>
            <a:off x="81888" y="1119951"/>
            <a:ext cx="3960000" cy="236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1429" t="11121" r="34700" b="15714"/>
          <a:stretch>
            <a:fillRect/>
          </a:stretch>
        </p:blipFill>
        <p:spPr bwMode="auto">
          <a:xfrm>
            <a:off x="5472440" y="795208"/>
            <a:ext cx="3060000" cy="31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207030" y="735064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Data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37072" y="879080"/>
            <a:ext cx="220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Vícerozměrný prostor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10401" t="9681" r="61700" b="72319"/>
          <a:stretch>
            <a:fillRect/>
          </a:stretch>
        </p:blipFill>
        <p:spPr bwMode="auto">
          <a:xfrm>
            <a:off x="2627784" y="4440880"/>
            <a:ext cx="44644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5400000">
            <a:off x="4391980" y="2598564"/>
            <a:ext cx="504056" cy="2592288"/>
          </a:xfrm>
          <a:prstGeom prst="rightArrow">
            <a:avLst>
              <a:gd name="adj1" fmla="val 50000"/>
              <a:gd name="adj2" fmla="val 6353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641432" y="4098256"/>
            <a:ext cx="175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Asociační matice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CA13-C4D0-48CD-9C8D-50E310FB924E}" type="datetime1">
              <a:rPr lang="cs-CZ" smtClean="0">
                <a:solidFill>
                  <a:prstClr val="black"/>
                </a:solidFill>
              </a:rPr>
              <a:t>20.10.2015</a:t>
            </a:fld>
            <a:endParaRPr lang="cs-CZ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60648"/>
            <a:ext cx="8229600" cy="56207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Příklad výpočtu asociační matice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73619" b="35480"/>
          <a:stretch>
            <a:fillRect/>
          </a:stretch>
        </p:blipFill>
        <p:spPr bwMode="auto">
          <a:xfrm>
            <a:off x="179512" y="1052736"/>
            <a:ext cx="3384376" cy="50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6300" t="8472" r="59444" b="58290"/>
          <a:stretch>
            <a:fillRect/>
          </a:stretch>
        </p:blipFill>
        <p:spPr bwMode="auto">
          <a:xfrm>
            <a:off x="3707904" y="1268760"/>
            <a:ext cx="5256584" cy="30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699792" y="2348880"/>
            <a:ext cx="180020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Straight Connector 8"/>
          <p:cNvCxnSpPr/>
          <p:nvPr/>
        </p:nvCxnSpPr>
        <p:spPr>
          <a:xfrm>
            <a:off x="4211960" y="1581910"/>
            <a:ext cx="4853886" cy="2411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/>
          <p:cNvSpPr txBox="1"/>
          <p:nvPr/>
        </p:nvSpPr>
        <p:spPr>
          <a:xfrm>
            <a:off x="4572001" y="4869160"/>
            <a:ext cx="381642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Asociační matice euklidovských vzdáleností mezi rostlinami</a:t>
            </a:r>
            <a:endParaRPr lang="cs-CZ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23C-54F3-42A8-9287-A6D9B686F97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20.10.2015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2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Vzdálenosti měst ČR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8" t="825" r="722" b="1065"/>
          <a:stretch>
            <a:fillRect/>
          </a:stretch>
        </p:blipFill>
        <p:spPr bwMode="auto">
          <a:xfrm>
            <a:off x="27257" y="1380565"/>
            <a:ext cx="9063317" cy="473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47AC-8B72-4257-ABC4-D1A94DE53607}" type="datetime1">
              <a:rPr lang="cs-CZ" smtClean="0">
                <a:solidFill>
                  <a:prstClr val="black"/>
                </a:solidFill>
              </a:rPr>
              <a:t>20.10.2015</a:t>
            </a:fld>
            <a:endParaRPr lang="cs-CZ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28600" y="389607"/>
            <a:ext cx="8736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0" lang="cs-CZ" sz="2800" dirty="0">
                <a:solidFill>
                  <a:srgbClr val="000000"/>
                </a:solidFill>
              </a:rPr>
              <a:t> </a:t>
            </a:r>
            <a:r>
              <a:rPr kumimoji="0" lang="cs-CZ" sz="2800" b="1" dirty="0">
                <a:solidFill>
                  <a:srgbClr val="000000"/>
                </a:solidFill>
              </a:rPr>
              <a:t>Vzorce v Excelu</a:t>
            </a:r>
            <a:endParaRPr kumimoji="0" lang="cs-CZ" sz="2400" b="1" i="1" u="sng" dirty="0">
              <a:solidFill>
                <a:srgbClr val="0033CC"/>
              </a:solidFill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31775" y="1484313"/>
            <a:ext cx="87328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sz="2400"/>
              <a:t> vpisují se do buněk sešitu</a:t>
            </a:r>
          </a:p>
          <a:p>
            <a:pPr>
              <a:buFontTx/>
              <a:buChar char="•"/>
            </a:pPr>
            <a:r>
              <a:rPr lang="cs-CZ" sz="2400"/>
              <a:t>vzorce jsou vždy uvozeny </a:t>
            </a:r>
            <a:r>
              <a:rPr lang="cs-CZ" sz="2400" b="1">
                <a:solidFill>
                  <a:srgbClr val="0000FF"/>
                </a:solidFill>
              </a:rPr>
              <a:t>= </a:t>
            </a:r>
            <a:r>
              <a:rPr lang="cs-CZ" sz="2400"/>
              <a:t>(lze též</a:t>
            </a:r>
            <a:r>
              <a:rPr lang="cs-CZ" sz="2400" b="1">
                <a:solidFill>
                  <a:srgbClr val="0000FF"/>
                </a:solidFill>
              </a:rPr>
              <a:t> + -</a:t>
            </a:r>
            <a:r>
              <a:rPr lang="cs-CZ" sz="2400"/>
              <a:t>)</a:t>
            </a:r>
          </a:p>
          <a:p>
            <a:pPr>
              <a:buFontTx/>
              <a:buChar char="•"/>
            </a:pPr>
            <a:r>
              <a:rPr lang="cs-CZ" sz="2400"/>
              <a:t> aritmetické operátory + zabudované funkce Excelu</a:t>
            </a:r>
          </a:p>
          <a:p>
            <a:pPr>
              <a:buFontTx/>
              <a:buChar char="•"/>
            </a:pPr>
            <a:r>
              <a:rPr lang="cs-CZ" sz="2400"/>
              <a:t> pro „sčítání“ nečíselných položek se používá </a:t>
            </a:r>
            <a:r>
              <a:rPr lang="en-US" sz="2400">
                <a:solidFill>
                  <a:srgbClr val="0000FF"/>
                </a:solidFill>
              </a:rPr>
              <a:t>&amp;</a:t>
            </a:r>
          </a:p>
          <a:p>
            <a:pPr>
              <a:buFontTx/>
              <a:buChar char="•"/>
            </a:pPr>
            <a:r>
              <a:rPr lang="en-US" sz="2400"/>
              <a:t> v</a:t>
            </a:r>
            <a:r>
              <a:rPr lang="cs-CZ" sz="2400"/>
              <a:t>ýpočet je založen buď na číselných konstantách nebo odkazech na buňky</a:t>
            </a:r>
          </a:p>
          <a:p>
            <a:endParaRPr lang="cs-CZ" sz="2400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484438" y="4868863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>
                <a:solidFill>
                  <a:srgbClr val="0000FF"/>
                </a:solidFill>
              </a:rPr>
              <a:t>=3*log(A1)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950913" y="5608638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/>
              <a:t>uvození vzorce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2176463" y="4024313"/>
            <a:ext cx="1506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/>
              <a:t>konstanta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4192588" y="4095750"/>
            <a:ext cx="381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/>
              <a:t>zabudovaný vzorec Excelu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3924300" y="5851525"/>
            <a:ext cx="233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/>
              <a:t>odkaz na buňku</a:t>
            </a:r>
          </a:p>
        </p:txBody>
      </p:sp>
      <p:sp>
        <p:nvSpPr>
          <p:cNvPr id="106506" name="AutoShape 10"/>
          <p:cNvSpPr>
            <a:spLocks noChangeArrowheads="1"/>
          </p:cNvSpPr>
          <p:nvPr/>
        </p:nvSpPr>
        <p:spPr bwMode="auto">
          <a:xfrm>
            <a:off x="2843213" y="443706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6507" name="AutoShape 11"/>
          <p:cNvSpPr>
            <a:spLocks noChangeArrowheads="1"/>
          </p:cNvSpPr>
          <p:nvPr/>
        </p:nvSpPr>
        <p:spPr bwMode="auto">
          <a:xfrm rot="2893936">
            <a:off x="3869532" y="4410869"/>
            <a:ext cx="215900" cy="64928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rot="-7409376">
            <a:off x="2195513" y="522922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6509" name="AutoShape 13"/>
          <p:cNvSpPr>
            <a:spLocks noChangeArrowheads="1"/>
          </p:cNvSpPr>
          <p:nvPr/>
        </p:nvSpPr>
        <p:spPr bwMode="auto">
          <a:xfrm flipH="1" flipV="1">
            <a:off x="4284663" y="544512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2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694</Words>
  <Application>Microsoft Office PowerPoint</Application>
  <PresentationFormat>Předvádění na obrazovce (4:3)</PresentationFormat>
  <Paragraphs>134</Paragraphs>
  <Slides>15</Slides>
  <Notes>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1_Motiv sady Office</vt:lpstr>
      <vt:lpstr>Image</vt:lpstr>
      <vt:lpstr>Rovnice</vt:lpstr>
      <vt:lpstr>2. cvičení</vt:lpstr>
      <vt:lpstr>Obsah</vt:lpstr>
      <vt:lpstr>Úvod do vícerozměrných metod I.</vt:lpstr>
      <vt:lpstr>Úvod do vícerozměrných metod II.</vt:lpstr>
      <vt:lpstr>Vstupní matice vícerozměrných analýz</vt:lpstr>
      <vt:lpstr>Asociace ve vícerozměrném prostoru</vt:lpstr>
      <vt:lpstr>Prezentace aplikace PowerPoint</vt:lpstr>
      <vt:lpstr>Vzdálenosti měst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cvičení</dc:title>
  <dc:creator>littnerova</dc:creator>
  <cp:lastModifiedBy>littnerova</cp:lastModifiedBy>
  <cp:revision>55</cp:revision>
  <dcterms:created xsi:type="dcterms:W3CDTF">2011-01-13T13:49:43Z</dcterms:created>
  <dcterms:modified xsi:type="dcterms:W3CDTF">2015-10-20T09:17:48Z</dcterms:modified>
</cp:coreProperties>
</file>