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810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t>11.10.2015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5611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t>11.10.2015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551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t>11.10.2015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111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t>11.10.2015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6172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t>11.10.2015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8856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t>11.10.2015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6347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t>11.10.2015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9759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t>11.10.2015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3432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t>11.10.2015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5822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t>11.10.2015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7214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t>11.10.2015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375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3B9F0-F6E4-4529-A5AE-32DA8F38B580}" type="datetimeFigureOut">
              <a:rPr lang="cs-CZ" smtClean="0"/>
              <a:t>11.10.2015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C54E9-20AE-45E3-B59D-5DE9A7B749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9019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Postup v metodikách při zjišťování </a:t>
            </a:r>
            <a:r>
              <a:rPr lang="cs-CZ" dirty="0" smtClean="0">
                <a:solidFill>
                  <a:srgbClr val="C00000"/>
                </a:solidFill>
              </a:rPr>
              <a:t>stafylokokové </a:t>
            </a:r>
            <a:r>
              <a:rPr lang="cs-CZ" dirty="0" err="1" smtClean="0">
                <a:solidFill>
                  <a:srgbClr val="C00000"/>
                </a:solidFill>
              </a:rPr>
              <a:t>enterotoxigenity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i="1" dirty="0" err="1">
                <a:solidFill>
                  <a:srgbClr val="0070C0"/>
                </a:solidFill>
              </a:rPr>
              <a:t>Staphylococcus</a:t>
            </a:r>
            <a:r>
              <a:rPr lang="cs-CZ" i="1" dirty="0">
                <a:solidFill>
                  <a:srgbClr val="0070C0"/>
                </a:solidFill>
              </a:rPr>
              <a:t> </a:t>
            </a:r>
            <a:r>
              <a:rPr lang="cs-CZ" i="1" dirty="0" err="1" smtClean="0">
                <a:solidFill>
                  <a:srgbClr val="0070C0"/>
                </a:solidFill>
              </a:rPr>
              <a:t>spp</a:t>
            </a:r>
            <a:r>
              <a:rPr lang="cs-CZ" i="1" dirty="0" smtClean="0">
                <a:solidFill>
                  <a:srgbClr val="0070C0"/>
                </a:solidFill>
              </a:rPr>
              <a:t>. </a:t>
            </a:r>
            <a:r>
              <a:rPr lang="cs-CZ" dirty="0" smtClean="0"/>
              <a:t>způsobuje závažné infekce zažívacího traktu, vylučované toxiny ohrožují život nemocného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1</a:t>
            </a:r>
            <a:r>
              <a:rPr lang="cs-CZ" dirty="0" smtClean="0"/>
              <a:t>. 90 léta 20. století sledování citlivosti pacientů na enterotoxiny pomocí </a:t>
            </a:r>
            <a:r>
              <a:rPr lang="cs-CZ" dirty="0" err="1" smtClean="0">
                <a:solidFill>
                  <a:srgbClr val="FF0000"/>
                </a:solidFill>
              </a:rPr>
              <a:t>Ouchterlonyho</a:t>
            </a:r>
            <a:r>
              <a:rPr lang="cs-CZ" dirty="0" smtClean="0">
                <a:solidFill>
                  <a:srgbClr val="FF0000"/>
                </a:solidFill>
              </a:rPr>
              <a:t> metodou</a:t>
            </a:r>
            <a:r>
              <a:rPr lang="cs-CZ" dirty="0" smtClean="0"/>
              <a:t>, citlivost antiséra dodaného ze </a:t>
            </a:r>
            <a:r>
              <a:rPr lang="cs-CZ" dirty="0"/>
              <a:t>zahraničí </a:t>
            </a:r>
            <a:r>
              <a:rPr lang="cs-CZ" dirty="0" smtClean="0"/>
              <a:t>1µg/ml</a:t>
            </a:r>
            <a:endParaRPr lang="cs-CZ" dirty="0" smtClean="0"/>
          </a:p>
          <a:p>
            <a:r>
              <a:rPr lang="cs-CZ" dirty="0" smtClean="0">
                <a:solidFill>
                  <a:srgbClr val="C00000"/>
                </a:solidFill>
              </a:rPr>
              <a:t>2.</a:t>
            </a:r>
            <a:r>
              <a:rPr lang="cs-CZ" dirty="0" smtClean="0"/>
              <a:t> RPLA metoda </a:t>
            </a:r>
            <a:r>
              <a:rPr lang="cs-CZ" dirty="0" smtClean="0">
                <a:solidFill>
                  <a:srgbClr val="FF0000"/>
                </a:solidFill>
              </a:rPr>
              <a:t>latexové aglutinace </a:t>
            </a:r>
            <a:r>
              <a:rPr lang="cs-CZ" dirty="0" smtClean="0"/>
              <a:t>od 2008-2011</a:t>
            </a:r>
            <a:r>
              <a:rPr lang="cs-CZ" dirty="0"/>
              <a:t>, </a:t>
            </a:r>
            <a:r>
              <a:rPr lang="cs-CZ" dirty="0" smtClean="0"/>
              <a:t>citlivost toxinu dodaného </a:t>
            </a:r>
            <a:r>
              <a:rPr lang="cs-CZ" dirty="0"/>
              <a:t>ze zahraničí </a:t>
            </a:r>
            <a:r>
              <a:rPr lang="cs-CZ" dirty="0" smtClean="0"/>
              <a:t>0,5ng/ml</a:t>
            </a:r>
          </a:p>
          <a:p>
            <a:r>
              <a:rPr lang="cs-CZ" dirty="0" smtClean="0"/>
              <a:t>Toxin - agens syndromu toxického šoku STŠ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3209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STŠ – syndrom toxického šoku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3.</a:t>
            </a:r>
            <a:r>
              <a:rPr lang="cs-CZ" dirty="0" smtClean="0"/>
              <a:t> pomocí PCR, RT-PCR od r. </a:t>
            </a:r>
            <a:r>
              <a:rPr lang="cs-CZ" dirty="0"/>
              <a:t>2007, metoda zjišťuje geny, kódující toxiny A-E </a:t>
            </a:r>
            <a:r>
              <a:rPr lang="cs-CZ" dirty="0" err="1" smtClean="0"/>
              <a:t>atd</a:t>
            </a:r>
            <a:r>
              <a:rPr lang="cs-CZ" dirty="0" smtClean="0"/>
              <a:t>,  ale jen u kmenů, které nelze zjistit latexovou aglutinací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Nemoc: </a:t>
            </a:r>
            <a:r>
              <a:rPr lang="cs-CZ" b="1" dirty="0" smtClean="0">
                <a:solidFill>
                  <a:srgbClr val="C00000"/>
                </a:solidFill>
              </a:rPr>
              <a:t>Stafylokoková </a:t>
            </a:r>
            <a:r>
              <a:rPr lang="cs-CZ" b="1" dirty="0" err="1" smtClean="0">
                <a:solidFill>
                  <a:srgbClr val="C00000"/>
                </a:solidFill>
              </a:rPr>
              <a:t>enterotoxikóza</a:t>
            </a:r>
            <a:endParaRPr lang="cs-CZ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b="1" dirty="0" smtClean="0"/>
              <a:t>Světový primát v počtu nemocných</a:t>
            </a:r>
          </a:p>
          <a:p>
            <a:pPr marL="0" indent="0">
              <a:buNone/>
            </a:pPr>
            <a:r>
              <a:rPr lang="cs-CZ" dirty="0" smtClean="0"/>
              <a:t>1961 Teplice v Čechách, několik tisíc nemocných z cukráren</a:t>
            </a:r>
          </a:p>
          <a:p>
            <a:pPr marL="514350" indent="-514350">
              <a:buAutoNum type="arabicPeriod"/>
            </a:pPr>
            <a:r>
              <a:rPr lang="cs-CZ" dirty="0" smtClean="0">
                <a:solidFill>
                  <a:srgbClr val="002060"/>
                </a:solidFill>
              </a:rPr>
              <a:t>vlna epidemie</a:t>
            </a:r>
          </a:p>
          <a:p>
            <a:pPr marL="0" indent="0">
              <a:buNone/>
            </a:pPr>
            <a:r>
              <a:rPr lang="cs-CZ" i="1" dirty="0" err="1" smtClean="0">
                <a:solidFill>
                  <a:srgbClr val="C00000"/>
                </a:solidFill>
              </a:rPr>
              <a:t>Staphylococcus</a:t>
            </a:r>
            <a:r>
              <a:rPr lang="cs-CZ" i="1" dirty="0" smtClean="0">
                <a:solidFill>
                  <a:srgbClr val="C00000"/>
                </a:solidFill>
              </a:rPr>
              <a:t> aureus </a:t>
            </a:r>
            <a:r>
              <a:rPr lang="cs-CZ" dirty="0" smtClean="0"/>
              <a:t>ve žloutkovém krému cukrářských výrobků</a:t>
            </a:r>
          </a:p>
          <a:p>
            <a:pPr marL="0" indent="0">
              <a:buNone/>
            </a:pPr>
            <a:r>
              <a:rPr lang="cs-CZ" dirty="0" smtClean="0"/>
              <a:t>Původce – jeden </a:t>
            </a:r>
            <a:r>
              <a:rPr lang="cs-CZ" dirty="0" err="1" smtClean="0"/>
              <a:t>zaměstananec</a:t>
            </a:r>
            <a:r>
              <a:rPr lang="cs-CZ" dirty="0" smtClean="0"/>
              <a:t> – další </a:t>
            </a:r>
            <a:r>
              <a:rPr lang="cs-CZ" dirty="0" err="1" smtClean="0"/>
              <a:t>zam</a:t>
            </a:r>
            <a:r>
              <a:rPr lang="cs-CZ" dirty="0" smtClean="0"/>
              <a:t>. ze </a:t>
            </a:r>
            <a:r>
              <a:rPr lang="cs-CZ" dirty="0" smtClean="0"/>
              <a:t>stěrů v krku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8798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r>
              <a:rPr lang="cs-CZ" dirty="0" smtClean="0">
                <a:solidFill>
                  <a:srgbClr val="0070C0"/>
                </a:solidFill>
              </a:rPr>
              <a:t>2. vlna </a:t>
            </a:r>
            <a:r>
              <a:rPr lang="cs-CZ" dirty="0" smtClean="0"/>
              <a:t>epidemie po 6-ti dnech</a:t>
            </a:r>
          </a:p>
          <a:p>
            <a:r>
              <a:rPr lang="cs-CZ" dirty="0" smtClean="0"/>
              <a:t>Tisíce nemocných 500.000 jednotek /g žloutkového krému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3. vlna </a:t>
            </a:r>
            <a:r>
              <a:rPr lang="cs-CZ" dirty="0" smtClean="0"/>
              <a:t>epidemie po 6-ti dnech několik tisíc postižených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Zdroj: </a:t>
            </a:r>
            <a:r>
              <a:rPr lang="cs-CZ" dirty="0" smtClean="0"/>
              <a:t>v kloubu ramene hnětacího stroje – ve vazelíně, kde žloutkový krém stříkal do tohoto kloubu a hmota pak stékala dolů do výrobků- kontaminace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1251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Závěr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20-25 tisíc nemocných</a:t>
            </a:r>
          </a:p>
          <a:p>
            <a:r>
              <a:rPr lang="cs-CZ" dirty="0" smtClean="0"/>
              <a:t>Některé kmeny S. aureus velmi invazivní a v případě vnímavého pacienta – </a:t>
            </a:r>
            <a:r>
              <a:rPr lang="cs-CZ" b="1" dirty="0" smtClean="0">
                <a:solidFill>
                  <a:srgbClr val="002060"/>
                </a:solidFill>
              </a:rPr>
              <a:t>do 2 dnů úmrtí</a:t>
            </a:r>
            <a:endParaRPr lang="cs-CZ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18417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212</Words>
  <Application>Microsoft Office PowerPoint</Application>
  <PresentationFormat>Předvádění na obrazovce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systému Office</vt:lpstr>
      <vt:lpstr>Postup v metodikách při zjišťování stafylokokové enterotoxigenity</vt:lpstr>
      <vt:lpstr>STŠ – syndrom toxického šoku</vt:lpstr>
      <vt:lpstr>Prezentace aplikace PowerPoint</vt:lpstr>
      <vt:lpstr>Závěr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Alena Žákovská</dc:creator>
  <cp:lastModifiedBy>Alena Žákovská</cp:lastModifiedBy>
  <cp:revision>10</cp:revision>
  <dcterms:created xsi:type="dcterms:W3CDTF">2014-10-04T18:07:48Z</dcterms:created>
  <dcterms:modified xsi:type="dcterms:W3CDTF">2015-10-11T13:39:44Z</dcterms:modified>
</cp:coreProperties>
</file>