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3" r:id="rId3"/>
    <p:sldId id="283" r:id="rId4"/>
    <p:sldId id="285" r:id="rId5"/>
    <p:sldId id="286" r:id="rId6"/>
    <p:sldId id="271" r:id="rId7"/>
    <p:sldId id="288" r:id="rId8"/>
    <p:sldId id="274" r:id="rId9"/>
    <p:sldId id="275" r:id="rId10"/>
    <p:sldId id="289" r:id="rId11"/>
    <p:sldId id="268" r:id="rId12"/>
    <p:sldId id="287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64" autoAdjust="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59F10-EAFA-427E-81AF-C0DAEAB9592A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C82FB-0614-419C-A5E2-FA6C4651A8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Podobně fluorescenční mikroskopii</a:t>
            </a:r>
            <a:r>
              <a:rPr lang="cs-CZ" baseline="0" dirty="0" smtClean="0"/>
              <a:t> – vhodné filtry, ale jiné úrovně</a:t>
            </a:r>
          </a:p>
          <a:p>
            <a:r>
              <a:rPr lang="cs-CZ" baseline="0" dirty="0" smtClean="0"/>
              <a:t>Umožňuje pozorování tkání v neporušeném stavu a za </a:t>
            </a:r>
            <a:r>
              <a:rPr lang="cs-CZ" baseline="0" dirty="0" err="1" smtClean="0"/>
              <a:t>přorozených</a:t>
            </a:r>
            <a:r>
              <a:rPr lang="cs-CZ" baseline="0" dirty="0" smtClean="0"/>
              <a:t> fyziologických podmínek X 1.neprůhledná tkáň absorbuje a rozptyluje fotony a vytváří silnou </a:t>
            </a:r>
            <a:r>
              <a:rPr lang="cs-CZ" baseline="0" dirty="0" err="1" smtClean="0"/>
              <a:t>autofluorescenci</a:t>
            </a:r>
            <a:r>
              <a:rPr lang="cs-CZ" baseline="0" dirty="0" smtClean="0"/>
              <a:t>, což způsobuje shromažďování temných signálů a jejich kvantifikaci, 2. komplikované in </a:t>
            </a:r>
            <a:r>
              <a:rPr lang="cs-CZ" baseline="0" dirty="0" err="1" smtClean="0"/>
              <a:t>vivo</a:t>
            </a:r>
            <a:r>
              <a:rPr lang="cs-CZ" baseline="0" dirty="0" smtClean="0"/>
              <a:t> prostředí klade vysoké nároky na kontrastní látky/zobrazovací sondy – biologicky stabilní, v organismu se musí přednostně hromadit na cílovém místě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82FB-0614-419C-A5E2-FA6C4651A84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http://jap.physiology.org/content/104/3/795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82FB-0614-419C-A5E2-FA6C4651A84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Většina</a:t>
            </a:r>
            <a:r>
              <a:rPr lang="cs-CZ" baseline="0" dirty="0" smtClean="0"/>
              <a:t> tkání generuje malou infračervenou fluorescenci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82FB-0614-419C-A5E2-FA6C4651A84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82FB-0614-419C-A5E2-FA6C4651A84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Zobrazování tumorů –</a:t>
            </a:r>
            <a:r>
              <a:rPr lang="cs-CZ" baseline="0" dirty="0" smtClean="0"/>
              <a:t> hodně receptorů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82FB-0614-419C-A5E2-FA6C4651A84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http://organonet.med.muni.cz/media/62515/vy_09.pdf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82FB-0614-419C-A5E2-FA6C4651A84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54ADA0-F5F0-4EB9-90D8-C1570ACFCCC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3C811B-FC6A-4FD4-AF40-6DACE10678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Aplikace fluorescence v in </a:t>
            </a:r>
            <a:r>
              <a:rPr lang="cs-CZ" dirty="0" err="1"/>
              <a:t>vivo</a:t>
            </a:r>
            <a:r>
              <a:rPr lang="cs-CZ" dirty="0"/>
              <a:t> zobrazovacích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metodách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r>
              <a:rPr lang="cs-CZ" dirty="0" err="1" smtClean="0"/>
              <a:t>Sara</a:t>
            </a:r>
            <a:r>
              <a:rPr lang="cs-CZ" dirty="0" smtClean="0"/>
              <a:t> Eliáš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Transparentnost </a:t>
            </a:r>
            <a:r>
              <a:rPr lang="cs-CZ" dirty="0" smtClean="0"/>
              <a:t>savčích </a:t>
            </a:r>
            <a:r>
              <a:rPr lang="cs-CZ" dirty="0" smtClean="0"/>
              <a:t>tkání je dána hemoglobinem a melaninem </a:t>
            </a:r>
            <a:r>
              <a:rPr lang="cs-CZ" dirty="0" smtClean="0"/>
              <a:t>(absorpce </a:t>
            </a:r>
            <a:r>
              <a:rPr lang="cs-CZ" dirty="0" smtClean="0"/>
              <a:t>v 650 </a:t>
            </a:r>
            <a:r>
              <a:rPr lang="cs-CZ" dirty="0" err="1" smtClean="0"/>
              <a:t>nm</a:t>
            </a:r>
            <a:r>
              <a:rPr lang="cs-CZ" dirty="0" smtClean="0"/>
              <a:t>) a vodou </a:t>
            </a:r>
            <a:r>
              <a:rPr lang="cs-CZ" dirty="0" smtClean="0"/>
              <a:t>(absorpce </a:t>
            </a:r>
            <a:r>
              <a:rPr lang="cs-CZ" dirty="0" smtClean="0"/>
              <a:t>900 </a:t>
            </a:r>
            <a:r>
              <a:rPr lang="cs-CZ" dirty="0" err="1" smtClean="0"/>
              <a:t>nm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Vyšší poměr signálu k pozadí </a:t>
            </a:r>
            <a:r>
              <a:rPr lang="cs-CZ" dirty="0" smtClean="0">
                <a:latin typeface="Times New Roman"/>
                <a:cs typeface="Times New Roman"/>
              </a:rPr>
              <a:t>→ vyšší rozlišení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 smtClean="0"/>
              <a:t>Fluorescentní proteiny v blízké infračervené oblasti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72100" y="6430960"/>
            <a:ext cx="35719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err="1" smtClean="0"/>
              <a:t>Shcherbakova</a:t>
            </a:r>
            <a:r>
              <a:rPr lang="cs-CZ" sz="1050" b="1" dirty="0" smtClean="0"/>
              <a:t> D. M., </a:t>
            </a:r>
            <a:r>
              <a:rPr lang="cs-CZ" sz="1050" dirty="0" err="1" smtClean="0"/>
              <a:t>et</a:t>
            </a:r>
            <a:r>
              <a:rPr lang="cs-CZ" sz="1050" dirty="0" smtClean="0"/>
              <a:t> </a:t>
            </a:r>
            <a:r>
              <a:rPr lang="cs-CZ" sz="1050" dirty="0" err="1" smtClean="0"/>
              <a:t>all</a:t>
            </a:r>
            <a:r>
              <a:rPr lang="cs-CZ" sz="1050" dirty="0" smtClean="0"/>
              <a:t>., </a:t>
            </a:r>
            <a:r>
              <a:rPr lang="cs-CZ" sz="1050" dirty="0" smtClean="0"/>
              <a:t>2013, </a:t>
            </a:r>
            <a:r>
              <a:rPr lang="cs-CZ" sz="1050" dirty="0" err="1" smtClean="0"/>
              <a:t>Nature</a:t>
            </a:r>
            <a:r>
              <a:rPr lang="cs-CZ" sz="1050" dirty="0" smtClean="0"/>
              <a:t> </a:t>
            </a:r>
            <a:r>
              <a:rPr lang="cs-CZ" sz="1050" dirty="0" err="1" smtClean="0"/>
              <a:t>Methods</a:t>
            </a:r>
            <a:r>
              <a:rPr lang="cs-CZ" sz="1050" dirty="0" smtClean="0"/>
              <a:t> 10, 751–754.</a:t>
            </a:r>
          </a:p>
          <a:p>
            <a:r>
              <a:rPr lang="cs-CZ" sz="1050" dirty="0" smtClean="0"/>
              <a:t>.</a:t>
            </a:r>
            <a:r>
              <a:rPr lang="en-US" sz="1050" dirty="0" smtClean="0"/>
              <a:t> </a:t>
            </a:r>
            <a:endParaRPr lang="cs-CZ" sz="1050" dirty="0" smtClean="0"/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3281366" cy="18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429132"/>
            <a:ext cx="6824209" cy="187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071934" y="350043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iRFP670 (</a:t>
            </a:r>
            <a:r>
              <a:rPr lang="cs-CZ" dirty="0" smtClean="0"/>
              <a:t>dole v </a:t>
            </a:r>
            <a:r>
              <a:rPr lang="cs-CZ" dirty="0" err="1" smtClean="0"/>
              <a:t>levo</a:t>
            </a:r>
            <a:r>
              <a:rPr lang="en-US" dirty="0" smtClean="0"/>
              <a:t>) </a:t>
            </a:r>
            <a:endParaRPr lang="cs-CZ" dirty="0" smtClean="0"/>
          </a:p>
          <a:p>
            <a:r>
              <a:rPr lang="en-US" dirty="0" smtClean="0"/>
              <a:t>iRFP713 (</a:t>
            </a:r>
            <a:r>
              <a:rPr lang="cs-CZ" dirty="0" smtClean="0"/>
              <a:t>noho v </a:t>
            </a:r>
            <a:r>
              <a:rPr lang="cs-CZ" dirty="0" err="1" smtClean="0"/>
              <a:t>pravo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Rao</a:t>
            </a:r>
            <a:r>
              <a:rPr lang="cs-CZ" b="1" dirty="0" smtClean="0"/>
              <a:t> J.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2007, Fluorescence </a:t>
            </a:r>
            <a:r>
              <a:rPr lang="cs-CZ" dirty="0" err="1" smtClean="0"/>
              <a:t>imaging</a:t>
            </a:r>
            <a:r>
              <a:rPr lang="cs-CZ" dirty="0" smtClean="0"/>
              <a:t> in </a:t>
            </a:r>
            <a:r>
              <a:rPr lang="cs-CZ" dirty="0" err="1" smtClean="0"/>
              <a:t>vivo</a:t>
            </a:r>
            <a:r>
              <a:rPr lang="cs-CZ" dirty="0" smtClean="0"/>
              <a:t>: </a:t>
            </a:r>
            <a:r>
              <a:rPr lang="cs-CZ" dirty="0" err="1" smtClean="0"/>
              <a:t>recent</a:t>
            </a:r>
            <a:r>
              <a:rPr lang="cs-CZ" dirty="0" smtClean="0"/>
              <a:t> </a:t>
            </a:r>
            <a:r>
              <a:rPr lang="cs-CZ" dirty="0" err="1" smtClean="0"/>
              <a:t>advances</a:t>
            </a:r>
            <a:r>
              <a:rPr lang="cs-CZ" dirty="0" smtClean="0"/>
              <a:t>, </a:t>
            </a:r>
            <a:r>
              <a:rPr lang="en-US" dirty="0" smtClean="0"/>
              <a:t>Current Opinion in Biotechnology, 18:17–25</a:t>
            </a:r>
            <a:endParaRPr lang="cs-CZ" dirty="0" smtClean="0"/>
          </a:p>
          <a:p>
            <a:r>
              <a:rPr lang="cs-CZ" b="1" dirty="0" err="1" smtClean="0"/>
              <a:t>Haller</a:t>
            </a:r>
            <a:r>
              <a:rPr lang="cs-CZ" b="1" dirty="0" smtClean="0"/>
              <a:t> J.,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., 2008, </a:t>
            </a:r>
            <a:r>
              <a:rPr lang="cs-CZ" dirty="0" err="1" smtClean="0"/>
              <a:t>Visualization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inflammation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noninvasive</a:t>
            </a:r>
            <a:r>
              <a:rPr lang="cs-CZ" dirty="0" smtClean="0"/>
              <a:t> fluorescence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imagine</a:t>
            </a:r>
            <a:r>
              <a:rPr lang="cs-CZ" dirty="0" smtClean="0"/>
              <a:t>, 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Physiology</a:t>
            </a:r>
            <a:r>
              <a:rPr lang="cs-CZ" dirty="0" smtClean="0"/>
              <a:t>, 795-802.</a:t>
            </a:r>
          </a:p>
          <a:p>
            <a:r>
              <a:rPr lang="cs-CZ" b="1" dirty="0" smtClean="0"/>
              <a:t>Morgan N. Y.,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., 2005, </a:t>
            </a:r>
            <a:r>
              <a:rPr lang="en-US" dirty="0" smtClean="0"/>
              <a:t>Real Time In Vivo Non-invasive Optical Imaging Using Near-infrared Fluorescent Quantum Dots</a:t>
            </a:r>
            <a:r>
              <a:rPr lang="cs-CZ" dirty="0" smtClean="0"/>
              <a:t>, </a:t>
            </a:r>
            <a:r>
              <a:rPr lang="cs-CZ" dirty="0" err="1" smtClean="0"/>
              <a:t>Acad</a:t>
            </a:r>
            <a:r>
              <a:rPr lang="cs-CZ" dirty="0" smtClean="0"/>
              <a:t> </a:t>
            </a:r>
            <a:r>
              <a:rPr lang="cs-CZ" dirty="0" err="1" smtClean="0"/>
              <a:t>Radiol</a:t>
            </a:r>
            <a:r>
              <a:rPr lang="cs-CZ" dirty="0" smtClean="0"/>
              <a:t>, 2:313–323.</a:t>
            </a:r>
          </a:p>
          <a:p>
            <a:r>
              <a:rPr lang="cs-CZ" b="1" dirty="0" err="1" smtClean="0"/>
              <a:t>Citrin</a:t>
            </a:r>
            <a:r>
              <a:rPr lang="cs-CZ" b="1" dirty="0" smtClean="0"/>
              <a:t> D.,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., 2004, </a:t>
            </a:r>
            <a:r>
              <a:rPr lang="en-US" dirty="0" smtClean="0"/>
              <a:t>In vivo tumor imaging in mice with near-infrared labeled </a:t>
            </a:r>
            <a:r>
              <a:rPr lang="en-US" dirty="0" err="1" smtClean="0"/>
              <a:t>endostatin</a:t>
            </a:r>
            <a:r>
              <a:rPr lang="cs-CZ" dirty="0" smtClean="0"/>
              <a:t>,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</a:t>
            </a:r>
            <a:r>
              <a:rPr lang="cs-CZ" dirty="0" err="1" smtClean="0"/>
              <a:t>Therapeutics</a:t>
            </a:r>
            <a:r>
              <a:rPr lang="cs-CZ" dirty="0" smtClean="0"/>
              <a:t>, 3(4):481-8.</a:t>
            </a:r>
          </a:p>
          <a:p>
            <a:r>
              <a:rPr lang="cs-CZ" b="1" dirty="0" err="1" smtClean="0"/>
              <a:t>Ntziachristos</a:t>
            </a:r>
            <a:r>
              <a:rPr lang="cs-CZ" b="1" dirty="0" smtClean="0"/>
              <a:t> V.,  </a:t>
            </a:r>
            <a:r>
              <a:rPr lang="cs-CZ" dirty="0" smtClean="0"/>
              <a:t>2006, Fluorescence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Imaging</a:t>
            </a:r>
            <a:r>
              <a:rPr lang="cs-CZ" dirty="0" smtClean="0"/>
              <a:t>, Annu. </a:t>
            </a:r>
            <a:r>
              <a:rPr lang="cs-CZ" dirty="0" err="1" smtClean="0"/>
              <a:t>Rev</a:t>
            </a:r>
            <a:r>
              <a:rPr lang="cs-CZ" dirty="0" smtClean="0"/>
              <a:t>. </a:t>
            </a:r>
            <a:r>
              <a:rPr lang="cs-CZ" dirty="0" err="1" smtClean="0"/>
              <a:t>Biomed</a:t>
            </a:r>
            <a:r>
              <a:rPr lang="cs-CZ" dirty="0" smtClean="0"/>
              <a:t>. </a:t>
            </a:r>
            <a:r>
              <a:rPr lang="cs-CZ" dirty="0" err="1" smtClean="0"/>
              <a:t>Eng</a:t>
            </a:r>
            <a:r>
              <a:rPr lang="cs-CZ" dirty="0" smtClean="0"/>
              <a:t>., 8:1–33</a:t>
            </a:r>
          </a:p>
          <a:p>
            <a:r>
              <a:rPr lang="cs-CZ" b="1" dirty="0" err="1" smtClean="0"/>
              <a:t>Shcherbakova</a:t>
            </a:r>
            <a:r>
              <a:rPr lang="cs-CZ" b="1" dirty="0" smtClean="0"/>
              <a:t> D. M.,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., 2013,</a:t>
            </a:r>
            <a:r>
              <a:rPr lang="en-US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-</a:t>
            </a:r>
            <a:r>
              <a:rPr lang="cs-CZ" dirty="0" err="1" smtClean="0"/>
              <a:t>infrared</a:t>
            </a:r>
            <a:r>
              <a:rPr lang="cs-CZ" dirty="0" smtClean="0"/>
              <a:t> </a:t>
            </a:r>
            <a:r>
              <a:rPr lang="cs-CZ" dirty="0" err="1" smtClean="0"/>
              <a:t>fluorescent</a:t>
            </a:r>
            <a:r>
              <a:rPr lang="cs-CZ" dirty="0" smtClean="0"/>
              <a:t> </a:t>
            </a:r>
            <a:r>
              <a:rPr lang="cs-CZ" dirty="0" err="1" smtClean="0"/>
              <a:t>proteins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multicolor</a:t>
            </a:r>
            <a:r>
              <a:rPr lang="cs-CZ" dirty="0" smtClean="0"/>
              <a:t> in </a:t>
            </a:r>
            <a:r>
              <a:rPr lang="cs-CZ" dirty="0" err="1" smtClean="0"/>
              <a:t>vivo</a:t>
            </a:r>
            <a:r>
              <a:rPr lang="cs-CZ" dirty="0" smtClean="0"/>
              <a:t> </a:t>
            </a:r>
            <a:r>
              <a:rPr lang="cs-CZ" dirty="0" err="1" smtClean="0"/>
              <a:t>imaging</a:t>
            </a:r>
            <a:r>
              <a:rPr lang="cs-CZ" dirty="0" smtClean="0"/>
              <a:t>,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 10, 751–754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http://blog.</a:t>
            </a:r>
            <a:r>
              <a:rPr lang="cs-CZ" dirty="0" err="1" smtClean="0"/>
              <a:t>addgene.org</a:t>
            </a:r>
            <a:r>
              <a:rPr lang="cs-CZ" dirty="0" smtClean="0"/>
              <a:t>/in-</a:t>
            </a:r>
            <a:r>
              <a:rPr lang="cs-CZ" dirty="0" err="1" smtClean="0"/>
              <a:t>living</a:t>
            </a:r>
            <a:r>
              <a:rPr lang="cs-CZ" dirty="0" smtClean="0"/>
              <a:t>-</a:t>
            </a:r>
            <a:r>
              <a:rPr lang="cs-CZ" dirty="0" err="1" smtClean="0"/>
              <a:t>color</a:t>
            </a:r>
            <a:r>
              <a:rPr lang="cs-CZ" dirty="0" smtClean="0"/>
              <a:t>-</a:t>
            </a:r>
            <a:r>
              <a:rPr lang="cs-CZ" dirty="0" err="1" smtClean="0"/>
              <a:t>the</a:t>
            </a:r>
            <a:r>
              <a:rPr lang="cs-CZ" dirty="0" smtClean="0"/>
              <a:t>-</a:t>
            </a:r>
            <a:r>
              <a:rPr lang="cs-CZ" dirty="0" err="1" smtClean="0"/>
              <a:t>skinny</a:t>
            </a:r>
            <a:r>
              <a:rPr lang="cs-CZ" dirty="0" smtClean="0"/>
              <a:t>-on-in-</a:t>
            </a:r>
            <a:r>
              <a:rPr lang="cs-CZ" dirty="0" err="1" smtClean="0"/>
              <a:t>vivo</a:t>
            </a:r>
            <a:r>
              <a:rPr lang="cs-CZ" dirty="0" smtClean="0"/>
              <a:t>-</a:t>
            </a:r>
            <a:r>
              <a:rPr lang="cs-CZ" dirty="0" err="1" smtClean="0"/>
              <a:t>imaging</a:t>
            </a:r>
            <a:r>
              <a:rPr lang="cs-CZ" dirty="0" smtClean="0"/>
              <a:t>-</a:t>
            </a:r>
            <a:r>
              <a:rPr lang="cs-CZ" dirty="0" err="1" smtClean="0"/>
              <a:t>tools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perkinelmer.com</a:t>
            </a:r>
            <a:r>
              <a:rPr lang="cs-CZ" dirty="0" smtClean="0"/>
              <a:t>/</a:t>
            </a:r>
            <a:r>
              <a:rPr lang="cs-CZ" dirty="0" err="1" smtClean="0"/>
              <a:t>catalog</a:t>
            </a:r>
            <a:r>
              <a:rPr lang="cs-CZ" dirty="0" smtClean="0"/>
              <a:t>/</a:t>
            </a:r>
            <a:r>
              <a:rPr lang="cs-CZ" dirty="0" err="1" smtClean="0"/>
              <a:t>product</a:t>
            </a:r>
            <a:r>
              <a:rPr lang="cs-CZ" dirty="0" smtClean="0"/>
              <a:t>/id/</a:t>
            </a:r>
            <a:r>
              <a:rPr lang="cs-CZ" dirty="0" err="1" smtClean="0"/>
              <a:t>ivisspe</a:t>
            </a:r>
            <a:endParaRPr lang="cs-CZ" dirty="0" smtClean="0"/>
          </a:p>
          <a:p>
            <a:r>
              <a:rPr lang="cs-CZ" dirty="0" smtClean="0"/>
              <a:t>https://www.youtube.com/watch?v=vKMva9XauBA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Haller</a:t>
            </a:r>
            <a:r>
              <a:rPr lang="cs-CZ" b="1" dirty="0" smtClean="0"/>
              <a:t> J.,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., 2008, </a:t>
            </a:r>
            <a:r>
              <a:rPr lang="cs-CZ" dirty="0" err="1" smtClean="0"/>
              <a:t>Visualization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inflammation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noninvasive</a:t>
            </a:r>
            <a:r>
              <a:rPr lang="cs-CZ" dirty="0" smtClean="0"/>
              <a:t> fluorescence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imagine</a:t>
            </a:r>
            <a:r>
              <a:rPr lang="cs-CZ" dirty="0" smtClean="0"/>
              <a:t>, 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Physiology</a:t>
            </a:r>
            <a:r>
              <a:rPr lang="cs-CZ" dirty="0" smtClean="0"/>
              <a:t>, 795-802.</a:t>
            </a:r>
          </a:p>
          <a:p>
            <a:r>
              <a:rPr lang="cs-CZ" b="1" dirty="0" smtClean="0"/>
              <a:t>Morgan N. Y.,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., 2005, </a:t>
            </a:r>
            <a:r>
              <a:rPr lang="en-US" dirty="0" smtClean="0"/>
              <a:t>Real Time In Vivo Non-invasive Optical Imaging Using Near-infrared Fluorescent Quantum Dots</a:t>
            </a:r>
            <a:r>
              <a:rPr lang="cs-CZ" dirty="0" smtClean="0"/>
              <a:t>, </a:t>
            </a:r>
            <a:r>
              <a:rPr lang="cs-CZ" dirty="0" err="1" smtClean="0"/>
              <a:t>Acad</a:t>
            </a:r>
            <a:r>
              <a:rPr lang="cs-CZ" dirty="0" smtClean="0"/>
              <a:t> </a:t>
            </a:r>
            <a:r>
              <a:rPr lang="cs-CZ" dirty="0" err="1" smtClean="0"/>
              <a:t>Radiol</a:t>
            </a:r>
            <a:r>
              <a:rPr lang="cs-CZ" dirty="0" smtClean="0"/>
              <a:t>, 2:313–323.</a:t>
            </a:r>
          </a:p>
          <a:p>
            <a:r>
              <a:rPr lang="cs-CZ" b="1" dirty="0" err="1" smtClean="0"/>
              <a:t>Citrin</a:t>
            </a:r>
            <a:r>
              <a:rPr lang="cs-CZ" b="1" dirty="0" smtClean="0"/>
              <a:t> D.,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., 2004, </a:t>
            </a:r>
            <a:r>
              <a:rPr lang="en-US" dirty="0" smtClean="0"/>
              <a:t>In vivo tumor imaging in mice with near-infrared labeled </a:t>
            </a:r>
            <a:r>
              <a:rPr lang="en-US" dirty="0" err="1" smtClean="0"/>
              <a:t>endostatin</a:t>
            </a:r>
            <a:r>
              <a:rPr lang="cs-CZ" dirty="0" smtClean="0"/>
              <a:t>,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</a:t>
            </a:r>
            <a:r>
              <a:rPr lang="cs-CZ" dirty="0" err="1" smtClean="0"/>
              <a:t>Therapeutics</a:t>
            </a:r>
            <a:r>
              <a:rPr lang="cs-CZ" dirty="0" smtClean="0"/>
              <a:t>, 3(4):481-8.</a:t>
            </a:r>
          </a:p>
          <a:p>
            <a:r>
              <a:rPr lang="cs-CZ" b="1" dirty="0" err="1" smtClean="0"/>
              <a:t>Shcherbakova</a:t>
            </a:r>
            <a:r>
              <a:rPr lang="cs-CZ" b="1" dirty="0" smtClean="0"/>
              <a:t> </a:t>
            </a:r>
            <a:r>
              <a:rPr lang="cs-CZ" b="1" dirty="0" smtClean="0"/>
              <a:t>D. M.,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., 2013,</a:t>
            </a:r>
            <a:r>
              <a:rPr lang="en-US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-</a:t>
            </a:r>
            <a:r>
              <a:rPr lang="cs-CZ" dirty="0" err="1" smtClean="0"/>
              <a:t>infrared</a:t>
            </a:r>
            <a:r>
              <a:rPr lang="cs-CZ" dirty="0" smtClean="0"/>
              <a:t> </a:t>
            </a:r>
            <a:r>
              <a:rPr lang="cs-CZ" dirty="0" err="1" smtClean="0"/>
              <a:t>fluorescent</a:t>
            </a:r>
            <a:r>
              <a:rPr lang="cs-CZ" dirty="0" smtClean="0"/>
              <a:t> </a:t>
            </a:r>
            <a:r>
              <a:rPr lang="cs-CZ" dirty="0" err="1" smtClean="0"/>
              <a:t>proteins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multicolor</a:t>
            </a:r>
            <a:r>
              <a:rPr lang="cs-CZ" dirty="0" smtClean="0"/>
              <a:t> in </a:t>
            </a:r>
            <a:r>
              <a:rPr lang="cs-CZ" dirty="0" err="1" smtClean="0"/>
              <a:t>vivo</a:t>
            </a:r>
            <a:r>
              <a:rPr lang="cs-CZ" dirty="0" smtClean="0"/>
              <a:t> </a:t>
            </a:r>
            <a:r>
              <a:rPr lang="cs-CZ" dirty="0" err="1" smtClean="0"/>
              <a:t>imaging</a:t>
            </a:r>
            <a:r>
              <a:rPr lang="cs-CZ" dirty="0" smtClean="0"/>
              <a:t>,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 10, </a:t>
            </a:r>
            <a:r>
              <a:rPr lang="cs-CZ" dirty="0" smtClean="0"/>
              <a:t>751–754.</a:t>
            </a:r>
            <a:endParaRPr lang="cs-CZ" dirty="0" smtClean="0"/>
          </a:p>
          <a:p>
            <a:r>
              <a:rPr lang="cs-CZ" b="1" dirty="0" err="1" smtClean="0"/>
              <a:t>Ntziachristos</a:t>
            </a:r>
            <a:r>
              <a:rPr lang="cs-CZ" b="1" dirty="0" smtClean="0"/>
              <a:t> V.,  </a:t>
            </a:r>
            <a:r>
              <a:rPr lang="cs-CZ" dirty="0" smtClean="0"/>
              <a:t>2006, Fluorescence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Imaging</a:t>
            </a:r>
            <a:r>
              <a:rPr lang="cs-CZ" dirty="0" smtClean="0"/>
              <a:t>, Annu. </a:t>
            </a:r>
            <a:r>
              <a:rPr lang="cs-CZ" dirty="0" err="1" smtClean="0"/>
              <a:t>Rev</a:t>
            </a:r>
            <a:r>
              <a:rPr lang="cs-CZ" dirty="0" smtClean="0"/>
              <a:t>. </a:t>
            </a:r>
            <a:r>
              <a:rPr lang="cs-CZ" dirty="0" err="1" smtClean="0"/>
              <a:t>Biomed</a:t>
            </a:r>
            <a:r>
              <a:rPr lang="cs-CZ" dirty="0" smtClean="0"/>
              <a:t>. </a:t>
            </a:r>
            <a:r>
              <a:rPr lang="cs-CZ" dirty="0" err="1" smtClean="0"/>
              <a:t>Eng</a:t>
            </a:r>
            <a:r>
              <a:rPr lang="cs-CZ" dirty="0" smtClean="0"/>
              <a:t>., 8:1–33</a:t>
            </a:r>
          </a:p>
          <a:p>
            <a:r>
              <a:rPr lang="cs-CZ" sz="2800" dirty="0" smtClean="0"/>
              <a:t>http://www.</a:t>
            </a:r>
            <a:r>
              <a:rPr lang="cs-CZ" sz="2800" dirty="0" err="1" smtClean="0"/>
              <a:t>perkinelmer.com</a:t>
            </a:r>
            <a:r>
              <a:rPr lang="cs-CZ" sz="2800" dirty="0" smtClean="0"/>
              <a:t>/</a:t>
            </a:r>
            <a:r>
              <a:rPr lang="cs-CZ" sz="2800" dirty="0" err="1" smtClean="0"/>
              <a:t>catalog</a:t>
            </a:r>
            <a:r>
              <a:rPr lang="cs-CZ" sz="2800" dirty="0" smtClean="0"/>
              <a:t>/</a:t>
            </a:r>
            <a:r>
              <a:rPr lang="cs-CZ" sz="2800" dirty="0" err="1" smtClean="0"/>
              <a:t>product</a:t>
            </a:r>
            <a:r>
              <a:rPr lang="cs-CZ" sz="2800" dirty="0" smtClean="0"/>
              <a:t>/id/</a:t>
            </a:r>
            <a:r>
              <a:rPr lang="cs-CZ" sz="2800" dirty="0" err="1" smtClean="0"/>
              <a:t>ivisspe</a:t>
            </a:r>
            <a:endParaRPr lang="cs-CZ" sz="2800" dirty="0" smtClean="0"/>
          </a:p>
          <a:p>
            <a:r>
              <a:rPr lang="cs-CZ" sz="2800" dirty="0" smtClean="0"/>
              <a:t>https://www.youtube.com/watch?v=vKMva9XauBA</a:t>
            </a:r>
          </a:p>
          <a:p>
            <a:r>
              <a:rPr lang="cs-CZ" sz="2800" dirty="0" smtClean="0"/>
              <a:t>http://www.</a:t>
            </a:r>
            <a:r>
              <a:rPr lang="cs-CZ" sz="2800" dirty="0" err="1" smtClean="0"/>
              <a:t>perkinelmer.com</a:t>
            </a:r>
            <a:r>
              <a:rPr lang="cs-CZ" sz="2800" dirty="0" smtClean="0"/>
              <a:t>/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Sara</a:t>
            </a:r>
            <a:r>
              <a:rPr lang="cs-CZ" dirty="0" smtClean="0"/>
              <a:t> Eliáš</a:t>
            </a:r>
          </a:p>
          <a:p>
            <a:r>
              <a:rPr lang="cs-CZ" dirty="0" smtClean="0"/>
              <a:t>409310@mail.</a:t>
            </a:r>
            <a:r>
              <a:rPr lang="cs-CZ" dirty="0" err="1" smtClean="0"/>
              <a:t>muni.cz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Využívá sensitivní kamery</a:t>
            </a:r>
          </a:p>
          <a:p>
            <a:r>
              <a:rPr lang="cs-CZ" dirty="0" smtClean="0"/>
              <a:t>Rozptyl fotonů</a:t>
            </a:r>
          </a:p>
          <a:p>
            <a:r>
              <a:rPr lang="cs-CZ" dirty="0" smtClean="0"/>
              <a:t>Pozitiva:</a:t>
            </a:r>
          </a:p>
          <a:p>
            <a:pPr lvl="1"/>
            <a:r>
              <a:rPr lang="cs-CZ" dirty="0" smtClean="0"/>
              <a:t>Práce na makroskopické úrovni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celé tělo malých zvířat</a:t>
            </a:r>
          </a:p>
          <a:p>
            <a:pPr lvl="1"/>
            <a:r>
              <a:rPr lang="cs-CZ" dirty="0" smtClean="0">
                <a:cs typeface="Times New Roman"/>
              </a:rPr>
              <a:t>Pozorování tkání v neporušeném stavu, za přirozených fyziologických podmínek</a:t>
            </a:r>
          </a:p>
          <a:p>
            <a:pPr lvl="1"/>
            <a:r>
              <a:rPr lang="cs-CZ" dirty="0" smtClean="0">
                <a:cs typeface="Times New Roman"/>
              </a:rPr>
              <a:t>Nízké fluorescenční pozadí</a:t>
            </a:r>
          </a:p>
          <a:p>
            <a:r>
              <a:rPr lang="cs-CZ" dirty="0" smtClean="0"/>
              <a:t>Negativa: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 err="1" smtClean="0"/>
              <a:t>autofluorescence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Náročnost na kontrastní látky/zobrazovací sondy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vivo</a:t>
            </a:r>
            <a:r>
              <a:rPr lang="cs-CZ" dirty="0" smtClean="0"/>
              <a:t> fluorescence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IVIS Spectrum Preclinical In Vivo Imaging System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000396" cy="46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Zástupný symbol pro obsah 6" descr="44-135205_IVIS_Spectrum_1000x6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928802"/>
            <a:ext cx="2417696" cy="39417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72066" y="6286520"/>
            <a:ext cx="57150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http://www.</a:t>
            </a:r>
            <a:r>
              <a:rPr lang="cs-CZ" sz="1050" dirty="0" err="1" smtClean="0"/>
              <a:t>perkinelmer.com</a:t>
            </a:r>
            <a:r>
              <a:rPr lang="cs-CZ" sz="1050" dirty="0" smtClean="0"/>
              <a:t>/</a:t>
            </a:r>
            <a:r>
              <a:rPr lang="cs-CZ" sz="1050" dirty="0" err="1" smtClean="0"/>
              <a:t>catalog</a:t>
            </a:r>
            <a:r>
              <a:rPr lang="cs-CZ" sz="1050" dirty="0" smtClean="0"/>
              <a:t>/</a:t>
            </a:r>
            <a:r>
              <a:rPr lang="cs-CZ" sz="1050" dirty="0" err="1" smtClean="0"/>
              <a:t>product</a:t>
            </a:r>
            <a:r>
              <a:rPr lang="cs-CZ" sz="1050" dirty="0" smtClean="0"/>
              <a:t>/id/</a:t>
            </a:r>
            <a:r>
              <a:rPr lang="cs-CZ" sz="1050" dirty="0" err="1" smtClean="0"/>
              <a:t>ivisspe</a:t>
            </a:r>
            <a:endParaRPr lang="cs-CZ" sz="1050" dirty="0" smtClean="0"/>
          </a:p>
          <a:p>
            <a:r>
              <a:rPr lang="cs-CZ" sz="1050" dirty="0" smtClean="0"/>
              <a:t>https://www.youtube.com/watch?v=vKMva9XauBA</a:t>
            </a:r>
          </a:p>
          <a:p>
            <a:r>
              <a:rPr lang="cs-CZ" sz="1050" dirty="0" smtClean="0"/>
              <a:t>http://www.</a:t>
            </a:r>
            <a:r>
              <a:rPr lang="cs-CZ" sz="1050" dirty="0" err="1" smtClean="0"/>
              <a:t>perkinelmer.com</a:t>
            </a:r>
            <a:r>
              <a:rPr lang="cs-CZ" sz="1050" dirty="0" smtClean="0"/>
              <a:t>/</a:t>
            </a:r>
            <a:endParaRPr lang="cs-CZ" sz="1050" dirty="0"/>
          </a:p>
        </p:txBody>
      </p:sp>
      <p:pic>
        <p:nvPicPr>
          <p:cNvPr id="19458" name="Picture 2" descr="http://www.perkinelmer.com/corporate/images/137-162813Logo%20382x2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1714512" cy="915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Povrchová, podpovrchová fluorescence</a:t>
            </a:r>
          </a:p>
          <a:p>
            <a:r>
              <a:rPr lang="cs-CZ" dirty="0" smtClean="0"/>
              <a:t>Světlo neprochází skrz</a:t>
            </a:r>
          </a:p>
          <a:p>
            <a:r>
              <a:rPr lang="cs-CZ" dirty="0" smtClean="0"/>
              <a:t>Lineární závislost na koncentraci </a:t>
            </a:r>
            <a:r>
              <a:rPr lang="cs-CZ" dirty="0" err="1" smtClean="0"/>
              <a:t>fluorochromu</a:t>
            </a:r>
            <a:endParaRPr lang="cs-CZ" dirty="0" smtClean="0"/>
          </a:p>
          <a:p>
            <a:r>
              <a:rPr lang="cs-CZ" dirty="0" smtClean="0"/>
              <a:t>Nelineární závislost na hloubce a optických vlastností okolní tkáně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Epi</a:t>
            </a:r>
            <a:r>
              <a:rPr lang="cs-CZ" dirty="0" smtClean="0"/>
              <a:t>-</a:t>
            </a:r>
            <a:r>
              <a:rPr lang="cs-CZ" dirty="0" err="1" smtClean="0"/>
              <a:t>illumination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4486236" cy="247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3205492" cy="19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286380" y="6592542"/>
            <a:ext cx="40719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err="1" smtClean="0"/>
              <a:t>Ntziachristos</a:t>
            </a:r>
            <a:r>
              <a:rPr lang="cs-CZ" sz="1050" b="1" dirty="0" smtClean="0"/>
              <a:t> V.</a:t>
            </a:r>
            <a:r>
              <a:rPr lang="cs-CZ" sz="1050" dirty="0" smtClean="0"/>
              <a:t>, Annu. </a:t>
            </a:r>
            <a:r>
              <a:rPr lang="cs-CZ" sz="1050" dirty="0" err="1" smtClean="0"/>
              <a:t>Rev</a:t>
            </a:r>
            <a:r>
              <a:rPr lang="cs-CZ" sz="1050" dirty="0" smtClean="0"/>
              <a:t>. </a:t>
            </a:r>
            <a:r>
              <a:rPr lang="cs-CZ" sz="1050" dirty="0" err="1" smtClean="0"/>
              <a:t>Biomed</a:t>
            </a:r>
            <a:r>
              <a:rPr lang="cs-CZ" sz="1050" dirty="0" smtClean="0"/>
              <a:t>. </a:t>
            </a:r>
            <a:r>
              <a:rPr lang="cs-CZ" sz="1050" dirty="0" err="1" smtClean="0"/>
              <a:t>Eng</a:t>
            </a:r>
            <a:r>
              <a:rPr lang="cs-CZ" sz="1050" dirty="0" smtClean="0"/>
              <a:t>., 8:1–33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Světlo svítí skrz tkáň</a:t>
            </a:r>
          </a:p>
          <a:p>
            <a:r>
              <a:rPr lang="cs-CZ" dirty="0" smtClean="0"/>
              <a:t>Podobné nelineární závislost jako u </a:t>
            </a:r>
            <a:r>
              <a:rPr lang="cs-CZ" dirty="0" err="1" smtClean="0"/>
              <a:t>epi</a:t>
            </a:r>
            <a:r>
              <a:rPr lang="cs-CZ" dirty="0" smtClean="0"/>
              <a:t> – </a:t>
            </a:r>
            <a:r>
              <a:rPr lang="cs-CZ" dirty="0" err="1" smtClean="0"/>
              <a:t>illumination</a:t>
            </a:r>
            <a:endParaRPr lang="cs-CZ" dirty="0" smtClean="0"/>
          </a:p>
          <a:p>
            <a:r>
              <a:rPr lang="cs-CZ" dirty="0" smtClean="0"/>
              <a:t>Výsledný obraz je normalizován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Transillumination</a:t>
            </a:r>
            <a:endParaRPr lang="cs-CZ" dirty="0"/>
          </a:p>
        </p:txBody>
      </p:sp>
      <p:pic>
        <p:nvPicPr>
          <p:cNvPr id="13314" name="Picture 2" descr="http://d13geadg2uyg93.cloudfront.net/content/jap/104/3/795/F1.large.jpg?width=800&amp;height=600&amp;carouse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429000"/>
            <a:ext cx="4286248" cy="318048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857720" y="6604084"/>
            <a:ext cx="4286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err="1" smtClean="0"/>
              <a:t>Haller</a:t>
            </a:r>
            <a:r>
              <a:rPr lang="cs-CZ" sz="1050" b="1" dirty="0" smtClean="0"/>
              <a:t> J., </a:t>
            </a:r>
            <a:r>
              <a:rPr lang="cs-CZ" sz="1050" dirty="0" err="1" smtClean="0"/>
              <a:t>et</a:t>
            </a:r>
            <a:r>
              <a:rPr lang="cs-CZ" sz="1050" dirty="0" smtClean="0"/>
              <a:t> </a:t>
            </a:r>
            <a:r>
              <a:rPr lang="cs-CZ" sz="1050" dirty="0" err="1" smtClean="0"/>
              <a:t>all</a:t>
            </a:r>
            <a:r>
              <a:rPr lang="cs-CZ" sz="1050" dirty="0" smtClean="0"/>
              <a:t>., 2008, </a:t>
            </a:r>
            <a:r>
              <a:rPr lang="cs-CZ" sz="1050" dirty="0" err="1" smtClean="0"/>
              <a:t>Journal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dirty="0" err="1" smtClean="0"/>
              <a:t>Applied</a:t>
            </a:r>
            <a:r>
              <a:rPr lang="cs-CZ" sz="1050" dirty="0" smtClean="0"/>
              <a:t> </a:t>
            </a:r>
            <a:r>
              <a:rPr lang="cs-CZ" sz="1050" dirty="0" err="1" smtClean="0"/>
              <a:t>Physiology</a:t>
            </a:r>
            <a:endParaRPr lang="cs-CZ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Molekuly absorbující v blízké infračervené oblasti (700 – 1000 </a:t>
            </a:r>
            <a:r>
              <a:rPr lang="cs-CZ" dirty="0" err="1" smtClean="0"/>
              <a:t>nm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Polymethiny</a:t>
            </a:r>
            <a:r>
              <a:rPr lang="cs-CZ" dirty="0" smtClean="0"/>
              <a:t> ( aj. </a:t>
            </a:r>
            <a:r>
              <a:rPr lang="cs-CZ" dirty="0" err="1" smtClean="0"/>
              <a:t>polymethines</a:t>
            </a:r>
            <a:r>
              <a:rPr lang="cs-CZ" dirty="0" smtClean="0"/>
              <a:t>) – </a:t>
            </a:r>
            <a:r>
              <a:rPr lang="cs-CZ" dirty="0" err="1" smtClean="0"/>
              <a:t>pentamethine</a:t>
            </a:r>
            <a:r>
              <a:rPr lang="cs-CZ" dirty="0" smtClean="0"/>
              <a:t>, </a:t>
            </a:r>
            <a:r>
              <a:rPr lang="cs-CZ" dirty="0" err="1" smtClean="0"/>
              <a:t>heptamethine</a:t>
            </a:r>
            <a:r>
              <a:rPr lang="cs-CZ" dirty="0" smtClean="0"/>
              <a:t> </a:t>
            </a:r>
            <a:r>
              <a:rPr lang="cs-CZ" dirty="0" err="1" smtClean="0"/>
              <a:t>cyanines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sondy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929066"/>
            <a:ext cx="5124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429092" y="6592542"/>
            <a:ext cx="471490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err="1" smtClean="0"/>
              <a:t>Rao</a:t>
            </a:r>
            <a:r>
              <a:rPr lang="cs-CZ" sz="1050" b="1" dirty="0" smtClean="0"/>
              <a:t> J. </a:t>
            </a:r>
            <a:r>
              <a:rPr lang="cs-CZ" sz="1050" dirty="0" err="1" smtClean="0"/>
              <a:t>et</a:t>
            </a:r>
            <a:r>
              <a:rPr lang="cs-CZ" sz="1050" dirty="0" smtClean="0"/>
              <a:t> </a:t>
            </a:r>
            <a:r>
              <a:rPr lang="cs-CZ" sz="1050" dirty="0" err="1" smtClean="0"/>
              <a:t>al</a:t>
            </a:r>
            <a:r>
              <a:rPr lang="cs-CZ" sz="1050" dirty="0" smtClean="0"/>
              <a:t>., 2007, </a:t>
            </a:r>
            <a:r>
              <a:rPr lang="en-US" sz="1050" dirty="0" smtClean="0"/>
              <a:t>Current Opinion in Biotechnology, 18:17–25</a:t>
            </a:r>
            <a:endParaRPr lang="cs-CZ" sz="105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Necílené sondy</a:t>
            </a:r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714776" cy="22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3449853" cy="239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044991"/>
            <a:ext cx="4429156" cy="28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6786578" y="421481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CdMnTeHg</a:t>
            </a:r>
            <a:r>
              <a:rPr lang="cs-CZ" dirty="0" smtClean="0"/>
              <a:t>/BSA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72264" y="6357958"/>
            <a:ext cx="25717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Morgan N. Y., </a:t>
            </a:r>
            <a:r>
              <a:rPr lang="cs-CZ" sz="1050" dirty="0" err="1" smtClean="0"/>
              <a:t>et</a:t>
            </a:r>
            <a:r>
              <a:rPr lang="cs-CZ" sz="1050" dirty="0" smtClean="0"/>
              <a:t> </a:t>
            </a:r>
            <a:r>
              <a:rPr lang="cs-CZ" sz="1050" dirty="0" err="1" smtClean="0"/>
              <a:t>all</a:t>
            </a:r>
            <a:r>
              <a:rPr lang="cs-CZ" sz="1050" dirty="0" smtClean="0"/>
              <a:t>., 2005, </a:t>
            </a:r>
            <a:r>
              <a:rPr lang="cs-CZ" sz="1050" dirty="0" err="1" smtClean="0"/>
              <a:t>Acad</a:t>
            </a:r>
            <a:r>
              <a:rPr lang="cs-CZ" sz="1050" dirty="0" smtClean="0"/>
              <a:t> </a:t>
            </a:r>
            <a:r>
              <a:rPr lang="cs-CZ" sz="1050" dirty="0" err="1" smtClean="0"/>
              <a:t>Radiol</a:t>
            </a:r>
            <a:r>
              <a:rPr lang="cs-CZ" sz="1050" dirty="0" smtClean="0"/>
              <a:t>, 2:313–323.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Váže se na konkrétní cíl</a:t>
            </a:r>
          </a:p>
          <a:p>
            <a:r>
              <a:rPr lang="cs-CZ" dirty="0" smtClean="0"/>
              <a:t>Složeny ze dvou částí – </a:t>
            </a:r>
            <a:r>
              <a:rPr lang="cs-CZ" dirty="0" err="1" smtClean="0"/>
              <a:t>fluorochromu</a:t>
            </a:r>
            <a:r>
              <a:rPr lang="cs-CZ" dirty="0" smtClean="0"/>
              <a:t> a ligandu</a:t>
            </a:r>
          </a:p>
          <a:p>
            <a:r>
              <a:rPr lang="cs-CZ" dirty="0" smtClean="0"/>
              <a:t>Ligand - malé molekuly, proteiny, peptidy, protilátky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Aktivované sondy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7215238" cy="23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214678" y="6286520"/>
            <a:ext cx="5000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err="1" smtClean="0"/>
              <a:t>Rao</a:t>
            </a:r>
            <a:r>
              <a:rPr lang="cs-CZ" sz="1050" b="1" dirty="0" smtClean="0"/>
              <a:t> J. </a:t>
            </a:r>
            <a:r>
              <a:rPr lang="cs-CZ" sz="1050" dirty="0" err="1" smtClean="0"/>
              <a:t>et</a:t>
            </a:r>
            <a:r>
              <a:rPr lang="cs-CZ" sz="1050" dirty="0" smtClean="0"/>
              <a:t> </a:t>
            </a:r>
            <a:r>
              <a:rPr lang="cs-CZ" sz="1050" dirty="0" err="1" smtClean="0"/>
              <a:t>al</a:t>
            </a:r>
            <a:r>
              <a:rPr lang="cs-CZ" sz="1050" dirty="0" smtClean="0"/>
              <a:t>., 2007, </a:t>
            </a:r>
            <a:r>
              <a:rPr lang="en-US" sz="1050" dirty="0" smtClean="0"/>
              <a:t>Current Opinion in Biotechnology, 18:17–25</a:t>
            </a: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6488942" cy="268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Aktivované sondy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43702" y="285749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endostatin</a:t>
            </a:r>
            <a:r>
              <a:rPr lang="cs-CZ" dirty="0" smtClean="0"/>
              <a:t>-Cy5.5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357562"/>
            <a:ext cx="7143768" cy="32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500562" y="6592542"/>
            <a:ext cx="564360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err="1" smtClean="0"/>
              <a:t>Citrin</a:t>
            </a:r>
            <a:r>
              <a:rPr lang="cs-CZ" sz="1050" b="1" dirty="0" smtClean="0"/>
              <a:t> D., </a:t>
            </a:r>
            <a:r>
              <a:rPr lang="cs-CZ" sz="1050" dirty="0" err="1" smtClean="0"/>
              <a:t>et</a:t>
            </a:r>
            <a:r>
              <a:rPr lang="cs-CZ" sz="1050" dirty="0" smtClean="0"/>
              <a:t> </a:t>
            </a:r>
            <a:r>
              <a:rPr lang="cs-CZ" sz="1050" dirty="0" err="1" smtClean="0"/>
              <a:t>all</a:t>
            </a:r>
            <a:r>
              <a:rPr lang="cs-CZ" sz="1050" dirty="0" smtClean="0"/>
              <a:t>., 2004, </a:t>
            </a:r>
            <a:r>
              <a:rPr lang="cs-CZ" sz="1050" dirty="0" err="1" smtClean="0"/>
              <a:t>Molecular</a:t>
            </a:r>
            <a:r>
              <a:rPr lang="cs-CZ" sz="1050" dirty="0" smtClean="0"/>
              <a:t> </a:t>
            </a:r>
            <a:r>
              <a:rPr lang="cs-CZ" sz="1050" dirty="0" err="1" smtClean="0"/>
              <a:t>Cancer</a:t>
            </a:r>
            <a:r>
              <a:rPr lang="cs-CZ" sz="1050" dirty="0" smtClean="0"/>
              <a:t> </a:t>
            </a:r>
            <a:r>
              <a:rPr lang="cs-CZ" sz="1050" dirty="0" err="1" smtClean="0"/>
              <a:t>Therapeutics</a:t>
            </a:r>
            <a:r>
              <a:rPr lang="cs-CZ" sz="1050" dirty="0" smtClean="0"/>
              <a:t>, 3(4):481-8.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1096</TotalTime>
  <Words>645</Words>
  <Application>Microsoft Office PowerPoint</Application>
  <PresentationFormat>Předvádění na obrazovce (4:3)</PresentationFormat>
  <Paragraphs>86</Paragraphs>
  <Slides>13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Shluk</vt:lpstr>
      <vt:lpstr>Aplikace fluorescence v in vivo zobrazovacích metodách</vt:lpstr>
      <vt:lpstr>In vivo fluorescence</vt:lpstr>
      <vt:lpstr>IVIS Spectrum Preclinical In Vivo Imaging System</vt:lpstr>
      <vt:lpstr>Epi-illumination</vt:lpstr>
      <vt:lpstr>Transillumination</vt:lpstr>
      <vt:lpstr>Zobrazovací sondy</vt:lpstr>
      <vt:lpstr>Necílené sondy</vt:lpstr>
      <vt:lpstr>Aktivované sondy</vt:lpstr>
      <vt:lpstr>Aktivované sondy</vt:lpstr>
      <vt:lpstr>Fluorescentní proteiny v blízké infračervené oblasti</vt:lpstr>
      <vt:lpstr>Zdroje</vt:lpstr>
      <vt:lpstr>Zdroje obrázků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fluorescence v in vivo zobrazovacích metodách</dc:title>
  <dc:creator>Sara</dc:creator>
  <cp:lastModifiedBy>Sara</cp:lastModifiedBy>
  <cp:revision>114</cp:revision>
  <dcterms:created xsi:type="dcterms:W3CDTF">2015-11-23T13:07:50Z</dcterms:created>
  <dcterms:modified xsi:type="dcterms:W3CDTF">2015-12-08T11:37:16Z</dcterms:modified>
</cp:coreProperties>
</file>