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57" r:id="rId4"/>
    <p:sldId id="258" r:id="rId5"/>
    <p:sldId id="268" r:id="rId6"/>
    <p:sldId id="259" r:id="rId7"/>
    <p:sldId id="260" r:id="rId8"/>
    <p:sldId id="270" r:id="rId9"/>
    <p:sldId id="267" r:id="rId10"/>
    <p:sldId id="261" r:id="rId11"/>
    <p:sldId id="262" r:id="rId12"/>
    <p:sldId id="265" r:id="rId13"/>
    <p:sldId id="266" r:id="rId14"/>
    <p:sldId id="263" r:id="rId1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Štýl s motívom 2 - zvýrazneni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Svetlý štýl 3 - zvýrazneni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Štýl s motívom 1 - zvýrazneni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E25E649-3F16-4E02-A733-19D2CDBF48F0}" styleName="Stredný štýl 3 - zvýrazneni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636" y="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ĺžni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Zaoblený obdĺžni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19" name="Zástupný symbol dátumu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BF0F03-29BC-4166-A8C8-08AB69981B8C}" type="datetimeFigureOut">
              <a:rPr lang="sk-SK" smtClean="0"/>
              <a:pPr/>
              <a:t>15. 12. 2015</a:t>
            </a:fld>
            <a:endParaRPr lang="sk-SK" dirty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 dirty="0"/>
          </a:p>
        </p:txBody>
      </p:sp>
      <p:sp>
        <p:nvSpPr>
          <p:cNvPr id="11" name="Zástupný symbol čísla snímky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66942F-FC76-4AD9-AC5B-C20A554FC6FD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BF0F03-29BC-4166-A8C8-08AB69981B8C}" type="datetimeFigureOut">
              <a:rPr lang="sk-SK" smtClean="0"/>
              <a:pPr/>
              <a:t>15. 12. 2015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66942F-FC76-4AD9-AC5B-C20A554FC6FD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BF0F03-29BC-4166-A8C8-08AB69981B8C}" type="datetimeFigureOut">
              <a:rPr lang="sk-SK" smtClean="0"/>
              <a:pPr/>
              <a:t>15. 12. 2015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66942F-FC76-4AD9-AC5B-C20A554FC6FD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BF0F03-29BC-4166-A8C8-08AB69981B8C}" type="datetimeFigureOut">
              <a:rPr lang="sk-SK" smtClean="0"/>
              <a:pPr/>
              <a:t>15. 12. 2015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66942F-FC76-4AD9-AC5B-C20A554FC6FD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ĺžni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Zaoblený obdĺžni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BF0F03-29BC-4166-A8C8-08AB69981B8C}" type="datetimeFigureOut">
              <a:rPr lang="sk-SK" smtClean="0"/>
              <a:pPr/>
              <a:t>15. 12. 2015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66942F-FC76-4AD9-AC5B-C20A554FC6FD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BF0F03-29BC-4166-A8C8-08AB69981B8C}" type="datetimeFigureOut">
              <a:rPr lang="sk-SK" smtClean="0"/>
              <a:pPr/>
              <a:t>15. 12. 2015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66942F-FC76-4AD9-AC5B-C20A554FC6FD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BF0F03-29BC-4166-A8C8-08AB69981B8C}" type="datetimeFigureOut">
              <a:rPr lang="sk-SK" smtClean="0"/>
              <a:pPr/>
              <a:t>15. 12. 2015</a:t>
            </a:fld>
            <a:endParaRPr lang="sk-SK" dirty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 dirty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66942F-FC76-4AD9-AC5B-C20A554FC6FD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BF0F03-29BC-4166-A8C8-08AB69981B8C}" type="datetimeFigureOut">
              <a:rPr lang="sk-SK" smtClean="0"/>
              <a:pPr/>
              <a:t>15. 12. 2015</a:t>
            </a:fld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66942F-FC76-4AD9-AC5B-C20A554FC6FD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ĺžni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BF0F03-29BC-4166-A8C8-08AB69981B8C}" type="datetimeFigureOut">
              <a:rPr lang="sk-SK" smtClean="0"/>
              <a:pPr/>
              <a:t>15. 12. 2015</a:t>
            </a:fld>
            <a:endParaRPr lang="sk-SK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66942F-FC76-4AD9-AC5B-C20A554FC6FD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BF0F03-29BC-4166-A8C8-08AB69981B8C}" type="datetimeFigureOut">
              <a:rPr lang="sk-SK" smtClean="0"/>
              <a:pPr/>
              <a:t>15. 12. 2015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66942F-FC76-4AD9-AC5B-C20A554FC6FD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ĺžni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Obdĺžnik s jedným zaobleným roho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BF0F03-29BC-4166-A8C8-08AB69981B8C}" type="datetimeFigureOut">
              <a:rPr lang="sk-SK" smtClean="0"/>
              <a:pPr/>
              <a:t>15. 12. 2015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66942F-FC76-4AD9-AC5B-C20A554FC6FD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dirty="0" smtClean="0"/>
              <a:t>Ak chcete pridať obrázok, kliknite na ikonu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ĺžni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Zaoblený obdĺžni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Zástupný symbol nadpisu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3BF0F03-29BC-4166-A8C8-08AB69981B8C}" type="datetimeFigureOut">
              <a:rPr lang="sk-SK" smtClean="0"/>
              <a:pPr/>
              <a:t>15. 12. 2015</a:t>
            </a:fld>
            <a:endParaRPr lang="sk-SK" dirty="0"/>
          </a:p>
        </p:txBody>
      </p:sp>
      <p:sp>
        <p:nvSpPr>
          <p:cNvPr id="18" name="Zástupný symbol päty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F66942F-FC76-4AD9-AC5B-C20A554FC6FD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kyowa-kirin.co.jp/antibody/english/img/about/production_illust.jpg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MONOKLONÁLNE PROTILÁTKY V ANALYTICKEJ CYTOMETRII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5517232"/>
            <a:ext cx="7772400" cy="914400"/>
          </a:xfrm>
        </p:spPr>
        <p:txBody>
          <a:bodyPr/>
          <a:lstStyle/>
          <a:p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Dominika </a:t>
            </a:r>
            <a:r>
              <a:rPr lang="sk-SK" b="1" dirty="0" err="1" smtClean="0">
                <a:latin typeface="Times New Roman" pitchFamily="18" charset="0"/>
                <a:cs typeface="Times New Roman" pitchFamily="18" charset="0"/>
              </a:rPr>
              <a:t>Melničuková</a:t>
            </a:r>
            <a:endParaRPr lang="sk-SK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408622</a:t>
            </a:r>
            <a:endParaRPr lang="sk-SK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183880" cy="1008112"/>
          </a:xfrm>
        </p:spPr>
        <p:txBody>
          <a:bodyPr>
            <a:normAutofit/>
          </a:bodyPr>
          <a:lstStyle/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Optimalizácia- Koncentrácia protilátok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412776"/>
            <a:ext cx="8183880" cy="4475984"/>
          </a:xfrm>
        </p:spPr>
        <p:txBody>
          <a:bodyPr>
            <a:normAutofit/>
          </a:bodyPr>
          <a:lstStyle/>
          <a:p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Prečo </a:t>
            </a:r>
            <a:r>
              <a:rPr lang="sk-SK" b="1" dirty="0" err="1" smtClean="0">
                <a:latin typeface="Times New Roman" pitchFamily="18" charset="0"/>
                <a:cs typeface="Times New Roman" pitchFamily="18" charset="0"/>
              </a:rPr>
              <a:t>titrujeme</a:t>
            </a: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 lvl="1">
              <a:buFont typeface="Arial" pitchFamily="34" charset="0"/>
              <a:buChar char="•"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Pre optimalizáciu signálu, dosiahnutie celkového nasýtenia, minimalizovanie signálu pozadia a pre zachovanie reagencie (šetrenie peňazí </a:t>
            </a:r>
            <a:r>
              <a:rPr lang="sk-SK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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lvl="1">
              <a:buFont typeface="Arial" pitchFamily="34" charset="0"/>
              <a:buChar char="•"/>
            </a:pPr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Väčšinou udávaná výrobcom. ALE!</a:t>
            </a:r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Príklad titračného experimentu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5" name="Picture 3" descr="titration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548680"/>
            <a:ext cx="5825216" cy="2030735"/>
          </a:xfrm>
          <a:prstGeom prst="rect">
            <a:avLst/>
          </a:prstGeom>
          <a:noFill/>
        </p:spPr>
      </p:pic>
      <p:sp>
        <p:nvSpPr>
          <p:cNvPr id="6" name="Obdĺžnik 5"/>
          <p:cNvSpPr/>
          <p:nvPr/>
        </p:nvSpPr>
        <p:spPr>
          <a:xfrm>
            <a:off x="539552" y="2636912"/>
            <a:ext cx="655272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100" dirty="0" smtClean="0"/>
              <a:t>http://bitesizebio.s3.amazonaws.com/wp-content/uploads/2014/12/titration11.jpg</a:t>
            </a:r>
            <a:endParaRPr lang="sk-SK" sz="1100" dirty="0"/>
          </a:p>
        </p:txBody>
      </p:sp>
      <p:pic>
        <p:nvPicPr>
          <p:cNvPr id="18437" name="Picture 5" descr="http://bitesizebio.s3.amazonaws.com/wp-content/uploads/2014/12/titration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2924944"/>
            <a:ext cx="4886325" cy="800100"/>
          </a:xfrm>
          <a:prstGeom prst="rect">
            <a:avLst/>
          </a:prstGeom>
          <a:noFill/>
        </p:spPr>
      </p:pic>
      <p:sp>
        <p:nvSpPr>
          <p:cNvPr id="8" name="Obdĺžnik 7"/>
          <p:cNvSpPr/>
          <p:nvPr/>
        </p:nvSpPr>
        <p:spPr>
          <a:xfrm>
            <a:off x="3779912" y="3717032"/>
            <a:ext cx="511256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100" dirty="0" smtClean="0"/>
              <a:t>http://bitesizebio.s3.amazonaws.com/wp-content/uploads/2014/12/titration2.jpg</a:t>
            </a:r>
            <a:endParaRPr lang="sk-SK" sz="1100" dirty="0"/>
          </a:p>
        </p:txBody>
      </p:sp>
      <p:pic>
        <p:nvPicPr>
          <p:cNvPr id="18439" name="Picture 7" descr="http://bitesizebio.s3.amazonaws.com/wp-content/uploads/2014/12/titration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4799" y="3140968"/>
            <a:ext cx="2976329" cy="2232248"/>
          </a:xfrm>
          <a:prstGeom prst="rect">
            <a:avLst/>
          </a:prstGeom>
          <a:noFill/>
        </p:spPr>
      </p:pic>
      <p:sp>
        <p:nvSpPr>
          <p:cNvPr id="10" name="Obdĺžnik 9"/>
          <p:cNvSpPr/>
          <p:nvPr/>
        </p:nvSpPr>
        <p:spPr>
          <a:xfrm>
            <a:off x="3635896" y="4797152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k-SK" sz="1100" dirty="0" smtClean="0"/>
              <a:t>http://bitesizebio.s3.amazonaws.com/wp-content/uploads/2014/12/titration3.jpg</a:t>
            </a:r>
            <a:endParaRPr lang="sk-SK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720080"/>
          </a:xfrm>
        </p:spPr>
        <p:txBody>
          <a:bodyPr/>
          <a:lstStyle/>
          <a:p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Izotypová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kontrola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484784"/>
            <a:ext cx="8183880" cy="4403976"/>
          </a:xfrm>
        </p:spPr>
        <p:txBody>
          <a:bodyPr>
            <a:normAutofit/>
          </a:bodyPr>
          <a:lstStyle/>
          <a:p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Prečo? </a:t>
            </a:r>
          </a:p>
          <a:p>
            <a:pPr lvl="1">
              <a:buFont typeface="Arial" pitchFamily="34" charset="0"/>
              <a:buChar char="•"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Potvrdenie špecifickosti primárnej väzby protilátky.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Vylúč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enie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nešpecifické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ho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naviazani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receptora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alebo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ej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bunkov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ej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proteínov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ej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interakcie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Mala by zodpovedať charakteristikám primárnej protilátky : </a:t>
            </a:r>
          </a:p>
          <a:p>
            <a:pPr lvl="1"/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Hostiteľský druh </a:t>
            </a:r>
          </a:p>
          <a:p>
            <a:pPr lvl="1"/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Izotypová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forma </a:t>
            </a:r>
          </a:p>
          <a:p>
            <a:pPr lvl="1"/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Forma konjugácie</a:t>
            </a:r>
          </a:p>
          <a:p>
            <a:pPr lvl="1"/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Je namierená proti antigénu, ktorý sa v bunke nenachádza. </a:t>
            </a:r>
          </a:p>
          <a:p>
            <a:pPr lvl="1">
              <a:buFont typeface="Arial" pitchFamily="34" charset="0"/>
              <a:buChar char="•"/>
            </a:pPr>
            <a:endParaRPr lang="sk-SK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static.enzolifesciences.com/fileadmin/files/image/SAB-600FI_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1628800"/>
            <a:ext cx="4032448" cy="3237609"/>
          </a:xfrm>
          <a:prstGeom prst="rect">
            <a:avLst/>
          </a:prstGeom>
          <a:noFill/>
        </p:spPr>
      </p:pic>
      <p:sp>
        <p:nvSpPr>
          <p:cNvPr id="5" name="Obdĺžnik 4"/>
          <p:cNvSpPr/>
          <p:nvPr/>
        </p:nvSpPr>
        <p:spPr>
          <a:xfrm>
            <a:off x="3707904" y="4941168"/>
            <a:ext cx="305983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100" dirty="0" smtClean="0"/>
              <a:t>http://static.enzolifesciences.com/fileadmin/files/image/SAB-600FI_FC.jpg</a:t>
            </a:r>
            <a:endParaRPr lang="sk-SK" sz="1100" dirty="0"/>
          </a:p>
        </p:txBody>
      </p:sp>
      <p:sp>
        <p:nvSpPr>
          <p:cNvPr id="8" name="Zástupný symbol obsahu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Negatívna kontrola/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Kontrola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autofluorescencie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pozadia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183880" cy="1051560"/>
          </a:xfrm>
        </p:spPr>
        <p:txBody>
          <a:bodyPr/>
          <a:lstStyle/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Ďakujem za pozornosť!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epitope (antigen) : paratope (antibody) v-day card: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1412776"/>
            <a:ext cx="4258444" cy="42584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183880" cy="1051560"/>
          </a:xfrm>
        </p:spPr>
        <p:txBody>
          <a:bodyPr/>
          <a:lstStyle/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História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700808"/>
            <a:ext cx="5112568" cy="4187952"/>
          </a:xfrm>
        </p:spPr>
        <p:txBody>
          <a:bodyPr/>
          <a:lstStyle/>
          <a:p>
            <a:r>
              <a:rPr lang="de-DE" b="1" dirty="0" smtClean="0">
                <a:latin typeface="Times New Roman" pitchFamily="18" charset="0"/>
                <a:cs typeface="Times New Roman" pitchFamily="18" charset="0"/>
              </a:rPr>
              <a:t>Leonard Arthur "Len" </a:t>
            </a:r>
            <a:r>
              <a:rPr lang="de-DE" b="1" dirty="0" err="1" smtClean="0">
                <a:latin typeface="Times New Roman" pitchFamily="18" charset="0"/>
                <a:cs typeface="Times New Roman" pitchFamily="18" charset="0"/>
              </a:rPr>
              <a:t>Herzenberg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	(5.11.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1931 – 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27.10.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2013)</a:t>
            </a:r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FACS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	(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fluorescence-activated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cell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sorting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sk-SK" dirty="0"/>
          </a:p>
        </p:txBody>
      </p:sp>
      <p:pic>
        <p:nvPicPr>
          <p:cNvPr id="4" name="Picture 2" descr="https://upload.wikimedia.org/wikipedia/en/thumb/8/8e/LenHerzenberg.jpg/220px-LenHerzenber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1988840"/>
            <a:ext cx="2821133" cy="1872208"/>
          </a:xfrm>
          <a:prstGeom prst="rect">
            <a:avLst/>
          </a:prstGeom>
          <a:noFill/>
        </p:spPr>
      </p:pic>
      <p:sp>
        <p:nvSpPr>
          <p:cNvPr id="5" name="Obdĺžnik 4"/>
          <p:cNvSpPr/>
          <p:nvPr/>
        </p:nvSpPr>
        <p:spPr>
          <a:xfrm>
            <a:off x="5580112" y="3933056"/>
            <a:ext cx="29523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200" dirty="0" smtClean="0"/>
              <a:t>https://upload.wikimedia.org/wikipedia/en/thumb/8/8e/LenHerzenberg.jpg/220px-LenHerzenberg.jpg</a:t>
            </a:r>
            <a:endParaRPr lang="sk-SK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183880" cy="1051560"/>
          </a:xfrm>
        </p:spPr>
        <p:txBody>
          <a:bodyPr/>
          <a:lstStyle/>
          <a:p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Monoklonálne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protilátky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23528" y="1484784"/>
            <a:ext cx="7776864" cy="2664296"/>
          </a:xfrm>
        </p:spPr>
        <p:txBody>
          <a:bodyPr>
            <a:normAutofit/>
          </a:bodyPr>
          <a:lstStyle/>
          <a:p>
            <a:r>
              <a:rPr lang="sk-SK" sz="2400" b="1" dirty="0" err="1" smtClean="0">
                <a:latin typeface="Times New Roman" pitchFamily="18" charset="0"/>
                <a:cs typeface="Times New Roman" pitchFamily="18" charset="0"/>
              </a:rPr>
              <a:t>Monoklonálna</a:t>
            </a:r>
            <a:r>
              <a:rPr lang="sk-SK" sz="2400" b="1" dirty="0" smtClean="0">
                <a:latin typeface="Times New Roman" pitchFamily="18" charset="0"/>
                <a:cs typeface="Times New Roman" pitchFamily="18" charset="0"/>
              </a:rPr>
              <a:t> protilátka </a:t>
            </a: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sk-SK" sz="2400" dirty="0" err="1" smtClean="0">
                <a:latin typeface="Times New Roman" pitchFamily="18" charset="0"/>
                <a:cs typeface="Times New Roman" pitchFamily="18" charset="0"/>
              </a:rPr>
              <a:t>imunoglobulín</a:t>
            </a: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) je protilátka získaná z </a:t>
            </a:r>
            <a:r>
              <a:rPr lang="sk-SK" sz="2400" dirty="0" err="1" smtClean="0">
                <a:latin typeface="Times New Roman" pitchFamily="18" charset="0"/>
                <a:cs typeface="Times New Roman" pitchFamily="18" charset="0"/>
              </a:rPr>
              <a:t>klonálnej</a:t>
            </a: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 populácie jednej plazmatickej bunky (</a:t>
            </a:r>
            <a:r>
              <a:rPr lang="sk-SK" sz="2400" dirty="0" err="1" smtClean="0">
                <a:latin typeface="Times New Roman" pitchFamily="18" charset="0"/>
                <a:cs typeface="Times New Roman" pitchFamily="18" charset="0"/>
              </a:rPr>
              <a:t>B-lymfocytu</a:t>
            </a: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sk-SK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s://upload.wikimedia.org/wikipedia/commons/thumb/2/2d/Antibody.svg/255px-Antibody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852936"/>
            <a:ext cx="1924819" cy="2717392"/>
          </a:xfrm>
          <a:prstGeom prst="rect">
            <a:avLst/>
          </a:prstGeom>
          <a:noFill/>
        </p:spPr>
      </p:pic>
      <p:sp>
        <p:nvSpPr>
          <p:cNvPr id="6" name="Obdĺžnik 5"/>
          <p:cNvSpPr/>
          <p:nvPr/>
        </p:nvSpPr>
        <p:spPr>
          <a:xfrm>
            <a:off x="395536" y="5589240"/>
            <a:ext cx="291581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100" dirty="0" smtClean="0"/>
              <a:t>https://en.wikipedia.org/wiki/Antibody#/media/File:Antibody.svg</a:t>
            </a:r>
            <a:endParaRPr lang="sk-SK" sz="1100" dirty="0"/>
          </a:p>
        </p:txBody>
      </p:sp>
      <p:pic>
        <p:nvPicPr>
          <p:cNvPr id="7" name="Picture 1" descr="C:\Users\Dominika\Desktop\production_illus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2996952"/>
            <a:ext cx="4744813" cy="2591544"/>
          </a:xfrm>
          <a:prstGeom prst="rect">
            <a:avLst/>
          </a:prstGeom>
          <a:noFill/>
        </p:spPr>
      </p:pic>
      <p:sp>
        <p:nvSpPr>
          <p:cNvPr id="8" name="Obdĺžnik 7"/>
          <p:cNvSpPr/>
          <p:nvPr/>
        </p:nvSpPr>
        <p:spPr>
          <a:xfrm>
            <a:off x="3635896" y="5589240"/>
            <a:ext cx="504056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100" dirty="0" smtClean="0">
                <a:hlinkClick r:id="rId4"/>
              </a:rPr>
              <a:t>http://www.kyowa-kirin.co.jp/antibody/english/img/about/production_illust.jpg</a:t>
            </a:r>
            <a:r>
              <a:rPr lang="sk-SK" sz="1100" dirty="0" smtClean="0"/>
              <a:t> (upravené)</a:t>
            </a:r>
            <a:endParaRPr lang="sk-SK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183880" cy="792088"/>
          </a:xfrm>
        </p:spPr>
        <p:txBody>
          <a:bodyPr>
            <a:normAutofit/>
          </a:bodyPr>
          <a:lstStyle/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Protilátky a analytická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cytometria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484784"/>
            <a:ext cx="8183880" cy="4187952"/>
          </a:xfrm>
        </p:spPr>
        <p:txBody>
          <a:bodyPr>
            <a:normAutofit lnSpcReduction="10000"/>
          </a:bodyPr>
          <a:lstStyle/>
          <a:p>
            <a:r>
              <a:rPr lang="sk-SK" b="1" dirty="0" err="1" smtClean="0">
                <a:latin typeface="Times New Roman" pitchFamily="18" charset="0"/>
                <a:cs typeface="Times New Roman" pitchFamily="18" charset="0"/>
              </a:rPr>
              <a:t>Imunofenotypizácia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Najčastejšie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IgG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(IgG1, IgG2a, IgG2b)</a:t>
            </a:r>
          </a:p>
          <a:p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Využívajú sa </a:t>
            </a: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fluorescenčne značené protilátky.</a:t>
            </a:r>
          </a:p>
          <a:p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Metóda voľby pre </a:t>
            </a: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identifikáciu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triedenie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bunkových komplexov.</a:t>
            </a:r>
          </a:p>
          <a:p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Základný výskum, klinické laboratóriá.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Fluorescenčné značenie protilátok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Lightning-Link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® 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700808"/>
            <a:ext cx="7566506" cy="32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183880" cy="648072"/>
          </a:xfrm>
        </p:spPr>
        <p:txBody>
          <a:bodyPr/>
          <a:lstStyle/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Príprava vzoriek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980728"/>
            <a:ext cx="8183880" cy="4403976"/>
          </a:xfrm>
        </p:spPr>
        <p:txBody>
          <a:bodyPr/>
          <a:lstStyle/>
          <a:p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Potreba </a:t>
            </a:r>
            <a:r>
              <a:rPr lang="sk-SK" sz="2400" b="1" dirty="0" smtClean="0">
                <a:latin typeface="Times New Roman" pitchFamily="18" charset="0"/>
                <a:cs typeface="Times New Roman" pitchFamily="18" charset="0"/>
              </a:rPr>
              <a:t>suspenzie</a:t>
            </a: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 jednotlivých buniek</a:t>
            </a:r>
          </a:p>
          <a:p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Značenie </a:t>
            </a:r>
            <a:r>
              <a:rPr lang="sk-SK" sz="2400" b="1" dirty="0" smtClean="0">
                <a:latin typeface="Times New Roman" pitchFamily="18" charset="0"/>
                <a:cs typeface="Times New Roman" pitchFamily="18" charset="0"/>
              </a:rPr>
              <a:t>povrchových antigénov </a:t>
            </a: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- inkubácia s protilátkami</a:t>
            </a:r>
          </a:p>
          <a:p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Značenie </a:t>
            </a:r>
            <a:r>
              <a:rPr lang="sk-SK" sz="2400" b="1" dirty="0" smtClean="0">
                <a:latin typeface="Times New Roman" pitchFamily="18" charset="0"/>
                <a:cs typeface="Times New Roman" pitchFamily="18" charset="0"/>
              </a:rPr>
              <a:t>intracelulárnych antigénov </a:t>
            </a: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- fixácia a </a:t>
            </a:r>
            <a:r>
              <a:rPr lang="sk-SK" sz="2400" dirty="0" err="1" smtClean="0">
                <a:latin typeface="Times New Roman" pitchFamily="18" charset="0"/>
                <a:cs typeface="Times New Roman" pitchFamily="18" charset="0"/>
              </a:rPr>
              <a:t>permeabilizácia</a:t>
            </a: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 (neexistuje žiadny štandardný postup). </a:t>
            </a:r>
          </a:p>
          <a:p>
            <a:endParaRPr lang="sk-SK" dirty="0"/>
          </a:p>
        </p:txBody>
      </p:sp>
      <p:graphicFrame>
        <p:nvGraphicFramePr>
          <p:cNvPr id="4" name="Tabuľka 3"/>
          <p:cNvGraphicFramePr>
            <a:graphicFrameLocks noGrp="1"/>
          </p:cNvGraphicFramePr>
          <p:nvPr/>
        </p:nvGraphicFramePr>
        <p:xfrm>
          <a:off x="2987824" y="2996952"/>
          <a:ext cx="4871864" cy="228600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633029"/>
                <a:gridCol w="4238835"/>
              </a:tblGrid>
              <a:tr h="298826">
                <a:tc>
                  <a:txBody>
                    <a:bodyPr/>
                    <a:lstStyle/>
                    <a:p>
                      <a:r>
                        <a:rPr lang="sk-SK" b="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sk-SK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sk-SK" sz="1800" b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Fixácia v 70% etanole pri 0°C</a:t>
                      </a:r>
                      <a:endParaRPr lang="sk-SK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8826">
                <a:tc>
                  <a:txBody>
                    <a:bodyPr/>
                    <a:lstStyle/>
                    <a:p>
                      <a:r>
                        <a:rPr lang="sk-SK" b="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sk-SK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sk-SK" sz="1800" b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Fixácia v</a:t>
                      </a:r>
                      <a:r>
                        <a:rPr kumimoji="0" lang="sk-SK" sz="1800" b="0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sk-SK" sz="1800" b="0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metanole</a:t>
                      </a:r>
                      <a:r>
                        <a:rPr kumimoji="0" lang="sk-SK" sz="1800" b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pri -80°C</a:t>
                      </a:r>
                      <a:endParaRPr lang="sk-SK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22946">
                <a:tc>
                  <a:txBody>
                    <a:bodyPr/>
                    <a:lstStyle/>
                    <a:p>
                      <a:r>
                        <a:rPr lang="sk-SK" dirty="0" smtClean="0"/>
                        <a:t>3.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sk-SK" sz="180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Fixácia v  1% formaldehyde v 0°C </a:t>
                      </a:r>
                      <a:r>
                        <a:rPr kumimoji="0" lang="sk-SK" sz="1800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následovaná</a:t>
                      </a:r>
                      <a:r>
                        <a:rPr kumimoji="0" lang="sk-SK" sz="180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sk-SK" sz="1800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metanolom</a:t>
                      </a:r>
                      <a:r>
                        <a:rPr kumimoji="0" lang="sk-SK" sz="180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pri -20°C.</a:t>
                      </a:r>
                      <a:endParaRPr lang="sk-SK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47066">
                <a:tc>
                  <a:txBody>
                    <a:bodyPr/>
                    <a:lstStyle/>
                    <a:p>
                      <a:r>
                        <a:rPr lang="sk-SK" dirty="0" smtClean="0"/>
                        <a:t>4.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sk-SK" sz="180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Fixácia v  1% formaldehyde súčasne s </a:t>
                      </a:r>
                      <a:r>
                        <a:rPr kumimoji="0" lang="sk-SK" sz="1800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deregentom</a:t>
                      </a:r>
                      <a:r>
                        <a:rPr kumimoji="0" lang="sk-SK" sz="180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pri 0°C s alebo bez čiastočnej fixácie v </a:t>
                      </a:r>
                      <a:r>
                        <a:rPr kumimoji="0" lang="sk-SK" sz="1800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metanole</a:t>
                      </a:r>
                      <a:r>
                        <a:rPr kumimoji="0" lang="sk-SK" sz="180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sk-SK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183880" cy="792088"/>
          </a:xfrm>
        </p:spPr>
        <p:txBody>
          <a:bodyPr>
            <a:normAutofit/>
          </a:bodyPr>
          <a:lstStyle/>
          <a:p>
            <a:r>
              <a:rPr lang="sk-SK" dirty="0" smtClean="0"/>
              <a:t>Značenie buniek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700808"/>
            <a:ext cx="7992888" cy="4187952"/>
          </a:xfrm>
        </p:spPr>
        <p:txBody>
          <a:bodyPr>
            <a:normAutofit/>
          </a:bodyPr>
          <a:lstStyle/>
          <a:p>
            <a:r>
              <a:rPr lang="sk-SK" sz="2400" b="1" dirty="0" smtClean="0">
                <a:latin typeface="Times New Roman" pitchFamily="18" charset="0"/>
                <a:cs typeface="Times New Roman" pitchFamily="18" charset="0"/>
              </a:rPr>
              <a:t>Priame značenie </a:t>
            </a: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využíva jednu protilátku na značenie cieľa (primárna protilátka). Protilátka je priamo </a:t>
            </a:r>
            <a:r>
              <a:rPr lang="sk-SK" sz="2400" dirty="0" err="1" smtClean="0">
                <a:latin typeface="Times New Roman" pitchFamily="18" charset="0"/>
                <a:cs typeface="Times New Roman" pitchFamily="18" charset="0"/>
              </a:rPr>
              <a:t>konjugovaná</a:t>
            </a: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sk-SK" sz="2400" dirty="0" err="1" smtClean="0">
                <a:latin typeface="Times New Roman" pitchFamily="18" charset="0"/>
                <a:cs typeface="Times New Roman" pitchFamily="18" charset="0"/>
              </a:rPr>
              <a:t>fluoroforom</a:t>
            </a: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k-SK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sz="2400" b="1" dirty="0" smtClean="0">
                <a:latin typeface="Times New Roman" pitchFamily="18" charset="0"/>
                <a:cs typeface="Times New Roman" pitchFamily="18" charset="0"/>
              </a:rPr>
              <a:t>Nepriame značenie</a:t>
            </a: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 využíva </a:t>
            </a: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dve </a:t>
            </a: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protilátky. Primárnu </a:t>
            </a:r>
            <a:r>
              <a:rPr lang="sk-SK" sz="2400" dirty="0" err="1" smtClean="0">
                <a:latin typeface="Times New Roman" pitchFamily="18" charset="0"/>
                <a:cs typeface="Times New Roman" pitchFamily="18" charset="0"/>
              </a:rPr>
              <a:t>nekonjugovanú</a:t>
            </a: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 a sekundárnu </a:t>
            </a:r>
            <a:r>
              <a:rPr lang="sk-SK" sz="2400" dirty="0" err="1" smtClean="0">
                <a:latin typeface="Times New Roman" pitchFamily="18" charset="0"/>
                <a:cs typeface="Times New Roman" pitchFamily="18" charset="0"/>
              </a:rPr>
              <a:t>konjugovanú</a:t>
            </a: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sk-SK" sz="2400" dirty="0" err="1" smtClean="0">
                <a:latin typeface="Times New Roman" pitchFamily="18" charset="0"/>
                <a:cs typeface="Times New Roman" pitchFamily="18" charset="0"/>
              </a:rPr>
              <a:t>fluoroforom</a:t>
            </a: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, ktorá sa viaže na primárnu protilátku. </a:t>
            </a:r>
            <a:endParaRPr lang="sk-SK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http://a.static-abcam.com/CmsMedia/Media/direct-vs-indirect-immunofluorescen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4149080"/>
            <a:ext cx="4495800" cy="1905000"/>
          </a:xfrm>
          <a:prstGeom prst="rect">
            <a:avLst/>
          </a:prstGeom>
          <a:noFill/>
        </p:spPr>
      </p:pic>
      <p:sp>
        <p:nvSpPr>
          <p:cNvPr id="7" name="Obdĺžnik 6"/>
          <p:cNvSpPr/>
          <p:nvPr/>
        </p:nvSpPr>
        <p:spPr>
          <a:xfrm>
            <a:off x="3995936" y="5949280"/>
            <a:ext cx="4572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100" dirty="0" smtClean="0"/>
              <a:t>http://www.abcam.com/secondary-antibodies/direct-vs-indirect-immunofluorescence</a:t>
            </a:r>
            <a:endParaRPr lang="sk-SK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Čo sa používa?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Priame značenie 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monoklonálna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protilátka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konjugovaná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fluoroforom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Nepriame značenie 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polyvalentná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(viac strán na primárnej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) alebo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monoklonálna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protilátka, špecifická pre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Ig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typ primárnej protilátky.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Protein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A,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biotin-avidin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6" name="Picture 2" descr="https://www.thermofisher.com/content/dam/LifeTech/Images/integration/avidin-biotin-complex-alo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3356992"/>
            <a:ext cx="3969643" cy="2424413"/>
          </a:xfrm>
          <a:prstGeom prst="rect">
            <a:avLst/>
          </a:prstGeom>
          <a:noFill/>
        </p:spPr>
      </p:pic>
      <p:sp>
        <p:nvSpPr>
          <p:cNvPr id="5" name="Obdĺžnik 4"/>
          <p:cNvSpPr/>
          <p:nvPr/>
        </p:nvSpPr>
        <p:spPr>
          <a:xfrm>
            <a:off x="4067944" y="5733256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k-SK" sz="1100" dirty="0" smtClean="0"/>
              <a:t>https://www.thermofisher.com/content/dam/LifeTech/Images/integration/avidin-biotin-complex-alone.jpg</a:t>
            </a:r>
            <a:endParaRPr lang="sk-SK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Obe metódy majú svoje výhody a nevýhody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</p:nvPr>
        </p:nvGraphicFramePr>
        <p:xfrm>
          <a:off x="467544" y="692695"/>
          <a:ext cx="8183560" cy="4033339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022945"/>
                <a:gridCol w="1022945"/>
                <a:gridCol w="1022945"/>
                <a:gridCol w="1022945"/>
                <a:gridCol w="1022945"/>
                <a:gridCol w="1022945"/>
                <a:gridCol w="1022945"/>
                <a:gridCol w="1022945"/>
              </a:tblGrid>
              <a:tr h="1386789">
                <a:tc>
                  <a:txBody>
                    <a:bodyPr/>
                    <a:lstStyle/>
                    <a:p>
                      <a:endParaRPr lang="sk-SK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Čas</a:t>
                      </a:r>
                      <a:endParaRPr lang="sk-SK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sk-SK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Cena</a:t>
                      </a:r>
                      <a:endParaRPr lang="sk-SK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sk-SK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Komplexnosť</a:t>
                      </a:r>
                      <a:endParaRPr lang="sk-SK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sk-SK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Flexibilita</a:t>
                      </a:r>
                      <a:endParaRPr lang="sk-SK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sk-SK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Citlivosť</a:t>
                      </a:r>
                      <a:endParaRPr lang="sk-SK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sk-SK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Skrížená reaktivita</a:t>
                      </a:r>
                      <a:endParaRPr lang="sk-SK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sk-SK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Pozadie</a:t>
                      </a:r>
                      <a:endParaRPr lang="sk-SK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</a:tr>
              <a:tr h="1323275">
                <a:tc>
                  <a:txBody>
                    <a:bodyPr/>
                    <a:lstStyle/>
                    <a:p>
                      <a:r>
                        <a:rPr lang="sk-SK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Priame</a:t>
                      </a:r>
                      <a:endParaRPr lang="sk-SK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sk-SK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Jeden krok</a:t>
                      </a:r>
                      <a:r>
                        <a:rPr lang="sk-SK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sk-SK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Konj</a:t>
                      </a:r>
                      <a:r>
                        <a:rPr lang="sk-SK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. sú drahšie</a:t>
                      </a:r>
                      <a:endParaRPr lang="sk-SK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Priama met.</a:t>
                      </a:r>
                      <a:endParaRPr lang="sk-SK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Nízka</a:t>
                      </a:r>
                      <a:endParaRPr lang="sk-SK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Slabší signál</a:t>
                      </a:r>
                      <a:endParaRPr lang="sk-SK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Minim</a:t>
                      </a:r>
                      <a:r>
                        <a:rPr lang="sk-SK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sk-SK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Reduk</a:t>
                      </a:r>
                      <a:r>
                        <a:rPr lang="sk-SK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sk-SK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23275">
                <a:tc>
                  <a:txBody>
                    <a:bodyPr/>
                    <a:lstStyle/>
                    <a:p>
                      <a:r>
                        <a:rPr lang="sk-SK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Nepriame</a:t>
                      </a:r>
                      <a:endParaRPr lang="sk-SK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sk-SK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Viac</a:t>
                      </a:r>
                      <a:r>
                        <a:rPr lang="sk-SK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krokov</a:t>
                      </a:r>
                      <a:endParaRPr lang="sk-SK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Relat</a:t>
                      </a:r>
                      <a:r>
                        <a:rPr lang="sk-SK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. lacné</a:t>
                      </a:r>
                      <a:endParaRPr lang="sk-SK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Zložit</a:t>
                      </a:r>
                      <a:r>
                        <a:rPr lang="sk-SK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sk-SK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Vysoká</a:t>
                      </a:r>
                      <a:endParaRPr lang="sk-SK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Zosiln</a:t>
                      </a:r>
                      <a:r>
                        <a:rPr lang="sk-SK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sk-SK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signál</a:t>
                      </a:r>
                      <a:endParaRPr lang="sk-SK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Pravd</a:t>
                      </a:r>
                      <a:r>
                        <a:rPr lang="sk-SK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sk-SK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Zvýš.</a:t>
                      </a:r>
                      <a:endParaRPr lang="sk-SK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Občiansky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1033</TotalTime>
  <Words>388</Words>
  <Application>Microsoft Office PowerPoint</Application>
  <PresentationFormat>Prezentácia na obrazovke (4:3)</PresentationFormat>
  <Paragraphs>92</Paragraphs>
  <Slides>14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5" baseType="lpstr">
      <vt:lpstr>Aspekt</vt:lpstr>
      <vt:lpstr>MONOKLONÁLNE PROTILÁTKY V ANALYTICKEJ CYTOMETRII</vt:lpstr>
      <vt:lpstr>História</vt:lpstr>
      <vt:lpstr>Monoklonálne protilátky</vt:lpstr>
      <vt:lpstr>Protilátky a analytická cytometria</vt:lpstr>
      <vt:lpstr>Fluorescenčné značenie protilátok</vt:lpstr>
      <vt:lpstr>Príprava vzoriek</vt:lpstr>
      <vt:lpstr>Značenie buniek</vt:lpstr>
      <vt:lpstr>Čo sa používa?</vt:lpstr>
      <vt:lpstr>Obe metódy majú svoje výhody a nevýhody</vt:lpstr>
      <vt:lpstr>Optimalizácia- Koncentrácia protilátok</vt:lpstr>
      <vt:lpstr>Príklad titračného experimentu</vt:lpstr>
      <vt:lpstr>Izotypová kontrola</vt:lpstr>
      <vt:lpstr>Snímka 13</vt:lpstr>
      <vt:lpstr>Ďakujem za pozornosť!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MONOKLONÁLNE PROTILÁTKY V ANALYTICKEJ CYTOMETRII</dc:title>
  <dc:creator>Dominika</dc:creator>
  <cp:lastModifiedBy>Dominika</cp:lastModifiedBy>
  <cp:revision>9</cp:revision>
  <dcterms:created xsi:type="dcterms:W3CDTF">2015-12-08T21:56:06Z</dcterms:created>
  <dcterms:modified xsi:type="dcterms:W3CDTF">2015-12-15T14:14:33Z</dcterms:modified>
</cp:coreProperties>
</file>