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29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14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70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15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26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683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1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44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4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81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62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16587-D1AE-4754-ABB5-BF290B2AEBE0}" type="datetimeFigureOut">
              <a:rPr lang="cs-CZ" smtClean="0"/>
              <a:t>17.12.2013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46BBC-CEC2-4AB9-8B66-A742AACCB2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00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836712"/>
            <a:ext cx="7272808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cs-CZ" sz="2400" b="1" baseline="30000" dirty="0" smtClean="0">
                <a:solidFill>
                  <a:srgbClr val="FF0000"/>
                </a:solidFill>
              </a:rPr>
              <a:t>232</a:t>
            </a:r>
            <a:r>
              <a:rPr lang="cs-CZ" sz="2400" b="1" dirty="0" smtClean="0">
                <a:solidFill>
                  <a:srgbClr val="FF0000"/>
                </a:solidFill>
              </a:rPr>
              <a:t>Th,  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235</a:t>
            </a:r>
            <a:r>
              <a:rPr lang="cs-CZ" sz="2400" b="1" dirty="0" smtClean="0">
                <a:solidFill>
                  <a:srgbClr val="FF0000"/>
                </a:solidFill>
              </a:rPr>
              <a:t>U,  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238</a:t>
            </a:r>
            <a:r>
              <a:rPr lang="cs-CZ" sz="2400" b="1" dirty="0" smtClean="0">
                <a:solidFill>
                  <a:srgbClr val="FF0000"/>
                </a:solidFill>
              </a:rPr>
              <a:t>U,  </a:t>
            </a:r>
            <a:r>
              <a:rPr lang="cs-CZ" sz="2400" b="1" baseline="30000" dirty="0" smtClean="0">
                <a:solidFill>
                  <a:srgbClr val="FF0000"/>
                </a:solidFill>
              </a:rPr>
              <a:t>244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</a:rPr>
              <a:t>Pu</a:t>
            </a:r>
            <a:r>
              <a:rPr lang="cs-CZ" sz="2400" b="1" dirty="0" smtClean="0">
                <a:solidFill>
                  <a:srgbClr val="FF0000"/>
                </a:solidFill>
              </a:rPr>
              <a:t>(?) – </a:t>
            </a:r>
            <a:r>
              <a:rPr lang="cs-CZ" sz="2400" b="1" dirty="0" smtClean="0">
                <a:solidFill>
                  <a:srgbClr val="0070C0"/>
                </a:solidFill>
              </a:rPr>
              <a:t>dlouhé poločasy přeměny</a:t>
            </a:r>
            <a:endParaRPr lang="cs-CZ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712585"/>
              </p:ext>
            </p:extLst>
          </p:nvPr>
        </p:nvGraphicFramePr>
        <p:xfrm>
          <a:off x="899592" y="1628800"/>
          <a:ext cx="7128792" cy="211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Thorium (1 izotop)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Uran (3 izotopy)</a:t>
                      </a:r>
                      <a:endParaRPr lang="cs-C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Hojný výskyt, ale rozptýlené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baseline="-25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Monazitové písky </a:t>
                      </a:r>
                      <a:r>
                        <a:rPr lang="cs-CZ" dirty="0" smtClean="0"/>
                        <a:t>(fosforečnany kovů vzácných zemin a </a:t>
                      </a:r>
                      <a:r>
                        <a:rPr lang="cs-CZ" dirty="0" err="1" smtClean="0"/>
                        <a:t>Th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Karnotit 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K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(UO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(VO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)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 . 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3H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Uraninit (smolinec) 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O</a:t>
                      </a:r>
                      <a:r>
                        <a:rPr lang="cs-CZ" b="1" baseline="-25000" dirty="0" smtClean="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  <a:p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6"/>
          <p:cNvSpPr txBox="1">
            <a:spLocks noChangeArrowheads="1"/>
          </p:cNvSpPr>
          <p:nvPr/>
        </p:nvSpPr>
        <p:spPr bwMode="auto">
          <a:xfrm>
            <a:off x="2483768" y="0"/>
            <a:ext cx="2799164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Thorium a uran</a:t>
            </a:r>
            <a:endParaRPr lang="cs-CZ" alt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3789040"/>
            <a:ext cx="7128792" cy="292387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Nukleární nestabilita (</a:t>
            </a:r>
            <a:r>
              <a:rPr lang="el-GR" dirty="0" smtClean="0"/>
              <a:t>α</a:t>
            </a:r>
            <a:r>
              <a:rPr lang="cs-CZ" dirty="0" smtClean="0"/>
              <a:t>-zářiče, samovolné štěpení)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V rozptýleném stavu pyroforické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C00000"/>
                </a:solidFill>
              </a:rPr>
              <a:t>Oxidační stavy: </a:t>
            </a:r>
          </a:p>
          <a:p>
            <a:r>
              <a:rPr lang="cs-CZ" dirty="0" smtClean="0"/>
              <a:t>	</a:t>
            </a:r>
            <a:r>
              <a:rPr lang="cs-CZ" sz="2000" b="1" dirty="0" err="1" smtClean="0"/>
              <a:t>Th</a:t>
            </a:r>
            <a:r>
              <a:rPr lang="cs-CZ" sz="2000" b="1" dirty="0" smtClean="0"/>
              <a:t> - </a:t>
            </a:r>
            <a:r>
              <a:rPr lang="cs-CZ" sz="2000" b="1" dirty="0" smtClean="0">
                <a:solidFill>
                  <a:srgbClr val="C00000"/>
                </a:solidFill>
              </a:rPr>
              <a:t>IV</a:t>
            </a:r>
            <a:r>
              <a:rPr lang="cs-CZ" sz="2000" b="1" dirty="0" smtClean="0"/>
              <a:t>,</a:t>
            </a:r>
          </a:p>
          <a:p>
            <a:r>
              <a:rPr lang="cs-CZ" sz="2000" b="1" dirty="0" smtClean="0"/>
              <a:t>	U  - </a:t>
            </a:r>
            <a:r>
              <a:rPr lang="cs-CZ" sz="2000" b="1" dirty="0" smtClean="0">
                <a:solidFill>
                  <a:srgbClr val="C00000"/>
                </a:solidFill>
              </a:rPr>
              <a:t>III, IV, V </a:t>
            </a:r>
            <a:r>
              <a:rPr lang="cs-CZ" sz="2000" b="1" dirty="0" smtClean="0"/>
              <a:t>(v UO</a:t>
            </a:r>
            <a:r>
              <a:rPr lang="cs-CZ" sz="2000" b="1" baseline="-25000" dirty="0" smtClean="0"/>
              <a:t>2</a:t>
            </a:r>
            <a:r>
              <a:rPr lang="cs-CZ" sz="2000" b="1" baseline="30000" dirty="0" smtClean="0"/>
              <a:t>+</a:t>
            </a:r>
            <a:r>
              <a:rPr lang="cs-CZ" sz="2000" b="1" dirty="0" smtClean="0"/>
              <a:t>, </a:t>
            </a:r>
            <a:r>
              <a:rPr lang="cs-CZ" sz="2000" b="1" dirty="0" smtClean="0">
                <a:solidFill>
                  <a:srgbClr val="C00000"/>
                </a:solidFill>
              </a:rPr>
              <a:t>VI</a:t>
            </a:r>
            <a:r>
              <a:rPr lang="cs-CZ" sz="2000" b="1" dirty="0" smtClean="0"/>
              <a:t> v UO</a:t>
            </a:r>
            <a:r>
              <a:rPr lang="cs-CZ" sz="2000" b="1" baseline="-25000" dirty="0" smtClean="0"/>
              <a:t>2</a:t>
            </a:r>
            <a:r>
              <a:rPr lang="cs-CZ" sz="2000" b="1" baseline="30000" dirty="0" smtClean="0"/>
              <a:t>2+</a:t>
            </a:r>
            <a:r>
              <a:rPr lang="cs-CZ" baseline="30000" dirty="0" smtClean="0"/>
              <a:t> </a:t>
            </a:r>
            <a:r>
              <a:rPr lang="cs-CZ" dirty="0" smtClean="0"/>
              <a:t>- </a:t>
            </a:r>
            <a:r>
              <a:rPr lang="cs-CZ" dirty="0" smtClean="0">
                <a:solidFill>
                  <a:srgbClr val="FF0000"/>
                </a:solidFill>
              </a:rPr>
              <a:t>soli jsou žluté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Reagují s většinou nekovů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Relativně odolné vůči působení alkálií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Rozpustné v </a:t>
            </a:r>
            <a:r>
              <a:rPr lang="cs-CZ" dirty="0" err="1" smtClean="0"/>
              <a:t>konc</a:t>
            </a:r>
            <a:r>
              <a:rPr lang="cs-CZ" dirty="0" smtClean="0"/>
              <a:t>. </a:t>
            </a:r>
            <a:r>
              <a:rPr lang="cs-CZ" dirty="0" err="1" smtClean="0"/>
              <a:t>HCl</a:t>
            </a:r>
            <a:r>
              <a:rPr lang="cs-CZ" dirty="0" smtClean="0"/>
              <a:t>, HNO</a:t>
            </a:r>
            <a:r>
              <a:rPr lang="cs-CZ" baseline="-25000" dirty="0" smtClean="0"/>
              <a:t>3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89297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6"/>
          <p:cNvSpPr txBox="1">
            <a:spLocks noChangeArrowheads="1"/>
          </p:cNvSpPr>
          <p:nvPr/>
        </p:nvSpPr>
        <p:spPr bwMode="auto">
          <a:xfrm>
            <a:off x="2771800" y="0"/>
            <a:ext cx="3199915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0000"/>
                </a:solidFill>
              </a:rPr>
              <a:t>Sloučeniny thoria</a:t>
            </a:r>
            <a:endParaRPr lang="cs-CZ" alt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6"/>
          <p:cNvSpPr txBox="1">
            <a:spLocks noChangeArrowheads="1"/>
          </p:cNvSpPr>
          <p:nvPr/>
        </p:nvSpPr>
        <p:spPr bwMode="auto">
          <a:xfrm>
            <a:off x="2987824" y="1916832"/>
            <a:ext cx="3199915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 smtClean="0">
                <a:solidFill>
                  <a:srgbClr val="FF0000"/>
                </a:solidFill>
              </a:rPr>
              <a:t>Sloučeniny uranu</a:t>
            </a:r>
            <a:endParaRPr lang="cs-CZ" alt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8" y="764704"/>
            <a:ext cx="6408712" cy="92333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ThO</a:t>
            </a:r>
            <a:r>
              <a:rPr lang="cs-CZ" b="1" baseline="-25000" dirty="0" smtClean="0">
                <a:solidFill>
                  <a:srgbClr val="C00000"/>
                </a:solidFill>
              </a:rPr>
              <a:t>2</a:t>
            </a:r>
            <a:r>
              <a:rPr lang="cs-CZ" baseline="-25000" dirty="0" smtClean="0"/>
              <a:t>    </a:t>
            </a:r>
            <a:r>
              <a:rPr lang="cs-CZ" dirty="0" smtClean="0"/>
              <a:t>t.t. 3390 °C – nejvýše tající oxid – žáruvzdorné materiály)</a:t>
            </a:r>
          </a:p>
          <a:p>
            <a:r>
              <a:rPr lang="cs-CZ" b="1" dirty="0">
                <a:solidFill>
                  <a:srgbClr val="C00000"/>
                </a:solidFill>
              </a:rPr>
              <a:t>Halogenidy</a:t>
            </a:r>
            <a:r>
              <a:rPr lang="cs-CZ" b="1" dirty="0" smtClean="0">
                <a:solidFill>
                  <a:srgbClr val="C00000"/>
                </a:solidFill>
              </a:rPr>
              <a:t>: ThX</a:t>
            </a:r>
            <a:r>
              <a:rPr lang="cs-CZ" b="1" baseline="-25000" dirty="0" smtClean="0">
                <a:solidFill>
                  <a:srgbClr val="C00000"/>
                </a:solidFill>
              </a:rPr>
              <a:t>4 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(všechny)</a:t>
            </a:r>
          </a:p>
          <a:p>
            <a:r>
              <a:rPr lang="cs-CZ" b="1" dirty="0" smtClean="0"/>
              <a:t>Soli </a:t>
            </a:r>
            <a:r>
              <a:rPr lang="cs-CZ" b="1" dirty="0" err="1" smtClean="0"/>
              <a:t>thoričité</a:t>
            </a:r>
            <a:r>
              <a:rPr lang="cs-CZ" b="1" dirty="0" smtClean="0"/>
              <a:t> (např. síran, dusičnan)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72962" y="2780928"/>
            <a:ext cx="6291326" cy="166199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Oxidy:		UO</a:t>
            </a:r>
            <a:r>
              <a:rPr lang="cs-CZ" b="1" baseline="-25000" dirty="0" smtClean="0">
                <a:solidFill>
                  <a:srgbClr val="C00000"/>
                </a:solidFill>
              </a:rPr>
              <a:t>2       </a:t>
            </a:r>
            <a:r>
              <a:rPr lang="cs-CZ" b="1" dirty="0" smtClean="0">
                <a:solidFill>
                  <a:srgbClr val="C00000"/>
                </a:solidFill>
              </a:rPr>
              <a:t>UO</a:t>
            </a:r>
            <a:r>
              <a:rPr lang="cs-CZ" b="1" baseline="-25000" dirty="0" smtClean="0">
                <a:solidFill>
                  <a:srgbClr val="C00000"/>
                </a:solidFill>
              </a:rPr>
              <a:t>3         </a:t>
            </a:r>
            <a:r>
              <a:rPr lang="cs-CZ" b="1" dirty="0" smtClean="0">
                <a:solidFill>
                  <a:srgbClr val="C00000"/>
                </a:solidFill>
              </a:rPr>
              <a:t>U</a:t>
            </a:r>
            <a:r>
              <a:rPr lang="cs-CZ" b="1" baseline="-25000" dirty="0" smtClean="0">
                <a:solidFill>
                  <a:srgbClr val="C00000"/>
                </a:solidFill>
              </a:rPr>
              <a:t>3</a:t>
            </a:r>
            <a:r>
              <a:rPr lang="cs-CZ" b="1" dirty="0" smtClean="0">
                <a:solidFill>
                  <a:srgbClr val="C00000"/>
                </a:solidFill>
              </a:rPr>
              <a:t>O</a:t>
            </a:r>
            <a:r>
              <a:rPr lang="cs-CZ" b="1" baseline="-25000" dirty="0" smtClean="0">
                <a:solidFill>
                  <a:srgbClr val="C00000"/>
                </a:solidFill>
              </a:rPr>
              <a:t>8      </a:t>
            </a:r>
            <a:r>
              <a:rPr lang="cs-CZ" b="1" dirty="0" smtClean="0">
                <a:solidFill>
                  <a:srgbClr val="C00000"/>
                </a:solidFill>
              </a:rPr>
              <a:t>U</a:t>
            </a:r>
            <a:r>
              <a:rPr lang="cs-CZ" b="1" baseline="-25000" dirty="0" smtClean="0">
                <a:solidFill>
                  <a:srgbClr val="C00000"/>
                </a:solidFill>
              </a:rPr>
              <a:t>2</a:t>
            </a:r>
            <a:r>
              <a:rPr lang="cs-CZ" b="1" dirty="0" smtClean="0">
                <a:solidFill>
                  <a:srgbClr val="C00000"/>
                </a:solidFill>
              </a:rPr>
              <a:t>O</a:t>
            </a:r>
            <a:r>
              <a:rPr lang="cs-CZ" b="1" baseline="-25000" dirty="0" smtClean="0">
                <a:solidFill>
                  <a:srgbClr val="C00000"/>
                </a:solidFill>
              </a:rPr>
              <a:t>5     </a:t>
            </a:r>
            <a:r>
              <a:rPr lang="cs-CZ" b="1" baseline="-25000" dirty="0" err="1" smtClean="0">
                <a:solidFill>
                  <a:srgbClr val="C00000"/>
                </a:solidFill>
              </a:rPr>
              <a:t>nestechiometrický</a:t>
            </a: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Směsné oxidy:	M</a:t>
            </a:r>
            <a:r>
              <a:rPr lang="cs-CZ" b="1" baseline="30000" dirty="0" smtClean="0">
                <a:solidFill>
                  <a:srgbClr val="C00000"/>
                </a:solidFill>
              </a:rPr>
              <a:t>I</a:t>
            </a:r>
            <a:r>
              <a:rPr lang="cs-CZ" b="1" dirty="0" smtClean="0">
                <a:solidFill>
                  <a:srgbClr val="C00000"/>
                </a:solidFill>
              </a:rPr>
              <a:t>U</a:t>
            </a:r>
            <a:r>
              <a:rPr lang="cs-CZ" b="1" baseline="-25000" dirty="0" smtClean="0">
                <a:solidFill>
                  <a:srgbClr val="C00000"/>
                </a:solidFill>
              </a:rPr>
              <a:t>2</a:t>
            </a:r>
            <a:r>
              <a:rPr lang="cs-CZ" b="1" dirty="0" smtClean="0">
                <a:solidFill>
                  <a:srgbClr val="C00000"/>
                </a:solidFill>
              </a:rPr>
              <a:t>O</a:t>
            </a:r>
            <a:r>
              <a:rPr lang="cs-CZ" b="1" baseline="-25000" dirty="0" smtClean="0">
                <a:solidFill>
                  <a:srgbClr val="C00000"/>
                </a:solidFill>
              </a:rPr>
              <a:t>7</a:t>
            </a:r>
            <a:r>
              <a:rPr lang="cs-CZ" b="1" dirty="0" smtClean="0">
                <a:solidFill>
                  <a:srgbClr val="C00000"/>
                </a:solidFill>
              </a:rPr>
              <a:t>	M</a:t>
            </a:r>
            <a:r>
              <a:rPr lang="cs-CZ" b="1" baseline="-25000" dirty="0" smtClean="0">
                <a:solidFill>
                  <a:srgbClr val="C00000"/>
                </a:solidFill>
              </a:rPr>
              <a:t>2</a:t>
            </a:r>
            <a:r>
              <a:rPr lang="cs-CZ" b="1" dirty="0" smtClean="0">
                <a:solidFill>
                  <a:srgbClr val="C00000"/>
                </a:solidFill>
              </a:rPr>
              <a:t>UO</a:t>
            </a:r>
            <a:r>
              <a:rPr lang="cs-CZ" b="1" baseline="-25000" dirty="0" smtClean="0">
                <a:solidFill>
                  <a:srgbClr val="C00000"/>
                </a:solidFill>
              </a:rPr>
              <a:t>4  </a:t>
            </a:r>
            <a:r>
              <a:rPr lang="cs-CZ" b="1" dirty="0" smtClean="0">
                <a:solidFill>
                  <a:srgbClr val="C00000"/>
                </a:solidFill>
              </a:rPr>
              <a:t>  a další 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Halogenidy:	UX</a:t>
            </a:r>
            <a:r>
              <a:rPr lang="cs-CZ" b="1" baseline="-25000" dirty="0" smtClean="0">
                <a:solidFill>
                  <a:srgbClr val="C00000"/>
                </a:solidFill>
              </a:rPr>
              <a:t>3</a:t>
            </a:r>
            <a:r>
              <a:rPr lang="cs-CZ" b="1" dirty="0" smtClean="0">
                <a:solidFill>
                  <a:srgbClr val="C00000"/>
                </a:solidFill>
              </a:rPr>
              <a:t>	až po  UX</a:t>
            </a:r>
            <a:r>
              <a:rPr lang="cs-CZ" b="1" baseline="-25000" dirty="0" smtClean="0">
                <a:solidFill>
                  <a:srgbClr val="C00000"/>
                </a:solidFill>
              </a:rPr>
              <a:t>5 (všechny)    </a:t>
            </a:r>
            <a:r>
              <a:rPr lang="cs-CZ" b="1" dirty="0" smtClean="0">
                <a:solidFill>
                  <a:srgbClr val="C00000"/>
                </a:solidFill>
              </a:rPr>
              <a:t>; UF</a:t>
            </a:r>
            <a:r>
              <a:rPr lang="cs-CZ" b="1" baseline="-25000" dirty="0" smtClean="0">
                <a:solidFill>
                  <a:srgbClr val="C00000"/>
                </a:solidFill>
              </a:rPr>
              <a:t>6 </a:t>
            </a:r>
            <a:r>
              <a:rPr lang="cs-CZ" b="1" dirty="0" smtClean="0">
                <a:solidFill>
                  <a:srgbClr val="C00000"/>
                </a:solidFill>
              </a:rPr>
              <a:t>a UCl</a:t>
            </a:r>
            <a:r>
              <a:rPr lang="cs-CZ" b="1" baseline="-25000" dirty="0" smtClean="0">
                <a:solidFill>
                  <a:srgbClr val="C00000"/>
                </a:solidFill>
              </a:rPr>
              <a:t>6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Soli uranylu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Kyselina uranová a uranany, příp. </a:t>
            </a:r>
            <a:r>
              <a:rPr lang="cs-CZ" b="1" dirty="0" err="1" smtClean="0">
                <a:solidFill>
                  <a:srgbClr val="C00000"/>
                </a:solidFill>
              </a:rPr>
              <a:t>isopolyanionty</a:t>
            </a:r>
            <a:endParaRPr lang="cs-CZ" b="1" dirty="0">
              <a:solidFill>
                <a:srgbClr val="C00000"/>
              </a:solidFill>
            </a:endParaRPr>
          </a:p>
          <a:p>
            <a:r>
              <a:rPr lang="cs-CZ" baseline="-25000" dirty="0" smtClean="0"/>
              <a:t>   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2794121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101</Words>
  <Application>Microsoft Office PowerPoint</Application>
  <PresentationFormat>Předvádění na obrazovce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Company>PřF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Příhoda</dc:creator>
  <cp:lastModifiedBy>JIří Příhoda</cp:lastModifiedBy>
  <cp:revision>6</cp:revision>
  <dcterms:created xsi:type="dcterms:W3CDTF">2013-12-17T09:06:50Z</dcterms:created>
  <dcterms:modified xsi:type="dcterms:W3CDTF">2013-12-17T10:00:37Z</dcterms:modified>
</cp:coreProperties>
</file>