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65" r:id="rId5"/>
    <p:sldId id="279" r:id="rId6"/>
    <p:sldId id="280" r:id="rId7"/>
    <p:sldId id="268" r:id="rId8"/>
    <p:sldId id="259" r:id="rId9"/>
    <p:sldId id="261" r:id="rId10"/>
    <p:sldId id="281" r:id="rId11"/>
    <p:sldId id="269" r:id="rId12"/>
    <p:sldId id="282" r:id="rId13"/>
    <p:sldId id="283" r:id="rId14"/>
    <p:sldId id="284" r:id="rId15"/>
    <p:sldId id="270" r:id="rId16"/>
    <p:sldId id="285" r:id="rId17"/>
    <p:sldId id="271" r:id="rId18"/>
    <p:sldId id="272" r:id="rId19"/>
    <p:sldId id="273" r:id="rId20"/>
    <p:sldId id="274" r:id="rId21"/>
    <p:sldId id="276" r:id="rId22"/>
    <p:sldId id="286" r:id="rId23"/>
    <p:sldId id="275" r:id="rId2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3300"/>
    <a:srgbClr val="FC9308"/>
    <a:srgbClr val="FF7C80"/>
    <a:srgbClr val="FF6699"/>
    <a:srgbClr val="FFE101"/>
    <a:srgbClr val="FF7005"/>
    <a:srgbClr val="FEA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09B51-D28D-4293-AFCA-7CF262BE856C}" type="datetimeFigureOut">
              <a:rPr lang="cs-CZ"/>
              <a:pPr>
                <a:defRPr/>
              </a:pPr>
              <a:t>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464E-D104-4EA5-965D-483249FF8F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F68D2-1D5C-4B3E-9899-7344BA2755B8}" type="datetimeFigureOut">
              <a:rPr lang="cs-CZ"/>
              <a:pPr>
                <a:defRPr/>
              </a:pPr>
              <a:t>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607E6-7B5E-4CC7-8BED-8800146699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C22F7-8ABA-4DA6-BEF4-A086CE468A64}" type="datetimeFigureOut">
              <a:rPr lang="cs-CZ"/>
              <a:pPr>
                <a:defRPr/>
              </a:pPr>
              <a:t>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2F8E8-7183-440E-9BBD-DD1C24C2F6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FE22C-6E15-4376-AFD6-39ADC59AE669}" type="datetimeFigureOut">
              <a:rPr lang="cs-CZ"/>
              <a:pPr>
                <a:defRPr/>
              </a:pPr>
              <a:t>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7A1A0-F868-4AB6-9405-2854FA33C9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D3C0-A6F4-4C8C-8D1F-58D9A02D2B7D}" type="datetimeFigureOut">
              <a:rPr lang="cs-CZ"/>
              <a:pPr>
                <a:defRPr/>
              </a:pPr>
              <a:t>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4C21B-4115-46AE-9DBE-D130F39C3C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E0A7A-01EE-4ED1-8E99-D55E243FA9CC}" type="datetimeFigureOut">
              <a:rPr lang="cs-CZ"/>
              <a:pPr>
                <a:defRPr/>
              </a:pPr>
              <a:t>6.10.2014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32242-FD7B-4EEC-AB14-5E86F855F5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D112E-49E6-4434-BBCD-C0E36718DAA8}" type="datetimeFigureOut">
              <a:rPr lang="cs-CZ"/>
              <a:pPr>
                <a:defRPr/>
              </a:pPr>
              <a:t>6.10.2014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E38AC-BD56-42A2-90E8-7F6A7F1B69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22A6E-AFC2-4F22-8FE1-40C0380F422A}" type="datetimeFigureOut">
              <a:rPr lang="cs-CZ"/>
              <a:pPr>
                <a:defRPr/>
              </a:pPr>
              <a:t>6.10.2014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A7C6C-D803-44F5-A2A4-092568779C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C9144-CE12-4BCA-B3A1-CC18C66CF432}" type="datetimeFigureOut">
              <a:rPr lang="cs-CZ"/>
              <a:pPr>
                <a:defRPr/>
              </a:pPr>
              <a:t>6.10.2014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16B5C-741B-4B8D-AD5F-EA97A4B073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AC4D-5385-413F-AC87-8C2BB59D3243}" type="datetimeFigureOut">
              <a:rPr lang="cs-CZ"/>
              <a:pPr>
                <a:defRPr/>
              </a:pPr>
              <a:t>6.10.2014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9F96A-7BEA-4899-80DF-CE5AA40083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9E52D-29E7-4758-8FBE-9E374CB07AF5}" type="datetimeFigureOut">
              <a:rPr lang="cs-CZ"/>
              <a:pPr>
                <a:defRPr/>
              </a:pPr>
              <a:t>6.10.2014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9C1ED-B368-4546-AD0F-D048C4CD74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031F77-B4E8-40BA-AAB4-6B09CB915592}" type="datetimeFigureOut">
              <a:rPr lang="cs-CZ"/>
              <a:pPr>
                <a:defRPr/>
              </a:pPr>
              <a:t>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FBCFC6-0F17-4CD3-A236-B11BE5FA10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214414" y="142852"/>
            <a:ext cx="4800600" cy="1812917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Be</a:t>
            </a: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Mg a kovy alkalických zemin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79375" y="685800"/>
            <a:ext cx="9026525" cy="5440363"/>
            <a:chOff x="38" y="432"/>
            <a:chExt cx="5686" cy="3427"/>
          </a:xfrm>
        </p:grpSpPr>
        <p:grpSp>
          <p:nvGrpSpPr>
            <p:cNvPr id="13317" name="Group 4"/>
            <p:cNvGrpSpPr>
              <a:grpSpLocks/>
            </p:cNvGrpSpPr>
            <p:nvPr/>
          </p:nvGrpSpPr>
          <p:grpSpPr bwMode="auto">
            <a:xfrm>
              <a:off x="38" y="432"/>
              <a:ext cx="622" cy="3418"/>
              <a:chOff x="38" y="56"/>
              <a:chExt cx="622" cy="3418"/>
            </a:xfrm>
          </p:grpSpPr>
          <p:pic>
            <p:nvPicPr>
              <p:cNvPr id="13324" name="Picture 5" descr="D:\Merck\!\s\PT\ptall0a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49" t="1286" r="749" b="1286"/>
              <a:stretch>
                <a:fillRect/>
              </a:stretch>
            </p:blipFill>
            <p:spPr bwMode="auto">
              <a:xfrm>
                <a:off x="42" y="56"/>
                <a:ext cx="618" cy="3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3325" name="Picture 6" descr="D:\Merck\!\s\PT\pt01-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" y="441"/>
                <a:ext cx="619" cy="303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13318" name="Group 7"/>
            <p:cNvGrpSpPr>
              <a:grpSpLocks/>
            </p:cNvGrpSpPr>
            <p:nvPr/>
          </p:nvGrpSpPr>
          <p:grpSpPr bwMode="auto">
            <a:xfrm>
              <a:off x="3852" y="432"/>
              <a:ext cx="1872" cy="2986"/>
              <a:chOff x="3852" y="56"/>
              <a:chExt cx="1872" cy="2986"/>
            </a:xfrm>
          </p:grpSpPr>
          <p:pic>
            <p:nvPicPr>
              <p:cNvPr id="13322" name="Picture 8" descr="D:\Merck\!\s\PT\ptall0c.gif"/>
              <p:cNvPicPr>
                <a:picLocks noChangeArrowheads="1"/>
              </p:cNvPicPr>
              <p:nvPr/>
            </p:nvPicPr>
            <p:blipFill>
              <a:blip r:embed="rId4" cstate="print"/>
              <a:srcRect t="1286" r="252" b="1286"/>
              <a:stretch>
                <a:fillRect/>
              </a:stretch>
            </p:blipFill>
            <p:spPr bwMode="auto">
              <a:xfrm>
                <a:off x="3854" y="56"/>
                <a:ext cx="1865" cy="3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3323" name="Picture 9" descr="D:\Merck\!\s\PT\pt04-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52" y="443"/>
                <a:ext cx="1872" cy="2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13319" name="Group 10"/>
            <p:cNvGrpSpPr>
              <a:grpSpLocks/>
            </p:cNvGrpSpPr>
            <p:nvPr/>
          </p:nvGrpSpPr>
          <p:grpSpPr bwMode="auto">
            <a:xfrm>
              <a:off x="695" y="1726"/>
              <a:ext cx="3111" cy="2133"/>
              <a:chOff x="695" y="1726"/>
              <a:chExt cx="3111" cy="2133"/>
            </a:xfrm>
          </p:grpSpPr>
          <p:pic>
            <p:nvPicPr>
              <p:cNvPr id="13320" name="Picture 11" descr="D:\Merck\!\s\PT\ptall0b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51" t="1286" r="375" b="1286"/>
              <a:stretch>
                <a:fillRect/>
              </a:stretch>
            </p:blipFill>
            <p:spPr bwMode="auto">
              <a:xfrm>
                <a:off x="708" y="1726"/>
                <a:ext cx="3098" cy="3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3321" name="Picture 12" descr="D:\Merck\!\pt03_.gif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95" y="2118"/>
                <a:ext cx="3106" cy="1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571472" y="2000240"/>
            <a:ext cx="490537" cy="4143375"/>
          </a:xfrm>
          <a:prstGeom prst="rect">
            <a:avLst/>
          </a:prstGeom>
          <a:noFill/>
          <a:ln w="539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214282" y="214290"/>
            <a:ext cx="864393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</a:t>
            </a:r>
            <a:endParaRPr lang="cs-CZ" sz="2400" b="1" dirty="0" smtClean="0">
              <a:latin typeface="Calibri" pitchFamily="34" charset="0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 smtClean="0">
                <a:solidFill>
                  <a:prstClr val="black"/>
                </a:solidFill>
                <a:latin typeface="Calibri"/>
              </a:rPr>
              <a:t>výroba: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CaCO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; CaSO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.2H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O; CaSO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; CaF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2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elektrolýza CaCl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2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 smtClean="0">
                <a:solidFill>
                  <a:prstClr val="black"/>
                </a:solidFill>
                <a:latin typeface="Calibri"/>
              </a:rPr>
              <a:t>použití: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speciální slitiny, redukční činidlo, sloučeniny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Sr</a:t>
            </a:r>
            <a:endParaRPr lang="cs-CZ" sz="2400" b="1" dirty="0" smtClean="0">
              <a:latin typeface="Calibri" pitchFamily="34" charset="0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 smtClean="0">
                <a:solidFill>
                  <a:prstClr val="black"/>
                </a:solidFill>
                <a:latin typeface="Calibri"/>
              </a:rPr>
              <a:t>výroba: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SrSO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a SrCO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3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elektrolýza SrCl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2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 smtClean="0">
                <a:solidFill>
                  <a:prstClr val="black"/>
                </a:solidFill>
                <a:latin typeface="Calibri"/>
              </a:rPr>
              <a:t>použití: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sloučeniny (pyrotechnika)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Ba</a:t>
            </a:r>
            <a:endParaRPr lang="cs-CZ" sz="2400" b="1" dirty="0" smtClean="0">
              <a:latin typeface="Calibri" pitchFamily="34" charset="0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 smtClean="0">
                <a:solidFill>
                  <a:prstClr val="black"/>
                </a:solidFill>
                <a:latin typeface="Calibri"/>
              </a:rPr>
              <a:t>výroba: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BaSO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a BaCO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3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elektrolýza BaCl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2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 smtClean="0">
                <a:solidFill>
                  <a:prstClr val="black"/>
                </a:solidFill>
                <a:latin typeface="Calibri"/>
              </a:rPr>
              <a:t>použití: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sloučeniny (pyrotechnika),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BaSO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kontrastní látka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pro RTG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4282" y="285728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/>
            <a:r>
              <a:rPr lang="cs-CZ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Ra</a:t>
            </a:r>
            <a:endParaRPr lang="cs-CZ" sz="24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 smtClean="0">
                <a:solidFill>
                  <a:prstClr val="black"/>
                </a:solidFill>
                <a:latin typeface="Calibri"/>
              </a:rPr>
              <a:t>výroba: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extrakce z uranových rud (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Curieovy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z Jáchymovského smolince), vzniká rozpadem </a:t>
            </a:r>
            <a:r>
              <a:rPr lang="cs-CZ" sz="2400" baseline="30000" dirty="0" smtClean="0">
                <a:solidFill>
                  <a:prstClr val="black"/>
                </a:solidFill>
                <a:latin typeface="Calibri"/>
              </a:rPr>
              <a:t>238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U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 smtClean="0">
                <a:solidFill>
                  <a:prstClr val="black"/>
                </a:solidFill>
                <a:latin typeface="Calibri"/>
              </a:rPr>
              <a:t>použití: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ve směsi s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Be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zdroj neutronů (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RaBe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)</a:t>
            </a:r>
            <a:endParaRPr lang="cs-CZ" dirty="0"/>
          </a:p>
        </p:txBody>
      </p:sp>
      <p:pic>
        <p:nvPicPr>
          <p:cNvPr id="6" name="Obrázek 5" descr="U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285992"/>
            <a:ext cx="3689544" cy="4572008"/>
          </a:xfrm>
          <a:prstGeom prst="rect">
            <a:avLst/>
          </a:prstGeom>
        </p:spPr>
      </p:pic>
      <p:pic>
        <p:nvPicPr>
          <p:cNvPr id="5" name="Obrázek 4" descr="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214554"/>
            <a:ext cx="3833475" cy="4520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3357563" y="285750"/>
            <a:ext cx="1795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Sloučeniny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14313" y="800100"/>
            <a:ext cx="8643937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Beryllium</a:t>
            </a:r>
          </a:p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Hydridy – 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polymerní struktura BeH</a:t>
            </a:r>
            <a:r>
              <a:rPr lang="cs-CZ" sz="2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>
              <a:latin typeface="+mn-lt"/>
            </a:endParaRPr>
          </a:p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n-lt"/>
              </a:rPr>
              <a:t> 2 </a:t>
            </a:r>
            <a:r>
              <a:rPr lang="cs-CZ" sz="2400" b="1" dirty="0" smtClean="0">
                <a:latin typeface="+mn-lt"/>
              </a:rPr>
              <a:t>BeCl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>
                <a:latin typeface="+mn-lt"/>
              </a:rPr>
              <a:t>+ </a:t>
            </a:r>
            <a:r>
              <a:rPr lang="cs-CZ" sz="2400" b="1" dirty="0" smtClean="0">
                <a:latin typeface="+mn-lt"/>
              </a:rPr>
              <a:t>Li</a:t>
            </a:r>
            <a:r>
              <a:rPr lang="en-US" sz="2400" b="1" dirty="0" smtClean="0">
                <a:latin typeface="+mn-lt"/>
              </a:rPr>
              <a:t>[</a:t>
            </a:r>
            <a:r>
              <a:rPr lang="cs-CZ" sz="2400" b="1" dirty="0" smtClean="0">
                <a:latin typeface="+mn-lt"/>
              </a:rPr>
              <a:t>AlH</a:t>
            </a:r>
            <a:r>
              <a:rPr lang="cs-CZ" sz="2400" b="1" baseline="-25000" dirty="0" smtClean="0">
                <a:latin typeface="+mn-lt"/>
              </a:rPr>
              <a:t>4</a:t>
            </a:r>
            <a:r>
              <a:rPr lang="en-US" sz="2400" b="1" dirty="0" smtClean="0">
                <a:latin typeface="+mn-lt"/>
              </a:rPr>
              <a:t>]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2 BeH</a:t>
            </a:r>
            <a:r>
              <a:rPr lang="en-US" sz="2400" b="1" baseline="-25000" dirty="0" smtClean="0">
                <a:latin typeface="+mn-lt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 + </a:t>
            </a:r>
            <a:r>
              <a:rPr lang="en-US" sz="2400" b="1" dirty="0" err="1" smtClean="0">
                <a:latin typeface="+mn-lt"/>
                <a:cs typeface="Times New Roman" pitchFamily="18" charset="0"/>
                <a:sym typeface="Symbol" pitchFamily="18" charset="2"/>
              </a:rPr>
              <a:t>LiCl</a:t>
            </a:r>
            <a:r>
              <a:rPr lang="en-US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 + AlCl</a:t>
            </a:r>
            <a:r>
              <a:rPr lang="en-US" sz="2400" b="1" baseline="-25000" dirty="0" smtClean="0">
                <a:latin typeface="+mn-lt"/>
                <a:cs typeface="Times New Roman" pitchFamily="18" charset="0"/>
                <a:sym typeface="Symbol" pitchFamily="18" charset="2"/>
              </a:rPr>
              <a:t>3</a:t>
            </a:r>
            <a:endParaRPr lang="cs-CZ" sz="2400" b="1" baseline="-25000" dirty="0">
              <a:latin typeface="+mn-lt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4" name="Obrázek 3" descr="BeH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998292"/>
            <a:ext cx="5949304" cy="3629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4282" y="214290"/>
            <a:ext cx="8643937" cy="66171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Slou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čeniny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 C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>
              <a:latin typeface="+mn-lt"/>
            </a:endParaRPr>
          </a:p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latin typeface="+mn-lt"/>
              </a:rPr>
              <a:t>BeC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 a Be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C vznikají reakcí s acetylenem a s C</a:t>
            </a:r>
          </a:p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latin typeface="+mn-lt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Oxid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latin typeface="Calibri"/>
            </a:endParaRPr>
          </a:p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latin typeface="+mn-lt"/>
              </a:rPr>
              <a:t>BeCO</a:t>
            </a:r>
            <a:r>
              <a:rPr lang="cs-CZ" sz="2400" baseline="-25000" dirty="0" smtClean="0">
                <a:latin typeface="+mn-lt"/>
              </a:rPr>
              <a:t>3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 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 err="1" smtClean="0">
                <a:latin typeface="+mn-lt"/>
              </a:rPr>
              <a:t>BeO</a:t>
            </a:r>
            <a:r>
              <a:rPr lang="cs-CZ" sz="2400" dirty="0" smtClean="0">
                <a:latin typeface="+mn-lt"/>
              </a:rPr>
              <a:t> + CO</a:t>
            </a:r>
            <a:r>
              <a:rPr lang="cs-CZ" sz="2400" baseline="-25000" dirty="0" smtClean="0">
                <a:latin typeface="+mn-lt"/>
              </a:rPr>
              <a:t>2</a:t>
            </a:r>
            <a:endParaRPr lang="cs-CZ" sz="2400" dirty="0" smtClean="0">
              <a:latin typeface="+mn-lt"/>
            </a:endParaRPr>
          </a:p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err="1" smtClean="0">
                <a:latin typeface="+mn-lt"/>
              </a:rPr>
              <a:t>Be</a:t>
            </a:r>
            <a:r>
              <a:rPr lang="cs-CZ" sz="2400" dirty="0" smtClean="0">
                <a:latin typeface="+mn-lt"/>
              </a:rPr>
              <a:t>(OH)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 err="1" smtClean="0">
                <a:latin typeface="+mn-lt"/>
              </a:rPr>
              <a:t>BeO</a:t>
            </a:r>
            <a:r>
              <a:rPr lang="cs-CZ" sz="2400" dirty="0" smtClean="0">
                <a:latin typeface="+mn-lt"/>
              </a:rPr>
              <a:t> + H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O</a:t>
            </a:r>
          </a:p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latin typeface="+mn-lt"/>
              </a:rPr>
              <a:t>2 </a:t>
            </a:r>
            <a:r>
              <a:rPr lang="cs-CZ" sz="2400" dirty="0" err="1" smtClean="0">
                <a:latin typeface="+mn-lt"/>
              </a:rPr>
              <a:t>Be</a:t>
            </a:r>
            <a:r>
              <a:rPr lang="cs-CZ" sz="2400" dirty="0" smtClean="0">
                <a:latin typeface="+mn-lt"/>
              </a:rPr>
              <a:t> + O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cs-CZ" sz="2400" dirty="0" smtClean="0">
                <a:latin typeface="+mn-lt"/>
              </a:rPr>
              <a:t> 2 </a:t>
            </a:r>
            <a:r>
              <a:rPr lang="cs-CZ" sz="2400" dirty="0" err="1" smtClean="0">
                <a:latin typeface="+mn-lt"/>
              </a:rPr>
              <a:t>BeO</a:t>
            </a:r>
            <a:endParaRPr lang="cs-CZ" sz="2400" dirty="0" smtClean="0">
              <a:latin typeface="+mn-lt"/>
            </a:endParaRPr>
          </a:p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aseline="-25000" dirty="0" smtClean="0">
              <a:solidFill>
                <a:prstClr val="black"/>
              </a:solidFill>
              <a:latin typeface="+mn-lt"/>
              <a:cs typeface="Times New Roman" pitchFamily="18" charset="0"/>
              <a:sym typeface="Symbol" pitchFamily="18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prstClr val="black"/>
                </a:solidFill>
                <a:latin typeface="+mn-lt"/>
                <a:cs typeface="Times New Roman" pitchFamily="18" charset="0"/>
                <a:sym typeface="Symbol" pitchFamily="18" charset="2"/>
              </a:rPr>
              <a:t>Jemný reaguje s kyselinami, rozpouští se v taveninách alkalických hydroxidů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+mn-lt"/>
              <a:cs typeface="Times New Roman" pitchFamily="18" charset="0"/>
              <a:sym typeface="Symbol" pitchFamily="18" charset="2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Halogenidy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BeF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– termickým rozkladem (NH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[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BeF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]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[</a:t>
            </a:r>
            <a:r>
              <a:rPr lang="cs-CZ" sz="2400" dirty="0" err="1" smtClean="0">
                <a:latin typeface="+mn-lt"/>
              </a:rPr>
              <a:t>Be</a:t>
            </a:r>
            <a:r>
              <a:rPr lang="cs-CZ" sz="2400" dirty="0" smtClean="0">
                <a:latin typeface="+mn-lt"/>
              </a:rPr>
              <a:t>(H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O)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2400" dirty="0" smtClean="0">
                <a:latin typeface="+mn-lt"/>
              </a:rPr>
              <a:t>]</a:t>
            </a:r>
            <a:r>
              <a:rPr lang="cs-CZ" sz="2400" baseline="-25000" dirty="0" smtClean="0">
                <a:latin typeface="+mn-lt"/>
              </a:rPr>
              <a:t> </a:t>
            </a:r>
            <a:r>
              <a:rPr lang="cs-CZ" sz="2400" dirty="0" smtClean="0">
                <a:latin typeface="+mn-lt"/>
              </a:rPr>
              <a:t>Cl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 - nelze termicky dehydratovat; bezvodé halogenidy lze připravit přímou syntézou z prvků</a:t>
            </a:r>
            <a:endParaRPr lang="cs-CZ" sz="2400" dirty="0" smtClean="0">
              <a:solidFill>
                <a:prstClr val="black"/>
              </a:solidFill>
              <a:latin typeface="+mn-lt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BeCl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4205"/>
            <a:ext cx="6715172" cy="7032146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427240" y="21328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Cl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790032" y="27809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Be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7188" y="142875"/>
            <a:ext cx="84296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>
                <a:latin typeface="+mn-lt"/>
              </a:rPr>
              <a:t>BeO + 2 HBr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pt-BR" sz="2400" dirty="0" smtClean="0">
                <a:latin typeface="+mn-lt"/>
              </a:rPr>
              <a:t> BeBr</a:t>
            </a:r>
            <a:r>
              <a:rPr lang="pt-BR" sz="2400" baseline="-25000" dirty="0" smtClean="0">
                <a:latin typeface="+mn-lt"/>
              </a:rPr>
              <a:t>2</a:t>
            </a:r>
            <a:r>
              <a:rPr lang="pt-BR" sz="2400" dirty="0" smtClean="0">
                <a:latin typeface="+mn-lt"/>
              </a:rPr>
              <a:t> + H</a:t>
            </a:r>
            <a:r>
              <a:rPr lang="pt-BR" sz="2400" baseline="-25000" dirty="0" smtClean="0">
                <a:latin typeface="+mn-lt"/>
              </a:rPr>
              <a:t>2</a:t>
            </a:r>
            <a:r>
              <a:rPr lang="pt-BR" sz="2400" dirty="0" smtClean="0">
                <a:latin typeface="+mn-lt"/>
              </a:rPr>
              <a:t>O </a:t>
            </a:r>
            <a:endParaRPr lang="cs-CZ" sz="2400" b="1" dirty="0">
              <a:solidFill>
                <a:prstClr val="black"/>
              </a:solidFill>
              <a:latin typeface="+mn-lt"/>
            </a:endParaRPr>
          </a:p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+mn-lt"/>
              </a:rPr>
              <a:t>Be</a:t>
            </a:r>
            <a:r>
              <a:rPr lang="en-US" sz="2400" baseline="-25000" dirty="0" smtClean="0">
                <a:latin typeface="+mn-lt"/>
              </a:rPr>
              <a:t>2</a:t>
            </a:r>
            <a:r>
              <a:rPr lang="en-US" sz="2400" dirty="0" smtClean="0">
                <a:latin typeface="+mn-lt"/>
              </a:rPr>
              <a:t>C + 4 HI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400" dirty="0" smtClean="0">
                <a:latin typeface="+mn-lt"/>
              </a:rPr>
              <a:t> 2 BeI</a:t>
            </a:r>
            <a:r>
              <a:rPr lang="en-US" sz="2400" baseline="-25000" dirty="0" smtClean="0">
                <a:latin typeface="+mn-lt"/>
              </a:rPr>
              <a:t>2</a:t>
            </a:r>
            <a:r>
              <a:rPr lang="en-US" sz="2400" dirty="0" smtClean="0">
                <a:latin typeface="+mn-lt"/>
              </a:rPr>
              <a:t> + CH</a:t>
            </a:r>
            <a:r>
              <a:rPr lang="en-US" sz="2400" baseline="-25000" dirty="0" smtClean="0">
                <a:latin typeface="+mn-lt"/>
              </a:rPr>
              <a:t>4</a:t>
            </a:r>
            <a:r>
              <a:rPr lang="en-US" sz="2400" dirty="0" smtClean="0">
                <a:latin typeface="+mn-lt"/>
              </a:rPr>
              <a:t> </a:t>
            </a:r>
            <a:endParaRPr lang="cs-CZ" sz="2400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57158" y="1071546"/>
            <a:ext cx="842962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Hydroxid</a:t>
            </a:r>
            <a:endParaRPr lang="cs-CZ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sráží se ze silně alkalických roztoků </a:t>
            </a:r>
            <a:r>
              <a:rPr lang="cs-CZ" sz="2400" dirty="0" err="1" smtClean="0">
                <a:solidFill>
                  <a:prstClr val="black"/>
                </a:solidFill>
                <a:latin typeface="+mn-lt"/>
              </a:rPr>
              <a:t>beryllnatých</a:t>
            </a: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 solí (sůl:hydroxid cca 1:1), dále se rozpouští za vzniku 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[</a:t>
            </a: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(HO)</a:t>
            </a:r>
            <a:r>
              <a:rPr lang="cs-CZ" sz="2400" baseline="-25000" dirty="0" smtClean="0">
                <a:solidFill>
                  <a:prstClr val="black"/>
                </a:solidFill>
                <a:latin typeface="+mn-lt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(</a:t>
            </a:r>
            <a:r>
              <a:rPr lang="cs-CZ" sz="2400" dirty="0" err="1" smtClean="0">
                <a:solidFill>
                  <a:prstClr val="black"/>
                </a:solidFill>
                <a:latin typeface="+mn-lt"/>
              </a:rPr>
              <a:t>Be</a:t>
            </a: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(OH)</a:t>
            </a:r>
            <a:r>
              <a:rPr lang="cs-CZ" sz="2400" baseline="-25000" dirty="0" smtClean="0">
                <a:solidFill>
                  <a:prstClr val="black"/>
                </a:solidFill>
                <a:latin typeface="+mn-lt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Be)</a:t>
            </a:r>
            <a:r>
              <a:rPr lang="cs-CZ" sz="2400" baseline="-25000" dirty="0" smtClean="0">
                <a:solidFill>
                  <a:prstClr val="black"/>
                </a:solidFill>
                <a:latin typeface="+mn-lt"/>
              </a:rPr>
              <a:t>n</a:t>
            </a: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(OH)</a:t>
            </a:r>
            <a:r>
              <a:rPr lang="cs-CZ" sz="2400" baseline="-25000" dirty="0" smtClean="0">
                <a:solidFill>
                  <a:prstClr val="black"/>
                </a:solidFill>
                <a:latin typeface="+mn-lt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]</a:t>
            </a:r>
            <a:r>
              <a:rPr lang="cs-CZ" sz="2400" baseline="30000" dirty="0" smtClean="0">
                <a:solidFill>
                  <a:prstClr val="black"/>
                </a:solidFill>
                <a:latin typeface="+mn-lt"/>
              </a:rPr>
              <a:t>2-</a:t>
            </a: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 až nakonec vzniká 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[Be</a:t>
            </a: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(OH)</a:t>
            </a:r>
            <a:r>
              <a:rPr lang="cs-CZ" sz="2400" baseline="-25000" dirty="0" smtClean="0">
                <a:solidFill>
                  <a:prstClr val="black"/>
                </a:solidFill>
                <a:latin typeface="+mn-lt"/>
              </a:rPr>
              <a:t>4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]</a:t>
            </a:r>
            <a:r>
              <a:rPr lang="cs-CZ" sz="2400" baseline="30000" dirty="0" smtClean="0">
                <a:solidFill>
                  <a:prstClr val="black"/>
                </a:solidFill>
                <a:latin typeface="+mn-lt"/>
              </a:rPr>
              <a:t>2-</a:t>
            </a:r>
            <a:endParaRPr lang="cs-CZ" sz="2400" baseline="300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57158" y="3357562"/>
            <a:ext cx="84296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Ostatní soli</a:t>
            </a:r>
            <a:endParaRPr lang="cs-CZ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solidFill>
                <a:prstClr val="black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latin typeface="+mn-lt"/>
              </a:rPr>
              <a:t>BeCO</a:t>
            </a:r>
            <a:r>
              <a:rPr lang="cs-CZ" sz="2400" baseline="-25000" dirty="0" smtClean="0">
                <a:latin typeface="+mn-lt"/>
              </a:rPr>
              <a:t>3</a:t>
            </a:r>
            <a:r>
              <a:rPr lang="cs-CZ" sz="2400" dirty="0" smtClean="0">
                <a:latin typeface="+mn-lt"/>
              </a:rPr>
              <a:t> jen jako </a:t>
            </a:r>
            <a:r>
              <a:rPr lang="cs-CZ" sz="2400" dirty="0" err="1" smtClean="0">
                <a:latin typeface="+mn-lt"/>
              </a:rPr>
              <a:t>tetrahydrát</a:t>
            </a:r>
            <a:r>
              <a:rPr lang="cs-CZ" sz="2400" dirty="0" smtClean="0">
                <a:latin typeface="+mn-lt"/>
              </a:rPr>
              <a:t> v atmosféře CO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, BeSO</a:t>
            </a:r>
            <a:r>
              <a:rPr lang="cs-CZ" sz="2400" baseline="-25000" dirty="0" smtClean="0">
                <a:latin typeface="+mn-lt"/>
              </a:rPr>
              <a:t>4</a:t>
            </a:r>
            <a:r>
              <a:rPr lang="cs-CZ" sz="2400" dirty="0" smtClean="0">
                <a:latin typeface="+mn-lt"/>
              </a:rPr>
              <a:t> nerozpustný, ale </a:t>
            </a:r>
            <a:r>
              <a:rPr lang="en-US" sz="2400" dirty="0" smtClean="0">
                <a:latin typeface="+mn-lt"/>
              </a:rPr>
              <a:t>[</a:t>
            </a:r>
            <a:r>
              <a:rPr lang="cs-CZ" sz="2400" dirty="0" err="1" smtClean="0">
                <a:latin typeface="+mn-lt"/>
              </a:rPr>
              <a:t>Be</a:t>
            </a:r>
            <a:r>
              <a:rPr lang="cs-CZ" sz="2400" dirty="0" smtClean="0">
                <a:latin typeface="+mn-lt"/>
              </a:rPr>
              <a:t>(H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O)</a:t>
            </a:r>
            <a:r>
              <a:rPr lang="cs-CZ" sz="2400" baseline="-25000" dirty="0" smtClean="0">
                <a:latin typeface="+mn-lt"/>
              </a:rPr>
              <a:t>4</a:t>
            </a:r>
            <a:r>
              <a:rPr lang="en-US" sz="2400" dirty="0" smtClean="0">
                <a:latin typeface="+mn-lt"/>
              </a:rPr>
              <a:t>]</a:t>
            </a:r>
            <a:r>
              <a:rPr lang="cs-CZ" sz="2400" dirty="0" smtClean="0">
                <a:latin typeface="+mn-lt"/>
              </a:rPr>
              <a:t>SO</a:t>
            </a:r>
            <a:r>
              <a:rPr lang="cs-CZ" sz="2400" baseline="-25000" dirty="0" smtClean="0">
                <a:latin typeface="+mn-lt"/>
              </a:rPr>
              <a:t>4</a:t>
            </a:r>
            <a:r>
              <a:rPr lang="en-US" sz="2400" dirty="0" smtClean="0">
                <a:latin typeface="+mn-lt"/>
              </a:rPr>
              <a:t> dob</a:t>
            </a:r>
            <a:r>
              <a:rPr lang="cs-CZ" sz="2400" dirty="0" err="1" smtClean="0">
                <a:latin typeface="+mn-lt"/>
              </a:rPr>
              <a:t>ře</a:t>
            </a:r>
            <a:r>
              <a:rPr lang="cs-CZ" sz="2400" dirty="0" smtClean="0">
                <a:latin typeface="+mn-lt"/>
              </a:rPr>
              <a:t> rozpustný.</a:t>
            </a:r>
            <a:endParaRPr lang="cs-CZ" sz="2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57158" y="5072074"/>
            <a:ext cx="84296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Organokovy</a:t>
            </a:r>
            <a:endParaRPr lang="cs-CZ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solidFill>
                <a:prstClr val="black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latin typeface="+mn-lt"/>
              </a:rPr>
              <a:t>2 </a:t>
            </a:r>
            <a:r>
              <a:rPr lang="cs-CZ" sz="2400" dirty="0" err="1" smtClean="0">
                <a:latin typeface="+mn-lt"/>
              </a:rPr>
              <a:t>LiR</a:t>
            </a:r>
            <a:r>
              <a:rPr lang="cs-CZ" sz="2400" dirty="0" smtClean="0">
                <a:latin typeface="+mn-lt"/>
              </a:rPr>
              <a:t> + BeCl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BeR</a:t>
            </a:r>
            <a:r>
              <a:rPr lang="cs-CZ" sz="2400" baseline="-25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 + 2 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LiCl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endParaRPr lang="cs-CZ" sz="2400" dirty="0">
              <a:solidFill>
                <a:prstClr val="black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4282" y="285728"/>
            <a:ext cx="8643937" cy="69865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Hořčík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Hydridy</a:t>
            </a:r>
            <a:endParaRPr lang="cs-CZ" sz="2400" b="1" dirty="0">
              <a:latin typeface="+mn-lt"/>
            </a:endParaRPr>
          </a:p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n-lt"/>
              </a:rPr>
              <a:t> 2 </a:t>
            </a:r>
            <a:r>
              <a:rPr lang="cs-CZ" sz="2400" b="1" dirty="0" smtClean="0">
                <a:latin typeface="+mn-lt"/>
              </a:rPr>
              <a:t>Mg </a:t>
            </a:r>
            <a:r>
              <a:rPr lang="cs-CZ" sz="2400" b="1" dirty="0">
                <a:latin typeface="+mn-lt"/>
              </a:rPr>
              <a:t>+ </a:t>
            </a:r>
            <a:r>
              <a:rPr lang="cs-CZ" sz="2400" b="1" dirty="0" smtClean="0">
                <a:latin typeface="+mn-lt"/>
              </a:rPr>
              <a:t>H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2 </a:t>
            </a: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Mg</a:t>
            </a:r>
            <a:r>
              <a:rPr lang="en-US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2400" b="1" baseline="-25000" dirty="0" smtClean="0">
                <a:latin typeface="+mn-lt"/>
                <a:cs typeface="Times New Roman" pitchFamily="18" charset="0"/>
                <a:sym typeface="Symbol" pitchFamily="18" charset="2"/>
              </a:rPr>
              <a:t>2</a:t>
            </a:r>
            <a:endParaRPr lang="cs-CZ" sz="2400" b="1" baseline="-25000" dirty="0" smtClean="0">
              <a:latin typeface="+mn-lt"/>
              <a:cs typeface="Times New Roman" pitchFamily="18" charset="0"/>
              <a:sym typeface="Symbol" pitchFamily="18" charset="2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  <a:sym typeface="Symbol" pitchFamily="18" charset="2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Slou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čeniny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 C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latin typeface="+mn-lt"/>
              </a:rPr>
              <a:t>MgC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 a Mg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C</a:t>
            </a:r>
            <a:r>
              <a:rPr lang="cs-CZ" sz="2400" baseline="-25000" dirty="0" smtClean="0">
                <a:latin typeface="+mn-lt"/>
              </a:rPr>
              <a:t>3</a:t>
            </a:r>
            <a:r>
              <a:rPr lang="cs-CZ" sz="2400" dirty="0" smtClean="0">
                <a:latin typeface="+mn-lt"/>
              </a:rPr>
              <a:t> vznikají reakcí s acetylenem, případně reakcí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latin typeface="+mn-lt"/>
              </a:rPr>
              <a:t>acetylenu či </a:t>
            </a:r>
            <a:r>
              <a:rPr lang="cs-CZ" sz="2400" dirty="0" err="1" smtClean="0">
                <a:latin typeface="+mn-lt"/>
              </a:rPr>
              <a:t>methanu</a:t>
            </a:r>
            <a:r>
              <a:rPr lang="cs-CZ" sz="2400" dirty="0" smtClean="0">
                <a:latin typeface="+mn-lt"/>
              </a:rPr>
              <a:t> s Mg za vysoké teploty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Slou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čeniny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 B a N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latin typeface="+mn-lt"/>
              </a:rPr>
              <a:t>MgB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 a Mg</a:t>
            </a:r>
            <a:r>
              <a:rPr lang="cs-CZ" sz="2400" baseline="-25000" dirty="0" smtClean="0">
                <a:latin typeface="+mn-lt"/>
              </a:rPr>
              <a:t>3</a:t>
            </a:r>
            <a:r>
              <a:rPr lang="cs-CZ" sz="2400" dirty="0" smtClean="0">
                <a:latin typeface="+mn-lt"/>
              </a:rPr>
              <a:t>N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 vznikají přímou syntézou s prvků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Oxid, hydroxid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err="1" smtClean="0">
                <a:latin typeface="+mn-lt"/>
              </a:rPr>
              <a:t>MgO</a:t>
            </a:r>
            <a:r>
              <a:rPr lang="cs-CZ" sz="2400" dirty="0" smtClean="0">
                <a:latin typeface="+mn-lt"/>
              </a:rPr>
              <a:t> – jako laxativum a </a:t>
            </a:r>
            <a:r>
              <a:rPr lang="cs-CZ" sz="2400" dirty="0" err="1" smtClean="0">
                <a:latin typeface="+mn-lt"/>
              </a:rPr>
              <a:t>antacidum</a:t>
            </a:r>
            <a:r>
              <a:rPr lang="cs-CZ" sz="2400" dirty="0" smtClean="0">
                <a:latin typeface="+mn-lt"/>
              </a:rPr>
              <a:t>, žáruvzdorný materiál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latin typeface="+mn-lt"/>
              </a:rPr>
              <a:t>Mg(OH)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 – sráží se z roztoků Mg</a:t>
            </a:r>
            <a:r>
              <a:rPr lang="cs-CZ" sz="2400" baseline="30000" dirty="0" smtClean="0">
                <a:latin typeface="+mn-lt"/>
              </a:rPr>
              <a:t>2+</a:t>
            </a:r>
            <a:r>
              <a:rPr lang="cs-CZ" sz="2400" dirty="0" smtClean="0">
                <a:latin typeface="+mn-lt"/>
              </a:rPr>
              <a:t> solí </a:t>
            </a:r>
            <a:r>
              <a:rPr lang="cs-CZ" sz="2400" dirty="0" smtClean="0">
                <a:latin typeface="+mn-lt"/>
              </a:rPr>
              <a:t>hydroxidem, slabý</a:t>
            </a:r>
            <a:endParaRPr lang="cs-CZ" sz="240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latin typeface="+mn-lt"/>
            </a:endParaRPr>
          </a:p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baseline="-25000" dirty="0">
              <a:latin typeface="+mn-lt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7188" y="142875"/>
            <a:ext cx="84296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Halogenidy</a:t>
            </a:r>
            <a:endParaRPr lang="cs-CZ" sz="2400" b="1" baseline="-25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>
              <a:solidFill>
                <a:prstClr val="black"/>
              </a:solidFill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+mn-lt"/>
              </a:rPr>
              <a:t>MgX</a:t>
            </a:r>
            <a:r>
              <a:rPr lang="cs-CZ" sz="2400" b="1" baseline="-25000" dirty="0" smtClean="0">
                <a:solidFill>
                  <a:prstClr val="black"/>
                </a:solidFill>
                <a:latin typeface="+mn-lt"/>
              </a:rPr>
              <a:t>2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latin typeface="+mn-lt"/>
            </a:endParaRPr>
          </a:p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latin typeface="+mn-lt"/>
              </a:rPr>
              <a:t>Mg(OH)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 + 2HCl → MgCl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 + 2H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O</a:t>
            </a:r>
          </a:p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latin typeface="+mn-lt"/>
              </a:rPr>
              <a:t>Mg + Cl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 → MgCl</a:t>
            </a:r>
            <a:r>
              <a:rPr lang="cs-CZ" sz="2400" baseline="-25000" dirty="0" smtClean="0">
                <a:latin typeface="+mn-lt"/>
              </a:rPr>
              <a:t>2</a:t>
            </a:r>
            <a:endParaRPr lang="cs-CZ" sz="2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2551" name="Obdélník 3"/>
          <p:cNvSpPr>
            <a:spLocks noChangeArrowheads="1"/>
          </p:cNvSpPr>
          <p:nvPr/>
        </p:nvSpPr>
        <p:spPr bwMode="auto">
          <a:xfrm>
            <a:off x="285720" y="2857496"/>
            <a:ext cx="84296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Ostatní soli</a:t>
            </a:r>
            <a:endParaRPr lang="cs-CZ" sz="2400" b="1" baseline="-25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71463" indent="-271463"/>
            <a:endParaRPr lang="cs-CZ" sz="2400" b="1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MgCO</a:t>
            </a:r>
            <a:r>
              <a:rPr lang="cs-CZ" sz="2400" b="1" baseline="-25000" dirty="0" smtClean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;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Mg(HCO</a:t>
            </a:r>
            <a:r>
              <a:rPr lang="cs-CZ" sz="2400" b="1" baseline="-25000" dirty="0" smtClean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cs-CZ" sz="2400" b="1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– jen v roztoku s CO</a:t>
            </a:r>
            <a:r>
              <a:rPr lang="cs-CZ" sz="24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jako Ca(HCO</a:t>
            </a:r>
            <a:r>
              <a:rPr lang="cs-CZ" sz="2400" baseline="-25000" dirty="0" smtClean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cs-CZ" sz="24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MgSO</a:t>
            </a:r>
            <a:r>
              <a:rPr lang="cs-CZ" sz="2400" b="1" baseline="-25000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heptahydrát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– hořká sůl);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Mg(ClO</a:t>
            </a:r>
            <a:r>
              <a:rPr lang="cs-CZ" sz="2400" b="1" baseline="-25000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cs-CZ" sz="2400" b="1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– výborné 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regenerovatelné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sušidlo</a:t>
            </a:r>
          </a:p>
        </p:txBody>
      </p:sp>
      <p:sp>
        <p:nvSpPr>
          <p:cNvPr id="5" name="Obdélník 4"/>
          <p:cNvSpPr/>
          <p:nvPr/>
        </p:nvSpPr>
        <p:spPr>
          <a:xfrm>
            <a:off x="285720" y="4857760"/>
            <a:ext cx="84296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Organokovy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 </a:t>
            </a:r>
            <a:r>
              <a:rPr lang="cs-CZ" sz="2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Grignardova</a:t>
            </a:r>
            <a:r>
              <a:rPr lang="cs-CZ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činidla</a:t>
            </a:r>
            <a:endParaRPr lang="cs-CZ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solidFill>
                <a:prstClr val="black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latin typeface="+mn-lt"/>
              </a:rPr>
              <a:t>RX + Mg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RMgX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 (v etheru s I</a:t>
            </a:r>
            <a:r>
              <a:rPr lang="cs-CZ" sz="2400" baseline="-25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err="1" smtClean="0">
                <a:solidFill>
                  <a:prstClr val="black"/>
                </a:solidFill>
                <a:latin typeface="+mn-lt"/>
              </a:rPr>
              <a:t>RMgI</a:t>
            </a: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 + CO</a:t>
            </a:r>
            <a:r>
              <a:rPr lang="cs-CZ" sz="2400" baseline="-25000" dirty="0" smtClean="0">
                <a:solidFill>
                  <a:prstClr val="black"/>
                </a:solidFill>
                <a:latin typeface="+mn-lt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RCOOH + Mg(OH)I</a:t>
            </a:r>
            <a:endParaRPr lang="cs-CZ" sz="2400" dirty="0">
              <a:solidFill>
                <a:prstClr val="black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Chlorofy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6479916" cy="3214686"/>
          </a:xfrm>
          <a:prstGeom prst="rect">
            <a:avLst/>
          </a:prstGeom>
        </p:spPr>
      </p:pic>
      <p:pic>
        <p:nvPicPr>
          <p:cNvPr id="4" name="Obrázek 3" descr="Chlorofyl3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736"/>
            <a:ext cx="9144000" cy="577215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42844" y="214290"/>
            <a:ext cx="313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Chlorofyl – </a:t>
            </a:r>
            <a:r>
              <a:rPr lang="cs-CZ" b="1" dirty="0" smtClean="0">
                <a:solidFill>
                  <a:srgbClr val="000000"/>
                </a:solidFill>
                <a:latin typeface="Calibri" pitchFamily="34" charset="0"/>
              </a:rPr>
              <a:t>Mg</a:t>
            </a:r>
            <a:r>
              <a:rPr lang="cs-CZ" b="1" baseline="30000" dirty="0" smtClean="0">
                <a:solidFill>
                  <a:srgbClr val="000000"/>
                </a:solidFill>
                <a:latin typeface="Calibri" pitchFamily="34" charset="0"/>
              </a:rPr>
              <a:t>2+ </a:t>
            </a:r>
            <a:r>
              <a:rPr lang="cs-CZ" b="1" dirty="0" smtClean="0">
                <a:solidFill>
                  <a:srgbClr val="000000"/>
                </a:solidFill>
                <a:latin typeface="Calibri" pitchFamily="34" charset="0"/>
              </a:rPr>
              <a:t> + porfyrin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14282" y="285728"/>
            <a:ext cx="8643937" cy="60631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Kovy alkalických zemin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Hydridy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>
              <a:latin typeface="+mn-lt"/>
            </a:endParaRPr>
          </a:p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n-lt"/>
              </a:rPr>
              <a:t> 2 </a:t>
            </a:r>
            <a:r>
              <a:rPr lang="cs-CZ" sz="2400" b="1" dirty="0" smtClean="0">
                <a:latin typeface="+mn-lt"/>
              </a:rPr>
              <a:t>M </a:t>
            </a:r>
            <a:r>
              <a:rPr lang="cs-CZ" sz="2400" b="1" dirty="0">
                <a:latin typeface="+mn-lt"/>
              </a:rPr>
              <a:t>+ </a:t>
            </a:r>
            <a:r>
              <a:rPr lang="cs-CZ" sz="2400" b="1" dirty="0" smtClean="0">
                <a:latin typeface="+mn-lt"/>
              </a:rPr>
              <a:t>H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2 </a:t>
            </a: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2400" b="1" baseline="-25000" dirty="0" smtClean="0">
                <a:latin typeface="+mn-lt"/>
                <a:cs typeface="Times New Roman" pitchFamily="18" charset="0"/>
                <a:sym typeface="Symbol" pitchFamily="18" charset="2"/>
              </a:rPr>
              <a:t>2</a:t>
            </a:r>
            <a:endParaRPr lang="cs-CZ" sz="2400" b="1" baseline="-25000" dirty="0" smtClean="0">
              <a:latin typeface="+mn-lt"/>
              <a:cs typeface="Times New Roman" pitchFamily="18" charset="0"/>
              <a:sym typeface="Symbol" pitchFamily="18" charset="2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latin typeface="+mn-lt"/>
              <a:cs typeface="Times New Roman" pitchFamily="18" charset="0"/>
              <a:sym typeface="Symbol" pitchFamily="18" charset="2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CaH</a:t>
            </a:r>
            <a:r>
              <a:rPr lang="cs-CZ" sz="2400" b="1" baseline="-25000" dirty="0" smtClean="0">
                <a:latin typeface="+mn-lt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dirty="0" smtClean="0">
                <a:latin typeface="+mn-lt"/>
                <a:cs typeface="Times New Roman" pitchFamily="18" charset="0"/>
                <a:sym typeface="Symbol" pitchFamily="18" charset="2"/>
              </a:rPr>
              <a:t> – </a:t>
            </a:r>
            <a:r>
              <a:rPr lang="cs-CZ" sz="2400" dirty="0" err="1" smtClean="0">
                <a:latin typeface="+mn-lt"/>
                <a:cs typeface="Times New Roman" pitchFamily="18" charset="0"/>
                <a:sym typeface="Symbol" pitchFamily="18" charset="2"/>
              </a:rPr>
              <a:t>redukovadlo</a:t>
            </a:r>
            <a:r>
              <a:rPr lang="cs-CZ" sz="2400" dirty="0" smtClean="0">
                <a:latin typeface="+mn-lt"/>
                <a:cs typeface="Times New Roman" pitchFamily="18" charset="0"/>
                <a:sym typeface="Symbol" pitchFamily="18" charset="2"/>
              </a:rPr>
              <a:t>, sušidlo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latin typeface="+mn-lt"/>
              <a:cs typeface="Times New Roman" pitchFamily="18" charset="0"/>
              <a:sym typeface="Symbol" pitchFamily="18" charset="2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Slou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čeniny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 C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err="1" smtClean="0">
                <a:latin typeface="+mn-lt"/>
              </a:rPr>
              <a:t>CaO</a:t>
            </a:r>
            <a:r>
              <a:rPr lang="cs-CZ" sz="2400" b="1" dirty="0" smtClean="0">
                <a:latin typeface="+mn-lt"/>
              </a:rPr>
              <a:t> + 3 C </a:t>
            </a: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 CaC</a:t>
            </a:r>
            <a:r>
              <a:rPr lang="cs-CZ" sz="2400" b="1" baseline="-25000" dirty="0" smtClean="0">
                <a:latin typeface="+mn-lt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 + 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CaC</a:t>
            </a:r>
            <a:r>
              <a:rPr lang="cs-CZ" sz="2400" b="1" baseline="-25000" dirty="0" smtClean="0">
                <a:latin typeface="+mn-lt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 + N</a:t>
            </a:r>
            <a:r>
              <a:rPr lang="cs-CZ" sz="2400" b="1" baseline="-25000" dirty="0" smtClean="0">
                <a:latin typeface="+mn-lt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  Ca(</a:t>
            </a:r>
            <a:r>
              <a:rPr lang="cs-CZ" sz="2400" b="1" dirty="0" smtClean="0">
                <a:latin typeface="+mn-lt"/>
              </a:rPr>
              <a:t>N=C=N) (kyanamid)</a:t>
            </a:r>
            <a:r>
              <a:rPr lang="en-US" sz="2400" b="1" dirty="0" smtClean="0">
                <a:latin typeface="+mn-lt"/>
              </a:rPr>
              <a:t> </a:t>
            </a:r>
            <a:r>
              <a:rPr lang="cs-CZ" sz="2400" b="1" dirty="0" smtClean="0">
                <a:latin typeface="+mn-lt"/>
              </a:rPr>
              <a:t>+ 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CaCN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 + 3 H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O </a:t>
            </a: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 CaCO</a:t>
            </a:r>
            <a:r>
              <a:rPr lang="cs-CZ" sz="2400" b="1" baseline="-25000" dirty="0" smtClean="0">
                <a:latin typeface="+mn-lt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 + 2 NH</a:t>
            </a:r>
            <a:r>
              <a:rPr lang="cs-CZ" sz="2400" b="1" baseline="-25000" dirty="0" smtClean="0">
                <a:latin typeface="+mn-lt"/>
                <a:cs typeface="Times New Roman" pitchFamily="18" charset="0"/>
                <a:sym typeface="Symbol" pitchFamily="18" charset="2"/>
              </a:rPr>
              <a:t>3</a:t>
            </a:r>
            <a:endParaRPr lang="cs-CZ" sz="2400" b="1" baseline="-2500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Nitridy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3 M + N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 M</a:t>
            </a:r>
            <a:r>
              <a:rPr lang="cs-CZ" sz="2400" b="1" baseline="-25000" dirty="0" smtClean="0">
                <a:latin typeface="+mn-lt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N</a:t>
            </a:r>
            <a:r>
              <a:rPr lang="cs-CZ" sz="2400" b="1" baseline="-25000" dirty="0" smtClean="0">
                <a:latin typeface="+mn-lt"/>
                <a:cs typeface="Times New Roman" pitchFamily="18" charset="0"/>
                <a:sym typeface="Symbol" pitchFamily="18" charset="2"/>
              </a:rPr>
              <a:t>2</a:t>
            </a:r>
            <a:endParaRPr lang="cs-CZ" sz="2400" b="1" baseline="-250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15" name="Group 79"/>
          <p:cNvGraphicFramePr>
            <a:graphicFrameLocks noGrp="1"/>
          </p:cNvGraphicFramePr>
          <p:nvPr/>
        </p:nvGraphicFramePr>
        <p:xfrm>
          <a:off x="428625" y="1428750"/>
          <a:ext cx="8143877" cy="3475104"/>
        </p:xfrm>
        <a:graphic>
          <a:graphicData uri="http://schemas.openxmlformats.org/drawingml/2006/table">
            <a:tbl>
              <a:tblPr/>
              <a:tblGrid>
                <a:gridCol w="867437"/>
                <a:gridCol w="668330"/>
                <a:gridCol w="1001102"/>
                <a:gridCol w="1001102"/>
                <a:gridCol w="800604"/>
                <a:gridCol w="801996"/>
                <a:gridCol w="733770"/>
                <a:gridCol w="666938"/>
                <a:gridCol w="1602598"/>
              </a:tblGrid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Prvek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X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  <a:r>
                        <a:rPr kumimoji="0" lang="cs-CZ" sz="10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cs-CZ" sz="2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  <a:endParaRPr kumimoji="0" lang="cs-CZ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kJ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mol</a:t>
                      </a:r>
                      <a:r>
                        <a:rPr kumimoji="0" lang="cs-CZ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-1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  <a:r>
                        <a:rPr kumimoji="0" lang="cs-CZ" sz="26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cs-CZ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[</a:t>
                      </a:r>
                      <a:r>
                        <a:rPr kumimoji="0" lang="cs-CZ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kJ</a:t>
                      </a:r>
                      <a:r>
                        <a:rPr kumimoji="0" lang="cs-CZ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 mol</a:t>
                      </a:r>
                      <a:r>
                        <a:rPr kumimoji="0" lang="cs-CZ" sz="16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-1</a:t>
                      </a:r>
                      <a:r>
                        <a:rPr kumimoji="0" lang="cs-CZ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]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E</a:t>
                      </a:r>
                      <a:r>
                        <a:rPr kumimoji="0" lang="cs-CZ" sz="2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0</a:t>
                      </a:r>
                      <a:endParaRPr kumimoji="0" lang="en-US" sz="26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[V]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ρ</a:t>
                      </a:r>
                      <a:endParaRPr kumimoji="0" lang="cs-CZ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[g cm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-3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b.</a:t>
                      </a:r>
                      <a:r>
                        <a:rPr kumimoji="0" lang="cs-CZ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t.</a:t>
                      </a:r>
                      <a:endParaRPr kumimoji="0" lang="cs-CZ" sz="2300" b="1" i="1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°C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b.</a:t>
                      </a:r>
                      <a:r>
                        <a:rPr kumimoji="0" lang="cs-CZ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v.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°C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pm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Be</a:t>
                      </a:r>
                      <a:endParaRPr kumimoji="0" 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47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898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1762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1,97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1,85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1550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3240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112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Mg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23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736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1449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</a:rPr>
                        <a:t>-2</a:t>
                      </a: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</a:rPr>
                        <a:t>,36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</a:rPr>
                        <a:t>1,74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920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1378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itchFamily="34" charset="0"/>
                        </a:rPr>
                        <a:t>160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Ca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04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589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1144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</a:rPr>
                        <a:t>-2,</a:t>
                      </a: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</a:rPr>
                        <a:t>84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</a:rPr>
                        <a:t>1,55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1112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1767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197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Sr</a:t>
                      </a:r>
                      <a:endParaRPr kumimoji="0" 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kumimoji="0" lang="de-D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99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548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1060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</a:rPr>
                        <a:t>-2,</a:t>
                      </a: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</a:rPr>
                        <a:t>2,64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1041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1654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215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Ba</a:t>
                      </a:r>
                      <a:endParaRPr kumimoji="0" lang="cs-CZ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kumimoji="0" lang="de-D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97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503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960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</a:rPr>
                        <a:t>-2</a:t>
                      </a: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</a:rPr>
                        <a:t>,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</a:rPr>
                        <a:t>92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</a:rPr>
                        <a:t>3,51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1000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2122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222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Ra</a:t>
                      </a:r>
                      <a:endParaRPr kumimoji="0" lang="cs-CZ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0,</a:t>
                      </a: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508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975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-2,92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5,50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970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1973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221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61"/>
          <p:cNvSpPr>
            <a:spLocks noChangeArrowheads="1"/>
          </p:cNvSpPr>
          <p:nvPr/>
        </p:nvSpPr>
        <p:spPr bwMode="auto">
          <a:xfrm>
            <a:off x="428596" y="357166"/>
            <a:ext cx="4429127" cy="6477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33CC">
                <a:gamma/>
                <a:shade val="60000"/>
                <a:invGamma/>
              </a:srgbClr>
            </a:prstShdw>
          </a:effectLst>
        </p:spPr>
        <p:txBody>
          <a:bodyPr tIns="82800" b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2.</a:t>
            </a:r>
            <a:r>
              <a:rPr lang="cs-CZ" sz="24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cs-CZ" sz="2400" dirty="0">
                <a:solidFill>
                  <a:srgbClr val="FFFF00"/>
                </a:solidFill>
                <a:latin typeface="+mn-lt"/>
              </a:rPr>
              <a:t>skupina</a:t>
            </a:r>
            <a:r>
              <a:rPr lang="cs-CZ" sz="2400" dirty="0">
                <a:solidFill>
                  <a:srgbClr val="FFCC99"/>
                </a:solidFill>
                <a:latin typeface="+mn-lt"/>
              </a:rPr>
              <a:t>  </a:t>
            </a:r>
            <a:r>
              <a:rPr lang="cs-CZ" sz="2400" dirty="0">
                <a:solidFill>
                  <a:srgbClr val="FFDC45"/>
                </a:solidFill>
                <a:latin typeface="+mn-lt"/>
                <a:cs typeface="Times New Roman" pitchFamily="18" charset="0"/>
              </a:rPr>
              <a:t>–</a:t>
            </a:r>
            <a:r>
              <a:rPr lang="cs-CZ" sz="2400" dirty="0">
                <a:solidFill>
                  <a:srgbClr val="FFCC99"/>
                </a:solidFill>
                <a:latin typeface="+mn-lt"/>
              </a:rPr>
              <a:t>  </a:t>
            </a:r>
            <a:r>
              <a:rPr lang="cs-CZ" sz="2800" dirty="0" smtClean="0">
                <a:solidFill>
                  <a:srgbClr val="FFDC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</a:t>
            </a:r>
            <a:r>
              <a:rPr lang="cs-CZ" sz="2400" dirty="0" smtClean="0">
                <a:solidFill>
                  <a:srgbClr val="FFDC45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DC45"/>
                </a:solidFill>
                <a:latin typeface="+mn-lt"/>
              </a:rPr>
              <a:t>valenční</a:t>
            </a:r>
            <a:r>
              <a:rPr lang="en-US" sz="2400" dirty="0">
                <a:solidFill>
                  <a:srgbClr val="FFDC45"/>
                </a:solidFill>
                <a:latin typeface="+mn-lt"/>
              </a:rPr>
              <a:t> </a:t>
            </a:r>
            <a:r>
              <a:rPr lang="cs-CZ" sz="2400" dirty="0" smtClean="0">
                <a:solidFill>
                  <a:srgbClr val="FFDC45"/>
                </a:solidFill>
                <a:latin typeface="+mn-lt"/>
              </a:rPr>
              <a:t>elektrony</a:t>
            </a:r>
            <a:endParaRPr lang="cs-CZ" sz="2800" dirty="0">
              <a:solidFill>
                <a:srgbClr val="FFDC4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0" name="Rectangle 62"/>
          <p:cNvSpPr>
            <a:spLocks noChangeArrowheads="1"/>
          </p:cNvSpPr>
          <p:nvPr/>
        </p:nvSpPr>
        <p:spPr bwMode="auto">
          <a:xfrm>
            <a:off x="5857884" y="357166"/>
            <a:ext cx="2698750" cy="6477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 tIns="82800" b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solidFill>
                  <a:srgbClr val="FFCC99"/>
                </a:solidFill>
                <a:latin typeface="+mn-lt"/>
                <a:cs typeface="Times New Roman" pitchFamily="18" charset="0"/>
              </a:rPr>
              <a:t>konfigurace</a:t>
            </a:r>
            <a:r>
              <a:rPr lang="en-GB" sz="2400" dirty="0">
                <a:solidFill>
                  <a:srgbClr val="FFCC99"/>
                </a:solidFill>
                <a:latin typeface="+mn-lt"/>
                <a:cs typeface="Times New Roman" pitchFamily="18" charset="0"/>
              </a:rPr>
              <a:t>   </a:t>
            </a:r>
            <a:r>
              <a:rPr lang="cs-CZ" sz="2400" i="1" dirty="0">
                <a:solidFill>
                  <a:srgbClr val="FFCC99"/>
                </a:solidFill>
                <a:latin typeface="+mn-lt"/>
              </a:rPr>
              <a:t>n</a:t>
            </a:r>
            <a:r>
              <a:rPr lang="cs-CZ" sz="2400" baseline="-25000" dirty="0">
                <a:solidFill>
                  <a:srgbClr val="FFCC99"/>
                </a:solidFill>
                <a:latin typeface="+mn-lt"/>
              </a:rPr>
              <a:t> </a:t>
            </a:r>
            <a:r>
              <a:rPr lang="en-GB" sz="28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s</a:t>
            </a:r>
            <a:r>
              <a:rPr lang="cs-CZ" baseline="300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</a:t>
            </a:r>
            <a:endParaRPr lang="cs-CZ" baseline="30000" dirty="0">
              <a:solidFill>
                <a:srgbClr val="FF7C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1" name="Rectangle 63"/>
          <p:cNvSpPr>
            <a:spLocks noChangeArrowheads="1"/>
          </p:cNvSpPr>
          <p:nvPr/>
        </p:nvSpPr>
        <p:spPr bwMode="auto">
          <a:xfrm>
            <a:off x="1143000" y="5143500"/>
            <a:ext cx="3022600" cy="630238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3399FF">
                <a:gamma/>
                <a:shade val="60000"/>
                <a:invGamma/>
              </a:srgbClr>
            </a:prstShdw>
          </a:effectLst>
        </p:spPr>
        <p:txBody>
          <a:bodyPr tIns="82800" b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6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Oxidační číslo</a:t>
            </a:r>
            <a:r>
              <a:rPr lang="cs-CZ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</a:t>
            </a:r>
            <a:r>
              <a:rPr lang="cs-CZ" sz="2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+</a:t>
            </a:r>
            <a:r>
              <a:rPr lang="cs-CZ" sz="3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</a:t>
            </a:r>
            <a:endParaRPr lang="cs-CZ" sz="30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0"/>
            <a:ext cx="871543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Oxid, hydroxid, peroxid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latin typeface="Calibr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Hoření kovu v O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či např. rozkladem uhličitanů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CaCO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–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CaO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– Ca(OH)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– CaCO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BaO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–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bělení přírodních materiálů (hedvábí, rostlinné vlákna, sláma)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Halogenidy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latin typeface="Calibr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Přímou reakcí či vhodněji reakcí oxidu či hydroxidu kovu s HX, fluoridy málo rozpustné, ostatní hodně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CaCl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–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sušidlo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hexahydrát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spolu s ledem jako chladivo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Ostatní soli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CaCO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– Ca(HCO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)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(přechodná tvrdost vody)</a:t>
            </a:r>
            <a:endParaRPr lang="cs-CZ" sz="2400" baseline="-25000" dirty="0" smtClean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M(NO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)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– M(NO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)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– MO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CaSO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–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CaSO</a:t>
            </a:r>
            <a:r>
              <a:rPr lang="cs-CZ" sz="2400" b="1" baseline="-250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.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½H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O – CaSO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.2H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O 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(trvalá tvrdost vody)</a:t>
            </a:r>
            <a:endParaRPr lang="cs-CZ" sz="2400" b="1" dirty="0" smtClean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baseline="-25000" dirty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20" y="0"/>
            <a:ext cx="842962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Organokovy</a:t>
            </a:r>
            <a:endParaRPr lang="cs-CZ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solidFill>
                <a:prstClr val="black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latin typeface="+mn-lt"/>
              </a:rPr>
              <a:t>M(CH</a:t>
            </a:r>
            <a:r>
              <a:rPr lang="cs-CZ" sz="2400" baseline="-25000" dirty="0" smtClean="0">
                <a:latin typeface="+mn-lt"/>
              </a:rPr>
              <a:t>3</a:t>
            </a:r>
            <a:r>
              <a:rPr lang="cs-CZ" sz="2400" dirty="0" smtClean="0">
                <a:latin typeface="+mn-lt"/>
              </a:rPr>
              <a:t>)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; M(</a:t>
            </a:r>
            <a:r>
              <a:rPr lang="cs-CZ" sz="2400" dirty="0" err="1" smtClean="0">
                <a:latin typeface="+mn-lt"/>
              </a:rPr>
              <a:t>Cp</a:t>
            </a:r>
            <a:r>
              <a:rPr lang="cs-CZ" sz="2400" dirty="0" smtClean="0">
                <a:latin typeface="+mn-lt"/>
              </a:rPr>
              <a:t>)</a:t>
            </a:r>
            <a:r>
              <a:rPr lang="cs-CZ" sz="2400" baseline="-25000" dirty="0" smtClean="0">
                <a:latin typeface="+mn-lt"/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Komplexy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Málo, např. </a:t>
            </a:r>
            <a:r>
              <a:rPr lang="cs-CZ" sz="2400" dirty="0" err="1" smtClean="0">
                <a:solidFill>
                  <a:prstClr val="black"/>
                </a:solidFill>
                <a:latin typeface="+mn-lt"/>
              </a:rPr>
              <a:t>kryptáty</a:t>
            </a: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3" name="Obrázek 2" descr="C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214290"/>
            <a:ext cx="1269841" cy="126984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85720" y="2928934"/>
            <a:ext cx="8572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/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Toxicita</a:t>
            </a:r>
          </a:p>
          <a:p>
            <a:pPr marL="271463" lvl="0" indent="-271463"/>
            <a:endParaRPr lang="cs-CZ" sz="24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71463" lvl="0" indent="-271463"/>
            <a:r>
              <a:rPr lang="cs-CZ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</a:t>
            </a:r>
            <a:endParaRPr lang="cs-CZ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1463" lvl="0" indent="-271463">
              <a:buFont typeface="Arial" charset="0"/>
              <a:buChar char="•"/>
            </a:pP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vysoce toxické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, vytěsňuje např. Mg</a:t>
            </a:r>
          </a:p>
          <a:p>
            <a:pPr marL="271463" lvl="0" indent="-271463">
              <a:buFont typeface="Arial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poškozuje játra, ledviny a CNS, narušuje syntézu hemoglobinu</a:t>
            </a:r>
          </a:p>
          <a:p>
            <a:pPr marL="271463" lvl="0" indent="-271463">
              <a:buFont typeface="Arial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vdechováním prachu s 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Be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vzniká 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berylliosa</a:t>
            </a:r>
            <a:endParaRPr lang="cs-CZ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71463" lvl="0" indent="-271463">
              <a:buFont typeface="Arial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v popílku s uhelného prachu až 4 % 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Be</a:t>
            </a:r>
            <a:endParaRPr lang="cs-CZ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71463" lvl="0" indent="-271463"/>
            <a:endParaRPr lang="cs-CZ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71463" lvl="0" indent="-271463"/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Mg</a:t>
            </a:r>
          </a:p>
          <a:p>
            <a:pPr marL="271463" lvl="0" indent="-271463">
              <a:buFont typeface="Arial" charset="0"/>
              <a:buChar char="•"/>
            </a:pP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biogenní prvek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, antagonista Ca, glykolýza a reakce ATP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4282" y="214290"/>
            <a:ext cx="85725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>
              <a:buFont typeface="Arial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pro organismus netoxický</a:t>
            </a:r>
          </a:p>
          <a:p>
            <a:pPr marL="271463" lvl="0" indent="-271463">
              <a:buFont typeface="Arial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poranění Mg či slitinami se špatně hojí</a:t>
            </a:r>
          </a:p>
          <a:p>
            <a:pPr marL="271463" lvl="0" indent="-271463"/>
            <a:endParaRPr lang="cs-CZ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71463" lvl="0" indent="-271463"/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</a:t>
            </a:r>
          </a:p>
          <a:p>
            <a:pPr marL="271463" lvl="0" indent="-271463">
              <a:buFont typeface="Arial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v buňkách jako signální iont, svalové stahy</a:t>
            </a:r>
          </a:p>
          <a:p>
            <a:pPr marL="271463" lvl="0" indent="-271463">
              <a:buFont typeface="Arial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stabilizuje 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fosfolipidové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membrány</a:t>
            </a:r>
          </a:p>
          <a:p>
            <a:pPr marL="271463" lvl="0" indent="-271463">
              <a:buFont typeface="Arial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oxid, hydroxid a chlorid leptá sliznice a oči</a:t>
            </a:r>
          </a:p>
          <a:p>
            <a:pPr marL="271463" lvl="0" indent="-271463">
              <a:buFont typeface="Arial" charset="0"/>
              <a:buChar char="•"/>
            </a:pPr>
            <a:endParaRPr lang="cs-CZ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71463" lvl="0" indent="-271463"/>
            <a:r>
              <a:rPr lang="cs-CZ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Sr</a:t>
            </a: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- </a:t>
            </a:r>
            <a:r>
              <a:rPr lang="cs-CZ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rozpustné soli toxické</a:t>
            </a:r>
          </a:p>
          <a:p>
            <a:pPr marL="271463" lvl="0" indent="-271463">
              <a:buFont typeface="Arial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LD</a:t>
            </a:r>
            <a:r>
              <a:rPr lang="cs-CZ" sz="2400" baseline="-25000" dirty="0" smtClean="0">
                <a:solidFill>
                  <a:srgbClr val="000000"/>
                </a:solidFill>
                <a:latin typeface="Calibri" pitchFamily="34" charset="0"/>
              </a:rPr>
              <a:t>50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(SrCl</a:t>
            </a:r>
            <a:r>
              <a:rPr lang="cs-CZ" sz="24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) = 30 g</a:t>
            </a:r>
          </a:p>
          <a:p>
            <a:pPr marL="271463" lvl="0" indent="-271463">
              <a:buFont typeface="Arial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jako homolog Ca je nebezpečné </a:t>
            </a:r>
            <a:r>
              <a:rPr lang="cs-CZ" sz="2400" baseline="30000" dirty="0" smtClean="0">
                <a:solidFill>
                  <a:srgbClr val="000000"/>
                </a:solidFill>
                <a:latin typeface="Calibri" pitchFamily="34" charset="0"/>
              </a:rPr>
              <a:t>90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Sr – ozařování kostní dřeně</a:t>
            </a:r>
          </a:p>
          <a:p>
            <a:pPr marL="271463" lvl="0" indent="-271463">
              <a:buFont typeface="Arial" charset="0"/>
              <a:buChar char="•"/>
            </a:pPr>
            <a:endParaRPr lang="cs-CZ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/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Ba - </a:t>
            </a:r>
            <a:r>
              <a:rPr lang="cs-C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rozpustné soli </a:t>
            </a:r>
            <a:r>
              <a:rPr lang="cs-CZ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toxické (srovnej BaSO</a:t>
            </a:r>
            <a:r>
              <a:rPr lang="cs-CZ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</a:t>
            </a:r>
            <a:r>
              <a:rPr lang="cs-CZ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  <a:endParaRPr lang="cs-CZ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1463" lvl="0" indent="-271463">
              <a:buFont typeface="Arial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vdechováním vzniká 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barytosa</a:t>
            </a:r>
            <a:endParaRPr lang="cs-CZ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71463" lvl="0" indent="-271463">
              <a:buFont typeface="Arial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LD</a:t>
            </a:r>
            <a:r>
              <a:rPr lang="cs-CZ" sz="2400" baseline="-25000" dirty="0" smtClean="0">
                <a:solidFill>
                  <a:srgbClr val="000000"/>
                </a:solidFill>
                <a:latin typeface="Calibri" pitchFamily="34" charset="0"/>
              </a:rPr>
              <a:t>50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(BaCl</a:t>
            </a:r>
            <a:r>
              <a:rPr lang="cs-CZ" sz="24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) = 1 g</a:t>
            </a:r>
          </a:p>
          <a:p>
            <a:pPr marL="271463" lvl="0" indent="-271463">
              <a:buFont typeface="Arial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slinění, zvracení, koliky, záněty trávicího ústrojí</a:t>
            </a:r>
          </a:p>
          <a:p>
            <a:pPr marL="271463" lvl="0" indent="-271463">
              <a:buFont typeface="Arial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působí na kostru, svaly a CNS – třes, dýchací potíže, bolesti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ovéPole 4"/>
          <p:cNvSpPr txBox="1">
            <a:spLocks noChangeArrowheads="1"/>
          </p:cNvSpPr>
          <p:nvPr/>
        </p:nvSpPr>
        <p:spPr bwMode="auto">
          <a:xfrm>
            <a:off x="285720" y="214290"/>
            <a:ext cx="835818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lvl="0" indent="-271463">
              <a:buFont typeface="Arial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smrt nastává při plném vědomí – zástava srdce při paralýze svalů</a:t>
            </a:r>
          </a:p>
          <a:p>
            <a:pPr marL="271463" lvl="0" indent="-271463">
              <a:buFont typeface="Arial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chronicky působí zánět mozku a degeneraci sleziny a jater a rozmnožovacích orgánů</a:t>
            </a:r>
          </a:p>
          <a:p>
            <a:pPr marL="271463" lvl="0" indent="-271463">
              <a:buFont typeface="Arial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BaCO</a:t>
            </a:r>
            <a:r>
              <a:rPr lang="cs-CZ" sz="2400" baseline="-25000" dirty="0" smtClean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jed na krysy – protijed Na</a:t>
            </a:r>
            <a:r>
              <a:rPr lang="cs-CZ" sz="24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SO</a:t>
            </a:r>
            <a:r>
              <a:rPr lang="cs-CZ" sz="2400" baseline="-25000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</a:p>
          <a:p>
            <a:pPr marL="271463" lvl="0" indent="-271463">
              <a:buFont typeface="Arial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ale BaSO</a:t>
            </a:r>
            <a:r>
              <a:rPr lang="cs-CZ" sz="2400" baseline="-25000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jako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kontrastní látka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při RTG vyšetřeních</a:t>
            </a:r>
          </a:p>
          <a:p>
            <a:pPr marL="271463" lvl="0" indent="-271463">
              <a:buFont typeface="Arial" charset="0"/>
              <a:buChar char="•"/>
            </a:pPr>
            <a:endParaRPr lang="cs-CZ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71463" lvl="0" indent="-271463"/>
            <a:r>
              <a:rPr lang="cs-CZ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Ra</a:t>
            </a:r>
            <a:endParaRPr lang="cs-CZ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1463" lvl="0" indent="-271463">
              <a:buFont typeface="Arial" charset="0"/>
              <a:buChar char="•"/>
            </a:pP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toxické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jako Ba</a:t>
            </a:r>
          </a:p>
          <a:p>
            <a:pPr marL="271463" lvl="0" indent="-271463">
              <a:buFont typeface="Arial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především ale nebezpečné svou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radioaktivitou</a:t>
            </a:r>
          </a:p>
          <a:p>
            <a:pPr marL="271463" lvl="0" indent="-271463">
              <a:buFont typeface="Arial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1 g </a:t>
            </a:r>
            <a:r>
              <a:rPr lang="cs-CZ" sz="2400" baseline="30000" dirty="0" smtClean="0">
                <a:solidFill>
                  <a:srgbClr val="000000"/>
                </a:solidFill>
                <a:latin typeface="Calibri" pitchFamily="34" charset="0"/>
              </a:rPr>
              <a:t>226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Ra má aktivitu 3,7.10</a:t>
            </a:r>
            <a:r>
              <a:rPr lang="cs-CZ" sz="2400" baseline="30000" dirty="0" smtClean="0">
                <a:solidFill>
                  <a:srgbClr val="000000"/>
                </a:solidFill>
                <a:latin typeface="Calibri" pitchFamily="34" charset="0"/>
              </a:rPr>
              <a:t>10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Bq</a:t>
            </a:r>
            <a:endParaRPr lang="cs-CZ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71463" lvl="0" indent="-271463">
              <a:buFont typeface="Arial" charset="0"/>
              <a:buChar char="•"/>
            </a:pPr>
            <a:endParaRPr lang="cs-CZ" sz="24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4282" y="785813"/>
            <a:ext cx="8643998" cy="569896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333FF">
                <a:gamma/>
                <a:shade val="60000"/>
                <a:invGamma/>
              </a:srgbClr>
            </a:prstShdw>
          </a:effectLst>
        </p:spPr>
        <p:txBody>
          <a:bodyPr wrap="square" bIns="82800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Be</a:t>
            </a:r>
            <a:r>
              <a:rPr lang="de-DE" sz="25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  </a:t>
            </a:r>
            <a:r>
              <a:rPr lang="cs-CZ" sz="24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5</a:t>
            </a:r>
            <a:r>
              <a:rPr lang="en-GB" sz="2200" baseline="-25000" dirty="0" smtClean="0">
                <a:solidFill>
                  <a:srgbClr val="FFFF99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200" dirty="0">
                <a:solidFill>
                  <a:srgbClr val="FFFF99"/>
                </a:solidFill>
                <a:latin typeface="+mn-lt"/>
                <a:cs typeface="Times New Roman" pitchFamily="18" charset="0"/>
              </a:rPr>
              <a:t>·</a:t>
            </a:r>
            <a:r>
              <a:rPr lang="cs-CZ" sz="2200" baseline="-25000" dirty="0">
                <a:solidFill>
                  <a:srgbClr val="FFFF99"/>
                </a:solidFill>
                <a:latin typeface="+mn-lt"/>
              </a:rPr>
              <a:t> </a:t>
            </a:r>
            <a:r>
              <a:rPr lang="de-DE" sz="24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10</a:t>
            </a:r>
            <a:r>
              <a:rPr lang="de-DE" sz="2500" baseline="300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–</a:t>
            </a:r>
            <a:r>
              <a:rPr lang="cs-CZ" sz="2500" baseline="300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4</a:t>
            </a:r>
            <a:r>
              <a:rPr lang="de-DE" sz="2400" baseline="300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400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%</a:t>
            </a:r>
            <a:r>
              <a:rPr lang="de-DE" sz="2400" baseline="-25000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400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;</a:t>
            </a:r>
            <a:r>
              <a:rPr lang="cs-CZ" sz="2400" dirty="0">
                <a:solidFill>
                  <a:srgbClr val="FFFFCC"/>
                </a:solidFill>
                <a:latin typeface="+mn-lt"/>
              </a:rPr>
              <a:t> </a:t>
            </a:r>
            <a:r>
              <a:rPr lang="cs-CZ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Mg</a:t>
            </a:r>
            <a:r>
              <a:rPr lang="de-DE" sz="25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500" dirty="0" smtClean="0">
                <a:solidFill>
                  <a:srgbClr val="FFFFCC"/>
                </a:solidFill>
                <a:latin typeface="+mn-lt"/>
              </a:rPr>
              <a:t> </a:t>
            </a:r>
            <a:r>
              <a:rPr lang="de-DE" sz="2400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2</a:t>
            </a:r>
            <a:r>
              <a:rPr lang="cs-CZ" sz="2400" dirty="0" smtClean="0">
                <a:solidFill>
                  <a:srgbClr val="FFFFCC"/>
                </a:solidFill>
                <a:latin typeface="+mn-lt"/>
              </a:rPr>
              <a:t>,</a:t>
            </a:r>
            <a:r>
              <a:rPr lang="cs-CZ" sz="24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7</a:t>
            </a:r>
            <a:r>
              <a:rPr lang="de-DE" sz="24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400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%</a:t>
            </a:r>
            <a:r>
              <a:rPr lang="de-DE" sz="2400" baseline="-25000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400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;</a:t>
            </a:r>
            <a:r>
              <a:rPr lang="cs-CZ" sz="2500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Ca</a:t>
            </a:r>
            <a:r>
              <a:rPr lang="de-DE" sz="25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500" dirty="0" smtClean="0">
                <a:solidFill>
                  <a:srgbClr val="FFFFCC"/>
                </a:solidFill>
                <a:latin typeface="+mn-lt"/>
              </a:rPr>
              <a:t> </a:t>
            </a:r>
            <a:r>
              <a:rPr lang="cs-CZ" sz="24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4</a:t>
            </a:r>
            <a:r>
              <a:rPr lang="cs-CZ" sz="2400" dirty="0" smtClean="0">
                <a:solidFill>
                  <a:srgbClr val="FFFFCC"/>
                </a:solidFill>
                <a:latin typeface="+mn-lt"/>
              </a:rPr>
              <a:t>,</a:t>
            </a:r>
            <a:r>
              <a:rPr lang="cs-CZ" sz="24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7</a:t>
            </a:r>
            <a:r>
              <a:rPr lang="de-DE" sz="24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400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%;</a:t>
            </a:r>
            <a:r>
              <a:rPr lang="cs-CZ" sz="2400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Sr</a:t>
            </a:r>
            <a:r>
              <a:rPr lang="de-DE" sz="25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500" dirty="0" smtClean="0">
                <a:solidFill>
                  <a:srgbClr val="FFFFCC"/>
                </a:solidFill>
                <a:latin typeface="+mn-lt"/>
              </a:rPr>
              <a:t> 0,3</a:t>
            </a:r>
            <a:r>
              <a:rPr lang="de-DE" sz="24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400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%;</a:t>
            </a:r>
            <a:r>
              <a:rPr lang="cs-CZ" sz="2400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Ba</a:t>
            </a:r>
            <a:r>
              <a:rPr lang="de-DE" sz="25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500" dirty="0" smtClean="0">
                <a:solidFill>
                  <a:srgbClr val="FFFFCC"/>
                </a:solidFill>
                <a:latin typeface="+mn-lt"/>
              </a:rPr>
              <a:t> </a:t>
            </a:r>
            <a:r>
              <a:rPr lang="cs-CZ" sz="24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0</a:t>
            </a:r>
            <a:r>
              <a:rPr lang="cs-CZ" sz="2400" dirty="0" smtClean="0">
                <a:solidFill>
                  <a:srgbClr val="FFFFCC"/>
                </a:solidFill>
                <a:latin typeface="+mn-lt"/>
              </a:rPr>
              <a:t>,</a:t>
            </a:r>
            <a:r>
              <a:rPr lang="de-DE" sz="24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4 %</a:t>
            </a:r>
            <a:r>
              <a:rPr lang="cs-CZ" sz="24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; </a:t>
            </a:r>
            <a:r>
              <a:rPr lang="cs-CZ" sz="2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Ra</a:t>
            </a:r>
            <a:r>
              <a:rPr lang="cs-CZ" sz="24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 10</a:t>
            </a:r>
            <a:r>
              <a:rPr lang="cs-CZ" sz="2400" baseline="300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-8</a:t>
            </a:r>
            <a:r>
              <a:rPr lang="cs-CZ" sz="24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 % </a:t>
            </a:r>
            <a:endParaRPr lang="en-GB" sz="2400" dirty="0">
              <a:solidFill>
                <a:srgbClr val="FFFFCC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295400" y="1819275"/>
            <a:ext cx="685800" cy="304800"/>
          </a:xfrm>
          <a:prstGeom prst="rect">
            <a:avLst/>
          </a:prstGeom>
          <a:solidFill>
            <a:srgbClr val="FFE1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3657600" y="1819275"/>
            <a:ext cx="685800" cy="3048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2438400" y="1819275"/>
            <a:ext cx="685800" cy="3048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152400" y="1819275"/>
            <a:ext cx="685800" cy="3048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4800600" y="1819275"/>
            <a:ext cx="685800" cy="304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143250" y="1285875"/>
            <a:ext cx="2873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Zbarvení plamene</a:t>
            </a:r>
          </a:p>
        </p:txBody>
      </p:sp>
      <p:sp>
        <p:nvSpPr>
          <p:cNvPr id="15369" name="Rectangle 12"/>
          <p:cNvSpPr>
            <a:spLocks noChangeArrowheads="1"/>
          </p:cNvSpPr>
          <p:nvPr/>
        </p:nvSpPr>
        <p:spPr bwMode="auto">
          <a:xfrm>
            <a:off x="152400" y="2200275"/>
            <a:ext cx="899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000">
                <a:solidFill>
                  <a:schemeClr val="accent2"/>
                </a:solidFill>
                <a:latin typeface="Calibri" pitchFamily="34" charset="0"/>
              </a:rPr>
              <a:t>    Li	      Na	           K	               Rb	   Cs	       Ca	            Sr		Ba</a:t>
            </a:r>
          </a:p>
        </p:txBody>
      </p:sp>
      <p:sp>
        <p:nvSpPr>
          <p:cNvPr id="15370" name="Rectangle 13"/>
          <p:cNvSpPr>
            <a:spLocks noChangeArrowheads="1"/>
          </p:cNvSpPr>
          <p:nvPr/>
        </p:nvSpPr>
        <p:spPr bwMode="auto">
          <a:xfrm>
            <a:off x="152400" y="2581275"/>
            <a:ext cx="8812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000">
                <a:solidFill>
                  <a:schemeClr val="accent2"/>
                </a:solidFill>
                <a:latin typeface="Calibri" pitchFamily="34" charset="0"/>
              </a:rPr>
              <a:t>  671	     589	         766              780	  456	      622	           605              524</a:t>
            </a:r>
          </a:p>
        </p:txBody>
      </p:sp>
      <p:sp>
        <p:nvSpPr>
          <p:cNvPr id="15371" name="Rectangle 14"/>
          <p:cNvSpPr>
            <a:spLocks noChangeArrowheads="1"/>
          </p:cNvSpPr>
          <p:nvPr/>
        </p:nvSpPr>
        <p:spPr bwMode="auto">
          <a:xfrm>
            <a:off x="8229600" y="1819275"/>
            <a:ext cx="685800" cy="3048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2" name="Rectangle 15"/>
          <p:cNvSpPr>
            <a:spLocks noChangeArrowheads="1"/>
          </p:cNvSpPr>
          <p:nvPr/>
        </p:nvSpPr>
        <p:spPr bwMode="auto">
          <a:xfrm>
            <a:off x="5943600" y="1819275"/>
            <a:ext cx="685800" cy="304800"/>
          </a:xfrm>
          <a:prstGeom prst="rect">
            <a:avLst/>
          </a:prstGeom>
          <a:solidFill>
            <a:srgbClr val="FC93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3" name="Rectangle 16"/>
          <p:cNvSpPr>
            <a:spLocks noChangeArrowheads="1"/>
          </p:cNvSpPr>
          <p:nvPr/>
        </p:nvSpPr>
        <p:spPr bwMode="auto">
          <a:xfrm>
            <a:off x="7086600" y="1819275"/>
            <a:ext cx="685800" cy="304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53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3643313"/>
            <a:ext cx="9525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0175" y="4214813"/>
            <a:ext cx="7143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8413" y="4214813"/>
            <a:ext cx="7143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Obrázek 18" descr="rbflam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5188" y="4071938"/>
            <a:ext cx="7620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Obrázek 19" descr="csflam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8" y="3000375"/>
            <a:ext cx="9017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Obrázek 20" descr="caflam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0" y="3105150"/>
            <a:ext cx="11430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Obrázek 21" descr="srflame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6713" y="2928938"/>
            <a:ext cx="1069975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Obrázek 22" descr="baflame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9563" y="3911600"/>
            <a:ext cx="10287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571750" y="142875"/>
            <a:ext cx="401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Zastoupení v zemské kůře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2928938" y="214313"/>
            <a:ext cx="2914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Obecné informace</a:t>
            </a:r>
          </a:p>
        </p:txBody>
      </p:sp>
      <p:sp>
        <p:nvSpPr>
          <p:cNvPr id="16387" name="TextovéPole 2"/>
          <p:cNvSpPr txBox="1">
            <a:spLocks noChangeArrowheads="1"/>
          </p:cNvSpPr>
          <p:nvPr/>
        </p:nvSpPr>
        <p:spPr bwMode="auto">
          <a:xfrm>
            <a:off x="357188" y="857250"/>
            <a:ext cx="864393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buFont typeface="Arial" charset="0"/>
              <a:buChar char="•"/>
            </a:pPr>
            <a:r>
              <a:rPr lang="cs-CZ" sz="2400" b="1" dirty="0" err="1" smtClean="0">
                <a:latin typeface="Calibri" pitchFamily="34" charset="0"/>
              </a:rPr>
              <a:t>Be</a:t>
            </a:r>
            <a:r>
              <a:rPr lang="cs-CZ" sz="2400" dirty="0" smtClean="0">
                <a:latin typeface="Calibri" pitchFamily="34" charset="0"/>
              </a:rPr>
              <a:t> a </a:t>
            </a:r>
            <a:r>
              <a:rPr lang="cs-CZ" sz="2400" b="1" dirty="0" smtClean="0">
                <a:latin typeface="Calibri" pitchFamily="34" charset="0"/>
              </a:rPr>
              <a:t>Mg</a:t>
            </a:r>
            <a:r>
              <a:rPr lang="cs-CZ" sz="2400" dirty="0" smtClean="0">
                <a:latin typeface="Calibri" pitchFamily="34" charset="0"/>
              </a:rPr>
              <a:t> se </a:t>
            </a:r>
            <a:r>
              <a:rPr lang="cs-CZ" sz="2400" b="1" dirty="0" smtClean="0">
                <a:latin typeface="Calibri" pitchFamily="34" charset="0"/>
              </a:rPr>
              <a:t>chemicky odlišují </a:t>
            </a:r>
            <a:r>
              <a:rPr lang="cs-CZ" sz="2400" dirty="0" smtClean="0">
                <a:latin typeface="Calibri" pitchFamily="34" charset="0"/>
              </a:rPr>
              <a:t>od ostatních prvků 2. skupiny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err="1">
                <a:latin typeface="Calibri" pitchFamily="34" charset="0"/>
              </a:rPr>
              <a:t>Be</a:t>
            </a:r>
            <a:r>
              <a:rPr lang="cs-CZ" sz="2400" dirty="0">
                <a:latin typeface="Calibri" pitchFamily="34" charset="0"/>
              </a:rPr>
              <a:t> je diagonálně podobné s Al </a:t>
            </a:r>
            <a:r>
              <a:rPr lang="cs-CZ" dirty="0">
                <a:latin typeface="Calibri" pitchFamily="34" charset="0"/>
              </a:rPr>
              <a:t>(podobné iontové poloměry)</a:t>
            </a:r>
          </a:p>
          <a:p>
            <a:pPr marL="271463" indent="-271463">
              <a:buFont typeface="Arial" charset="0"/>
              <a:buChar char="•"/>
            </a:pPr>
            <a:endParaRPr lang="cs-CZ" sz="2400" dirty="0" smtClean="0"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b="1" dirty="0" smtClean="0">
                <a:latin typeface="Calibri" pitchFamily="34" charset="0"/>
              </a:rPr>
              <a:t>„kovy alkalických zemin“ </a:t>
            </a:r>
            <a:r>
              <a:rPr lang="cs-CZ" sz="2400" dirty="0" smtClean="0">
                <a:latin typeface="Calibri" pitchFamily="34" charset="0"/>
              </a:rPr>
              <a:t>– Ca, </a:t>
            </a:r>
            <a:r>
              <a:rPr lang="cs-CZ" sz="2400" dirty="0" err="1" smtClean="0">
                <a:latin typeface="Calibri" pitchFamily="34" charset="0"/>
              </a:rPr>
              <a:t>Sr</a:t>
            </a:r>
            <a:r>
              <a:rPr lang="cs-CZ" sz="2400" dirty="0" smtClean="0">
                <a:latin typeface="Calibri" pitchFamily="34" charset="0"/>
              </a:rPr>
              <a:t>, Ba, </a:t>
            </a:r>
            <a:r>
              <a:rPr lang="cs-CZ" sz="2400" dirty="0" err="1" smtClean="0">
                <a:latin typeface="Calibri" pitchFamily="34" charset="0"/>
              </a:rPr>
              <a:t>Ra</a:t>
            </a:r>
            <a:endParaRPr lang="cs-CZ" sz="2400" dirty="0"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dirty="0" err="1" smtClean="0">
                <a:latin typeface="Calibri" pitchFamily="34" charset="0"/>
              </a:rPr>
              <a:t>monoizotopické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</a:rPr>
              <a:t>Be</a:t>
            </a:r>
            <a:r>
              <a:rPr lang="cs-CZ" sz="2400" dirty="0" smtClean="0">
                <a:latin typeface="Calibri" pitchFamily="34" charset="0"/>
              </a:rPr>
              <a:t>, radioaktivní </a:t>
            </a:r>
            <a:r>
              <a:rPr lang="cs-CZ" sz="2400" dirty="0" err="1" smtClean="0">
                <a:latin typeface="Calibri" pitchFamily="34" charset="0"/>
              </a:rPr>
              <a:t>Ra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dirty="0" smtClean="0">
                <a:latin typeface="Calibri" pitchFamily="34" charset="0"/>
              </a:rPr>
              <a:t>(T</a:t>
            </a:r>
            <a:r>
              <a:rPr lang="cs-CZ" baseline="-25000" dirty="0" smtClean="0">
                <a:latin typeface="Calibri" pitchFamily="34" charset="0"/>
              </a:rPr>
              <a:t>1/2</a:t>
            </a:r>
            <a:r>
              <a:rPr lang="cs-CZ" dirty="0" smtClean="0">
                <a:latin typeface="Calibri" pitchFamily="34" charset="0"/>
              </a:rPr>
              <a:t>(</a:t>
            </a:r>
            <a:r>
              <a:rPr lang="cs-CZ" baseline="30000" dirty="0" smtClean="0">
                <a:latin typeface="Calibri" pitchFamily="34" charset="0"/>
              </a:rPr>
              <a:t>226</a:t>
            </a:r>
            <a:r>
              <a:rPr lang="cs-CZ" dirty="0" smtClean="0">
                <a:latin typeface="Calibri" pitchFamily="34" charset="0"/>
              </a:rPr>
              <a:t>Ra) </a:t>
            </a:r>
            <a:r>
              <a:rPr lang="cs-CZ" dirty="0">
                <a:latin typeface="Calibri" pitchFamily="34" charset="0"/>
              </a:rPr>
              <a:t>= </a:t>
            </a:r>
            <a:r>
              <a:rPr lang="cs-CZ" dirty="0" smtClean="0">
                <a:latin typeface="Calibri" pitchFamily="34" charset="0"/>
              </a:rPr>
              <a:t>1602 y)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Calibri" pitchFamily="34" charset="0"/>
              </a:rPr>
              <a:t>reagují s vodou, v </a:t>
            </a:r>
            <a:r>
              <a:rPr lang="cs-CZ" sz="2400" dirty="0">
                <a:latin typeface="Calibri" pitchFamily="34" charset="0"/>
              </a:rPr>
              <a:t>přírodě se nacházejí pouze ve formě sloučenin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Calibri" pitchFamily="34" charset="0"/>
              </a:rPr>
              <a:t>všechno jsou to typické kovy</a:t>
            </a:r>
            <a:endParaRPr lang="cs-CZ" sz="2400" dirty="0"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latin typeface="Calibri" pitchFamily="34" charset="0"/>
              </a:rPr>
              <a:t>většina sloučenin je bezbarvá (mimo poruch mřížek a barevných aniontů</a:t>
            </a:r>
            <a:r>
              <a:rPr lang="cs-CZ" sz="2400" dirty="0" smtClean="0">
                <a:latin typeface="Calibri" pitchFamily="34" charset="0"/>
              </a:rPr>
              <a:t>)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Calibri" pitchFamily="34" charset="0"/>
              </a:rPr>
              <a:t>tvoří především </a:t>
            </a:r>
            <a:r>
              <a:rPr lang="cs-CZ" sz="2400" b="1" dirty="0" smtClean="0">
                <a:latin typeface="Calibri" pitchFamily="34" charset="0"/>
              </a:rPr>
              <a:t>iontové sloučeniny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Calibri" pitchFamily="34" charset="0"/>
              </a:rPr>
              <a:t>méně reaktivní než alkalické kovy, </a:t>
            </a:r>
          </a:p>
          <a:p>
            <a:pPr marL="271463" indent="-271463">
              <a:buFont typeface="Arial" charset="0"/>
              <a:buChar char="•"/>
            </a:pPr>
            <a:endParaRPr lang="cs-CZ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2571736" y="214290"/>
            <a:ext cx="38939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Obecné vlastnosti s-kovů</a:t>
            </a:r>
            <a:endParaRPr lang="cs-CZ" sz="28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71604" y="1214422"/>
          <a:ext cx="5410200" cy="444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Graph" r:id="rId3" imgW="4602600" imgH="3828600" progId="">
                  <p:embed/>
                </p:oleObj>
              </mc:Choice>
              <mc:Fallback>
                <p:oleObj name="Graph" r:id="rId3" imgW="4602600" imgH="38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310" t="8209" r="8621" b="6219"/>
                      <a:stretch>
                        <a:fillRect/>
                      </a:stretch>
                    </p:blipFill>
                    <p:spPr bwMode="auto">
                      <a:xfrm>
                        <a:off x="1571604" y="1214422"/>
                        <a:ext cx="5410200" cy="444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0" y="214290"/>
          <a:ext cx="4606925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Graph" r:id="rId3" imgW="4833000" imgH="3960000" progId="">
                  <p:embed/>
                </p:oleObj>
              </mc:Choice>
              <mc:Fallback>
                <p:oleObj name="Graph" r:id="rId3" imgW="4833000" imgH="3960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347" t="6471" r="7608" b="6471"/>
                      <a:stretch>
                        <a:fillRect/>
                      </a:stretch>
                    </p:blipFill>
                    <p:spPr bwMode="auto">
                      <a:xfrm>
                        <a:off x="0" y="214290"/>
                        <a:ext cx="4606925" cy="391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214810" y="2857496"/>
          <a:ext cx="4765675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Graph" r:id="rId5" imgW="4788000" imgH="3888000" progId="">
                  <p:embed/>
                </p:oleObj>
              </mc:Choice>
              <mc:Fallback>
                <p:oleObj name="Graph" r:id="rId5" imgW="4788000" imgH="38880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129" t="7683" r="7407" b="5667"/>
                      <a:stretch>
                        <a:fillRect/>
                      </a:stretch>
                    </p:blipFill>
                    <p:spPr bwMode="auto">
                      <a:xfrm>
                        <a:off x="4214810" y="2857496"/>
                        <a:ext cx="4765675" cy="386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928813" y="214313"/>
            <a:ext cx="4516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Základní chemické informace</a:t>
            </a:r>
          </a:p>
        </p:txBody>
      </p:sp>
      <p:sp>
        <p:nvSpPr>
          <p:cNvPr id="17411" name="TextovéPole 2"/>
          <p:cNvSpPr txBox="1">
            <a:spLocks noChangeArrowheads="1"/>
          </p:cNvSpPr>
          <p:nvPr/>
        </p:nvSpPr>
        <p:spPr bwMode="auto">
          <a:xfrm>
            <a:off x="357188" y="857250"/>
            <a:ext cx="864393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buFont typeface="Arial" charset="0"/>
              <a:buChar char="•"/>
            </a:pPr>
            <a:r>
              <a:rPr lang="cs-CZ" sz="2400" b="1" dirty="0" smtClean="0">
                <a:latin typeface="Calibri" pitchFamily="34" charset="0"/>
              </a:rPr>
              <a:t>reaktivní</a:t>
            </a:r>
            <a:r>
              <a:rPr lang="cs-CZ" sz="2400" dirty="0">
                <a:latin typeface="Calibri" pitchFamily="34" charset="0"/>
              </a:rPr>
              <a:t>, </a:t>
            </a:r>
            <a:r>
              <a:rPr lang="cs-CZ" sz="2400" b="1" dirty="0">
                <a:latin typeface="Calibri" pitchFamily="34" charset="0"/>
              </a:rPr>
              <a:t>redukční</a:t>
            </a:r>
            <a:r>
              <a:rPr lang="cs-CZ" sz="2400" dirty="0">
                <a:latin typeface="Calibri" pitchFamily="34" charset="0"/>
              </a:rPr>
              <a:t> </a:t>
            </a:r>
            <a:r>
              <a:rPr lang="cs-CZ" sz="2400" dirty="0" smtClean="0">
                <a:latin typeface="Calibri" pitchFamily="34" charset="0"/>
              </a:rPr>
              <a:t>schopnosti, rostou </a:t>
            </a:r>
            <a:r>
              <a:rPr lang="cs-CZ" sz="2400" dirty="0">
                <a:latin typeface="Calibri" pitchFamily="34" charset="0"/>
              </a:rPr>
              <a:t>od </a:t>
            </a:r>
            <a:r>
              <a:rPr lang="cs-CZ" sz="2400" dirty="0" err="1" smtClean="0">
                <a:latin typeface="Calibri" pitchFamily="34" charset="0"/>
              </a:rPr>
              <a:t>Be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>
                <a:latin typeface="Calibri" pitchFamily="34" charset="0"/>
              </a:rPr>
              <a:t>k </a:t>
            </a:r>
            <a:r>
              <a:rPr lang="cs-CZ" sz="2400" dirty="0" smtClean="0">
                <a:latin typeface="Calibri" pitchFamily="34" charset="0"/>
              </a:rPr>
              <a:t>Ba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bazicita roste od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Be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(OH)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-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amfoter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k Ba(OH)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– téměř jako alk. hydroxidy</a:t>
            </a:r>
          </a:p>
          <a:p>
            <a:pPr marL="271463" indent="-271463"/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</a:t>
            </a: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Calibri" pitchFamily="34" charset="0"/>
              </a:rPr>
              <a:t>v II+ hybridizace sp</a:t>
            </a:r>
            <a:r>
              <a:rPr lang="cs-CZ" sz="2400" baseline="30000" dirty="0" smtClean="0">
                <a:latin typeface="Calibri" pitchFamily="34" charset="0"/>
              </a:rPr>
              <a:t>3</a:t>
            </a:r>
            <a:r>
              <a:rPr lang="cs-CZ" sz="2400" dirty="0" smtClean="0">
                <a:latin typeface="Calibri" pitchFamily="34" charset="0"/>
              </a:rPr>
              <a:t>, jednoduché ionty Be</a:t>
            </a:r>
            <a:r>
              <a:rPr lang="cs-CZ" sz="2400" baseline="30000" dirty="0" smtClean="0">
                <a:latin typeface="Calibri" pitchFamily="34" charset="0"/>
              </a:rPr>
              <a:t>2+</a:t>
            </a:r>
            <a:r>
              <a:rPr lang="cs-CZ" sz="2400" dirty="0" smtClean="0">
                <a:latin typeface="Calibri" pitchFamily="34" charset="0"/>
              </a:rPr>
              <a:t> neexistují, tvoří se komplexní částice </a:t>
            </a:r>
            <a:r>
              <a:rPr lang="en-US" sz="2400" dirty="0" smtClean="0">
                <a:latin typeface="Calibri" pitchFamily="34" charset="0"/>
              </a:rPr>
              <a:t>[</a:t>
            </a:r>
            <a:r>
              <a:rPr lang="cs-CZ" sz="2400" dirty="0" err="1" smtClean="0">
                <a:latin typeface="Calibri" pitchFamily="34" charset="0"/>
              </a:rPr>
              <a:t>Be</a:t>
            </a:r>
            <a:r>
              <a:rPr lang="cs-CZ" sz="2400" dirty="0" smtClean="0">
                <a:latin typeface="Calibri" pitchFamily="34" charset="0"/>
              </a:rPr>
              <a:t>(H</a:t>
            </a:r>
            <a:r>
              <a:rPr lang="cs-CZ" sz="2400" baseline="-25000" dirty="0" smtClean="0">
                <a:latin typeface="Calibri" pitchFamily="34" charset="0"/>
              </a:rPr>
              <a:t>2</a:t>
            </a:r>
            <a:r>
              <a:rPr lang="cs-CZ" sz="2400" dirty="0" smtClean="0">
                <a:latin typeface="Calibri" pitchFamily="34" charset="0"/>
              </a:rPr>
              <a:t>O)</a:t>
            </a:r>
            <a:r>
              <a:rPr lang="cs-CZ" sz="2400" baseline="-25000" dirty="0" smtClean="0">
                <a:latin typeface="Calibri" pitchFamily="34" charset="0"/>
              </a:rPr>
              <a:t>4</a:t>
            </a:r>
            <a:r>
              <a:rPr lang="en-US" sz="2400" dirty="0" smtClean="0">
                <a:latin typeface="Calibri" pitchFamily="34" charset="0"/>
              </a:rPr>
              <a:t>]</a:t>
            </a:r>
            <a:r>
              <a:rPr lang="cs-CZ" sz="2400" baseline="30000" dirty="0" smtClean="0">
                <a:latin typeface="Calibri" pitchFamily="34" charset="0"/>
              </a:rPr>
              <a:t>2+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Calibri" pitchFamily="34" charset="0"/>
              </a:rPr>
              <a:t>často tvoří </a:t>
            </a:r>
            <a:r>
              <a:rPr lang="cs-CZ" sz="2400" b="1" dirty="0" err="1" smtClean="0">
                <a:latin typeface="Calibri" pitchFamily="34" charset="0"/>
              </a:rPr>
              <a:t>elektrondeficitní</a:t>
            </a:r>
            <a:r>
              <a:rPr lang="cs-CZ" sz="2400" b="1" dirty="0" smtClean="0">
                <a:latin typeface="Calibri" pitchFamily="34" charset="0"/>
              </a:rPr>
              <a:t> </a:t>
            </a:r>
            <a:r>
              <a:rPr lang="cs-CZ" sz="2400" b="1" dirty="0" err="1" smtClean="0">
                <a:latin typeface="Calibri" pitchFamily="34" charset="0"/>
              </a:rPr>
              <a:t>polycenterní</a:t>
            </a:r>
            <a:r>
              <a:rPr lang="cs-CZ" sz="2400" b="1" dirty="0" smtClean="0">
                <a:latin typeface="Calibri" pitchFamily="34" charset="0"/>
              </a:rPr>
              <a:t> vazby </a:t>
            </a:r>
            <a:r>
              <a:rPr lang="cs-CZ" sz="2400" dirty="0" smtClean="0">
                <a:latin typeface="Calibri" pitchFamily="34" charset="0"/>
              </a:rPr>
              <a:t>((BeH</a:t>
            </a:r>
            <a:r>
              <a:rPr lang="cs-CZ" sz="2400" baseline="-25000" dirty="0" smtClean="0">
                <a:latin typeface="Calibri" pitchFamily="34" charset="0"/>
              </a:rPr>
              <a:t>2</a:t>
            </a:r>
            <a:r>
              <a:rPr lang="cs-CZ" sz="2400" dirty="0" smtClean="0">
                <a:latin typeface="Calibri" pitchFamily="34" charset="0"/>
              </a:rPr>
              <a:t>)n)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Calibri" pitchFamily="34" charset="0"/>
              </a:rPr>
              <a:t>na vzduchu stálé, pokrývá se vrstvičkou oxidu (jako </a:t>
            </a:r>
            <a:r>
              <a:rPr lang="cs-CZ" sz="2400" dirty="0" err="1" smtClean="0">
                <a:latin typeface="Calibri" pitchFamily="34" charset="0"/>
              </a:rPr>
              <a:t>Al</a:t>
            </a:r>
            <a:r>
              <a:rPr lang="cs-CZ" sz="2400" dirty="0" smtClean="0">
                <a:latin typeface="Calibri" pitchFamily="34" charset="0"/>
              </a:rPr>
              <a:t>)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Calibri" pitchFamily="34" charset="0"/>
              </a:rPr>
              <a:t>s vodou nereaguje ani za žáru (v amalgamu či velejemné ano)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Calibri" pitchFamily="34" charset="0"/>
              </a:rPr>
              <a:t>s halogeny až při 600 °C, s H</a:t>
            </a:r>
            <a:r>
              <a:rPr lang="cs-CZ" sz="2400" baseline="-25000" dirty="0" smtClean="0">
                <a:latin typeface="Calibri" pitchFamily="34" charset="0"/>
              </a:rPr>
              <a:t>2</a:t>
            </a:r>
            <a:r>
              <a:rPr lang="cs-CZ" sz="2400" dirty="0" smtClean="0">
                <a:latin typeface="Calibri" pitchFamily="34" charset="0"/>
              </a:rPr>
              <a:t> vůbec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Calibri" pitchFamily="34" charset="0"/>
              </a:rPr>
              <a:t>reaguje s kyselinami i hydroxidy (jako jediné ve skupině je </a:t>
            </a:r>
            <a:r>
              <a:rPr lang="cs-CZ" sz="2400" b="1" dirty="0" smtClean="0">
                <a:latin typeface="Calibri" pitchFamily="34" charset="0"/>
              </a:rPr>
              <a:t>amfoterní</a:t>
            </a:r>
            <a:r>
              <a:rPr lang="cs-CZ" sz="2400" dirty="0" smtClean="0">
                <a:latin typeface="Calibri" pitchFamily="34" charset="0"/>
              </a:rPr>
              <a:t> – jako </a:t>
            </a:r>
            <a:r>
              <a:rPr lang="cs-CZ" sz="2400" dirty="0" err="1" smtClean="0">
                <a:latin typeface="Calibri" pitchFamily="34" charset="0"/>
              </a:rPr>
              <a:t>Al</a:t>
            </a:r>
            <a:r>
              <a:rPr lang="cs-CZ" sz="2400" dirty="0" smtClean="0">
                <a:latin typeface="Calibri" pitchFamily="34" charset="0"/>
              </a:rPr>
              <a:t>)</a:t>
            </a:r>
          </a:p>
          <a:p>
            <a:pPr marL="271463" indent="-271463"/>
            <a:endParaRPr lang="cs-CZ" sz="2400" dirty="0" smtClean="0">
              <a:latin typeface="Calibri" pitchFamily="34" charset="0"/>
            </a:endParaRPr>
          </a:p>
          <a:p>
            <a:pPr marL="271463" indent="-271463"/>
            <a:endParaRPr lang="cs-CZ" sz="2400" dirty="0" smtClean="0"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endParaRPr lang="cs-CZ" sz="2400" dirty="0" smtClean="0">
              <a:latin typeface="Calibri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15616" y="5517232"/>
            <a:ext cx="6673623" cy="105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2500" b="1" dirty="0">
                <a:latin typeface="+mn-lt"/>
                <a:cs typeface="Times New Roman" pitchFamily="18" charset="0"/>
              </a:rPr>
              <a:t>Be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en-GB" sz="2500" b="1" dirty="0">
                <a:latin typeface="+mn-lt"/>
                <a:cs typeface="Times New Roman" pitchFamily="18" charset="0"/>
              </a:rPr>
              <a:t>+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en-GB" sz="2500" b="1" dirty="0">
                <a:latin typeface="+mn-lt"/>
                <a:cs typeface="Times New Roman" pitchFamily="18" charset="0"/>
              </a:rPr>
              <a:t>2 </a:t>
            </a:r>
            <a:r>
              <a:rPr lang="en-GB" sz="2500" b="1" dirty="0" err="1">
                <a:latin typeface="+mn-lt"/>
                <a:cs typeface="Times New Roman" pitchFamily="18" charset="0"/>
              </a:rPr>
              <a:t>HCl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en-GB" sz="2500" b="1" dirty="0">
                <a:latin typeface="+mn-lt"/>
                <a:cs typeface="Times New Roman" pitchFamily="18" charset="0"/>
              </a:rPr>
              <a:t>+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en-GB" sz="2500" b="1" dirty="0">
                <a:latin typeface="+mn-lt"/>
                <a:cs typeface="Times New Roman" pitchFamily="18" charset="0"/>
              </a:rPr>
              <a:t>4 H</a:t>
            </a:r>
            <a:r>
              <a:rPr lang="en-GB" sz="25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500" b="1" dirty="0">
                <a:latin typeface="+mn-lt"/>
                <a:cs typeface="Times New Roman" pitchFamily="18" charset="0"/>
              </a:rPr>
              <a:t>O  </a:t>
            </a:r>
            <a:r>
              <a:rPr lang="cs-CZ" sz="2500" b="1" dirty="0">
                <a:latin typeface="+mn-lt"/>
              </a:rPr>
              <a:t> </a:t>
            </a:r>
            <a:r>
              <a:rPr lang="cs-CZ" sz="28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500" b="1" dirty="0">
                <a:latin typeface="+mn-lt"/>
                <a:sym typeface="Symbol" pitchFamily="18" charset="2"/>
              </a:rPr>
              <a:t>  </a:t>
            </a:r>
            <a:r>
              <a:rPr lang="en-US" sz="2500" b="1" dirty="0">
                <a:latin typeface="+mn-lt"/>
                <a:sym typeface="Symbol" pitchFamily="18" charset="2"/>
              </a:rPr>
              <a:t> </a:t>
            </a:r>
            <a:r>
              <a:rPr lang="en-GB" sz="2500" b="1" dirty="0">
                <a:latin typeface="+mn-lt"/>
                <a:cs typeface="Times New Roman" pitchFamily="18" charset="0"/>
              </a:rPr>
              <a:t>[Be(H</a:t>
            </a:r>
            <a:r>
              <a:rPr lang="en-GB" sz="25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500" b="1" dirty="0">
                <a:latin typeface="+mn-lt"/>
                <a:cs typeface="Times New Roman" pitchFamily="18" charset="0"/>
              </a:rPr>
              <a:t>O)</a:t>
            </a:r>
            <a:r>
              <a:rPr lang="en-GB" sz="25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500" b="1" dirty="0">
                <a:latin typeface="+mn-lt"/>
                <a:cs typeface="Times New Roman" pitchFamily="18" charset="0"/>
              </a:rPr>
              <a:t>]Cl</a:t>
            </a:r>
            <a:r>
              <a:rPr lang="en-GB" sz="25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000" b="1" dirty="0">
                <a:latin typeface="+mn-lt"/>
                <a:cs typeface="Times New Roman" pitchFamily="18" charset="0"/>
              </a:rPr>
              <a:t>  </a:t>
            </a:r>
            <a:r>
              <a:rPr lang="en-GB" sz="2500" b="1" dirty="0">
                <a:latin typeface="+mn-lt"/>
                <a:cs typeface="Times New Roman" pitchFamily="18" charset="0"/>
              </a:rPr>
              <a:t>+</a:t>
            </a:r>
            <a:r>
              <a:rPr lang="en-GB" sz="2000" b="1" dirty="0">
                <a:latin typeface="+mn-lt"/>
                <a:cs typeface="Times New Roman" pitchFamily="18" charset="0"/>
              </a:rPr>
              <a:t>  </a:t>
            </a:r>
            <a:r>
              <a:rPr lang="en-GB" sz="2500" b="1" dirty="0">
                <a:latin typeface="+mn-lt"/>
                <a:cs typeface="Times New Roman" pitchFamily="18" charset="0"/>
              </a:rPr>
              <a:t>H</a:t>
            </a:r>
            <a:r>
              <a:rPr lang="en-GB" sz="2500" b="1" baseline="-30000" dirty="0">
                <a:latin typeface="+mn-lt"/>
                <a:cs typeface="Times New Roman" pitchFamily="18" charset="0"/>
              </a:rPr>
              <a:t>2</a:t>
            </a:r>
            <a:endParaRPr lang="en-GB" sz="2500" b="1" dirty="0">
              <a:latin typeface="+mn-lt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GB" sz="2500" b="1" dirty="0">
                <a:latin typeface="+mn-lt"/>
                <a:cs typeface="Times New Roman" pitchFamily="18" charset="0"/>
              </a:rPr>
              <a:t>Be</a:t>
            </a:r>
            <a:r>
              <a:rPr lang="en-GB" sz="2000" b="1" dirty="0">
                <a:latin typeface="+mn-lt"/>
                <a:cs typeface="Times New Roman" pitchFamily="18" charset="0"/>
              </a:rPr>
              <a:t>  </a:t>
            </a:r>
            <a:r>
              <a:rPr lang="en-GB" sz="2500" b="1" dirty="0">
                <a:latin typeface="+mn-lt"/>
                <a:cs typeface="Times New Roman" pitchFamily="18" charset="0"/>
              </a:rPr>
              <a:t>+</a:t>
            </a:r>
            <a:r>
              <a:rPr lang="en-GB" sz="2000" b="1" dirty="0">
                <a:latin typeface="+mn-lt"/>
                <a:cs typeface="Times New Roman" pitchFamily="18" charset="0"/>
              </a:rPr>
              <a:t>  </a:t>
            </a:r>
            <a:r>
              <a:rPr lang="en-GB" sz="2500" b="1" dirty="0">
                <a:latin typeface="+mn-lt"/>
                <a:cs typeface="Times New Roman" pitchFamily="18" charset="0"/>
              </a:rPr>
              <a:t>2</a:t>
            </a:r>
            <a:r>
              <a:rPr lang="en-GB" sz="25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500" b="1" dirty="0" err="1">
                <a:latin typeface="+mn-lt"/>
                <a:cs typeface="Times New Roman" pitchFamily="18" charset="0"/>
              </a:rPr>
              <a:t>NaOH</a:t>
            </a:r>
            <a:r>
              <a:rPr lang="en-GB" sz="2000" b="1" dirty="0">
                <a:latin typeface="+mn-lt"/>
                <a:cs typeface="Times New Roman" pitchFamily="18" charset="0"/>
              </a:rPr>
              <a:t>  </a:t>
            </a:r>
            <a:r>
              <a:rPr lang="en-GB" sz="2500" b="1" dirty="0">
                <a:latin typeface="+mn-lt"/>
                <a:cs typeface="Times New Roman" pitchFamily="18" charset="0"/>
              </a:rPr>
              <a:t>+</a:t>
            </a:r>
            <a:r>
              <a:rPr lang="en-GB" sz="2000" b="1" dirty="0">
                <a:latin typeface="+mn-lt"/>
                <a:cs typeface="Times New Roman" pitchFamily="18" charset="0"/>
              </a:rPr>
              <a:t>  </a:t>
            </a:r>
            <a:r>
              <a:rPr lang="en-GB" sz="2500" b="1" dirty="0">
                <a:latin typeface="+mn-lt"/>
                <a:cs typeface="Times New Roman" pitchFamily="18" charset="0"/>
              </a:rPr>
              <a:t>2</a:t>
            </a:r>
            <a:r>
              <a:rPr lang="en-GB" sz="25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500" b="1" dirty="0">
                <a:latin typeface="+mn-lt"/>
                <a:cs typeface="Times New Roman" pitchFamily="18" charset="0"/>
              </a:rPr>
              <a:t>H</a:t>
            </a:r>
            <a:r>
              <a:rPr lang="en-GB" sz="25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5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8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latin typeface="+mn-lt"/>
                <a:sym typeface="Symbol" pitchFamily="18" charset="2"/>
              </a:rPr>
              <a:t>  </a:t>
            </a:r>
            <a:r>
              <a:rPr lang="en-US" sz="2400" b="1" dirty="0">
                <a:latin typeface="+mn-lt"/>
                <a:sym typeface="Symbol" pitchFamily="18" charset="2"/>
              </a:rPr>
              <a:t> </a:t>
            </a:r>
            <a:r>
              <a:rPr lang="en-GB" sz="2500" b="1" dirty="0">
                <a:latin typeface="+mn-lt"/>
                <a:cs typeface="Times New Roman" pitchFamily="18" charset="0"/>
              </a:rPr>
              <a:t>Na</a:t>
            </a:r>
            <a:r>
              <a:rPr lang="en-GB" sz="25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500" b="1" dirty="0">
                <a:latin typeface="+mn-lt"/>
                <a:cs typeface="Times New Roman" pitchFamily="18" charset="0"/>
              </a:rPr>
              <a:t>[Be(OH)</a:t>
            </a:r>
            <a:r>
              <a:rPr lang="en-GB" sz="25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500" b="1" dirty="0">
                <a:latin typeface="+mn-lt"/>
                <a:cs typeface="Times New Roman" pitchFamily="18" charset="0"/>
              </a:rPr>
              <a:t>]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en-GB" sz="2500" b="1" dirty="0">
                <a:latin typeface="+mn-lt"/>
                <a:cs typeface="Times New Roman" pitchFamily="18" charset="0"/>
              </a:rPr>
              <a:t>+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en-GB" sz="2500" b="1" dirty="0">
                <a:latin typeface="+mn-lt"/>
                <a:cs typeface="Times New Roman" pitchFamily="18" charset="0"/>
              </a:rPr>
              <a:t>H</a:t>
            </a:r>
            <a:r>
              <a:rPr lang="en-GB" sz="2500" b="1" baseline="-30000" dirty="0">
                <a:latin typeface="+mn-lt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85720" y="3071810"/>
            <a:ext cx="87154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  <a:sym typeface="Symbol" pitchFamily="18" charset="2"/>
              </a:rPr>
              <a:t>Kovy alkalických zemin</a:t>
            </a: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  <a:sym typeface="Symbol" pitchFamily="18" charset="2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Calibri" pitchFamily="34" charset="0"/>
                <a:cs typeface="Times New Roman" pitchFamily="18" charset="0"/>
                <a:sym typeface="Symbol" pitchFamily="18" charset="2"/>
              </a:rPr>
              <a:t>reagují s O</a:t>
            </a:r>
            <a:r>
              <a:rPr lang="cs-CZ" sz="2400" baseline="-25000" dirty="0" smtClean="0">
                <a:latin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dirty="0" smtClean="0">
                <a:latin typeface="Calibri" pitchFamily="34" charset="0"/>
                <a:cs typeface="Times New Roman" pitchFamily="18" charset="0"/>
                <a:sym typeface="Symbol" pitchFamily="18" charset="2"/>
              </a:rPr>
              <a:t>, s H</a:t>
            </a:r>
            <a:r>
              <a:rPr lang="cs-CZ" sz="2400" baseline="-25000" dirty="0" smtClean="0">
                <a:latin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dirty="0" smtClean="0">
                <a:latin typeface="Calibri" pitchFamily="34" charset="0"/>
                <a:cs typeface="Times New Roman" pitchFamily="18" charset="0"/>
                <a:sym typeface="Symbol" pitchFamily="18" charset="2"/>
              </a:rPr>
              <a:t>O i s N</a:t>
            </a:r>
            <a:r>
              <a:rPr lang="cs-CZ" sz="2400" baseline="-25000" dirty="0" smtClean="0">
                <a:latin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dirty="0" smtClean="0">
                <a:latin typeface="Calibri" pitchFamily="34" charset="0"/>
                <a:cs typeface="Times New Roman" pitchFamily="18" charset="0"/>
                <a:sym typeface="Symbol" pitchFamily="18" charset="2"/>
              </a:rPr>
              <a:t> – pokrývají se vrstvičkou oxidu, peroxidu a nitridu</a:t>
            </a:r>
            <a:endParaRPr lang="cs-CZ" sz="2400" dirty="0" smtClean="0">
              <a:solidFill>
                <a:prstClr val="black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  <a:p>
            <a:pPr marL="271463" lvl="0" indent="-271463">
              <a:buFont typeface="Arial" charset="0"/>
              <a:buChar char="•"/>
            </a:pP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rozpouštějí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 se v </a:t>
            </a: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NH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 pitchFamily="34" charset="0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(l)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, odpařením NH</a:t>
            </a:r>
            <a:r>
              <a:rPr lang="cs-CZ" sz="2400" baseline="-25000" dirty="0" smtClean="0">
                <a:solidFill>
                  <a:prstClr val="black"/>
                </a:solidFill>
                <a:latin typeface="Calibri" pitchFamily="34" charset="0"/>
              </a:rPr>
              <a:t>3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 vzniká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[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M(NH</a:t>
            </a:r>
            <a:r>
              <a:rPr lang="cs-CZ" sz="2400" baseline="-25000" dirty="0" smtClean="0">
                <a:solidFill>
                  <a:prstClr val="black"/>
                </a:solidFill>
                <a:latin typeface="Calibri" pitchFamily="34" charset="0"/>
              </a:rPr>
              <a:t>3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)</a:t>
            </a:r>
            <a:r>
              <a:rPr lang="cs-CZ" sz="2400" baseline="-25000" dirty="0" smtClean="0">
                <a:solidFill>
                  <a:prstClr val="black"/>
                </a:solidFill>
                <a:latin typeface="Calibri" pitchFamily="34" charset="0"/>
              </a:rPr>
              <a:t>6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]</a:t>
            </a:r>
            <a:endParaRPr lang="cs-CZ" sz="24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271463" lvl="0" indent="-271463"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[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M(NH</a:t>
            </a:r>
            <a:r>
              <a:rPr lang="cs-CZ" sz="2400" baseline="-25000" dirty="0" smtClean="0">
                <a:solidFill>
                  <a:prstClr val="black"/>
                </a:solidFill>
                <a:latin typeface="Calibri" pitchFamily="34" charset="0"/>
              </a:rPr>
              <a:t>3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)</a:t>
            </a:r>
            <a:r>
              <a:rPr lang="cs-CZ" sz="2400" baseline="-25000" dirty="0" smtClean="0">
                <a:solidFill>
                  <a:prstClr val="black"/>
                </a:solidFill>
                <a:latin typeface="Calibri" pitchFamily="34" charset="0"/>
              </a:rPr>
              <a:t>6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] 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– nestabilní pomalu se rozkládají</a:t>
            </a:r>
          </a:p>
          <a:p>
            <a:pPr marL="271463" lvl="0" indent="-271463"/>
            <a:endParaRPr lang="cs-CZ" sz="24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271463" lvl="0" indent="-271463" algn="ctr"/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</a:rPr>
              <a:t>[</a:t>
            </a: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M(NH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 pitchFamily="34" charset="0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)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 pitchFamily="34" charset="0"/>
              </a:rPr>
              <a:t>6</a:t>
            </a:r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</a:rPr>
              <a:t>] </a:t>
            </a: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 M(NH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 + 4 NH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 + 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endParaRPr lang="cs-CZ" sz="2400" b="1" dirty="0" smtClean="0">
              <a:solidFill>
                <a:prstClr val="black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  <a:p>
            <a:pPr marL="271463" lvl="0" indent="-271463"/>
            <a:endParaRPr lang="cs-CZ" sz="2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14282" y="142852"/>
            <a:ext cx="8643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/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Mg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  <a:cs typeface="Times New Roman" pitchFamily="18" charset="0"/>
              </a:rPr>
              <a:t>Mg</a:t>
            </a:r>
            <a:r>
              <a:rPr lang="cs-CZ" sz="2400" baseline="30000" dirty="0" smtClean="0">
                <a:latin typeface="+mn-lt"/>
                <a:cs typeface="Times New Roman" pitchFamily="18" charset="0"/>
              </a:rPr>
              <a:t>2+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je schopen existence, často ale uplatňuje koordinační číslo 6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dominuje iontová interakce ale často s kovalentní složkou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na vzduchu se pokrývá vrstvou oxidu, pasivuje se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za horka reaguje se všemi nekovy (kromě C) a také s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vodou!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snadno vzniká i Mg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N</a:t>
            </a:r>
            <a:r>
              <a:rPr lang="cs-CZ" sz="2400" baseline="-25000" dirty="0" smtClean="0">
                <a:latin typeface="+mn-lt"/>
              </a:rPr>
              <a:t>3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s alkyl a </a:t>
            </a:r>
            <a:r>
              <a:rPr lang="cs-CZ" sz="2400" dirty="0" err="1" smtClean="0">
                <a:latin typeface="+mn-lt"/>
              </a:rPr>
              <a:t>arylhalogenidy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 err="1" smtClean="0">
                <a:latin typeface="+mn-lt"/>
              </a:rPr>
              <a:t>RMgX</a:t>
            </a:r>
            <a:r>
              <a:rPr lang="cs-CZ" sz="2400" dirty="0" smtClean="0">
                <a:latin typeface="+mn-lt"/>
              </a:rPr>
              <a:t> - </a:t>
            </a:r>
            <a:r>
              <a:rPr lang="cs-CZ" sz="2400" b="1" dirty="0" err="1" smtClean="0">
                <a:latin typeface="+mn-lt"/>
              </a:rPr>
              <a:t>Grignardova</a:t>
            </a:r>
            <a:r>
              <a:rPr lang="cs-CZ" sz="2400" b="1" dirty="0" smtClean="0">
                <a:latin typeface="+mn-lt"/>
              </a:rPr>
              <a:t> činidla</a:t>
            </a:r>
            <a:endParaRPr lang="cs-CZ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3143248"/>
            <a:ext cx="8643938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Mg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 smtClean="0">
                <a:latin typeface="+mn-lt"/>
              </a:rPr>
              <a:t>výroba:</a:t>
            </a:r>
            <a:r>
              <a:rPr lang="cs-CZ" sz="2400" dirty="0" smtClean="0">
                <a:latin typeface="+mn-lt"/>
              </a:rPr>
              <a:t> </a:t>
            </a:r>
            <a:r>
              <a:rPr lang="de-DE" sz="2400" dirty="0" smtClean="0">
                <a:latin typeface="+mn-lt"/>
                <a:cs typeface="Times New Roman" pitchFamily="18" charset="0"/>
              </a:rPr>
              <a:t>MgCO</a:t>
            </a:r>
            <a:r>
              <a:rPr lang="de-DE" sz="2400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cs-CZ" sz="2400" baseline="-30000" dirty="0" smtClean="0">
                <a:latin typeface="+mn-lt"/>
              </a:rPr>
              <a:t> </a:t>
            </a:r>
            <a:r>
              <a:rPr lang="de-DE" sz="2400" dirty="0" smtClean="0">
                <a:latin typeface="+mn-lt"/>
                <a:cs typeface="Times New Roman" pitchFamily="18" charset="0"/>
              </a:rPr>
              <a:t>;</a:t>
            </a:r>
            <a:r>
              <a:rPr lang="cs-CZ" sz="2400" dirty="0" smtClean="0">
                <a:latin typeface="+mn-lt"/>
              </a:rPr>
              <a:t> </a:t>
            </a:r>
            <a:r>
              <a:rPr lang="de-DE" sz="2400" dirty="0" smtClean="0">
                <a:latin typeface="+mn-lt"/>
                <a:cs typeface="Times New Roman" pitchFamily="18" charset="0"/>
              </a:rPr>
              <a:t>MgCO</a:t>
            </a:r>
            <a:r>
              <a:rPr lang="de-DE" sz="2400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de-DE" sz="2400" baseline="-25000" dirty="0" smtClean="0">
                <a:latin typeface="+mn-lt"/>
                <a:cs typeface="Times New Roman" pitchFamily="18" charset="0"/>
              </a:rPr>
              <a:t> </a:t>
            </a:r>
            <a:r>
              <a:rPr lang="de-DE" sz="2400" dirty="0" smtClean="0">
                <a:latin typeface="+mn-lt"/>
                <a:cs typeface="Times New Roman" pitchFamily="18" charset="0"/>
              </a:rPr>
              <a:t>·</a:t>
            </a:r>
            <a:r>
              <a:rPr lang="de-DE" sz="2400" baseline="-25000" dirty="0" smtClean="0">
                <a:latin typeface="+mn-lt"/>
                <a:cs typeface="Times New Roman" pitchFamily="18" charset="0"/>
              </a:rPr>
              <a:t> </a:t>
            </a:r>
            <a:r>
              <a:rPr lang="en-GB" sz="2400" dirty="0" smtClean="0">
                <a:latin typeface="+mn-lt"/>
                <a:cs typeface="Times New Roman" pitchFamily="18" charset="0"/>
              </a:rPr>
              <a:t>CaCO</a:t>
            </a:r>
            <a:r>
              <a:rPr lang="en-GB" sz="2400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cs-CZ" sz="2400" dirty="0" smtClean="0">
                <a:latin typeface="+mn-lt"/>
                <a:cs typeface="Times New Roman" pitchFamily="18" charset="0"/>
              </a:rPr>
              <a:t>; </a:t>
            </a:r>
            <a:r>
              <a:rPr lang="cs-CZ" sz="2400" dirty="0" err="1" smtClean="0">
                <a:latin typeface="+mn-lt"/>
                <a:cs typeface="Times New Roman" pitchFamily="18" charset="0"/>
              </a:rPr>
              <a:t>MgO</a:t>
            </a:r>
            <a:r>
              <a:rPr lang="cs-CZ" sz="2400" dirty="0" smtClean="0">
                <a:latin typeface="+mn-lt"/>
                <a:cs typeface="Times New Roman" pitchFamily="18" charset="0"/>
              </a:rPr>
              <a:t>; MgSO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4</a:t>
            </a:r>
            <a:r>
              <a:rPr lang="cs-CZ" sz="2400" dirty="0" smtClean="0">
                <a:latin typeface="+mn-lt"/>
                <a:cs typeface="Times New Roman" pitchFamily="18" charset="0"/>
              </a:rPr>
              <a:t>.7H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dirty="0" smtClean="0">
                <a:latin typeface="+mn-lt"/>
                <a:cs typeface="Times New Roman" pitchFamily="18" charset="0"/>
              </a:rPr>
              <a:t>O atd.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elektrolýza MgCl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a jiné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i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použití: 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lehké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slitiny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redukční činidlo, hořením vzniká intenzivní 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světlo (dříve - fotografie), 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sloučeniny,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Grignadrova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činidla</a:t>
            </a:r>
            <a:endParaRPr lang="cs-CZ" sz="2400" b="1" dirty="0" smtClean="0">
              <a:latin typeface="+mn-lt"/>
              <a:cs typeface="Times New Roman" pitchFamily="18" charset="0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14678" y="142852"/>
            <a:ext cx="2610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Výroba a použití</a:t>
            </a:r>
            <a:endParaRPr lang="cs-CZ" sz="28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214282" y="714356"/>
            <a:ext cx="86439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/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</a:t>
            </a:r>
            <a:endParaRPr lang="cs-CZ" sz="2400" b="1" dirty="0" smtClean="0">
              <a:latin typeface="Calibri" pitchFamily="34" charset="0"/>
            </a:endParaRPr>
          </a:p>
          <a:p>
            <a:pPr marL="271463" indent="-271463"/>
            <a:r>
              <a:rPr lang="cs-CZ" sz="2400" i="1" dirty="0" smtClean="0">
                <a:latin typeface="+mn-lt"/>
                <a:cs typeface="Times New Roman" pitchFamily="18" charset="0"/>
              </a:rPr>
              <a:t>výroba: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beryl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</a:t>
            </a:r>
            <a:r>
              <a:rPr lang="en-GB" sz="2400" dirty="0" smtClean="0">
                <a:latin typeface="+mn-lt"/>
                <a:cs typeface="Times New Roman" pitchFamily="18" charset="0"/>
              </a:rPr>
              <a:t>Be</a:t>
            </a:r>
            <a:r>
              <a:rPr lang="en-GB" sz="2400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400" dirty="0" smtClean="0">
                <a:latin typeface="+mn-lt"/>
                <a:cs typeface="Times New Roman" pitchFamily="18" charset="0"/>
              </a:rPr>
              <a:t>Al</a:t>
            </a:r>
            <a:r>
              <a:rPr lang="en-GB" sz="2400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dirty="0" smtClean="0">
                <a:latin typeface="+mn-lt"/>
                <a:cs typeface="Times New Roman" pitchFamily="18" charset="0"/>
              </a:rPr>
              <a:t>Si</a:t>
            </a:r>
            <a:r>
              <a:rPr lang="en-GB" sz="2400" baseline="-30000" dirty="0" smtClean="0">
                <a:latin typeface="+mn-lt"/>
                <a:cs typeface="Times New Roman" pitchFamily="18" charset="0"/>
              </a:rPr>
              <a:t>6</a:t>
            </a:r>
            <a:r>
              <a:rPr lang="en-GB" sz="2400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aseline="-30000" dirty="0" smtClean="0">
                <a:latin typeface="+mn-lt"/>
                <a:cs typeface="Times New Roman" pitchFamily="18" charset="0"/>
              </a:rPr>
              <a:t>18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s 2 % Cr</a:t>
            </a:r>
            <a:r>
              <a:rPr lang="cs-CZ" sz="2400" baseline="30000" dirty="0" smtClean="0">
                <a:latin typeface="+mn-lt"/>
                <a:cs typeface="Times New Roman" pitchFamily="18" charset="0"/>
              </a:rPr>
              <a:t>3+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smaragd</a:t>
            </a:r>
          </a:p>
          <a:p>
            <a:r>
              <a:rPr lang="cs-CZ" sz="2400" dirty="0" smtClean="0">
                <a:latin typeface="+mn-lt"/>
                <a:cs typeface="Times New Roman" pitchFamily="18" charset="0"/>
              </a:rPr>
              <a:t>převede se na BeF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pak na </a:t>
            </a:r>
            <a:r>
              <a:rPr lang="cs-CZ" sz="2400" dirty="0" err="1" smtClean="0">
                <a:latin typeface="+mn-lt"/>
                <a:cs typeface="Times New Roman" pitchFamily="18" charset="0"/>
              </a:rPr>
              <a:t>Be</a:t>
            </a:r>
            <a:r>
              <a:rPr lang="cs-CZ" sz="2400" dirty="0" smtClean="0">
                <a:latin typeface="+mn-lt"/>
                <a:cs typeface="Times New Roman" pitchFamily="18" charset="0"/>
              </a:rPr>
              <a:t>(OH)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až na BeCl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dirty="0" smtClean="0">
                <a:latin typeface="+mn-lt"/>
                <a:cs typeface="Times New Roman" pitchFamily="18" charset="0"/>
              </a:rPr>
              <a:t>a kov se připraví redukcí Mg, či elektrolýzou BeCl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s chloridem alkalického kovu</a:t>
            </a:r>
          </a:p>
          <a:p>
            <a:pPr marL="271463" indent="-271463"/>
            <a:endParaRPr lang="cs-CZ" sz="2400" i="1" dirty="0" smtClean="0">
              <a:latin typeface="+mn-lt"/>
              <a:cs typeface="Times New Roman" pitchFamily="18" charset="0"/>
            </a:endParaRPr>
          </a:p>
          <a:p>
            <a:pPr marL="271463" indent="-271463"/>
            <a:r>
              <a:rPr lang="cs-CZ" sz="2400" i="1" dirty="0" smtClean="0">
                <a:latin typeface="+mn-lt"/>
                <a:cs typeface="Times New Roman" pitchFamily="18" charset="0"/>
              </a:rPr>
              <a:t>použití: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okénka k RTG přístrojům, moderátor či reflektor neutronů</a:t>
            </a:r>
            <a:endParaRPr lang="cs-CZ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</TotalTime>
  <Words>1346</Words>
  <Application>Microsoft Office PowerPoint</Application>
  <PresentationFormat>Předvádění na obrazovce (4:3)</PresentationFormat>
  <Paragraphs>290</Paragraphs>
  <Slides>23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5" baseType="lpstr">
      <vt:lpstr>Motiv sady Office</vt:lpstr>
      <vt:lpstr>Graph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Ústav chemie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Jiří Křivohlávek</dc:creator>
  <cp:lastModifiedBy>Richard</cp:lastModifiedBy>
  <cp:revision>225</cp:revision>
  <dcterms:created xsi:type="dcterms:W3CDTF">2009-09-07T11:06:19Z</dcterms:created>
  <dcterms:modified xsi:type="dcterms:W3CDTF">2014-10-06T10:28:12Z</dcterms:modified>
</cp:coreProperties>
</file>