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5"/>
  </p:notesMasterIdLst>
  <p:sldIdLst>
    <p:sldId id="257" r:id="rId3"/>
    <p:sldId id="264" r:id="rId4"/>
    <p:sldId id="265" r:id="rId5"/>
    <p:sldId id="258" r:id="rId6"/>
    <p:sldId id="311" r:id="rId7"/>
    <p:sldId id="333" r:id="rId8"/>
    <p:sldId id="282" r:id="rId9"/>
    <p:sldId id="279" r:id="rId10"/>
    <p:sldId id="317" r:id="rId11"/>
    <p:sldId id="334" r:id="rId12"/>
    <p:sldId id="335" r:id="rId13"/>
    <p:sldId id="336" r:id="rId14"/>
    <p:sldId id="337" r:id="rId15"/>
    <p:sldId id="338" r:id="rId16"/>
    <p:sldId id="339" r:id="rId17"/>
    <p:sldId id="322" r:id="rId18"/>
    <p:sldId id="324" r:id="rId19"/>
    <p:sldId id="340" r:id="rId20"/>
    <p:sldId id="341" r:id="rId21"/>
    <p:sldId id="323" r:id="rId22"/>
    <p:sldId id="342" r:id="rId23"/>
    <p:sldId id="343" r:id="rId24"/>
    <p:sldId id="320" r:id="rId25"/>
    <p:sldId id="344" r:id="rId26"/>
    <p:sldId id="345" r:id="rId27"/>
    <p:sldId id="346" r:id="rId28"/>
    <p:sldId id="347" r:id="rId29"/>
    <p:sldId id="348" r:id="rId30"/>
    <p:sldId id="359" r:id="rId31"/>
    <p:sldId id="351" r:id="rId32"/>
    <p:sldId id="352" r:id="rId33"/>
    <p:sldId id="354" r:id="rId34"/>
    <p:sldId id="353" r:id="rId35"/>
    <p:sldId id="356" r:id="rId36"/>
    <p:sldId id="357" r:id="rId37"/>
    <p:sldId id="330" r:id="rId38"/>
    <p:sldId id="286" r:id="rId39"/>
    <p:sldId id="325" r:id="rId40"/>
    <p:sldId id="326" r:id="rId41"/>
    <p:sldId id="350" r:id="rId42"/>
    <p:sldId id="349" r:id="rId43"/>
    <p:sldId id="358" r:id="rId4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66"/>
    <a:srgbClr val="FC9308"/>
    <a:srgbClr val="FF7C80"/>
    <a:srgbClr val="FF6699"/>
    <a:srgbClr val="FFE101"/>
    <a:srgbClr val="FF7005"/>
    <a:srgbClr val="FEA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9EB31-8EA1-4801-80C1-31B2BB573EE0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453C0-98E5-4F00-B4D8-F2261E4E9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47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453C0-98E5-4F00-B4D8-F2261E4E9E3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95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23340-4FFC-434D-A825-874AA60828DB}" type="datetimeFigureOut">
              <a:rPr lang="cs-CZ"/>
              <a:pPr>
                <a:defRPr/>
              </a:pPr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2E62-E097-415B-90D0-E65C062F35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BA53-772C-41D6-A6A1-5406012158D6}" type="datetimeFigureOut">
              <a:rPr lang="cs-CZ"/>
              <a:pPr>
                <a:defRPr/>
              </a:pPr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FB70D-6284-46AA-9D6C-CB3A1074FD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AB0E-E293-40F0-8325-CC541C3A8A97}" type="datetimeFigureOut">
              <a:rPr lang="cs-CZ"/>
              <a:pPr>
                <a:defRPr/>
              </a:pPr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A6E2A-EB9A-4424-B480-68E9EDB386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23340-4FFC-434D-A825-874AA60828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2E62-E097-415B-90D0-E65C062F357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91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22BF1-85DB-4A7C-B9AA-C31810D2044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4581F-DF88-4687-B13F-200FD497537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43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0BB8C-EF5B-4088-88E2-A111123CFD2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A01B2-31E9-444B-BFD3-809EDBCB3F0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06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FDAF7-AEA3-45E4-97BD-E783075A34F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A5E21-D8B4-4B1E-BA9F-8F6B334093C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23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ED45-99EB-4A20-ABB4-3368FCF164A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45D69-3EF3-41EA-B20F-F7447ED907E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27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C141-7A16-469F-8841-A8B9AC5D48C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F1F96-6BD6-4207-A59E-948FF7B5D13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43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78E56-0C0A-4054-B52D-08C08ABC7FC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54429-69F9-427A-8029-344DA3D68DA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6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45ACF-EC48-4EA2-A904-3CF6EF09F71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F297-A26F-4CB6-B8AE-854BD31F628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5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22BF1-85DB-4A7C-B9AA-C31810D2044F}" type="datetimeFigureOut">
              <a:rPr lang="cs-CZ"/>
              <a:pPr>
                <a:defRPr/>
              </a:pPr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4581F-DF88-4687-B13F-200FD49753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7BFF0-BA74-42CF-92AB-6B8D0555B44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1D832-3C8D-46E3-B248-9FD2D85C219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16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BA53-772C-41D6-A6A1-5406012158D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FB70D-6284-46AA-9D6C-CB3A1074FDE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57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AB0E-E293-40F0-8325-CC541C3A8A9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A6E2A-EB9A-4424-B480-68E9EDB3865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3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0BB8C-EF5B-4088-88E2-A111123CFD23}" type="datetimeFigureOut">
              <a:rPr lang="cs-CZ"/>
              <a:pPr>
                <a:defRPr/>
              </a:pPr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A01B2-31E9-444B-BFD3-809EDBCB3F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FDAF7-AEA3-45E4-97BD-E783075A34FF}" type="datetimeFigureOut">
              <a:rPr lang="cs-CZ"/>
              <a:pPr>
                <a:defRPr/>
              </a:pPr>
              <a:t>19.11.2015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A5E21-D8B4-4B1E-BA9F-8F6B334093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ED45-99EB-4A20-ABB4-3368FCF164A1}" type="datetimeFigureOut">
              <a:rPr lang="cs-CZ"/>
              <a:pPr>
                <a:defRPr/>
              </a:pPr>
              <a:t>19.11.2015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45D69-3EF3-41EA-B20F-F7447ED907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C141-7A16-469F-8841-A8B9AC5D48C0}" type="datetimeFigureOut">
              <a:rPr lang="cs-CZ"/>
              <a:pPr>
                <a:defRPr/>
              </a:pPr>
              <a:t>19.11.2015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F1F96-6BD6-4207-A59E-948FF7B5D1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78E56-0C0A-4054-B52D-08C08ABC7FCD}" type="datetimeFigureOut">
              <a:rPr lang="cs-CZ"/>
              <a:pPr>
                <a:defRPr/>
              </a:pPr>
              <a:t>19.11.2015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54429-69F9-427A-8029-344DA3D68D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45ACF-EC48-4EA2-A904-3CF6EF09F71C}" type="datetimeFigureOut">
              <a:rPr lang="cs-CZ"/>
              <a:pPr>
                <a:defRPr/>
              </a:pPr>
              <a:t>19.11.2015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F297-A26F-4CB6-B8AE-854BD31F62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7BFF0-BA74-42CF-92AB-6B8D0555B446}" type="datetimeFigureOut">
              <a:rPr lang="cs-CZ"/>
              <a:pPr>
                <a:defRPr/>
              </a:pPr>
              <a:t>19.11.2015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1D832-3C8D-46E3-B248-9FD2D85C21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EEE014-F2CA-47BD-8087-FED8FB2116C3}" type="datetimeFigureOut">
              <a:rPr lang="cs-CZ"/>
              <a:pPr>
                <a:defRPr/>
              </a:pPr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9AFA8D-28E2-4CF1-978A-1728D7F69D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EEE014-F2CA-47BD-8087-FED8FB2116C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9AFA8D-28E2-4CF1-978A-1728D7F69D1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2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imdb.com/title/tt0004210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214438" y="142875"/>
            <a:ext cx="4800600" cy="1812925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N, P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79375" y="685800"/>
            <a:ext cx="9026525" cy="5440363"/>
            <a:chOff x="38" y="432"/>
            <a:chExt cx="5686" cy="3427"/>
          </a:xfrm>
        </p:grpSpPr>
        <p:grpSp>
          <p:nvGrpSpPr>
            <p:cNvPr id="13317" name="Group 4"/>
            <p:cNvGrpSpPr>
              <a:grpSpLocks/>
            </p:cNvGrpSpPr>
            <p:nvPr/>
          </p:nvGrpSpPr>
          <p:grpSpPr bwMode="auto">
            <a:xfrm>
              <a:off x="38" y="432"/>
              <a:ext cx="622" cy="3418"/>
              <a:chOff x="38" y="56"/>
              <a:chExt cx="622" cy="3418"/>
            </a:xfrm>
          </p:grpSpPr>
          <p:pic>
            <p:nvPicPr>
              <p:cNvPr id="13324" name="Picture 5" descr="D:\Merck\!\s\PT\ptall0a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49" t="1286" r="749" b="1286"/>
              <a:stretch>
                <a:fillRect/>
              </a:stretch>
            </p:blipFill>
            <p:spPr bwMode="auto">
              <a:xfrm>
                <a:off x="42" y="56"/>
                <a:ext cx="618" cy="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325" name="Picture 6" descr="D:\Merck\!\s\PT\pt01-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" y="441"/>
                <a:ext cx="619" cy="303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13318" name="Group 7"/>
            <p:cNvGrpSpPr>
              <a:grpSpLocks/>
            </p:cNvGrpSpPr>
            <p:nvPr/>
          </p:nvGrpSpPr>
          <p:grpSpPr bwMode="auto">
            <a:xfrm>
              <a:off x="3852" y="432"/>
              <a:ext cx="1872" cy="2986"/>
              <a:chOff x="3852" y="56"/>
              <a:chExt cx="1872" cy="2986"/>
            </a:xfrm>
          </p:grpSpPr>
          <p:pic>
            <p:nvPicPr>
              <p:cNvPr id="13322" name="Picture 8" descr="D:\Merck\!\s\PT\ptall0c.gif"/>
              <p:cNvPicPr>
                <a:picLocks noChangeArrowheads="1"/>
              </p:cNvPicPr>
              <p:nvPr/>
            </p:nvPicPr>
            <p:blipFill>
              <a:blip r:embed="rId5" cstate="print"/>
              <a:srcRect t="1286" r="252" b="1286"/>
              <a:stretch>
                <a:fillRect/>
              </a:stretch>
            </p:blipFill>
            <p:spPr bwMode="auto">
              <a:xfrm>
                <a:off x="3854" y="56"/>
                <a:ext cx="1865" cy="3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323" name="Picture 9" descr="D:\Merck\!\s\PT\pt04-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52" y="443"/>
                <a:ext cx="1872" cy="2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13319" name="Group 10"/>
            <p:cNvGrpSpPr>
              <a:grpSpLocks/>
            </p:cNvGrpSpPr>
            <p:nvPr/>
          </p:nvGrpSpPr>
          <p:grpSpPr bwMode="auto">
            <a:xfrm>
              <a:off x="695" y="1726"/>
              <a:ext cx="3111" cy="2133"/>
              <a:chOff x="695" y="1726"/>
              <a:chExt cx="3111" cy="2133"/>
            </a:xfrm>
          </p:grpSpPr>
          <p:pic>
            <p:nvPicPr>
              <p:cNvPr id="13320" name="Picture 11" descr="D:\Merck\!\s\PT\ptall0b.gi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151" t="1286" r="375" b="1286"/>
              <a:stretch>
                <a:fillRect/>
              </a:stretch>
            </p:blipFill>
            <p:spPr bwMode="auto">
              <a:xfrm>
                <a:off x="708" y="1726"/>
                <a:ext cx="3098" cy="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321" name="Picture 12" descr="D:\Merck\!\pt03_.gif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95" y="2118"/>
                <a:ext cx="3106" cy="1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153275" y="2000250"/>
            <a:ext cx="490538" cy="1357313"/>
          </a:xfrm>
          <a:prstGeom prst="rect">
            <a:avLst/>
          </a:prstGeom>
          <a:noFill/>
          <a:ln w="539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142875"/>
            <a:ext cx="8786812" cy="6592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Deriváty amoniaku</a:t>
            </a:r>
          </a:p>
          <a:p>
            <a:pPr>
              <a:lnSpc>
                <a:spcPct val="110000"/>
              </a:lnSpc>
              <a:defRPr/>
            </a:pPr>
            <a:endParaRPr lang="cs-CZ" sz="2400" b="1" dirty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Amidy</a:t>
            </a:r>
          </a:p>
          <a:p>
            <a:pPr>
              <a:lnSpc>
                <a:spcPct val="110000"/>
              </a:lnSpc>
              <a:defRPr/>
            </a:pPr>
            <a:endParaRPr lang="cs-CZ" sz="2400" b="1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vznikají např. reakcí alkalických kovů s kapalným amoniakem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baseline="30000" dirty="0">
                <a:solidFill>
                  <a:prstClr val="black"/>
                </a:solidFill>
                <a:latin typeface="Calibri"/>
              </a:rPr>
              <a:t>-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je velmi silná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báze (silnější než OH</a:t>
            </a:r>
            <a:r>
              <a:rPr lang="cs-CZ" sz="2400" baseline="30000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)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   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baseline="30000" dirty="0">
                <a:solidFill>
                  <a:prstClr val="black"/>
                </a:solidFill>
                <a:latin typeface="Calibri"/>
              </a:rPr>
              <a:t>-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+ 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O </a:t>
            </a:r>
            <a:r>
              <a:rPr lang="cs-CZ" sz="2400" b="1" kern="0" dirty="0">
                <a:cs typeface="Times New Roman" pitchFamily="18" charset="0"/>
                <a:sym typeface="Symbol" pitchFamily="18" charset="2"/>
              </a:rPr>
              <a:t>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 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OH</a:t>
            </a:r>
            <a:r>
              <a:rPr lang="cs-CZ" sz="2400" b="1" baseline="30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-</a:t>
            </a:r>
          </a:p>
          <a:p>
            <a:pPr marL="269875" indent="-269875"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    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baseline="30000" dirty="0">
                <a:solidFill>
                  <a:prstClr val="black"/>
                </a:solidFill>
                <a:latin typeface="Calibri"/>
              </a:rPr>
              <a:t>-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+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OH</a:t>
            </a:r>
            <a:r>
              <a:rPr lang="cs-CZ" sz="2400" b="1" baseline="30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-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kern="0" dirty="0">
                <a:cs typeface="Times New Roman" pitchFamily="18" charset="0"/>
                <a:sym typeface="Symbol" pitchFamily="18" charset="2"/>
              </a:rPr>
              <a:t>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 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O</a:t>
            </a:r>
            <a:r>
              <a:rPr lang="cs-CZ" sz="2400" b="1" baseline="30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2-</a:t>
            </a:r>
          </a:p>
          <a:p>
            <a:pPr marL="269875" indent="-269875">
              <a:lnSpc>
                <a:spcPct val="110000"/>
              </a:lnSpc>
              <a:defRPr/>
            </a:pPr>
            <a:endParaRPr lang="cs-CZ" sz="2400" b="1" dirty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Imidy</a:t>
            </a:r>
          </a:p>
          <a:p>
            <a:pPr>
              <a:lnSpc>
                <a:spcPct val="110000"/>
              </a:lnSpc>
              <a:defRPr/>
            </a:pPr>
            <a:endParaRPr lang="cs-CZ" sz="2400" b="1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známé jen u Li, Ca,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Ge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Sn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a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Pb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vznikají tepelným rozkladem amidů, nebo:</a:t>
            </a:r>
          </a:p>
          <a:p>
            <a:pPr marL="269875" indent="-269875">
              <a:lnSpc>
                <a:spcPct val="110000"/>
              </a:lnSpc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   PbI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+ 2 KNH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  <a:r>
              <a:rPr lang="cs-CZ" sz="2400" b="1" kern="0" dirty="0">
                <a:cs typeface="Times New Roman" pitchFamily="18" charset="0"/>
                <a:sym typeface="Symbol" pitchFamily="18" charset="2"/>
              </a:rPr>
              <a:t>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 </a:t>
            </a:r>
            <a:r>
              <a:rPr lang="cs-CZ" sz="2400" b="1" dirty="0" err="1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PbNH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+ 2 KI + 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142875"/>
            <a:ext cx="8786812" cy="5373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Nitridy</a:t>
            </a:r>
          </a:p>
          <a:p>
            <a:pPr>
              <a:lnSpc>
                <a:spcPct val="110000"/>
              </a:lnSpc>
              <a:defRPr/>
            </a:pPr>
            <a:endParaRPr lang="cs-CZ" sz="2400" b="1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vznikají reakcí s N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, rozkladem amidů či imidů a reakcí s amoniakem </a:t>
            </a:r>
          </a:p>
          <a:p>
            <a:pPr marL="269875" indent="-269875">
              <a:lnSpc>
                <a:spcPct val="110000"/>
              </a:lnSpc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defRPr/>
            </a:pPr>
            <a:r>
              <a:rPr lang="cs-CZ" sz="2400" u="sng" dirty="0">
                <a:solidFill>
                  <a:prstClr val="black"/>
                </a:solidFill>
                <a:latin typeface="Calibri"/>
              </a:rPr>
              <a:t>Dělení:</a:t>
            </a:r>
          </a:p>
          <a:p>
            <a:pPr marL="269875" indent="-269875">
              <a:lnSpc>
                <a:spcPct val="110000"/>
              </a:lnSpc>
              <a:defRPr/>
            </a:pPr>
            <a:endParaRPr lang="cs-CZ" sz="2400" b="1" dirty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iontové: 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Li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N, Mg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, Ca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(bezbarvé vodou se </a:t>
            </a:r>
            <a:r>
              <a:rPr lang="cs-CZ" sz="2400" dirty="0" err="1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rozkládájící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)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marL="269875" indent="-269875" algn="ctr">
              <a:lnSpc>
                <a:spcPct val="110000"/>
              </a:lnSpc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Mg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+ 6 D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O 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 ND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3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+ 3 Mg(OD)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endParaRPr lang="cs-CZ" sz="2400" b="1" kern="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9875" indent="-269875" algn="ctr">
              <a:lnSpc>
                <a:spcPct val="110000"/>
              </a:lnSpc>
              <a:defRPr/>
            </a:pPr>
            <a:r>
              <a:rPr lang="cs-CZ" sz="2400" i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(příprava </a:t>
            </a:r>
            <a:r>
              <a:rPr lang="cs-CZ" sz="2400" i="1" kern="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deuteroamoniaku</a:t>
            </a:r>
            <a:r>
              <a:rPr lang="cs-CZ" sz="2400" i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pro NMR)</a:t>
            </a:r>
            <a:endParaRPr lang="cs-CZ" sz="2400" i="1" kern="0" baseline="-250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9875" indent="-269875" algn="ctr">
              <a:lnSpc>
                <a:spcPct val="110000"/>
              </a:lnSpc>
              <a:defRPr/>
            </a:pPr>
            <a:endParaRPr lang="cs-CZ" sz="2400" b="1" dirty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intersticiální: 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XN, X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 (tvrdé, odolné a vodivé)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kovalentní: </a:t>
            </a:r>
            <a:r>
              <a:rPr lang="cs-CZ" sz="2400" dirty="0" err="1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AlN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, BN, S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0"/>
            <a:ext cx="8786812" cy="69311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Halogenderiváty</a:t>
            </a: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NX</a:t>
            </a:r>
            <a:r>
              <a:rPr lang="cs-CZ" sz="24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(NHX</a:t>
            </a:r>
            <a:r>
              <a:rPr lang="cs-CZ" sz="24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a NH</a:t>
            </a:r>
            <a:r>
              <a:rPr lang="cs-CZ" sz="24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X)</a:t>
            </a:r>
          </a:p>
          <a:p>
            <a:pPr>
              <a:lnSpc>
                <a:spcPct val="110000"/>
              </a:lnSpc>
              <a:defRPr/>
            </a:pPr>
            <a:endParaRPr lang="cs-CZ" sz="2400" b="1" dirty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NF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3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vzniká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elektrolýzou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HF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, bezbarvý inertní plyn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NCl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, NHCl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a 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Cl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vznikají 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reakcí Cl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s NH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Cl</a:t>
            </a:r>
            <a:endParaRPr lang="en-US" sz="2400" dirty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srgbClr val="0070C0"/>
                </a:solidFill>
                <a:latin typeface="Calibri"/>
                <a:cs typeface="Times New Roman" pitchFamily="18" charset="0"/>
                <a:sym typeface="Symbol" pitchFamily="18" charset="2"/>
              </a:rPr>
              <a:t>pH </a:t>
            </a:r>
            <a:r>
              <a:rPr lang="en-US" sz="2400" dirty="0">
                <a:solidFill>
                  <a:srgbClr val="0070C0"/>
                </a:solidFill>
                <a:latin typeface="Calibri"/>
                <a:cs typeface="Times New Roman" pitchFamily="18" charset="0"/>
                <a:sym typeface="Symbol" pitchFamily="18" charset="2"/>
              </a:rPr>
              <a:t>&gt; 8,5 NH</a:t>
            </a:r>
            <a:r>
              <a:rPr lang="en-US" sz="2400" baseline="-25000" dirty="0">
                <a:solidFill>
                  <a:srgbClr val="0070C0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Calibri"/>
                <a:cs typeface="Times New Roman" pitchFamily="18" charset="0"/>
                <a:sym typeface="Symbol" pitchFamily="18" charset="2"/>
              </a:rPr>
              <a:t>Cl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; pH = 5 NHCl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; </a:t>
            </a:r>
            <a:r>
              <a:rPr lang="en-US" sz="2400" dirty="0">
                <a:solidFill>
                  <a:srgbClr val="C00000"/>
                </a:solidFill>
                <a:latin typeface="Calibri"/>
                <a:cs typeface="Times New Roman" pitchFamily="18" charset="0"/>
                <a:sym typeface="Symbol" pitchFamily="18" charset="2"/>
              </a:rPr>
              <a:t>pH &lt; 4,5 NCl</a:t>
            </a:r>
            <a:r>
              <a:rPr lang="en-US" sz="2400" baseline="-25000" dirty="0">
                <a:solidFill>
                  <a:srgbClr val="C00000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endParaRPr lang="cs-CZ" sz="2400" baseline="-25000" dirty="0">
              <a:solidFill>
                <a:srgbClr val="C00000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chloramin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dichloramin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existuj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í jen ve zředěném roztoku</a:t>
            </a:r>
            <a:endParaRPr lang="cs-CZ" sz="2400" baseline="-25000" dirty="0">
              <a:solidFill>
                <a:srgbClr val="C00000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alibri"/>
                <a:cs typeface="Times New Roman" pitchFamily="18" charset="0"/>
                <a:sym typeface="Symbol" pitchFamily="18" charset="2"/>
              </a:rPr>
              <a:t>NCl</a:t>
            </a:r>
            <a:r>
              <a:rPr lang="cs-CZ" sz="2400" baseline="-25000" dirty="0" smtClean="0">
                <a:latin typeface="Calibri"/>
                <a:cs typeface="Times New Roman" pitchFamily="18" charset="0"/>
                <a:sym typeface="Symbol" pitchFamily="18" charset="2"/>
              </a:rPr>
              <a:t>3 „</a:t>
            </a:r>
            <a:r>
              <a:rPr lang="cs-CZ" sz="2400" dirty="0" smtClean="0">
                <a:latin typeface="Calibri"/>
                <a:cs typeface="Times New Roman" pitchFamily="18" charset="0"/>
                <a:sym typeface="Symbol" pitchFamily="18" charset="2"/>
              </a:rPr>
              <a:t>chlorid dusitý“ - </a:t>
            </a:r>
            <a:r>
              <a:rPr lang="cs-CZ" sz="2400" dirty="0">
                <a:latin typeface="Calibri"/>
                <a:cs typeface="Times New Roman" pitchFamily="18" charset="0"/>
                <a:sym typeface="Symbol" pitchFamily="18" charset="2"/>
              </a:rPr>
              <a:t>nestálá </a:t>
            </a:r>
            <a:r>
              <a:rPr lang="cs-CZ" sz="2400" dirty="0" smtClean="0">
                <a:latin typeface="Calibri"/>
                <a:cs typeface="Times New Roman" pitchFamily="18" charset="0"/>
                <a:sym typeface="Symbol" pitchFamily="18" charset="2"/>
              </a:rPr>
              <a:t>kapalina, explozivní</a:t>
            </a:r>
          </a:p>
          <a:p>
            <a:pPr>
              <a:lnSpc>
                <a:spcPct val="110000"/>
              </a:lnSpc>
              <a:defRPr/>
            </a:pPr>
            <a:r>
              <a:rPr lang="cs-CZ" sz="2400" dirty="0">
                <a:latin typeface="Calibri"/>
                <a:cs typeface="Times New Roman" pitchFamily="18" charset="0"/>
                <a:sym typeface="Symbol" pitchFamily="18" charset="2"/>
              </a:rPr>
              <a:t>	</a:t>
            </a:r>
            <a:r>
              <a:rPr lang="cs-CZ" sz="2400" dirty="0" smtClean="0">
                <a:latin typeface="Calibri"/>
                <a:cs typeface="Times New Roman" pitchFamily="18" charset="0"/>
                <a:sym typeface="Symbol" pitchFamily="18" charset="2"/>
              </a:rPr>
              <a:t>	NCl</a:t>
            </a:r>
            <a:r>
              <a:rPr lang="cs-CZ" sz="2400" baseline="-25000" dirty="0" smtClean="0"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dirty="0" smtClean="0">
                <a:latin typeface="Calibri"/>
                <a:cs typeface="Times New Roman" pitchFamily="18" charset="0"/>
                <a:sym typeface="Symbol" pitchFamily="18" charset="2"/>
              </a:rPr>
              <a:t> + H</a:t>
            </a:r>
            <a:r>
              <a:rPr lang="cs-CZ" sz="2400" baseline="-25000" dirty="0" smtClean="0"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dirty="0" smtClean="0">
                <a:latin typeface="Calibri"/>
                <a:cs typeface="Times New Roman" pitchFamily="18" charset="0"/>
                <a:sym typeface="Symbol" pitchFamily="18" charset="2"/>
              </a:rPr>
              <a:t>O </a:t>
            </a:r>
            <a:r>
              <a:rPr lang="cs-CZ" sz="2400" dirty="0" smtClean="0">
                <a:latin typeface="Calibri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cs-CZ" sz="2400" dirty="0" smtClean="0">
                <a:latin typeface="Calibri"/>
                <a:cs typeface="Times New Roman" pitchFamily="18" charset="0"/>
                <a:sym typeface="Wingdings" panose="05000000000000000000" pitchFamily="2" charset="2"/>
              </a:rPr>
              <a:t>NH</a:t>
            </a:r>
            <a:r>
              <a:rPr lang="cs-CZ" sz="2400" baseline="-25000" dirty="0" smtClean="0">
                <a:latin typeface="Calibri"/>
                <a:cs typeface="Times New Roman" pitchFamily="18" charset="0"/>
                <a:sym typeface="Wingdings" panose="05000000000000000000" pitchFamily="2" charset="2"/>
              </a:rPr>
              <a:t>3</a:t>
            </a:r>
            <a:r>
              <a:rPr lang="cs-CZ" sz="2400" dirty="0" smtClean="0">
                <a:latin typeface="Calibri"/>
                <a:cs typeface="Times New Roman" pitchFamily="18" charset="0"/>
                <a:sym typeface="Wingdings" panose="05000000000000000000" pitchFamily="2" charset="2"/>
              </a:rPr>
              <a:t> + 3 </a:t>
            </a:r>
            <a:r>
              <a:rPr lang="cs-CZ" sz="2400" dirty="0" err="1" smtClean="0">
                <a:latin typeface="Calibri"/>
                <a:cs typeface="Times New Roman" pitchFamily="18" charset="0"/>
                <a:sym typeface="Wingdings" panose="05000000000000000000" pitchFamily="2" charset="2"/>
              </a:rPr>
              <a:t>HOCl</a:t>
            </a:r>
            <a:r>
              <a:rPr lang="cs-CZ" sz="2400" dirty="0" smtClean="0">
                <a:latin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cs-CZ" sz="2000" dirty="0" smtClean="0">
                <a:latin typeface="Calibri"/>
                <a:cs typeface="Times New Roman" pitchFamily="18" charset="0"/>
                <a:sym typeface="Wingdings" panose="05000000000000000000" pitchFamily="2" charset="2"/>
              </a:rPr>
              <a:t>(bělení)</a:t>
            </a:r>
          </a:p>
          <a:p>
            <a:pPr>
              <a:lnSpc>
                <a:spcPct val="110000"/>
              </a:lnSpc>
              <a:defRPr/>
            </a:pPr>
            <a:endParaRPr lang="cs-CZ" sz="2000" dirty="0">
              <a:latin typeface="Calibri"/>
              <a:cs typeface="Times New Roman" pitchFamily="18" charset="0"/>
              <a:sym typeface="Symbol" pitchFamily="18" charset="2"/>
            </a:endParaRPr>
          </a:p>
          <a:p>
            <a:pPr marL="269875" indent="-269875">
              <a:lnSpc>
                <a:spcPct val="110000"/>
              </a:lnSpc>
              <a:defRPr/>
            </a:pPr>
            <a:endParaRPr lang="cs-CZ" sz="2400" b="1" dirty="0" smtClean="0">
              <a:latin typeface="Calibri"/>
              <a:cs typeface="Times New Roman" pitchFamily="18" charset="0"/>
              <a:sym typeface="Symbol" pitchFamily="18" charset="2"/>
            </a:endParaRPr>
          </a:p>
          <a:p>
            <a:pPr marL="269875" indent="-269875">
              <a:lnSpc>
                <a:spcPct val="110000"/>
              </a:lnSpc>
              <a:defRPr/>
            </a:pPr>
            <a:r>
              <a:rPr lang="cs-CZ" sz="2400" b="1" dirty="0" smtClean="0">
                <a:latin typeface="Calibri"/>
                <a:cs typeface="Times New Roman" pitchFamily="18" charset="0"/>
                <a:sym typeface="Symbol" pitchFamily="18" charset="2"/>
              </a:rPr>
              <a:t>NBr</a:t>
            </a:r>
            <a:r>
              <a:rPr lang="cs-CZ" sz="2400" b="1" baseline="-25000" dirty="0" smtClean="0"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latin typeface="Calibri"/>
                <a:cs typeface="Times New Roman" pitchFamily="18" charset="0"/>
                <a:sym typeface="Symbol" pitchFamily="18" charset="2"/>
              </a:rPr>
              <a:t>.6 </a:t>
            </a:r>
            <a:r>
              <a:rPr lang="cs-CZ" sz="2400" b="1" dirty="0">
                <a:latin typeface="Calibri"/>
                <a:cs typeface="Times New Roman" pitchFamily="18" charset="0"/>
                <a:sym typeface="Symbol" pitchFamily="18" charset="2"/>
              </a:rPr>
              <a:t>NH</a:t>
            </a:r>
            <a:r>
              <a:rPr lang="cs-CZ" sz="2400" b="1" baseline="-25000" dirty="0"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>
                <a:latin typeface="Calibri"/>
                <a:cs typeface="Times New Roman" pitchFamily="18" charset="0"/>
                <a:sym typeface="Symbol" pitchFamily="18" charset="2"/>
              </a:rPr>
              <a:t>, NI</a:t>
            </a:r>
            <a:r>
              <a:rPr lang="cs-CZ" sz="2400" b="1" baseline="-25000" dirty="0"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>
                <a:latin typeface="Calibri"/>
                <a:cs typeface="Times New Roman" pitchFamily="18" charset="0"/>
                <a:sym typeface="Symbol" pitchFamily="18" charset="2"/>
              </a:rPr>
              <a:t>.NH</a:t>
            </a:r>
            <a:r>
              <a:rPr lang="cs-CZ" sz="2400" b="1" baseline="-25000" dirty="0">
                <a:latin typeface="Calibri"/>
                <a:cs typeface="Times New Roman" pitchFamily="18" charset="0"/>
                <a:sym typeface="Symbol" pitchFamily="18" charset="2"/>
              </a:rPr>
              <a:t>3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alibri"/>
                <a:cs typeface="Times New Roman" pitchFamily="18" charset="0"/>
                <a:sym typeface="Symbol" pitchFamily="18" charset="2"/>
              </a:rPr>
              <a:t>vznikají </a:t>
            </a:r>
            <a:r>
              <a:rPr lang="cs-CZ" sz="2400" dirty="0">
                <a:latin typeface="Calibri"/>
                <a:cs typeface="Times New Roman" pitchFamily="18" charset="0"/>
                <a:sym typeface="Symbol" pitchFamily="18" charset="2"/>
              </a:rPr>
              <a:t>reakcí Br</a:t>
            </a:r>
            <a:r>
              <a:rPr lang="cs-CZ" sz="2400" baseline="-25000" dirty="0"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dirty="0">
                <a:latin typeface="Calibri"/>
                <a:cs typeface="Times New Roman" pitchFamily="18" charset="0"/>
                <a:sym typeface="Symbol" pitchFamily="18" charset="2"/>
              </a:rPr>
              <a:t> s kapalným amoniakem či I</a:t>
            </a:r>
            <a:r>
              <a:rPr lang="cs-CZ" sz="2400" baseline="-25000" dirty="0"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dirty="0">
                <a:latin typeface="Calibri"/>
                <a:cs typeface="Times New Roman" pitchFamily="18" charset="0"/>
                <a:sym typeface="Symbol" pitchFamily="18" charset="2"/>
              </a:rPr>
              <a:t> s roztokem amoniaku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b="1" dirty="0" smtClean="0">
                <a:latin typeface="Calibri"/>
                <a:cs typeface="Times New Roman" pitchFamily="18" charset="0"/>
                <a:sym typeface="Symbol" pitchFamily="18" charset="2"/>
              </a:rPr>
              <a:t>třaskavé </a:t>
            </a:r>
            <a:r>
              <a:rPr lang="cs-CZ" sz="2400" dirty="0" smtClean="0">
                <a:latin typeface="Calibri"/>
                <a:cs typeface="Times New Roman" pitchFamily="18" charset="0"/>
                <a:sym typeface="Symbol" pitchFamily="18" charset="2"/>
              </a:rPr>
              <a:t>(„</a:t>
            </a:r>
            <a:r>
              <a:rPr lang="cs-CZ" sz="2400" dirty="0" err="1" smtClean="0">
                <a:latin typeface="Calibri"/>
                <a:cs typeface="Times New Roman" pitchFamily="18" charset="0"/>
                <a:sym typeface="Symbol" pitchFamily="18" charset="2"/>
              </a:rPr>
              <a:t>jododusík</a:t>
            </a:r>
            <a:r>
              <a:rPr lang="cs-CZ" sz="2400" dirty="0" smtClean="0">
                <a:latin typeface="Calibri"/>
                <a:cs typeface="Times New Roman" pitchFamily="18" charset="0"/>
                <a:sym typeface="Symbol" pitchFamily="18" charset="2"/>
              </a:rPr>
              <a:t>“ - </a:t>
            </a:r>
            <a:r>
              <a:rPr lang="cs-CZ" sz="2400" b="1" dirty="0" smtClean="0">
                <a:latin typeface="Calibri"/>
                <a:cs typeface="Times New Roman" pitchFamily="18" charset="0"/>
                <a:sym typeface="Symbol" pitchFamily="18" charset="2"/>
              </a:rPr>
              <a:t>NI</a:t>
            </a:r>
            <a:r>
              <a:rPr lang="cs-CZ" sz="2400" b="1" baseline="-25000" dirty="0" smtClean="0"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latin typeface="Calibri"/>
                <a:cs typeface="Times New Roman" pitchFamily="18" charset="0"/>
                <a:sym typeface="Symbol" pitchFamily="18" charset="2"/>
              </a:rPr>
              <a:t>.NH</a:t>
            </a:r>
            <a:r>
              <a:rPr lang="cs-CZ" sz="2400" b="1" baseline="-25000" dirty="0" smtClean="0"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dirty="0" smtClean="0">
                <a:latin typeface="Calibri"/>
                <a:cs typeface="Times New Roman" pitchFamily="18" charset="0"/>
                <a:sym typeface="Symbol" pitchFamily="18" charset="2"/>
              </a:rPr>
              <a:t>)</a:t>
            </a:r>
            <a:endParaRPr lang="cs-CZ" sz="2400" baseline="-25000" dirty="0">
              <a:latin typeface="Calibri"/>
              <a:cs typeface="Times New Roman" pitchFamily="18" charset="0"/>
              <a:sym typeface="Symbol" pitchFamily="18" charset="2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sz="2400" dirty="0">
              <a:latin typeface="Calibri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0"/>
            <a:ext cx="8715375" cy="3341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NH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OH - hydroxylamin</a:t>
            </a:r>
            <a:endParaRPr lang="cs-CZ" sz="2400" b="1" dirty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110000"/>
              </a:lnSpc>
              <a:defRPr/>
            </a:pPr>
            <a:endParaRPr lang="cs-CZ" sz="2400" b="1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bezbarvá, reaktivní, rozpustná látka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slabá zásada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působí oxidačně i redukčně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využívá se v organické syntéze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603" name="Obrázek 2" descr="hydroxylam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4388" y="404664"/>
            <a:ext cx="4133429" cy="23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2071688" y="3071813"/>
            <a:ext cx="5776912" cy="474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indent="-269875" algn="ctr"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NO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baseline="30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-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+ 2 HSO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baseline="30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-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O</a:t>
            </a:r>
            <a:r>
              <a:rPr lang="cs-CZ" sz="2400" b="1" baseline="30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+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NH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OH + 2 HSO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b="1" kern="0" baseline="30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-</a:t>
            </a:r>
          </a:p>
        </p:txBody>
      </p:sp>
      <p:sp>
        <p:nvSpPr>
          <p:cNvPr id="5" name="Obdélník 4"/>
          <p:cNvSpPr/>
          <p:nvPr/>
        </p:nvSpPr>
        <p:spPr>
          <a:xfrm>
            <a:off x="214313" y="3516313"/>
            <a:ext cx="8715375" cy="33424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4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- hydrazin</a:t>
            </a:r>
            <a:endParaRPr lang="cs-CZ" sz="2400" b="1" baseline="-25000" dirty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110000"/>
              </a:lnSpc>
              <a:defRPr/>
            </a:pPr>
            <a:endParaRPr lang="cs-CZ" sz="2400" b="1" dirty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110000"/>
              </a:lnSpc>
              <a:defRPr/>
            </a:pPr>
            <a:endParaRPr lang="cs-CZ" sz="2400" b="1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bezbarvá kapalina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tvoří kationty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N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5</a:t>
            </a:r>
            <a:r>
              <a:rPr lang="cs-CZ" sz="2400" b="1" baseline="30000" dirty="0">
                <a:solidFill>
                  <a:prstClr val="black"/>
                </a:solidFill>
                <a:latin typeface="Calibri"/>
              </a:rPr>
              <a:t>+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a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N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6</a:t>
            </a:r>
            <a:r>
              <a:rPr lang="cs-CZ" sz="2400" b="1" baseline="30000" dirty="0">
                <a:solidFill>
                  <a:prstClr val="black"/>
                </a:solidFill>
                <a:latin typeface="Calibri"/>
              </a:rPr>
              <a:t>2+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výborně hoří (na dusík a vodu)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organické syntézy,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raketové palivo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(rozklad na katalyzátorech na N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a H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)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619672" y="4000500"/>
            <a:ext cx="5040312" cy="498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indent="-269875" algn="ctr"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 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</a:t>
            </a:r>
            <a:r>
              <a:rPr lang="cs-CZ" sz="2400" b="1" dirty="0" err="1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NaClO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N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H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</a:t>
            </a:r>
            <a:r>
              <a:rPr lang="cs-CZ" sz="2400" b="1" kern="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NaCl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H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endParaRPr lang="cs-CZ" sz="2400" b="1" kern="0" baseline="300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25607" name="Obrázek 6" descr="Hydraz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8949" y="4293096"/>
            <a:ext cx="209903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50" y="0"/>
            <a:ext cx="8715375" cy="6888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HN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 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- azoimid</a:t>
            </a:r>
            <a:endParaRPr lang="cs-CZ" sz="2400" b="1" baseline="-25000" dirty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110000"/>
              </a:lnSpc>
              <a:defRPr/>
            </a:pPr>
            <a:endParaRPr lang="cs-CZ" sz="2400" b="1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bezbarvá, vysoce toxická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kapalina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má redukční i oxidační vlastnosti</a:t>
            </a:r>
            <a:endParaRPr lang="cs-CZ" sz="2400" b="1" baseline="30000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soli 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(slabá – jako </a:t>
            </a:r>
            <a:r>
              <a:rPr lang="cs-CZ" sz="2000" dirty="0" err="1" smtClean="0">
                <a:solidFill>
                  <a:prstClr val="black"/>
                </a:solidFill>
                <a:latin typeface="Calibri"/>
              </a:rPr>
              <a:t>kys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o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ctová)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-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azidy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, iontové jsou stálé (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NaN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), kovalentní třaskavé (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Pb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(N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)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Cu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(N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)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) – rozbušky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Oxidy dusíku</a:t>
            </a:r>
          </a:p>
          <a:p>
            <a:pPr marL="269875" indent="-269875">
              <a:lnSpc>
                <a:spcPct val="110000"/>
              </a:lnSpc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N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O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– rajský plyn, </a:t>
            </a:r>
            <a:r>
              <a:rPr lang="cs-CZ" sz="2400" dirty="0" err="1">
                <a:latin typeface="+mn-lt"/>
              </a:rPr>
              <a:t>laughing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err="1">
                <a:latin typeface="+mn-lt"/>
              </a:rPr>
              <a:t>gas</a:t>
            </a:r>
            <a:r>
              <a:rPr lang="cs-CZ" sz="2400" dirty="0">
                <a:latin typeface="+mn-lt"/>
              </a:rPr>
              <a:t> (i </a:t>
            </a:r>
            <a:r>
              <a:rPr lang="cs-CZ" sz="2400" dirty="0">
                <a:latin typeface="+mn-lt"/>
                <a:hlinkClick r:id="rId2"/>
              </a:rPr>
              <a:t>film</a:t>
            </a:r>
            <a:r>
              <a:rPr lang="cs-CZ" sz="2400" dirty="0">
                <a:latin typeface="+mn-lt"/>
              </a:rPr>
              <a:t> s </a:t>
            </a:r>
            <a:r>
              <a:rPr lang="cs-CZ" sz="2400" dirty="0" err="1">
                <a:latin typeface="+mn-lt"/>
              </a:rPr>
              <a:t>Chaplinem</a:t>
            </a:r>
            <a:r>
              <a:rPr lang="cs-CZ" sz="2400" dirty="0">
                <a:latin typeface="+mn-lt"/>
              </a:rPr>
              <a:t>, 1914)</a:t>
            </a:r>
          </a:p>
          <a:p>
            <a:pPr>
              <a:defRPr/>
            </a:pPr>
            <a:endParaRPr lang="cs-CZ" sz="2400" dirty="0">
              <a:latin typeface="+mn-lt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netoxický, dobře rozpustný v tucích – ovlivňuje nervovou soustavu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podporuje hoření (rozkladem vzniká O) – oxidovadlo do raket i do aut</a:t>
            </a:r>
          </a:p>
        </p:txBody>
      </p:sp>
      <p:pic>
        <p:nvPicPr>
          <p:cNvPr id="26627" name="Obrázek 2" descr="azoimi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571500"/>
            <a:ext cx="3073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1820863" y="2000250"/>
            <a:ext cx="4113212" cy="498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indent="-269875" algn="ctr">
              <a:lnSpc>
                <a:spcPct val="110000"/>
              </a:lnSpc>
              <a:defRPr/>
            </a:pP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N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H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HNO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HN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3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+ 2 H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endParaRPr lang="cs-CZ" sz="2400" b="1" kern="0" baseline="300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26629" name="Obrázek 4" descr="N2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4143375"/>
            <a:ext cx="3162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643188" y="928688"/>
            <a:ext cx="3556000" cy="474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indent="-269875"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NO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cs-CZ" sz="2400" b="1" kern="0" dirty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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 N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O + 2 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O</a:t>
            </a:r>
          </a:p>
        </p:txBody>
      </p:sp>
      <p:sp>
        <p:nvSpPr>
          <p:cNvPr id="27651" name="Obdélník 2"/>
          <p:cNvSpPr>
            <a:spLocks noChangeArrowheads="1"/>
          </p:cNvSpPr>
          <p:nvPr/>
        </p:nvSpPr>
        <p:spPr bwMode="auto">
          <a:xfrm>
            <a:off x="214313" y="0"/>
            <a:ext cx="8715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lnSpc>
                <a:spcPct val="110000"/>
              </a:lnSpc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plnění bombiček se šlehačkou</a:t>
            </a:r>
          </a:p>
          <a:p>
            <a:pPr marL="269875" indent="-269875">
              <a:lnSpc>
                <a:spcPct val="110000"/>
              </a:lnSpc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anestetikum</a:t>
            </a: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69875" indent="-269875">
              <a:lnSpc>
                <a:spcPct val="110000"/>
              </a:lnSpc>
              <a:buFont typeface="Arial" charset="0"/>
              <a:buChar char="•"/>
            </a:pP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69875" indent="-269875">
              <a:lnSpc>
                <a:spcPct val="110000"/>
              </a:lnSpc>
              <a:buFont typeface="Arial" charset="0"/>
              <a:buChar char="•"/>
            </a:pP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69875" indent="-269875">
              <a:lnSpc>
                <a:spcPct val="110000"/>
              </a:lnSpc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vyrábí se z něj i 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azid sodný</a:t>
            </a:r>
          </a:p>
        </p:txBody>
      </p:sp>
      <p:sp>
        <p:nvSpPr>
          <p:cNvPr id="4" name="Obdélník 3"/>
          <p:cNvSpPr/>
          <p:nvPr/>
        </p:nvSpPr>
        <p:spPr>
          <a:xfrm>
            <a:off x="2714625" y="2428875"/>
            <a:ext cx="4054475" cy="474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indent="-269875"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N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O + NaNH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kern="0" dirty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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 NaN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O</a:t>
            </a:r>
          </a:p>
        </p:txBody>
      </p:sp>
      <p:sp>
        <p:nvSpPr>
          <p:cNvPr id="5" name="Obdélník 4"/>
          <p:cNvSpPr/>
          <p:nvPr/>
        </p:nvSpPr>
        <p:spPr>
          <a:xfrm>
            <a:off x="214313" y="3214688"/>
            <a:ext cx="871537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NO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bezbarvý plyn,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paramagnetický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– ale příliš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nedimeruje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(srov. NO</a:t>
            </a:r>
            <a:r>
              <a:rPr lang="cs-CZ" sz="20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l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igand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nitrosyl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)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vzdušným kyslíkem se rychle oxiduje na hnědý NO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7" name="Obdélník 6"/>
          <p:cNvSpPr/>
          <p:nvPr/>
        </p:nvSpPr>
        <p:spPr>
          <a:xfrm>
            <a:off x="214313" y="5373216"/>
            <a:ext cx="8715375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defRPr/>
            </a:pPr>
            <a:r>
              <a:rPr lang="en-GB" sz="2400" b="1" dirty="0">
                <a:latin typeface="+mj-lt"/>
                <a:cs typeface="Times New Roman" pitchFamily="18" charset="0"/>
              </a:rPr>
              <a:t>3 Cu  +  8 HNO</a:t>
            </a:r>
            <a:r>
              <a:rPr lang="en-GB" sz="2400" b="1" baseline="-30000" dirty="0">
                <a:latin typeface="+mj-lt"/>
                <a:cs typeface="Times New Roman" pitchFamily="18" charset="0"/>
              </a:rPr>
              <a:t>3</a:t>
            </a:r>
            <a:r>
              <a:rPr lang="en-GB" sz="2400" b="1" dirty="0">
                <a:latin typeface="+mj-lt"/>
                <a:cs typeface="Times New Roman" pitchFamily="18" charset="0"/>
              </a:rPr>
              <a:t>  </a:t>
            </a:r>
            <a:r>
              <a:rPr lang="cs-CZ" sz="2400" b="1" dirty="0">
                <a:latin typeface="+mj-lt"/>
              </a:rPr>
              <a:t> </a:t>
            </a:r>
            <a:r>
              <a:rPr lang="cs-CZ" sz="2400" b="1" dirty="0"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j-lt"/>
                <a:cs typeface="Times New Roman" pitchFamily="18" charset="0"/>
              </a:rPr>
              <a:t>   3 Cu(NO</a:t>
            </a:r>
            <a:r>
              <a:rPr lang="en-GB" sz="2400" b="1" baseline="-30000" dirty="0">
                <a:latin typeface="+mj-lt"/>
                <a:cs typeface="Times New Roman" pitchFamily="18" charset="0"/>
              </a:rPr>
              <a:t>3</a:t>
            </a:r>
            <a:r>
              <a:rPr lang="en-GB" sz="2400" b="1" dirty="0">
                <a:latin typeface="+mj-lt"/>
                <a:cs typeface="Times New Roman" pitchFamily="18" charset="0"/>
              </a:rPr>
              <a:t>)</a:t>
            </a:r>
            <a:r>
              <a:rPr lang="en-GB" sz="2400" b="1" baseline="-30000" dirty="0">
                <a:latin typeface="+mj-lt"/>
                <a:cs typeface="Times New Roman" pitchFamily="18" charset="0"/>
              </a:rPr>
              <a:t>2</a:t>
            </a:r>
            <a:r>
              <a:rPr lang="en-GB" sz="2400" b="1" dirty="0">
                <a:latin typeface="+mj-lt"/>
                <a:cs typeface="Times New Roman" pitchFamily="18" charset="0"/>
              </a:rPr>
              <a:t>  +  2 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NO</a:t>
            </a:r>
            <a:r>
              <a:rPr lang="en-GB" sz="2400" b="1" dirty="0">
                <a:latin typeface="+mj-lt"/>
                <a:cs typeface="Times New Roman" pitchFamily="18" charset="0"/>
              </a:rPr>
              <a:t>  +</a:t>
            </a:r>
            <a:r>
              <a:rPr lang="cs-CZ" sz="2400" b="1" dirty="0">
                <a:latin typeface="+mj-lt"/>
              </a:rPr>
              <a:t>  </a:t>
            </a:r>
            <a:r>
              <a:rPr lang="en-GB" sz="2400" b="1" dirty="0">
                <a:latin typeface="+mj-lt"/>
                <a:cs typeface="Times New Roman" pitchFamily="18" charset="0"/>
              </a:rPr>
              <a:t>4 </a:t>
            </a:r>
            <a:r>
              <a:rPr lang="en-GB" sz="2400" b="1" dirty="0" smtClean="0">
                <a:latin typeface="+mj-lt"/>
                <a:cs typeface="Times New Roman" pitchFamily="18" charset="0"/>
              </a:rPr>
              <a:t>H</a:t>
            </a:r>
            <a:r>
              <a:rPr lang="en-GB" sz="2400" b="1" baseline="-30000" dirty="0" smtClean="0">
                <a:latin typeface="+mj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j-lt"/>
                <a:cs typeface="Times New Roman" pitchFamily="18" charset="0"/>
              </a:rPr>
              <a:t>O</a:t>
            </a:r>
            <a:endParaRPr lang="cs-CZ" sz="2400" b="1" dirty="0" smtClean="0">
              <a:latin typeface="+mj-lt"/>
              <a:cs typeface="Times New Roman" pitchFamily="18" charset="0"/>
            </a:endParaRPr>
          </a:p>
          <a:p>
            <a:pPr algn="ctr">
              <a:lnSpc>
                <a:spcPct val="105000"/>
              </a:lnSpc>
              <a:defRPr/>
            </a:pPr>
            <a:r>
              <a:rPr lang="cs-CZ" sz="2400" b="1" dirty="0" smtClean="0">
                <a:latin typeface="+mj-lt"/>
                <a:cs typeface="Times New Roman" pitchFamily="18" charset="0"/>
              </a:rPr>
              <a:t>2 NO + O</a:t>
            </a:r>
            <a:r>
              <a:rPr lang="cs-CZ" sz="2400" b="1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smtClean="0">
                <a:cs typeface="Times New Roman" pitchFamily="18" charset="0"/>
                <a:sym typeface="Symbol" pitchFamily="18" charset="2"/>
              </a:rPr>
              <a:t> </a:t>
            </a:r>
            <a:r>
              <a:rPr lang="cs-CZ" sz="2000" b="1" dirty="0" smtClean="0">
                <a:cs typeface="Times New Roman" pitchFamily="18" charset="0"/>
                <a:sym typeface="Symbol" pitchFamily="18" charset="2"/>
              </a:rPr>
              <a:t> 2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NO</a:t>
            </a:r>
            <a:r>
              <a:rPr lang="cs-CZ" sz="2400" b="1" baseline="-25000" dirty="0" smtClean="0">
                <a:latin typeface="+mn-lt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baseline="-25000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cs-CZ" dirty="0" smtClean="0">
                <a:cs typeface="Times New Roman" pitchFamily="18" charset="0"/>
                <a:sym typeface="Symbol" pitchFamily="18" charset="2"/>
              </a:rPr>
              <a:t>(hnědé dýmy)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142875"/>
            <a:ext cx="871537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N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O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3</a:t>
            </a:r>
            <a:endParaRPr lang="cs-CZ" sz="2400" baseline="-250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anhydrid kyseliny dusité (reakcí s vodou vzniká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HNO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)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pevný světle modrý, kapalný tmavě modrý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snadno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disproporcionuje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428750" y="2857500"/>
            <a:ext cx="5383213" cy="1806575"/>
            <a:chOff x="1728" y="542"/>
            <a:chExt cx="3391" cy="1138"/>
          </a:xfrm>
        </p:grpSpPr>
        <p:pic>
          <p:nvPicPr>
            <p:cNvPr id="28678" name="Picture 25" descr="G:\Public\!\_\N\N2O3_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28" y="542"/>
              <a:ext cx="3391" cy="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9" name="Line 29"/>
            <p:cNvSpPr>
              <a:spLocks noChangeShapeType="1"/>
            </p:cNvSpPr>
            <p:nvPr/>
          </p:nvSpPr>
          <p:spPr bwMode="auto">
            <a:xfrm>
              <a:off x="3174" y="1171"/>
              <a:ext cx="419" cy="0"/>
            </a:xfrm>
            <a:prstGeom prst="line">
              <a:avLst/>
            </a:prstGeom>
            <a:noFill/>
            <a:ln w="20320">
              <a:solidFill>
                <a:srgbClr val="CCECFF"/>
              </a:solidFill>
              <a:round/>
              <a:headEnd type="arrow" w="sm" len="sm"/>
              <a:tailEnd type="arrow" w="sm" len="sm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8676" name="Obdélník 5"/>
          <p:cNvSpPr>
            <a:spLocks noChangeArrowheads="1"/>
          </p:cNvSpPr>
          <p:nvPr/>
        </p:nvSpPr>
        <p:spPr bwMode="auto">
          <a:xfrm>
            <a:off x="2714625" y="2143125"/>
            <a:ext cx="276701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9875" indent="-269875">
              <a:lnSpc>
                <a:spcPct val="110000"/>
              </a:lnSpc>
            </a:pP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b="1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 NO + NO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endParaRPr lang="cs-CZ" sz="24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85750" y="4714875"/>
            <a:ext cx="871537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NO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endParaRPr lang="cs-CZ" sz="2400" baseline="-250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v pevném stavu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bezbarvý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dimer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N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O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(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b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t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. -11 °C,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b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. v. 21 °C)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za vyšší teploty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hnědý monomer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, či směs monomer-dimer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s vodou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disproporcionuje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na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HNO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a 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673100"/>
            <a:ext cx="1905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Obdélník 2"/>
          <p:cNvSpPr>
            <a:spLocks noChangeArrowheads="1"/>
          </p:cNvSpPr>
          <p:nvPr/>
        </p:nvSpPr>
        <p:spPr bwMode="auto">
          <a:xfrm>
            <a:off x="214313" y="142875"/>
            <a:ext cx="67865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vzniká buď oxidací NO nebo laboratorně rozkladem dusičnanů těžkých kovů</a:t>
            </a:r>
          </a:p>
        </p:txBody>
      </p:sp>
      <p:sp>
        <p:nvSpPr>
          <p:cNvPr id="4" name="Obdélník 3"/>
          <p:cNvSpPr/>
          <p:nvPr/>
        </p:nvSpPr>
        <p:spPr>
          <a:xfrm>
            <a:off x="755576" y="1060050"/>
            <a:ext cx="537368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defRPr/>
            </a:pPr>
            <a:r>
              <a:rPr lang="cs-CZ" sz="2400" b="1" dirty="0" smtClean="0">
                <a:latin typeface="+mj-lt"/>
                <a:cs typeface="Times New Roman" pitchFamily="18" charset="0"/>
              </a:rPr>
              <a:t>2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Pb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(</a:t>
            </a:r>
            <a:r>
              <a:rPr lang="en-GB" sz="2400" b="1" dirty="0">
                <a:latin typeface="+mj-lt"/>
                <a:cs typeface="Times New Roman" pitchFamily="18" charset="0"/>
              </a:rPr>
              <a:t>NO</a:t>
            </a:r>
            <a:r>
              <a:rPr lang="en-GB" sz="2400" b="1" baseline="-30000" dirty="0">
                <a:latin typeface="+mj-lt"/>
                <a:cs typeface="Times New Roman" pitchFamily="18" charset="0"/>
              </a:rPr>
              <a:t>3</a:t>
            </a:r>
            <a:r>
              <a:rPr lang="cs-CZ" sz="2400" b="1" dirty="0">
                <a:latin typeface="+mj-lt"/>
                <a:cs typeface="Times New Roman" pitchFamily="18" charset="0"/>
              </a:rPr>
              <a:t>)</a:t>
            </a:r>
            <a:r>
              <a:rPr lang="cs-CZ" sz="2400" b="1" baseline="-25000" dirty="0">
                <a:latin typeface="+mj-lt"/>
                <a:cs typeface="Times New Roman" pitchFamily="18" charset="0"/>
              </a:rPr>
              <a:t>2</a:t>
            </a:r>
            <a:r>
              <a:rPr lang="cs-CZ" sz="2400" b="1" dirty="0">
                <a:latin typeface="+mj-lt"/>
                <a:cs typeface="Times New Roman" pitchFamily="18" charset="0"/>
              </a:rPr>
              <a:t> </a:t>
            </a:r>
            <a:r>
              <a:rPr lang="cs-CZ" sz="2400" b="1" dirty="0">
                <a:latin typeface="+mj-lt"/>
              </a:rPr>
              <a:t> </a:t>
            </a:r>
            <a:r>
              <a:rPr lang="cs-CZ" sz="2400" b="1" dirty="0"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j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2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PbO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>
                <a:latin typeface="+mj-lt"/>
                <a:cs typeface="Times New Roman" pitchFamily="18" charset="0"/>
              </a:rPr>
              <a:t>+ 4 NO</a:t>
            </a:r>
            <a:r>
              <a:rPr lang="cs-CZ" sz="2400" b="1" baseline="-25000" dirty="0">
                <a:latin typeface="+mj-lt"/>
                <a:cs typeface="Times New Roman" pitchFamily="18" charset="0"/>
              </a:rPr>
              <a:t>2</a:t>
            </a:r>
            <a:r>
              <a:rPr lang="cs-CZ" sz="2400" b="1" dirty="0">
                <a:latin typeface="+mj-lt"/>
                <a:cs typeface="Times New Roman" pitchFamily="18" charset="0"/>
              </a:rPr>
              <a:t> + O</a:t>
            </a:r>
            <a:r>
              <a:rPr lang="cs-CZ" sz="2400" b="1" baseline="-25000" dirty="0">
                <a:latin typeface="+mj-lt"/>
                <a:cs typeface="Times New Roman" pitchFamily="18" charset="0"/>
              </a:rPr>
              <a:t>2</a:t>
            </a:r>
            <a:endParaRPr lang="en-GB" sz="2400" b="1" baseline="-25000" dirty="0">
              <a:latin typeface="+mj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01003" y="2708920"/>
            <a:ext cx="87153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N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O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5</a:t>
            </a:r>
            <a:endParaRPr lang="cs-CZ" sz="2400" baseline="-250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bezbarvá krystalická látka, v pevném stavu NO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aseline="30000" dirty="0">
                <a:solidFill>
                  <a:prstClr val="black"/>
                </a:solidFill>
                <a:latin typeface="Calibri"/>
              </a:rPr>
              <a:t>+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NO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aseline="30000" dirty="0">
                <a:solidFill>
                  <a:prstClr val="black"/>
                </a:solidFill>
                <a:latin typeface="Calibri"/>
              </a:rPr>
              <a:t>-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snadno se rozkládá na NO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a O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2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anhydrid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kyseliny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dusičné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připravuje se výhradně její dehydratací</a:t>
            </a:r>
          </a:p>
        </p:txBody>
      </p:sp>
      <p:pic>
        <p:nvPicPr>
          <p:cNvPr id="29702" name="Obrázek 8" descr="N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691633"/>
            <a:ext cx="2382494" cy="119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Obrázek 9" descr="N2O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0438" y="4149080"/>
            <a:ext cx="2605653" cy="124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401003" y="5591361"/>
            <a:ext cx="8715375" cy="8905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2 HNO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P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5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N</a:t>
            </a:r>
            <a:r>
              <a:rPr lang="en-GB" sz="2400" b="1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5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2 HPO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 algn="ctr">
              <a:lnSpc>
                <a:spcPct val="14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2 NO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N</a:t>
            </a:r>
            <a:r>
              <a:rPr lang="en-GB" sz="2400" b="1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5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endParaRPr lang="cs-CZ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50" y="0"/>
            <a:ext cx="8715375" cy="4778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75" indent="-269875"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Kyslíkaté kyseliny</a:t>
            </a:r>
          </a:p>
        </p:txBody>
      </p:sp>
      <p:grpSp>
        <p:nvGrpSpPr>
          <p:cNvPr id="86" name="Group 380"/>
          <p:cNvGrpSpPr>
            <a:grpSpLocks/>
          </p:cNvGrpSpPr>
          <p:nvPr/>
        </p:nvGrpSpPr>
        <p:grpSpPr bwMode="auto">
          <a:xfrm>
            <a:off x="65088" y="1139825"/>
            <a:ext cx="9029700" cy="3860800"/>
            <a:chOff x="41" y="718"/>
            <a:chExt cx="5688" cy="2973"/>
          </a:xfrm>
        </p:grpSpPr>
        <p:grpSp>
          <p:nvGrpSpPr>
            <p:cNvPr id="30724" name="Group 375"/>
            <p:cNvGrpSpPr>
              <a:grpSpLocks/>
            </p:cNvGrpSpPr>
            <p:nvPr/>
          </p:nvGrpSpPr>
          <p:grpSpPr bwMode="auto">
            <a:xfrm>
              <a:off x="48" y="721"/>
              <a:ext cx="5664" cy="2968"/>
              <a:chOff x="-3" y="-3"/>
              <a:chExt cx="6162" cy="2968"/>
            </a:xfrm>
          </p:grpSpPr>
          <p:grpSp>
            <p:nvGrpSpPr>
              <p:cNvPr id="30729" name="Group 373"/>
              <p:cNvGrpSpPr>
                <a:grpSpLocks/>
              </p:cNvGrpSpPr>
              <p:nvPr/>
            </p:nvGrpSpPr>
            <p:grpSpPr bwMode="auto">
              <a:xfrm>
                <a:off x="0" y="0"/>
                <a:ext cx="6156" cy="2962"/>
                <a:chOff x="0" y="0"/>
                <a:chExt cx="6156" cy="2962"/>
              </a:xfrm>
            </p:grpSpPr>
            <p:grpSp>
              <p:nvGrpSpPr>
                <p:cNvPr id="30731" name="Group 31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935" cy="538"/>
                  <a:chOff x="0" y="0"/>
                  <a:chExt cx="935" cy="538"/>
                </a:xfrm>
              </p:grpSpPr>
              <p:sp>
                <p:nvSpPr>
                  <p:cNvPr id="165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1"/>
                    <a:ext cx="935" cy="538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803" name="Group 314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935" cy="538"/>
                    <a:chOff x="0" y="0"/>
                    <a:chExt cx="935" cy="538"/>
                  </a:xfrm>
                </p:grpSpPr>
                <p:sp>
                  <p:nvSpPr>
                    <p:cNvPr id="167" name="Rectangle 2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" y="-1"/>
                      <a:ext cx="878" cy="538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cs-CZ" sz="2600" i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Vzorec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168" name="Rectangle 3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-1"/>
                      <a:ext cx="935" cy="538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0732" name="Group 320"/>
                <p:cNvGrpSpPr>
                  <a:grpSpLocks/>
                </p:cNvGrpSpPr>
                <p:nvPr/>
              </p:nvGrpSpPr>
              <p:grpSpPr bwMode="auto">
                <a:xfrm>
                  <a:off x="935" y="0"/>
                  <a:ext cx="1808" cy="538"/>
                  <a:chOff x="935" y="0"/>
                  <a:chExt cx="1808" cy="538"/>
                </a:xfrm>
              </p:grpSpPr>
              <p:sp>
                <p:nvSpPr>
                  <p:cNvPr id="161" name="Rectangle 319"/>
                  <p:cNvSpPr>
                    <a:spLocks noChangeArrowheads="1"/>
                  </p:cNvSpPr>
                  <p:nvPr/>
                </p:nvSpPr>
                <p:spPr bwMode="auto">
                  <a:xfrm>
                    <a:off x="935" y="-1"/>
                    <a:ext cx="1808" cy="538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799" name="Group 318"/>
                  <p:cNvGrpSpPr>
                    <a:grpSpLocks/>
                  </p:cNvGrpSpPr>
                  <p:nvPr/>
                </p:nvGrpSpPr>
                <p:grpSpPr bwMode="auto">
                  <a:xfrm>
                    <a:off x="935" y="0"/>
                    <a:ext cx="1808" cy="538"/>
                    <a:chOff x="935" y="0"/>
                    <a:chExt cx="1808" cy="538"/>
                  </a:xfrm>
                </p:grpSpPr>
                <p:sp>
                  <p:nvSpPr>
                    <p:cNvPr id="163" name="Rectangle 2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3" y="-1"/>
                      <a:ext cx="1752" cy="538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cs-CZ" sz="2600" i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Název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164" name="Rectangle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5" y="-1"/>
                      <a:ext cx="1808" cy="538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0733" name="Group 324"/>
                <p:cNvGrpSpPr>
                  <a:grpSpLocks/>
                </p:cNvGrpSpPr>
                <p:nvPr/>
              </p:nvGrpSpPr>
              <p:grpSpPr bwMode="auto">
                <a:xfrm>
                  <a:off x="2743" y="0"/>
                  <a:ext cx="3413" cy="538"/>
                  <a:chOff x="2743" y="0"/>
                  <a:chExt cx="3413" cy="538"/>
                </a:xfrm>
              </p:grpSpPr>
              <p:sp>
                <p:nvSpPr>
                  <p:cNvPr id="157" name="Rectangle 323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-1"/>
                    <a:ext cx="3413" cy="538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795" name="Group 322"/>
                  <p:cNvGrpSpPr>
                    <a:grpSpLocks/>
                  </p:cNvGrpSpPr>
                  <p:nvPr/>
                </p:nvGrpSpPr>
                <p:grpSpPr bwMode="auto">
                  <a:xfrm>
                    <a:off x="2743" y="0"/>
                    <a:ext cx="3413" cy="538"/>
                    <a:chOff x="2743" y="0"/>
                    <a:chExt cx="3413" cy="538"/>
                  </a:xfrm>
                </p:grpSpPr>
                <p:sp>
                  <p:nvSpPr>
                    <p:cNvPr id="159" name="Rectangle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1" y="-1"/>
                      <a:ext cx="3356" cy="538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cs-CZ" sz="2600" i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Poznámky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160" name="Rectangle 3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3" y="-1"/>
                      <a:ext cx="3413" cy="538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0734" name="Group 328"/>
                <p:cNvGrpSpPr>
                  <a:grpSpLocks/>
                </p:cNvGrpSpPr>
                <p:nvPr/>
              </p:nvGrpSpPr>
              <p:grpSpPr bwMode="auto">
                <a:xfrm>
                  <a:off x="0" y="538"/>
                  <a:ext cx="935" cy="672"/>
                  <a:chOff x="0" y="538"/>
                  <a:chExt cx="935" cy="672"/>
                </a:xfrm>
              </p:grpSpPr>
              <p:sp>
                <p:nvSpPr>
                  <p:cNvPr id="153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37"/>
                    <a:ext cx="935" cy="672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791" name="Group 326"/>
                  <p:cNvGrpSpPr>
                    <a:grpSpLocks/>
                  </p:cNvGrpSpPr>
                  <p:nvPr/>
                </p:nvGrpSpPr>
                <p:grpSpPr bwMode="auto">
                  <a:xfrm>
                    <a:off x="0" y="538"/>
                    <a:ext cx="935" cy="672"/>
                    <a:chOff x="0" y="538"/>
                    <a:chExt cx="935" cy="672"/>
                  </a:xfrm>
                </p:grpSpPr>
                <p:sp>
                  <p:nvSpPr>
                    <p:cNvPr id="155" name="Rectangle 3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" y="537"/>
                      <a:ext cx="878" cy="672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144417" tIns="50784" bIns="50784"/>
                    <a:lstStyle/>
                    <a:p>
                      <a:pPr>
                        <a:defRPr/>
                      </a:pPr>
                      <a:r>
                        <a:rPr lang="cs-CZ" sz="24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H</a:t>
                      </a:r>
                      <a:r>
                        <a:rPr lang="cs-CZ" sz="2400" baseline="-300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cs-CZ" sz="24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N</a:t>
                      </a:r>
                      <a:r>
                        <a:rPr lang="cs-CZ" sz="2400" baseline="-300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cs-CZ" sz="24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O</a:t>
                      </a:r>
                      <a:r>
                        <a:rPr lang="cs-CZ" sz="2400" baseline="-300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156" name="Rectangle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537"/>
                      <a:ext cx="935" cy="672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0735" name="Group 332"/>
                <p:cNvGrpSpPr>
                  <a:grpSpLocks/>
                </p:cNvGrpSpPr>
                <p:nvPr/>
              </p:nvGrpSpPr>
              <p:grpSpPr bwMode="auto">
                <a:xfrm>
                  <a:off x="935" y="538"/>
                  <a:ext cx="1808" cy="672"/>
                  <a:chOff x="935" y="538"/>
                  <a:chExt cx="1808" cy="672"/>
                </a:xfrm>
              </p:grpSpPr>
              <p:sp>
                <p:nvSpPr>
                  <p:cNvPr id="149" name="Rectangle 331"/>
                  <p:cNvSpPr>
                    <a:spLocks noChangeArrowheads="1"/>
                  </p:cNvSpPr>
                  <p:nvPr/>
                </p:nvSpPr>
                <p:spPr bwMode="auto">
                  <a:xfrm>
                    <a:off x="935" y="537"/>
                    <a:ext cx="1808" cy="67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787" name="Group 330"/>
                  <p:cNvGrpSpPr>
                    <a:grpSpLocks/>
                  </p:cNvGrpSpPr>
                  <p:nvPr/>
                </p:nvGrpSpPr>
                <p:grpSpPr bwMode="auto">
                  <a:xfrm>
                    <a:off x="935" y="538"/>
                    <a:ext cx="1808" cy="672"/>
                    <a:chOff x="935" y="538"/>
                    <a:chExt cx="1808" cy="672"/>
                  </a:xfrm>
                </p:grpSpPr>
                <p:sp>
                  <p:nvSpPr>
                    <p:cNvPr id="151" name="Rectangle 3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3" y="537"/>
                      <a:ext cx="1752" cy="672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200">
                          <a:solidFill>
                            <a:srgbClr val="FFFF00"/>
                          </a:solidFill>
                          <a:latin typeface="+mn-lt"/>
                          <a:cs typeface="Times New Roman" pitchFamily="18" charset="0"/>
                        </a:rPr>
                        <a:t>kyselina didusná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152" name="Rectangle 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5" y="537"/>
                      <a:ext cx="1808" cy="672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0736" name="Group 336"/>
                <p:cNvGrpSpPr>
                  <a:grpSpLocks/>
                </p:cNvGrpSpPr>
                <p:nvPr/>
              </p:nvGrpSpPr>
              <p:grpSpPr bwMode="auto">
                <a:xfrm>
                  <a:off x="2743" y="538"/>
                  <a:ext cx="3413" cy="672"/>
                  <a:chOff x="2743" y="538"/>
                  <a:chExt cx="3413" cy="672"/>
                </a:xfrm>
              </p:grpSpPr>
              <p:sp>
                <p:nvSpPr>
                  <p:cNvPr id="145" name="Rectangle 335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537"/>
                    <a:ext cx="3413" cy="672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783" name="Group 334"/>
                  <p:cNvGrpSpPr>
                    <a:grpSpLocks/>
                  </p:cNvGrpSpPr>
                  <p:nvPr/>
                </p:nvGrpSpPr>
                <p:grpSpPr bwMode="auto">
                  <a:xfrm>
                    <a:off x="2743" y="538"/>
                    <a:ext cx="3413" cy="672"/>
                    <a:chOff x="2743" y="538"/>
                    <a:chExt cx="3413" cy="672"/>
                  </a:xfrm>
                </p:grpSpPr>
                <p:sp>
                  <p:nvSpPr>
                    <p:cNvPr id="147" name="Rectangle 3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1" y="537"/>
                      <a:ext cx="3356" cy="672"/>
                    </a:xfrm>
                    <a:prstGeom prst="rect">
                      <a:avLst/>
                    </a:prstGeom>
                    <a:solidFill>
                      <a:srgbClr val="6699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Slabá kyselina HON=NOH, izomerní</a:t>
                      </a:r>
                      <a:b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</a:b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s nitramidem H</a:t>
                      </a:r>
                      <a:r>
                        <a:rPr lang="cs-CZ" sz="2100" baseline="-300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N–NO</a:t>
                      </a:r>
                      <a:r>
                        <a:rPr lang="cs-CZ" sz="2100" baseline="-300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, soli jsou známy</a:t>
                      </a:r>
                      <a:endParaRPr lang="cs-CZ" sz="2100">
                        <a:latin typeface="+mn-lt"/>
                      </a:endParaRPr>
                    </a:p>
                  </p:txBody>
                </p:sp>
                <p:sp>
                  <p:nvSpPr>
                    <p:cNvPr id="148" name="Rectangle 3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3" y="537"/>
                      <a:ext cx="3413" cy="672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0737" name="Group 340"/>
                <p:cNvGrpSpPr>
                  <a:grpSpLocks/>
                </p:cNvGrpSpPr>
                <p:nvPr/>
              </p:nvGrpSpPr>
              <p:grpSpPr bwMode="auto">
                <a:xfrm>
                  <a:off x="0" y="1210"/>
                  <a:ext cx="935" cy="518"/>
                  <a:chOff x="0" y="1210"/>
                  <a:chExt cx="935" cy="518"/>
                </a:xfrm>
              </p:grpSpPr>
              <p:sp>
                <p:nvSpPr>
                  <p:cNvPr id="141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209"/>
                    <a:ext cx="935" cy="518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779" name="Group 338"/>
                  <p:cNvGrpSpPr>
                    <a:grpSpLocks/>
                  </p:cNvGrpSpPr>
                  <p:nvPr/>
                </p:nvGrpSpPr>
                <p:grpSpPr bwMode="auto">
                  <a:xfrm>
                    <a:off x="0" y="1210"/>
                    <a:ext cx="935" cy="518"/>
                    <a:chOff x="0" y="1210"/>
                    <a:chExt cx="935" cy="518"/>
                  </a:xfrm>
                </p:grpSpPr>
                <p:sp>
                  <p:nvSpPr>
                    <p:cNvPr id="143" name="Rectangle 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" y="1209"/>
                      <a:ext cx="878" cy="518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4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{HNO}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144" name="Rectangle 3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209"/>
                      <a:ext cx="935" cy="518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0738" name="Group 344"/>
                <p:cNvGrpSpPr>
                  <a:grpSpLocks/>
                </p:cNvGrpSpPr>
                <p:nvPr/>
              </p:nvGrpSpPr>
              <p:grpSpPr bwMode="auto">
                <a:xfrm>
                  <a:off x="935" y="1210"/>
                  <a:ext cx="1808" cy="518"/>
                  <a:chOff x="935" y="1210"/>
                  <a:chExt cx="1808" cy="518"/>
                </a:xfrm>
              </p:grpSpPr>
              <p:sp>
                <p:nvSpPr>
                  <p:cNvPr id="137" name="Rectangle 343"/>
                  <p:cNvSpPr>
                    <a:spLocks noChangeArrowheads="1"/>
                  </p:cNvSpPr>
                  <p:nvPr/>
                </p:nvSpPr>
                <p:spPr bwMode="auto">
                  <a:xfrm>
                    <a:off x="935" y="1209"/>
                    <a:ext cx="1808" cy="518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775" name="Group 342"/>
                  <p:cNvGrpSpPr>
                    <a:grpSpLocks/>
                  </p:cNvGrpSpPr>
                  <p:nvPr/>
                </p:nvGrpSpPr>
                <p:grpSpPr bwMode="auto">
                  <a:xfrm>
                    <a:off x="935" y="1210"/>
                    <a:ext cx="1808" cy="518"/>
                    <a:chOff x="935" y="1210"/>
                    <a:chExt cx="1808" cy="518"/>
                  </a:xfrm>
                </p:grpSpPr>
                <p:sp>
                  <p:nvSpPr>
                    <p:cNvPr id="139" name="Rectangle 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3" y="1209"/>
                      <a:ext cx="1752" cy="518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200">
                          <a:solidFill>
                            <a:srgbClr val="FFFF00"/>
                          </a:solidFill>
                          <a:latin typeface="+mn-lt"/>
                          <a:cs typeface="Times New Roman" pitchFamily="18" charset="0"/>
                        </a:rPr>
                        <a:t>nitroxyl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140" name="Rectangle 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5" y="1209"/>
                      <a:ext cx="1808" cy="518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0739" name="Group 348"/>
                <p:cNvGrpSpPr>
                  <a:grpSpLocks/>
                </p:cNvGrpSpPr>
                <p:nvPr/>
              </p:nvGrpSpPr>
              <p:grpSpPr bwMode="auto">
                <a:xfrm>
                  <a:off x="2743" y="1210"/>
                  <a:ext cx="3413" cy="518"/>
                  <a:chOff x="2743" y="1210"/>
                  <a:chExt cx="3413" cy="518"/>
                </a:xfrm>
              </p:grpSpPr>
              <p:sp>
                <p:nvSpPr>
                  <p:cNvPr id="133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1209"/>
                    <a:ext cx="3413" cy="518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771" name="Group 346"/>
                  <p:cNvGrpSpPr>
                    <a:grpSpLocks/>
                  </p:cNvGrpSpPr>
                  <p:nvPr/>
                </p:nvGrpSpPr>
                <p:grpSpPr bwMode="auto">
                  <a:xfrm>
                    <a:off x="2743" y="1210"/>
                    <a:ext cx="3413" cy="518"/>
                    <a:chOff x="2743" y="1210"/>
                    <a:chExt cx="3413" cy="518"/>
                  </a:xfrm>
                </p:grpSpPr>
                <p:sp>
                  <p:nvSpPr>
                    <p:cNvPr id="135" name="Rectangle 3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1" y="1209"/>
                      <a:ext cx="3356" cy="518"/>
                    </a:xfrm>
                    <a:prstGeom prst="rect">
                      <a:avLst/>
                    </a:prstGeom>
                    <a:solidFill>
                      <a:srgbClr val="6699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Reaktivní intermediát, soli jsou známy</a:t>
                      </a:r>
                      <a:endParaRPr lang="cs-CZ" sz="2100">
                        <a:latin typeface="+mn-lt"/>
                      </a:endParaRPr>
                    </a:p>
                  </p:txBody>
                </p:sp>
                <p:sp>
                  <p:nvSpPr>
                    <p:cNvPr id="136" name="Rectangle 3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3" y="1209"/>
                      <a:ext cx="3413" cy="518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0740" name="Group 352"/>
                <p:cNvGrpSpPr>
                  <a:grpSpLocks/>
                </p:cNvGrpSpPr>
                <p:nvPr/>
              </p:nvGrpSpPr>
              <p:grpSpPr bwMode="auto">
                <a:xfrm>
                  <a:off x="0" y="1728"/>
                  <a:ext cx="935" cy="710"/>
                  <a:chOff x="0" y="1728"/>
                  <a:chExt cx="935" cy="710"/>
                </a:xfrm>
              </p:grpSpPr>
              <p:sp>
                <p:nvSpPr>
                  <p:cNvPr id="129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727"/>
                    <a:ext cx="935" cy="710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767" name="Group 350"/>
                  <p:cNvGrpSpPr>
                    <a:grpSpLocks/>
                  </p:cNvGrpSpPr>
                  <p:nvPr/>
                </p:nvGrpSpPr>
                <p:grpSpPr bwMode="auto">
                  <a:xfrm>
                    <a:off x="0" y="1728"/>
                    <a:ext cx="935" cy="710"/>
                    <a:chOff x="0" y="1728"/>
                    <a:chExt cx="935" cy="710"/>
                  </a:xfrm>
                </p:grpSpPr>
                <p:sp>
                  <p:nvSpPr>
                    <p:cNvPr id="131" name="Rectangle 3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" y="1727"/>
                      <a:ext cx="878" cy="710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144417" tIns="50784" bIns="50784"/>
                    <a:lstStyle/>
                    <a:p>
                      <a:pPr>
                        <a:defRPr/>
                      </a:pPr>
                      <a:r>
                        <a:rPr lang="cs-CZ" sz="24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H</a:t>
                      </a:r>
                      <a:r>
                        <a:rPr lang="cs-CZ" sz="2400" baseline="-300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cs-CZ" sz="24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N</a:t>
                      </a:r>
                      <a:r>
                        <a:rPr lang="cs-CZ" sz="2400" baseline="-300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cs-CZ" sz="24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O</a:t>
                      </a:r>
                      <a:r>
                        <a:rPr lang="cs-CZ" sz="2400" baseline="-300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132" name="Rectangle 3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727"/>
                      <a:ext cx="935" cy="710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0741" name="Group 356"/>
                <p:cNvGrpSpPr>
                  <a:grpSpLocks/>
                </p:cNvGrpSpPr>
                <p:nvPr/>
              </p:nvGrpSpPr>
              <p:grpSpPr bwMode="auto">
                <a:xfrm>
                  <a:off x="935" y="1728"/>
                  <a:ext cx="1808" cy="710"/>
                  <a:chOff x="935" y="1728"/>
                  <a:chExt cx="1808" cy="710"/>
                </a:xfrm>
              </p:grpSpPr>
              <p:sp>
                <p:nvSpPr>
                  <p:cNvPr id="125" name="Rectangle 355"/>
                  <p:cNvSpPr>
                    <a:spLocks noChangeArrowheads="1"/>
                  </p:cNvSpPr>
                  <p:nvPr/>
                </p:nvSpPr>
                <p:spPr bwMode="auto">
                  <a:xfrm>
                    <a:off x="935" y="1727"/>
                    <a:ext cx="1808" cy="710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763" name="Group 354"/>
                  <p:cNvGrpSpPr>
                    <a:grpSpLocks/>
                  </p:cNvGrpSpPr>
                  <p:nvPr/>
                </p:nvGrpSpPr>
                <p:grpSpPr bwMode="auto">
                  <a:xfrm>
                    <a:off x="935" y="1728"/>
                    <a:ext cx="1808" cy="710"/>
                    <a:chOff x="935" y="1728"/>
                    <a:chExt cx="1808" cy="710"/>
                  </a:xfrm>
                </p:grpSpPr>
                <p:sp>
                  <p:nvSpPr>
                    <p:cNvPr id="127" name="Rectangle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3" y="1727"/>
                      <a:ext cx="1752" cy="710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200">
                          <a:solidFill>
                            <a:srgbClr val="FFFF00"/>
                          </a:solidFill>
                          <a:latin typeface="+mn-lt"/>
                          <a:cs typeface="Times New Roman" pitchFamily="18" charset="0"/>
                        </a:rPr>
                        <a:t>kyselina dihydrogen</a:t>
                      </a:r>
                      <a:r>
                        <a:rPr lang="cs-CZ" sz="2200">
                          <a:solidFill>
                            <a:srgbClr val="FFFF00"/>
                          </a:solidFill>
                          <a:latin typeface="+mn-lt"/>
                        </a:rPr>
                        <a:t>-</a:t>
                      </a:r>
                      <a:r>
                        <a:rPr lang="cs-CZ" sz="2200">
                          <a:solidFill>
                            <a:srgbClr val="FFFF00"/>
                          </a:solidFill>
                          <a:latin typeface="+mn-lt"/>
                          <a:cs typeface="Times New Roman" pitchFamily="18" charset="0"/>
                        </a:rPr>
                        <a:t>didusnatá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128" name="Rectangle 3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5" y="1727"/>
                      <a:ext cx="1808" cy="710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0742" name="Group 360"/>
                <p:cNvGrpSpPr>
                  <a:grpSpLocks/>
                </p:cNvGrpSpPr>
                <p:nvPr/>
              </p:nvGrpSpPr>
              <p:grpSpPr bwMode="auto">
                <a:xfrm>
                  <a:off x="2743" y="1728"/>
                  <a:ext cx="3413" cy="710"/>
                  <a:chOff x="2743" y="1728"/>
                  <a:chExt cx="3413" cy="710"/>
                </a:xfrm>
              </p:grpSpPr>
              <p:sp>
                <p:nvSpPr>
                  <p:cNvPr id="121" name="Rectangle 359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1727"/>
                    <a:ext cx="3413" cy="710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759" name="Group 358"/>
                  <p:cNvGrpSpPr>
                    <a:grpSpLocks/>
                  </p:cNvGrpSpPr>
                  <p:nvPr/>
                </p:nvGrpSpPr>
                <p:grpSpPr bwMode="auto">
                  <a:xfrm>
                    <a:off x="2743" y="1728"/>
                    <a:ext cx="3413" cy="710"/>
                    <a:chOff x="2743" y="1728"/>
                    <a:chExt cx="3413" cy="710"/>
                  </a:xfrm>
                </p:grpSpPr>
                <p:sp>
                  <p:nvSpPr>
                    <p:cNvPr id="123" name="Rectangle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1" y="1727"/>
                      <a:ext cx="3356" cy="710"/>
                    </a:xfrm>
                    <a:prstGeom prst="rect">
                      <a:avLst/>
                    </a:prstGeom>
                    <a:solidFill>
                      <a:srgbClr val="6699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Známá v roztoku a jako soli,</a:t>
                      </a:r>
                      <a:b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</a:b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např. Angeliho sůl Na</a:t>
                      </a:r>
                      <a:r>
                        <a:rPr lang="cs-CZ" sz="2100" baseline="-300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(ON=NO</a:t>
                      </a:r>
                      <a:r>
                        <a:rPr lang="cs-CZ" sz="2100" baseline="-300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cs-CZ" sz="2100">
                        <a:latin typeface="+mn-lt"/>
                      </a:endParaRPr>
                    </a:p>
                  </p:txBody>
                </p:sp>
                <p:sp>
                  <p:nvSpPr>
                    <p:cNvPr id="124" name="Rectangle 3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3" y="1727"/>
                      <a:ext cx="3413" cy="710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0743" name="Group 364"/>
                <p:cNvGrpSpPr>
                  <a:grpSpLocks/>
                </p:cNvGrpSpPr>
                <p:nvPr/>
              </p:nvGrpSpPr>
              <p:grpSpPr bwMode="auto">
                <a:xfrm>
                  <a:off x="0" y="2438"/>
                  <a:ext cx="935" cy="524"/>
                  <a:chOff x="0" y="2438"/>
                  <a:chExt cx="935" cy="524"/>
                </a:xfrm>
              </p:grpSpPr>
              <p:sp>
                <p:nvSpPr>
                  <p:cNvPr id="117" name="Rectangle 36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438"/>
                    <a:ext cx="935" cy="524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755" name="Group 362"/>
                  <p:cNvGrpSpPr>
                    <a:grpSpLocks/>
                  </p:cNvGrpSpPr>
                  <p:nvPr/>
                </p:nvGrpSpPr>
                <p:grpSpPr bwMode="auto">
                  <a:xfrm>
                    <a:off x="0" y="2438"/>
                    <a:ext cx="935" cy="524"/>
                    <a:chOff x="0" y="2438"/>
                    <a:chExt cx="935" cy="524"/>
                  </a:xfrm>
                </p:grpSpPr>
                <p:sp>
                  <p:nvSpPr>
                    <p:cNvPr id="119" name="Rectangle 3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" y="2438"/>
                      <a:ext cx="878" cy="524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144417" tIns="50784" bIns="50784"/>
                    <a:lstStyle/>
                    <a:p>
                      <a:pPr>
                        <a:defRPr/>
                      </a:pPr>
                      <a:r>
                        <a:rPr lang="cs-CZ" sz="24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H</a:t>
                      </a:r>
                      <a:r>
                        <a:rPr lang="cs-CZ" sz="2400" baseline="-300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lang="cs-CZ" sz="24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N</a:t>
                      </a:r>
                      <a:r>
                        <a:rPr lang="cs-CZ" sz="2400" baseline="-300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cs-CZ" sz="24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O</a:t>
                      </a:r>
                      <a:r>
                        <a:rPr lang="cs-CZ" sz="2400" baseline="-300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120" name="Rectangle 3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2438"/>
                      <a:ext cx="935" cy="524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0744" name="Group 368"/>
                <p:cNvGrpSpPr>
                  <a:grpSpLocks/>
                </p:cNvGrpSpPr>
                <p:nvPr/>
              </p:nvGrpSpPr>
              <p:grpSpPr bwMode="auto">
                <a:xfrm>
                  <a:off x="935" y="2438"/>
                  <a:ext cx="1808" cy="524"/>
                  <a:chOff x="935" y="2438"/>
                  <a:chExt cx="1808" cy="524"/>
                </a:xfrm>
              </p:grpSpPr>
              <p:sp>
                <p:nvSpPr>
                  <p:cNvPr id="113" name="Rectangle 367"/>
                  <p:cNvSpPr>
                    <a:spLocks noChangeArrowheads="1"/>
                  </p:cNvSpPr>
                  <p:nvPr/>
                </p:nvSpPr>
                <p:spPr bwMode="auto">
                  <a:xfrm>
                    <a:off x="935" y="2438"/>
                    <a:ext cx="1808" cy="524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751" name="Group 366"/>
                  <p:cNvGrpSpPr>
                    <a:grpSpLocks/>
                  </p:cNvGrpSpPr>
                  <p:nvPr/>
                </p:nvGrpSpPr>
                <p:grpSpPr bwMode="auto">
                  <a:xfrm>
                    <a:off x="935" y="2438"/>
                    <a:ext cx="1808" cy="524"/>
                    <a:chOff x="935" y="2438"/>
                    <a:chExt cx="1808" cy="524"/>
                  </a:xfrm>
                </p:grpSpPr>
                <p:sp>
                  <p:nvSpPr>
                    <p:cNvPr id="115" name="Rectangle 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3" y="2438"/>
                      <a:ext cx="1752" cy="524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200">
                          <a:solidFill>
                            <a:srgbClr val="FFFF00"/>
                          </a:solidFill>
                          <a:latin typeface="+mn-lt"/>
                          <a:cs typeface="Times New Roman" pitchFamily="18" charset="0"/>
                        </a:rPr>
                        <a:t>kyselina nitroxylová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116" name="Rectangle 3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5" y="2438"/>
                      <a:ext cx="1808" cy="524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0745" name="Group 372"/>
                <p:cNvGrpSpPr>
                  <a:grpSpLocks/>
                </p:cNvGrpSpPr>
                <p:nvPr/>
              </p:nvGrpSpPr>
              <p:grpSpPr bwMode="auto">
                <a:xfrm>
                  <a:off x="2743" y="2438"/>
                  <a:ext cx="3413" cy="524"/>
                  <a:chOff x="2743" y="2438"/>
                  <a:chExt cx="3413" cy="524"/>
                </a:xfrm>
              </p:grpSpPr>
              <p:sp>
                <p:nvSpPr>
                  <p:cNvPr id="109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2438"/>
                    <a:ext cx="3413" cy="524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747" name="Group 370"/>
                  <p:cNvGrpSpPr>
                    <a:grpSpLocks/>
                  </p:cNvGrpSpPr>
                  <p:nvPr/>
                </p:nvGrpSpPr>
                <p:grpSpPr bwMode="auto">
                  <a:xfrm>
                    <a:off x="2743" y="2438"/>
                    <a:ext cx="3413" cy="524"/>
                    <a:chOff x="2743" y="2438"/>
                    <a:chExt cx="3413" cy="524"/>
                  </a:xfrm>
                </p:grpSpPr>
                <p:sp>
                  <p:nvSpPr>
                    <p:cNvPr id="111" name="Rectangle 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1" y="2438"/>
                      <a:ext cx="3356" cy="524"/>
                    </a:xfrm>
                    <a:prstGeom prst="rect">
                      <a:avLst/>
                    </a:prstGeom>
                    <a:solidFill>
                      <a:srgbClr val="6699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Explozívní; známá sodná sůl Na</a:t>
                      </a:r>
                      <a:r>
                        <a:rPr lang="cs-CZ" sz="2100" baseline="-300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(O</a:t>
                      </a:r>
                      <a:r>
                        <a:rPr lang="cs-CZ" sz="2100" baseline="-300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NNO</a:t>
                      </a:r>
                      <a:r>
                        <a:rPr lang="cs-CZ" sz="2100" baseline="-300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cs-CZ" sz="2100">
                        <a:latin typeface="+mn-lt"/>
                      </a:endParaRPr>
                    </a:p>
                  </p:txBody>
                </p:sp>
                <p:sp>
                  <p:nvSpPr>
                    <p:cNvPr id="112" name="Rectangle 3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3" y="2438"/>
                      <a:ext cx="3413" cy="524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</p:grpSp>
          <p:sp>
            <p:nvSpPr>
              <p:cNvPr id="93" name="Rectangle 374"/>
              <p:cNvSpPr>
                <a:spLocks noChangeArrowheads="1"/>
              </p:cNvSpPr>
              <p:nvPr/>
            </p:nvSpPr>
            <p:spPr bwMode="auto">
              <a:xfrm>
                <a:off x="-3" y="-4"/>
                <a:ext cx="6162" cy="2968"/>
              </a:xfrm>
              <a:prstGeom prst="rect">
                <a:avLst/>
              </a:prstGeom>
              <a:noFill/>
              <a:ln w="952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+mn-lt"/>
                </a:endParaRPr>
              </a:p>
            </p:txBody>
          </p:sp>
        </p:grpSp>
        <p:sp>
          <p:nvSpPr>
            <p:cNvPr id="88" name="Rectangle 376"/>
            <p:cNvSpPr>
              <a:spLocks noChangeArrowheads="1"/>
            </p:cNvSpPr>
            <p:nvPr/>
          </p:nvSpPr>
          <p:spPr bwMode="auto">
            <a:xfrm>
              <a:off x="41" y="720"/>
              <a:ext cx="5682" cy="2971"/>
            </a:xfrm>
            <a:prstGeom prst="rect">
              <a:avLst/>
            </a:prstGeom>
            <a:noFill/>
            <a:ln w="4445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89" name="Line 377"/>
            <p:cNvSpPr>
              <a:spLocks noChangeShapeType="1"/>
            </p:cNvSpPr>
            <p:nvPr/>
          </p:nvSpPr>
          <p:spPr bwMode="auto">
            <a:xfrm>
              <a:off x="48" y="1255"/>
              <a:ext cx="5681" cy="0"/>
            </a:xfrm>
            <a:prstGeom prst="line">
              <a:avLst/>
            </a:prstGeom>
            <a:noFill/>
            <a:ln w="317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90" name="Line 378"/>
            <p:cNvSpPr>
              <a:spLocks noChangeShapeType="1"/>
            </p:cNvSpPr>
            <p:nvPr/>
          </p:nvSpPr>
          <p:spPr bwMode="auto">
            <a:xfrm rot="5400000">
              <a:off x="-568" y="2204"/>
              <a:ext cx="2972" cy="0"/>
            </a:xfrm>
            <a:prstGeom prst="line">
              <a:avLst/>
            </a:prstGeom>
            <a:noFill/>
            <a:ln w="254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91" name="Line 379"/>
            <p:cNvSpPr>
              <a:spLocks noChangeShapeType="1"/>
            </p:cNvSpPr>
            <p:nvPr/>
          </p:nvSpPr>
          <p:spPr bwMode="auto">
            <a:xfrm rot="5400000">
              <a:off x="1086" y="2205"/>
              <a:ext cx="2972" cy="0"/>
            </a:xfrm>
            <a:prstGeom prst="line">
              <a:avLst/>
            </a:prstGeom>
            <a:noFill/>
            <a:ln w="254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3"/>
          <p:cNvGrpSpPr>
            <a:grpSpLocks/>
          </p:cNvGrpSpPr>
          <p:nvPr/>
        </p:nvGrpSpPr>
        <p:grpSpPr bwMode="auto">
          <a:xfrm>
            <a:off x="114300" y="142875"/>
            <a:ext cx="9029700" cy="3500438"/>
            <a:chOff x="41" y="624"/>
            <a:chExt cx="5688" cy="3485"/>
          </a:xfrm>
        </p:grpSpPr>
        <p:grpSp>
          <p:nvGrpSpPr>
            <p:cNvPr id="31750" name="Group 158"/>
            <p:cNvGrpSpPr>
              <a:grpSpLocks/>
            </p:cNvGrpSpPr>
            <p:nvPr/>
          </p:nvGrpSpPr>
          <p:grpSpPr bwMode="auto">
            <a:xfrm>
              <a:off x="48" y="639"/>
              <a:ext cx="5664" cy="3462"/>
              <a:chOff x="-3" y="-3"/>
              <a:chExt cx="6166" cy="3654"/>
            </a:xfrm>
          </p:grpSpPr>
          <p:grpSp>
            <p:nvGrpSpPr>
              <p:cNvPr id="31755" name="Group 156"/>
              <p:cNvGrpSpPr>
                <a:grpSpLocks/>
              </p:cNvGrpSpPr>
              <p:nvPr/>
            </p:nvGrpSpPr>
            <p:grpSpPr bwMode="auto">
              <a:xfrm>
                <a:off x="0" y="0"/>
                <a:ext cx="6160" cy="3648"/>
                <a:chOff x="0" y="0"/>
                <a:chExt cx="6160" cy="3648"/>
              </a:xfrm>
            </p:grpSpPr>
            <p:grpSp>
              <p:nvGrpSpPr>
                <p:cNvPr id="31757" name="Group 9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048" cy="538"/>
                  <a:chOff x="0" y="0"/>
                  <a:chExt cx="1048" cy="538"/>
                </a:xfrm>
              </p:grpSpPr>
              <p:sp>
                <p:nvSpPr>
                  <p:cNvPr id="81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048" cy="539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829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1048" cy="538"/>
                    <a:chOff x="0" y="0"/>
                    <a:chExt cx="1048" cy="538"/>
                  </a:xfrm>
                </p:grpSpPr>
                <p:sp>
                  <p:nvSpPr>
                    <p:cNvPr id="83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" y="0"/>
                      <a:ext cx="992" cy="539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cs-CZ" sz="2600" i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Vzorec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84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1048" cy="539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1758" name="Group 103"/>
                <p:cNvGrpSpPr>
                  <a:grpSpLocks/>
                </p:cNvGrpSpPr>
                <p:nvPr/>
              </p:nvGrpSpPr>
              <p:grpSpPr bwMode="auto">
                <a:xfrm>
                  <a:off x="1048" y="0"/>
                  <a:ext cx="1699" cy="538"/>
                  <a:chOff x="1048" y="0"/>
                  <a:chExt cx="1699" cy="538"/>
                </a:xfrm>
              </p:grpSpPr>
              <p:sp>
                <p:nvSpPr>
                  <p:cNvPr id="77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1049" y="0"/>
                    <a:ext cx="1698" cy="539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825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1048" y="0"/>
                    <a:ext cx="1699" cy="538"/>
                    <a:chOff x="1048" y="0"/>
                    <a:chExt cx="1699" cy="538"/>
                  </a:xfrm>
                </p:grpSpPr>
                <p:sp>
                  <p:nvSpPr>
                    <p:cNvPr id="79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7" y="0"/>
                      <a:ext cx="1642" cy="539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cs-CZ" sz="2600" i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Název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80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49" y="0"/>
                      <a:ext cx="1698" cy="539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1759" name="Group 107"/>
                <p:cNvGrpSpPr>
                  <a:grpSpLocks/>
                </p:cNvGrpSpPr>
                <p:nvPr/>
              </p:nvGrpSpPr>
              <p:grpSpPr bwMode="auto">
                <a:xfrm>
                  <a:off x="2747" y="0"/>
                  <a:ext cx="3413" cy="538"/>
                  <a:chOff x="2747" y="0"/>
                  <a:chExt cx="3413" cy="538"/>
                </a:xfrm>
              </p:grpSpPr>
              <p:sp>
                <p:nvSpPr>
                  <p:cNvPr id="73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2747" y="0"/>
                    <a:ext cx="3413" cy="539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821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2747" y="0"/>
                    <a:ext cx="3413" cy="538"/>
                    <a:chOff x="2747" y="0"/>
                    <a:chExt cx="3413" cy="538"/>
                  </a:xfrm>
                </p:grpSpPr>
                <p:sp>
                  <p:nvSpPr>
                    <p:cNvPr id="75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0"/>
                      <a:ext cx="3356" cy="539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cs-CZ" sz="2600" i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Poznámky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76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7" y="0"/>
                      <a:ext cx="3413" cy="539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1760" name="Group 111"/>
                <p:cNvGrpSpPr>
                  <a:grpSpLocks/>
                </p:cNvGrpSpPr>
                <p:nvPr/>
              </p:nvGrpSpPr>
              <p:grpSpPr bwMode="auto">
                <a:xfrm>
                  <a:off x="0" y="538"/>
                  <a:ext cx="1048" cy="672"/>
                  <a:chOff x="0" y="538"/>
                  <a:chExt cx="1048" cy="672"/>
                </a:xfrm>
              </p:grpSpPr>
              <p:sp>
                <p:nvSpPr>
                  <p:cNvPr id="69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38"/>
                    <a:ext cx="1048" cy="671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817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0" y="538"/>
                    <a:ext cx="1048" cy="672"/>
                    <a:chOff x="0" y="538"/>
                    <a:chExt cx="1048" cy="672"/>
                  </a:xfrm>
                </p:grpSpPr>
                <p:sp>
                  <p:nvSpPr>
                    <p:cNvPr id="71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" y="538"/>
                      <a:ext cx="992" cy="671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144417" tIns="50784" bIns="50784"/>
                    <a:lstStyle/>
                    <a:p>
                      <a:pPr>
                        <a:defRPr/>
                      </a:pPr>
                      <a:r>
                        <a:rPr lang="cs-CZ" sz="24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HNO</a:t>
                      </a:r>
                      <a:r>
                        <a:rPr lang="cs-CZ" sz="2400" baseline="-300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72" name="Rectangle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538"/>
                      <a:ext cx="1048" cy="671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1761" name="Group 115"/>
                <p:cNvGrpSpPr>
                  <a:grpSpLocks/>
                </p:cNvGrpSpPr>
                <p:nvPr/>
              </p:nvGrpSpPr>
              <p:grpSpPr bwMode="auto">
                <a:xfrm>
                  <a:off x="1048" y="538"/>
                  <a:ext cx="1699" cy="672"/>
                  <a:chOff x="1048" y="538"/>
                  <a:chExt cx="1699" cy="672"/>
                </a:xfrm>
              </p:grpSpPr>
              <p:sp>
                <p:nvSpPr>
                  <p:cNvPr id="65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1049" y="538"/>
                    <a:ext cx="1698" cy="671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813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1048" y="538"/>
                    <a:ext cx="1699" cy="672"/>
                    <a:chOff x="1048" y="538"/>
                    <a:chExt cx="1699" cy="672"/>
                  </a:xfrm>
                </p:grpSpPr>
                <p:sp>
                  <p:nvSpPr>
                    <p:cNvPr id="67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7" y="538"/>
                      <a:ext cx="1642" cy="671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2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kyselina dusitá</a:t>
                      </a:r>
                    </a:p>
                  </p:txBody>
                </p:sp>
                <p:sp>
                  <p:nvSpPr>
                    <p:cNvPr id="68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49" y="538"/>
                      <a:ext cx="1698" cy="671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1762" name="Group 119"/>
                <p:cNvGrpSpPr>
                  <a:grpSpLocks/>
                </p:cNvGrpSpPr>
                <p:nvPr/>
              </p:nvGrpSpPr>
              <p:grpSpPr bwMode="auto">
                <a:xfrm>
                  <a:off x="2747" y="538"/>
                  <a:ext cx="3413" cy="672"/>
                  <a:chOff x="2747" y="538"/>
                  <a:chExt cx="3413" cy="672"/>
                </a:xfrm>
              </p:grpSpPr>
              <p:sp>
                <p:nvSpPr>
                  <p:cNvPr id="61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2747" y="538"/>
                    <a:ext cx="3413" cy="671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809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2747" y="538"/>
                    <a:ext cx="3413" cy="672"/>
                    <a:chOff x="2747" y="538"/>
                    <a:chExt cx="3413" cy="672"/>
                  </a:xfrm>
                </p:grpSpPr>
                <p:sp>
                  <p:nvSpPr>
                    <p:cNvPr id="63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538"/>
                      <a:ext cx="3356" cy="671"/>
                    </a:xfrm>
                    <a:prstGeom prst="rect">
                      <a:avLst/>
                    </a:prstGeom>
                    <a:solidFill>
                      <a:srgbClr val="6699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Nestálá, slabá kyselina, známé jsou stálé soli – dusitany</a:t>
                      </a:r>
                      <a:endParaRPr lang="cs-CZ" sz="2100">
                        <a:latin typeface="+mn-lt"/>
                        <a:cs typeface="Times New Roman" pitchFamily="18" charset="0"/>
                      </a:endParaRPr>
                    </a:p>
                    <a:p>
                      <a:pPr eaLnBrk="0" hangingPunct="0">
                        <a:defRPr/>
                      </a:pPr>
                      <a:endParaRPr lang="cs-CZ" sz="2100">
                        <a:latin typeface="+mn-lt"/>
                      </a:endParaRPr>
                    </a:p>
                  </p:txBody>
                </p:sp>
                <p:sp>
                  <p:nvSpPr>
                    <p:cNvPr id="64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7" y="538"/>
                      <a:ext cx="3413" cy="671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1763" name="Group 123"/>
                <p:cNvGrpSpPr>
                  <a:grpSpLocks/>
                </p:cNvGrpSpPr>
                <p:nvPr/>
              </p:nvGrpSpPr>
              <p:grpSpPr bwMode="auto">
                <a:xfrm>
                  <a:off x="0" y="1210"/>
                  <a:ext cx="1048" cy="710"/>
                  <a:chOff x="0" y="1210"/>
                  <a:chExt cx="1048" cy="710"/>
                </a:xfrm>
              </p:grpSpPr>
              <p:sp>
                <p:nvSpPr>
                  <p:cNvPr id="57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209"/>
                    <a:ext cx="1048" cy="711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805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0" y="1210"/>
                    <a:ext cx="1048" cy="710"/>
                    <a:chOff x="0" y="1210"/>
                    <a:chExt cx="1048" cy="710"/>
                  </a:xfrm>
                </p:grpSpPr>
                <p:sp>
                  <p:nvSpPr>
                    <p:cNvPr id="59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" y="1209"/>
                      <a:ext cx="992" cy="711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144417" tIns="50784" bIns="50784"/>
                    <a:lstStyle/>
                    <a:p>
                      <a:pPr>
                        <a:defRPr/>
                      </a:pPr>
                      <a:r>
                        <a:rPr lang="cs-CZ" sz="24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HOONO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60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209"/>
                      <a:ext cx="1048" cy="711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1764" name="Group 127"/>
                <p:cNvGrpSpPr>
                  <a:grpSpLocks/>
                </p:cNvGrpSpPr>
                <p:nvPr/>
              </p:nvGrpSpPr>
              <p:grpSpPr bwMode="auto">
                <a:xfrm>
                  <a:off x="1048" y="1210"/>
                  <a:ext cx="1699" cy="710"/>
                  <a:chOff x="1048" y="1210"/>
                  <a:chExt cx="1699" cy="710"/>
                </a:xfrm>
              </p:grpSpPr>
              <p:sp>
                <p:nvSpPr>
                  <p:cNvPr id="5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1049" y="1209"/>
                    <a:ext cx="1698" cy="711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801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1048" y="1210"/>
                    <a:ext cx="1699" cy="710"/>
                    <a:chOff x="1048" y="1210"/>
                    <a:chExt cx="1699" cy="710"/>
                  </a:xfrm>
                </p:grpSpPr>
                <p:sp>
                  <p:nvSpPr>
                    <p:cNvPr id="55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7" y="1209"/>
                      <a:ext cx="1642" cy="711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200">
                          <a:solidFill>
                            <a:srgbClr val="FFFF00"/>
                          </a:solidFill>
                          <a:latin typeface="+mn-lt"/>
                          <a:cs typeface="Times New Roman" pitchFamily="18" charset="0"/>
                        </a:rPr>
                        <a:t>kyselina peroxodusitá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56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49" y="1209"/>
                      <a:ext cx="1698" cy="711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1765" name="Group 131"/>
                <p:cNvGrpSpPr>
                  <a:grpSpLocks/>
                </p:cNvGrpSpPr>
                <p:nvPr/>
              </p:nvGrpSpPr>
              <p:grpSpPr bwMode="auto">
                <a:xfrm>
                  <a:off x="2747" y="1210"/>
                  <a:ext cx="3413" cy="710"/>
                  <a:chOff x="2747" y="1210"/>
                  <a:chExt cx="3413" cy="710"/>
                </a:xfrm>
              </p:grpSpPr>
              <p:sp>
                <p:nvSpPr>
                  <p:cNvPr id="49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2747" y="1209"/>
                    <a:ext cx="3413" cy="711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797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2747" y="1210"/>
                    <a:ext cx="3413" cy="710"/>
                    <a:chOff x="2747" y="1210"/>
                    <a:chExt cx="3413" cy="710"/>
                  </a:xfrm>
                </p:grpSpPr>
                <p:sp>
                  <p:nvSpPr>
                    <p:cNvPr id="51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209"/>
                      <a:ext cx="3356" cy="711"/>
                    </a:xfrm>
                    <a:prstGeom prst="rect">
                      <a:avLst/>
                    </a:prstGeom>
                    <a:solidFill>
                      <a:srgbClr val="6699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Nestálá, izomerní s kyselinou dusičnou;</a:t>
                      </a:r>
                      <a:b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</a:b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některé soli jsou stabilnější</a:t>
                      </a:r>
                      <a:endParaRPr lang="cs-CZ" sz="2100">
                        <a:latin typeface="+mn-lt"/>
                        <a:cs typeface="Times New Roman" pitchFamily="18" charset="0"/>
                      </a:endParaRPr>
                    </a:p>
                    <a:p>
                      <a:pPr eaLnBrk="0" hangingPunct="0">
                        <a:defRPr/>
                      </a:pPr>
                      <a:endParaRPr lang="cs-CZ" sz="2100">
                        <a:latin typeface="+mn-lt"/>
                      </a:endParaRPr>
                    </a:p>
                  </p:txBody>
                </p:sp>
                <p:sp>
                  <p:nvSpPr>
                    <p:cNvPr id="52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7" y="1209"/>
                      <a:ext cx="3413" cy="711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1766" name="Group 135"/>
                <p:cNvGrpSpPr>
                  <a:grpSpLocks/>
                </p:cNvGrpSpPr>
                <p:nvPr/>
              </p:nvGrpSpPr>
              <p:grpSpPr bwMode="auto">
                <a:xfrm>
                  <a:off x="0" y="1920"/>
                  <a:ext cx="1048" cy="672"/>
                  <a:chOff x="0" y="1920"/>
                  <a:chExt cx="1048" cy="672"/>
                </a:xfrm>
              </p:grpSpPr>
              <p:sp>
                <p:nvSpPr>
                  <p:cNvPr id="45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920"/>
                    <a:ext cx="1048" cy="672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793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0" y="1920"/>
                    <a:ext cx="1048" cy="672"/>
                    <a:chOff x="0" y="1920"/>
                    <a:chExt cx="1048" cy="672"/>
                  </a:xfrm>
                </p:grpSpPr>
                <p:sp>
                  <p:nvSpPr>
                    <p:cNvPr id="47" name="Rectangl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" y="1920"/>
                      <a:ext cx="992" cy="672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144417" tIns="50784" bIns="50784"/>
                    <a:lstStyle/>
                    <a:p>
                      <a:pPr>
                        <a:defRPr/>
                      </a:pPr>
                      <a:r>
                        <a:rPr lang="cs-CZ" sz="24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HNO</a:t>
                      </a:r>
                      <a:r>
                        <a:rPr lang="cs-CZ" sz="2400" baseline="-300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48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920"/>
                      <a:ext cx="1048" cy="672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1767" name="Group 139"/>
                <p:cNvGrpSpPr>
                  <a:grpSpLocks/>
                </p:cNvGrpSpPr>
                <p:nvPr/>
              </p:nvGrpSpPr>
              <p:grpSpPr bwMode="auto">
                <a:xfrm>
                  <a:off x="1048" y="1920"/>
                  <a:ext cx="1699" cy="672"/>
                  <a:chOff x="1048" y="1920"/>
                  <a:chExt cx="1699" cy="672"/>
                </a:xfrm>
              </p:grpSpPr>
              <p:sp>
                <p:nvSpPr>
                  <p:cNvPr id="41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1049" y="1920"/>
                    <a:ext cx="1698" cy="67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789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1048" y="1920"/>
                    <a:ext cx="1699" cy="672"/>
                    <a:chOff x="1048" y="1920"/>
                    <a:chExt cx="1699" cy="672"/>
                  </a:xfrm>
                </p:grpSpPr>
                <p:sp>
                  <p:nvSpPr>
                    <p:cNvPr id="43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7" y="1920"/>
                      <a:ext cx="1642" cy="672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2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kyselina dusičná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p:txBody>
                </p:sp>
                <p:sp>
                  <p:nvSpPr>
                    <p:cNvPr id="44" name="Rectangle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49" y="1920"/>
                      <a:ext cx="1698" cy="672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1768" name="Group 143"/>
                <p:cNvGrpSpPr>
                  <a:grpSpLocks/>
                </p:cNvGrpSpPr>
                <p:nvPr/>
              </p:nvGrpSpPr>
              <p:grpSpPr bwMode="auto">
                <a:xfrm>
                  <a:off x="2747" y="1920"/>
                  <a:ext cx="3413" cy="672"/>
                  <a:chOff x="2747" y="1920"/>
                  <a:chExt cx="3413" cy="672"/>
                </a:xfrm>
              </p:grpSpPr>
              <p:sp>
                <p:nvSpPr>
                  <p:cNvPr id="37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2747" y="1920"/>
                    <a:ext cx="3413" cy="672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785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2747" y="1920"/>
                    <a:ext cx="3413" cy="672"/>
                    <a:chOff x="2747" y="1920"/>
                    <a:chExt cx="3413" cy="672"/>
                  </a:xfrm>
                </p:grpSpPr>
                <p:sp>
                  <p:nvSpPr>
                    <p:cNvPr id="39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0"/>
                      <a:ext cx="3356" cy="672"/>
                    </a:xfrm>
                    <a:prstGeom prst="rect">
                      <a:avLst/>
                    </a:prstGeom>
                    <a:solidFill>
                      <a:srgbClr val="6699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Stálá, silná kyselina HONO</a:t>
                      </a:r>
                      <a:r>
                        <a:rPr lang="cs-CZ" sz="2100" baseline="-300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, známo</a:t>
                      </a:r>
                      <a:endParaRPr lang="cs-CZ" sz="2100">
                        <a:solidFill>
                          <a:srgbClr val="FFFFFF"/>
                        </a:solidFill>
                        <a:latin typeface="+mn-lt"/>
                      </a:endParaRPr>
                    </a:p>
                    <a:p>
                      <a:pPr>
                        <a:defRPr/>
                      </a:pP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mnoho solí – dusičnanů</a:t>
                      </a:r>
                      <a:endParaRPr lang="cs-CZ" sz="2100">
                        <a:latin typeface="+mn-lt"/>
                        <a:cs typeface="Times New Roman" pitchFamily="18" charset="0"/>
                      </a:endParaRPr>
                    </a:p>
                    <a:p>
                      <a:pPr eaLnBrk="0" hangingPunct="0">
                        <a:defRPr/>
                      </a:pPr>
                      <a:endParaRPr lang="cs-CZ" sz="2100">
                        <a:latin typeface="+mn-lt"/>
                      </a:endParaRPr>
                    </a:p>
                  </p:txBody>
                </p:sp>
                <p:sp>
                  <p:nvSpPr>
                    <p:cNvPr id="40" name="Rectangl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7" y="1920"/>
                      <a:ext cx="3413" cy="672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1769" name="Group 147"/>
                <p:cNvGrpSpPr>
                  <a:grpSpLocks/>
                </p:cNvGrpSpPr>
                <p:nvPr/>
              </p:nvGrpSpPr>
              <p:grpSpPr bwMode="auto">
                <a:xfrm>
                  <a:off x="0" y="2592"/>
                  <a:ext cx="1048" cy="1056"/>
                  <a:chOff x="0" y="2592"/>
                  <a:chExt cx="1048" cy="1056"/>
                </a:xfrm>
              </p:grpSpPr>
              <p:sp>
                <p:nvSpPr>
                  <p:cNvPr id="33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92"/>
                    <a:ext cx="1048" cy="1056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781" name="Group 145"/>
                  <p:cNvGrpSpPr>
                    <a:grpSpLocks/>
                  </p:cNvGrpSpPr>
                  <p:nvPr/>
                </p:nvGrpSpPr>
                <p:grpSpPr bwMode="auto">
                  <a:xfrm>
                    <a:off x="0" y="2592"/>
                    <a:ext cx="1048" cy="1056"/>
                    <a:chOff x="0" y="2592"/>
                    <a:chExt cx="1048" cy="1056"/>
                  </a:xfrm>
                </p:grpSpPr>
                <p:sp>
                  <p:nvSpPr>
                    <p:cNvPr id="35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" y="2592"/>
                      <a:ext cx="992" cy="1056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144417" tIns="50784" bIns="50784"/>
                    <a:lstStyle/>
                    <a:p>
                      <a:pPr>
                        <a:defRPr/>
                      </a:pPr>
                      <a:r>
                        <a:rPr lang="cs-CZ" sz="2400" dirty="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HNO</a:t>
                      </a:r>
                      <a:r>
                        <a:rPr lang="cs-CZ" sz="2400" baseline="-30000" dirty="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4	</a:t>
                      </a:r>
                      <a:endParaRPr lang="cs-CZ" sz="2400" dirty="0">
                        <a:latin typeface="+mn-lt"/>
                      </a:endParaRPr>
                    </a:p>
                  </p:txBody>
                </p:sp>
                <p:sp>
                  <p:nvSpPr>
                    <p:cNvPr id="36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2592"/>
                      <a:ext cx="1048" cy="1056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1770" name="Group 151"/>
                <p:cNvGrpSpPr>
                  <a:grpSpLocks/>
                </p:cNvGrpSpPr>
                <p:nvPr/>
              </p:nvGrpSpPr>
              <p:grpSpPr bwMode="auto">
                <a:xfrm>
                  <a:off x="1048" y="2592"/>
                  <a:ext cx="1699" cy="1056"/>
                  <a:chOff x="1048" y="2592"/>
                  <a:chExt cx="1699" cy="1056"/>
                </a:xfrm>
              </p:grpSpPr>
              <p:sp>
                <p:nvSpPr>
                  <p:cNvPr id="29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1049" y="2592"/>
                    <a:ext cx="1698" cy="1056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777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048" y="2592"/>
                    <a:ext cx="1699" cy="1056"/>
                    <a:chOff x="1048" y="2592"/>
                    <a:chExt cx="1699" cy="1056"/>
                  </a:xfrm>
                </p:grpSpPr>
                <p:sp>
                  <p:nvSpPr>
                    <p:cNvPr id="31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7" y="2592"/>
                      <a:ext cx="1642" cy="1056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200" dirty="0">
                          <a:solidFill>
                            <a:srgbClr val="FFFF00"/>
                          </a:solidFill>
                          <a:latin typeface="+mn-lt"/>
                          <a:cs typeface="Times New Roman" pitchFamily="18" charset="0"/>
                        </a:rPr>
                        <a:t>kyselina </a:t>
                      </a:r>
                      <a:r>
                        <a:rPr lang="cs-CZ" sz="2200" dirty="0" err="1">
                          <a:solidFill>
                            <a:srgbClr val="FFFF00"/>
                          </a:solidFill>
                          <a:latin typeface="+mn-lt"/>
                          <a:cs typeface="Times New Roman" pitchFamily="18" charset="0"/>
                        </a:rPr>
                        <a:t>peroxodusičná</a:t>
                      </a:r>
                      <a:endParaRPr lang="cs-CZ" sz="2400" dirty="0">
                        <a:latin typeface="+mn-lt"/>
                      </a:endParaRPr>
                    </a:p>
                  </p:txBody>
                </p:sp>
                <p:sp>
                  <p:nvSpPr>
                    <p:cNvPr id="32" name="Rectangle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49" y="2592"/>
                      <a:ext cx="1698" cy="1056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1771" name="Group 155"/>
                <p:cNvGrpSpPr>
                  <a:grpSpLocks/>
                </p:cNvGrpSpPr>
                <p:nvPr/>
              </p:nvGrpSpPr>
              <p:grpSpPr bwMode="auto">
                <a:xfrm>
                  <a:off x="2747" y="2592"/>
                  <a:ext cx="3413" cy="1056"/>
                  <a:chOff x="2747" y="2592"/>
                  <a:chExt cx="3413" cy="1056"/>
                </a:xfrm>
              </p:grpSpPr>
              <p:sp>
                <p:nvSpPr>
                  <p:cNvPr id="25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747" y="2592"/>
                    <a:ext cx="3413" cy="1056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773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2747" y="2592"/>
                    <a:ext cx="3413" cy="1056"/>
                    <a:chOff x="2747" y="2592"/>
                    <a:chExt cx="3413" cy="1056"/>
                  </a:xfrm>
                </p:grpSpPr>
                <p:sp>
                  <p:nvSpPr>
                    <p:cNvPr id="27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2592"/>
                      <a:ext cx="3356" cy="577"/>
                    </a:xfrm>
                    <a:prstGeom prst="rect">
                      <a:avLst/>
                    </a:prstGeom>
                    <a:solidFill>
                      <a:srgbClr val="6699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100" dirty="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Nestálé, explozívní krystaly HOONO</a:t>
                      </a:r>
                      <a:r>
                        <a:rPr lang="cs-CZ" sz="2100" baseline="-30000" dirty="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cs-CZ" sz="2100" dirty="0">
                        <a:latin typeface="+mn-lt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8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7" y="2592"/>
                      <a:ext cx="3413" cy="1056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</p:grpSp>
          <p:sp>
            <p:nvSpPr>
              <p:cNvPr id="9" name="Rectangle 157"/>
              <p:cNvSpPr>
                <a:spLocks noChangeArrowheads="1"/>
              </p:cNvSpPr>
              <p:nvPr/>
            </p:nvSpPr>
            <p:spPr bwMode="auto">
              <a:xfrm>
                <a:off x="-3" y="-4"/>
                <a:ext cx="6166" cy="3655"/>
              </a:xfrm>
              <a:prstGeom prst="rect">
                <a:avLst/>
              </a:prstGeom>
              <a:noFill/>
              <a:ln w="952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+mn-lt"/>
                </a:endParaRPr>
              </a:p>
            </p:txBody>
          </p:sp>
        </p:grpSp>
        <p:sp>
          <p:nvSpPr>
            <p:cNvPr id="4" name="Line 159"/>
            <p:cNvSpPr>
              <a:spLocks noChangeShapeType="1"/>
            </p:cNvSpPr>
            <p:nvPr/>
          </p:nvSpPr>
          <p:spPr bwMode="auto">
            <a:xfrm>
              <a:off x="48" y="1144"/>
              <a:ext cx="5681" cy="0"/>
            </a:xfrm>
            <a:prstGeom prst="line">
              <a:avLst/>
            </a:prstGeom>
            <a:noFill/>
            <a:ln w="317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5" name="Rectangle 160"/>
            <p:cNvSpPr>
              <a:spLocks noChangeArrowheads="1"/>
            </p:cNvSpPr>
            <p:nvPr/>
          </p:nvSpPr>
          <p:spPr bwMode="auto">
            <a:xfrm>
              <a:off x="41" y="638"/>
              <a:ext cx="5682" cy="3466"/>
            </a:xfrm>
            <a:prstGeom prst="rect">
              <a:avLst/>
            </a:prstGeom>
            <a:noFill/>
            <a:ln w="4445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6" name="Line 161"/>
            <p:cNvSpPr>
              <a:spLocks noChangeShapeType="1"/>
            </p:cNvSpPr>
            <p:nvPr/>
          </p:nvSpPr>
          <p:spPr bwMode="auto">
            <a:xfrm rot="5400000">
              <a:off x="-718" y="2357"/>
              <a:ext cx="3466" cy="0"/>
            </a:xfrm>
            <a:prstGeom prst="line">
              <a:avLst/>
            </a:prstGeom>
            <a:noFill/>
            <a:ln w="254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7" name="Line 162"/>
            <p:cNvSpPr>
              <a:spLocks noChangeShapeType="1"/>
            </p:cNvSpPr>
            <p:nvPr/>
          </p:nvSpPr>
          <p:spPr bwMode="auto">
            <a:xfrm rot="5400000">
              <a:off x="839" y="2376"/>
              <a:ext cx="3466" cy="0"/>
            </a:xfrm>
            <a:prstGeom prst="line">
              <a:avLst/>
            </a:prstGeom>
            <a:noFill/>
            <a:ln w="254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+mn-lt"/>
              </a:endParaRPr>
            </a:p>
          </p:txBody>
        </p:sp>
      </p:grpSp>
      <p:sp>
        <p:nvSpPr>
          <p:cNvPr id="85" name="Obdélník 84"/>
          <p:cNvSpPr/>
          <p:nvPr/>
        </p:nvSpPr>
        <p:spPr>
          <a:xfrm>
            <a:off x="214313" y="3857625"/>
            <a:ext cx="87153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Kyselina dusitá - HNO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cs-CZ" sz="2400" baseline="-250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středně silná kyselina, připravuje se reakcí dusitanů s neoxidujícími kyselinami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dusitany pak redukcí či termickým rozkladem dusičnanů či:</a:t>
            </a:r>
          </a:p>
        </p:txBody>
      </p:sp>
      <p:sp>
        <p:nvSpPr>
          <p:cNvPr id="86" name="Obdélník 85"/>
          <p:cNvSpPr/>
          <p:nvPr/>
        </p:nvSpPr>
        <p:spPr>
          <a:xfrm>
            <a:off x="1000125" y="4357688"/>
            <a:ext cx="6786563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defRPr/>
            </a:pPr>
            <a:r>
              <a:rPr lang="en-GB" sz="2400" b="1" dirty="0">
                <a:latin typeface="+mj-lt"/>
                <a:cs typeface="Times New Roman" pitchFamily="18" charset="0"/>
              </a:rPr>
              <a:t>N</a:t>
            </a:r>
            <a:r>
              <a:rPr lang="cs-CZ" sz="2400" b="1" baseline="-25000" dirty="0">
                <a:cs typeface="Times New Roman" pitchFamily="18" charset="0"/>
              </a:rPr>
              <a:t>2</a:t>
            </a:r>
            <a:r>
              <a:rPr lang="en-GB" sz="2400" b="1" dirty="0">
                <a:latin typeface="+mj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j-lt"/>
                <a:cs typeface="Times New Roman" pitchFamily="18" charset="0"/>
              </a:rPr>
              <a:t>3</a:t>
            </a:r>
            <a:r>
              <a:rPr lang="cs-CZ" sz="2400" b="1" dirty="0">
                <a:latin typeface="+mj-lt"/>
                <a:cs typeface="Times New Roman" pitchFamily="18" charset="0"/>
              </a:rPr>
              <a:t> + H</a:t>
            </a:r>
            <a:r>
              <a:rPr lang="cs-CZ" sz="2400" b="1" baseline="-25000" dirty="0">
                <a:latin typeface="+mj-lt"/>
                <a:cs typeface="Times New Roman" pitchFamily="18" charset="0"/>
              </a:rPr>
              <a:t>2</a:t>
            </a:r>
            <a:r>
              <a:rPr lang="cs-CZ" sz="2400" b="1" dirty="0">
                <a:latin typeface="+mj-lt"/>
                <a:cs typeface="Times New Roman" pitchFamily="18" charset="0"/>
              </a:rPr>
              <a:t>O</a:t>
            </a:r>
            <a:r>
              <a:rPr lang="cs-CZ" sz="2400" b="1" dirty="0">
                <a:latin typeface="+mj-lt"/>
              </a:rPr>
              <a:t> </a:t>
            </a:r>
            <a:r>
              <a:rPr lang="cs-CZ" sz="2400" b="1" dirty="0"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j-lt"/>
                <a:cs typeface="Times New Roman" pitchFamily="18" charset="0"/>
              </a:rPr>
              <a:t> </a:t>
            </a:r>
            <a:r>
              <a:rPr lang="cs-CZ" sz="2400" b="1" dirty="0">
                <a:latin typeface="+mj-lt"/>
                <a:cs typeface="Times New Roman" pitchFamily="18" charset="0"/>
              </a:rPr>
              <a:t>2 HNO</a:t>
            </a:r>
            <a:r>
              <a:rPr lang="cs-CZ" sz="2400" b="1" baseline="-25000" dirty="0">
                <a:latin typeface="+mj-lt"/>
                <a:cs typeface="Times New Roman" pitchFamily="18" charset="0"/>
              </a:rPr>
              <a:t>2</a:t>
            </a:r>
            <a:endParaRPr lang="en-GB" sz="2400" b="1" baseline="-25000" dirty="0">
              <a:latin typeface="+mj-lt"/>
            </a:endParaRPr>
          </a:p>
        </p:txBody>
      </p:sp>
      <p:sp>
        <p:nvSpPr>
          <p:cNvPr id="87" name="Obdélník 86"/>
          <p:cNvSpPr/>
          <p:nvPr/>
        </p:nvSpPr>
        <p:spPr>
          <a:xfrm>
            <a:off x="1643063" y="6143625"/>
            <a:ext cx="5268912" cy="474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2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NaOH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N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2 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NaNO</a:t>
            </a:r>
            <a:r>
              <a:rPr lang="en-GB" sz="2400" b="1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15" name="Group 79"/>
          <p:cNvGraphicFramePr>
            <a:graphicFrameLocks noGrp="1"/>
          </p:cNvGraphicFramePr>
          <p:nvPr/>
        </p:nvGraphicFramePr>
        <p:xfrm>
          <a:off x="785813" y="1428750"/>
          <a:ext cx="7429552" cy="1614552"/>
        </p:xfrm>
        <a:graphic>
          <a:graphicData uri="http://schemas.openxmlformats.org/drawingml/2006/table">
            <a:tbl>
              <a:tblPr/>
              <a:tblGrid>
                <a:gridCol w="1070464"/>
                <a:gridCol w="998526"/>
                <a:gridCol w="1410674"/>
                <a:gridCol w="1128540"/>
                <a:gridCol w="1034495"/>
                <a:gridCol w="940450"/>
                <a:gridCol w="846403"/>
              </a:tblGrid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Prvek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X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r>
                        <a:rPr kumimoji="0" lang="cs-CZ" sz="10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kJ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mol</a:t>
                      </a:r>
                      <a:r>
                        <a:rPr kumimoji="0" lang="cs-CZ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ρ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[g cm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-3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b.</a:t>
                      </a:r>
                      <a:r>
                        <a:rPr kumimoji="0" lang="cs-CZ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t.</a:t>
                      </a:r>
                      <a:endParaRPr kumimoji="0" lang="cs-CZ" sz="2300" b="1" i="1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°C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b.</a:t>
                      </a:r>
                      <a:r>
                        <a:rPr kumimoji="0" lang="cs-CZ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v.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°C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pm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N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3,1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1402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0,00125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-210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-196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P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1012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1,82w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44w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280w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itchFamily="34" charset="0"/>
                        </a:rPr>
                        <a:t>111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61"/>
          <p:cNvSpPr>
            <a:spLocks noChangeArrowheads="1"/>
          </p:cNvSpPr>
          <p:nvPr/>
        </p:nvSpPr>
        <p:spPr bwMode="auto">
          <a:xfrm>
            <a:off x="285750" y="357188"/>
            <a:ext cx="4929188" cy="6477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3CC">
                <a:gamma/>
                <a:shade val="60000"/>
                <a:invGamma/>
              </a:srgbClr>
            </a:prstShdw>
          </a:effectLst>
        </p:spPr>
        <p:txBody>
          <a:bodyPr tIns="828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</a:t>
            </a:r>
            <a:r>
              <a:rPr lang="cs-CZ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5.</a:t>
            </a:r>
            <a:r>
              <a:rPr lang="cs-CZ" sz="2400" dirty="0">
                <a:solidFill>
                  <a:srgbClr val="FFFF00"/>
                </a:solidFill>
                <a:latin typeface="+mn-lt"/>
              </a:rPr>
              <a:t> skupina</a:t>
            </a:r>
            <a:r>
              <a:rPr lang="cs-CZ" sz="2400" dirty="0">
                <a:solidFill>
                  <a:srgbClr val="FFCC99"/>
                </a:solidFill>
                <a:latin typeface="+mn-lt"/>
              </a:rPr>
              <a:t>  </a:t>
            </a:r>
            <a:r>
              <a:rPr lang="cs-CZ" sz="2400" dirty="0">
                <a:solidFill>
                  <a:srgbClr val="FFDC45"/>
                </a:solidFill>
                <a:latin typeface="+mn-lt"/>
                <a:cs typeface="Times New Roman" pitchFamily="18" charset="0"/>
              </a:rPr>
              <a:t>–</a:t>
            </a:r>
            <a:r>
              <a:rPr lang="cs-CZ" sz="2400" dirty="0">
                <a:solidFill>
                  <a:srgbClr val="FFCC99"/>
                </a:solidFill>
                <a:latin typeface="+mn-lt"/>
              </a:rPr>
              <a:t>  </a:t>
            </a:r>
            <a:r>
              <a:rPr lang="cs-CZ" sz="2800" dirty="0">
                <a:solidFill>
                  <a:srgbClr val="FFDC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5</a:t>
            </a:r>
            <a:r>
              <a:rPr lang="cs-CZ" sz="2400" dirty="0">
                <a:solidFill>
                  <a:srgbClr val="FFDC45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DC45"/>
                </a:solidFill>
                <a:latin typeface="+mn-lt"/>
              </a:rPr>
              <a:t>valenční</a:t>
            </a:r>
            <a:r>
              <a:rPr lang="cs-CZ" sz="2400" dirty="0" smtClean="0">
                <a:solidFill>
                  <a:srgbClr val="FFDC45"/>
                </a:solidFill>
                <a:latin typeface="+mn-lt"/>
              </a:rPr>
              <a:t>ch elektronů</a:t>
            </a:r>
            <a:endParaRPr lang="cs-CZ" sz="2800" dirty="0">
              <a:solidFill>
                <a:srgbClr val="FFDC4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6000750" y="357188"/>
            <a:ext cx="2841625" cy="6477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 tIns="828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solidFill>
                  <a:srgbClr val="FFCC99"/>
                </a:solidFill>
                <a:latin typeface="+mn-lt"/>
                <a:cs typeface="Times New Roman" pitchFamily="18" charset="0"/>
              </a:rPr>
              <a:t>konfigurace</a:t>
            </a:r>
            <a:r>
              <a:rPr lang="en-GB" sz="2400" dirty="0">
                <a:solidFill>
                  <a:srgbClr val="FFCC99"/>
                </a:solidFill>
                <a:latin typeface="+mn-lt"/>
                <a:cs typeface="Times New Roman" pitchFamily="18" charset="0"/>
              </a:rPr>
              <a:t>   </a:t>
            </a:r>
            <a:r>
              <a:rPr lang="cs-CZ" sz="2400" i="1" dirty="0">
                <a:solidFill>
                  <a:srgbClr val="FFCC99"/>
                </a:solidFill>
                <a:latin typeface="+mn-lt"/>
              </a:rPr>
              <a:t>n</a:t>
            </a:r>
            <a:r>
              <a:rPr lang="en-GB" sz="2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</a:t>
            </a:r>
            <a:r>
              <a:rPr lang="cs-CZ" baseline="30000" dirty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r>
              <a:rPr lang="cs-CZ" i="1" dirty="0">
                <a:solidFill>
                  <a:srgbClr val="FFCC99"/>
                </a:solidFill>
                <a:latin typeface="+mn-lt"/>
              </a:rPr>
              <a:t> </a:t>
            </a:r>
            <a:r>
              <a:rPr lang="cs-CZ" sz="2400" i="1" dirty="0">
                <a:solidFill>
                  <a:srgbClr val="FFCC99"/>
                </a:solidFill>
                <a:latin typeface="+mn-lt"/>
              </a:rPr>
              <a:t>n</a:t>
            </a:r>
            <a:r>
              <a:rPr lang="en-GB" sz="2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p</a:t>
            </a:r>
            <a:r>
              <a:rPr lang="cs-CZ" baseline="30000" dirty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3000375" y="4000500"/>
            <a:ext cx="3286125" cy="1214438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3399FF">
                <a:gamma/>
                <a:shade val="60000"/>
                <a:invGamma/>
              </a:srgbClr>
            </a:prstShdw>
          </a:effectLst>
        </p:spPr>
        <p:txBody>
          <a:bodyPr tIns="828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Oxidační číslo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N: </a:t>
            </a:r>
            <a:r>
              <a:rPr lang="cs-CZ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-3,+1, </a:t>
            </a:r>
            <a:r>
              <a:rPr lang="cs-CZ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+2</a:t>
            </a:r>
            <a:r>
              <a:rPr 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</a:t>
            </a:r>
            <a:r>
              <a:rPr lang="cs-CZ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+3, </a:t>
            </a:r>
            <a:r>
              <a:rPr 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+</a:t>
            </a:r>
            <a:r>
              <a:rPr lang="cs-CZ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4</a:t>
            </a:r>
            <a:r>
              <a:rPr lang="cs-CZ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+5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P: </a:t>
            </a:r>
            <a:r>
              <a:rPr lang="cs-CZ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-3, +1, +3, +5</a:t>
            </a:r>
            <a:endParaRPr lang="cs-CZ" sz="24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délník 2"/>
          <p:cNvSpPr>
            <a:spLocks noChangeArrowheads="1"/>
          </p:cNvSpPr>
          <p:nvPr/>
        </p:nvSpPr>
        <p:spPr bwMode="auto">
          <a:xfrm>
            <a:off x="214313" y="142875"/>
            <a:ext cx="8715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jsou dobře rozpustné ve vodě</a:t>
            </a:r>
          </a:p>
          <a:p>
            <a:pPr marL="268288" indent="-268288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alkalické lze tavit, ostatní se rozkládají</a:t>
            </a:r>
          </a:p>
          <a:p>
            <a:pPr marL="268288" indent="-268288">
              <a:buFont typeface="Arial" charset="0"/>
              <a:buChar char="•"/>
            </a:pP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toxický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– konzervace masa</a:t>
            </a:r>
          </a:p>
          <a:p>
            <a:pPr marL="268288" indent="-268288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využívá se i v organických syntézách</a:t>
            </a:r>
          </a:p>
        </p:txBody>
      </p:sp>
      <p:pic>
        <p:nvPicPr>
          <p:cNvPr id="32771" name="Obrázek 3" descr="HN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214313"/>
            <a:ext cx="24511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14313" y="1928813"/>
            <a:ext cx="8715375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NOX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– halogenidy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nitrosylu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reaktivní, nestabilní, ve vodě hydrolyzují na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kys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dusitou a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halogenovodík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připravují se z halogenu a NO</a:t>
            </a:r>
          </a:p>
        </p:txBody>
      </p:sp>
      <p:sp>
        <p:nvSpPr>
          <p:cNvPr id="6" name="Obdélník 5"/>
          <p:cNvSpPr/>
          <p:nvPr/>
        </p:nvSpPr>
        <p:spPr>
          <a:xfrm>
            <a:off x="285750" y="4071938"/>
            <a:ext cx="87153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Kyselina dusičná - HNO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bezbarvá kapalina,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silné oxidační činidlo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silná kyselina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rozpouští tedy i ušlechtilé kovy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dá se připravit působením kyseliny sírové na dusičnany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průmyslově z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amoniaku – patří mezi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tři hlavní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průmyslové kyseliny</a:t>
            </a:r>
            <a:endParaRPr lang="cs-CZ" sz="2400" baseline="-250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ázek 2" descr="HNO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108" y="332656"/>
            <a:ext cx="286889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355976" y="2924944"/>
            <a:ext cx="4418022" cy="1567234"/>
            <a:chOff x="1532" y="627"/>
            <a:chExt cx="3700" cy="1164"/>
          </a:xfrm>
        </p:grpSpPr>
        <p:pic>
          <p:nvPicPr>
            <p:cNvPr id="33797" name="Picture 18" descr="G:\Public\!\_\N\HNO3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2" y="627"/>
              <a:ext cx="3700" cy="1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8" name="Line 19"/>
            <p:cNvSpPr>
              <a:spLocks noChangeShapeType="1"/>
            </p:cNvSpPr>
            <p:nvPr/>
          </p:nvSpPr>
          <p:spPr bwMode="auto">
            <a:xfrm>
              <a:off x="3126" y="1242"/>
              <a:ext cx="453" cy="0"/>
            </a:xfrm>
            <a:prstGeom prst="line">
              <a:avLst/>
            </a:prstGeom>
            <a:noFill/>
            <a:ln w="17145">
              <a:solidFill>
                <a:srgbClr val="CCECFF"/>
              </a:solidFill>
              <a:round/>
              <a:headEnd type="arrow" w="sm" len="sm"/>
              <a:tailEnd type="arrow" w="sm" len="sm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" name="Obdélník 6"/>
          <p:cNvSpPr/>
          <p:nvPr/>
        </p:nvSpPr>
        <p:spPr>
          <a:xfrm>
            <a:off x="215516" y="116632"/>
            <a:ext cx="8748972" cy="668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4 NH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5 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4 NO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6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endParaRPr lang="cs-CZ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0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     2 NO + O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</a:rPr>
              <a:t>2 NO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2</a:t>
            </a:r>
          </a:p>
          <a:p>
            <a:pPr>
              <a:lnSpc>
                <a:spcPct val="10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    NO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  <a:cs typeface="Times New Roman" pitchFamily="18" charset="0"/>
              </a:rPr>
              <a:t> + H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  <a:cs typeface="Times New Roman" pitchFamily="18" charset="0"/>
              </a:rPr>
              <a:t>O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  <a:sym typeface="Symbol" pitchFamily="18" charset="2"/>
              </a:rPr>
              <a:t>HNO</a:t>
            </a:r>
            <a:r>
              <a:rPr lang="cs-CZ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 + HNO</a:t>
            </a:r>
            <a:r>
              <a:rPr lang="cs-CZ" sz="2400" b="1" baseline="-25000" dirty="0">
                <a:latin typeface="+mn-lt"/>
                <a:cs typeface="Times New Roman" pitchFamily="18" charset="0"/>
                <a:sym typeface="Symbol" pitchFamily="18" charset="2"/>
              </a:rPr>
              <a:t>2</a:t>
            </a:r>
          </a:p>
          <a:p>
            <a:pPr>
              <a:lnSpc>
                <a:spcPct val="10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         3 HNO</a:t>
            </a:r>
            <a:r>
              <a:rPr lang="cs-CZ" sz="2400" b="1" baseline="-25000" dirty="0">
                <a:latin typeface="+mn-lt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 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  <a:sym typeface="Symbol" pitchFamily="18" charset="2"/>
              </a:rPr>
              <a:t>HNO</a:t>
            </a:r>
            <a:r>
              <a:rPr lang="cs-CZ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 + 2 NO</a:t>
            </a:r>
          </a:p>
          <a:p>
            <a:pPr algn="ctr">
              <a:lnSpc>
                <a:spcPct val="105000"/>
              </a:lnSpc>
              <a:defRPr/>
            </a:pPr>
            <a:endParaRPr lang="cs-CZ" sz="2400" b="1" dirty="0">
              <a:latin typeface="+mn-lt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05000"/>
              </a:lnSpc>
              <a:defRPr/>
            </a:pPr>
            <a:r>
              <a:rPr lang="en-US" sz="2400" b="1" dirty="0">
                <a:latin typeface="+mn-lt"/>
              </a:rPr>
              <a:t>n</a:t>
            </a:r>
            <a:r>
              <a:rPr lang="cs-CZ" sz="2400" b="1" dirty="0" err="1" smtClean="0">
                <a:latin typeface="+mn-lt"/>
              </a:rPr>
              <a:t>estálá</a:t>
            </a:r>
            <a:r>
              <a:rPr lang="cs-CZ" sz="2400" b="1" dirty="0" smtClean="0">
                <a:latin typeface="+mn-lt"/>
              </a:rPr>
              <a:t>:         </a:t>
            </a:r>
            <a:r>
              <a:rPr lang="en-US" sz="2400" dirty="0" smtClean="0">
                <a:latin typeface="+mn-lt"/>
              </a:rPr>
              <a:t>2 </a:t>
            </a:r>
            <a:r>
              <a:rPr lang="cs-CZ" sz="2400" dirty="0" smtClean="0">
                <a:latin typeface="+mn-lt"/>
              </a:rPr>
              <a:t>HNO</a:t>
            </a:r>
            <a:r>
              <a:rPr lang="cs-CZ" sz="2400" baseline="-25000" dirty="0" smtClean="0">
                <a:latin typeface="+mn-lt"/>
              </a:rPr>
              <a:t>3 </a:t>
            </a:r>
            <a:r>
              <a:rPr lang="cs-CZ" sz="2400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+mn-lt"/>
                <a:sym typeface="Wingdings" panose="05000000000000000000" pitchFamily="2" charset="2"/>
              </a:rPr>
              <a:t> 2NO</a:t>
            </a:r>
            <a:r>
              <a:rPr lang="en-US" sz="2400" baseline="-25000" dirty="0" smtClean="0">
                <a:latin typeface="+mn-lt"/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latin typeface="+mn-lt"/>
                <a:sym typeface="Wingdings" panose="05000000000000000000" pitchFamily="2" charset="2"/>
              </a:rPr>
              <a:t> + H</a:t>
            </a:r>
            <a:r>
              <a:rPr lang="en-US" sz="2400" baseline="-25000" dirty="0" smtClean="0">
                <a:latin typeface="+mn-lt"/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latin typeface="+mn-lt"/>
                <a:sym typeface="Wingdings" panose="05000000000000000000" pitchFamily="2" charset="2"/>
              </a:rPr>
              <a:t>O</a:t>
            </a:r>
            <a:r>
              <a:rPr lang="en-US" sz="2400" baseline="-250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latin typeface="+mn-lt"/>
                <a:sym typeface="Wingdings" panose="05000000000000000000" pitchFamily="2" charset="2"/>
              </a:rPr>
              <a:t>+ ½ O</a:t>
            </a:r>
            <a:r>
              <a:rPr lang="en-US" sz="2400" baseline="-25000" dirty="0" smtClean="0">
                <a:latin typeface="+mn-lt"/>
                <a:sym typeface="Wingdings" panose="05000000000000000000" pitchFamily="2" charset="2"/>
              </a:rPr>
              <a:t>2</a:t>
            </a:r>
            <a:endParaRPr lang="cs-CZ" sz="2400" dirty="0">
              <a:latin typeface="+mn-lt"/>
            </a:endParaRPr>
          </a:p>
          <a:p>
            <a:pPr>
              <a:lnSpc>
                <a:spcPct val="105000"/>
              </a:lnSpc>
              <a:defRPr/>
            </a:pPr>
            <a:endParaRPr lang="cs-CZ" sz="2400" dirty="0" smtClean="0">
              <a:latin typeface="+mn-lt"/>
            </a:endParaRPr>
          </a:p>
          <a:p>
            <a:pPr marL="268288" indent="-268288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</a:rPr>
              <a:t>hnojiva</a:t>
            </a:r>
            <a:endParaRPr lang="cs-CZ" sz="2400" dirty="0">
              <a:latin typeface="+mn-lt"/>
            </a:endParaRPr>
          </a:p>
          <a:p>
            <a:pPr marL="268288" indent="-268288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cs-CZ" sz="2400" dirty="0" err="1">
                <a:latin typeface="+mn-lt"/>
              </a:rPr>
              <a:t>org</a:t>
            </a:r>
            <a:r>
              <a:rPr lang="cs-CZ" sz="2400" dirty="0">
                <a:latin typeface="+mn-lt"/>
              </a:rPr>
              <a:t>. syntézy</a:t>
            </a:r>
          </a:p>
          <a:p>
            <a:pPr marL="268288" indent="-268288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výbušniny</a:t>
            </a:r>
          </a:p>
          <a:p>
            <a:pPr marL="268288" indent="-268288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léčiva</a:t>
            </a:r>
          </a:p>
          <a:p>
            <a:pPr marL="268288" indent="-268288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základní </a:t>
            </a:r>
            <a:r>
              <a:rPr lang="cs-CZ" sz="2400" dirty="0" err="1">
                <a:latin typeface="+mn-lt"/>
              </a:rPr>
              <a:t>anorg</a:t>
            </a:r>
            <a:r>
              <a:rPr lang="cs-CZ" sz="2400" dirty="0">
                <a:latin typeface="+mn-lt"/>
              </a:rPr>
              <a:t>. kyselina</a:t>
            </a:r>
          </a:p>
          <a:p>
            <a:pPr marL="268288" indent="-268288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cs-CZ" sz="2400" b="1" dirty="0" smtClean="0">
                <a:latin typeface="+mn-lt"/>
              </a:rPr>
              <a:t>dusičnany:</a:t>
            </a:r>
            <a:r>
              <a:rPr lang="cs-CZ" sz="2400" dirty="0" smtClean="0">
                <a:latin typeface="+mn-lt"/>
              </a:rPr>
              <a:t> vznikají </a:t>
            </a:r>
            <a:r>
              <a:rPr lang="cs-CZ" sz="2400" dirty="0">
                <a:latin typeface="+mn-lt"/>
              </a:rPr>
              <a:t>reakcí s hydroxidy i s kovy </a:t>
            </a:r>
            <a:r>
              <a:rPr lang="cs-CZ" sz="2400" dirty="0" smtClean="0">
                <a:latin typeface="+mn-lt"/>
              </a:rPr>
              <a:t>(některé </a:t>
            </a:r>
            <a:r>
              <a:rPr lang="cs-CZ" sz="2400" dirty="0">
                <a:latin typeface="+mn-lt"/>
              </a:rPr>
              <a:t>se </a:t>
            </a:r>
            <a:r>
              <a:rPr lang="cs-CZ" sz="2400" dirty="0" smtClean="0">
                <a:latin typeface="+mn-lt"/>
              </a:rPr>
              <a:t>pasivují)</a:t>
            </a:r>
            <a:endParaRPr lang="cs-CZ" sz="2400" dirty="0">
              <a:latin typeface="+mn-lt"/>
            </a:endParaRPr>
          </a:p>
          <a:p>
            <a:pPr marL="725488" lvl="1" indent="-268288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cs-CZ" sz="2400" b="1" dirty="0">
                <a:latin typeface="+mn-lt"/>
              </a:rPr>
              <a:t>jsou rozpustné</a:t>
            </a:r>
          </a:p>
          <a:p>
            <a:pPr marL="725488" lvl="1" indent="-268288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termicky se rozkládají na dusitany až oxidy, mají oxidační schopnosti</a:t>
            </a:r>
          </a:p>
          <a:p>
            <a:pPr marL="268288" indent="-268288">
              <a:lnSpc>
                <a:spcPct val="105000"/>
              </a:lnSpc>
              <a:buFont typeface="Arial" pitchFamily="34" charset="0"/>
              <a:buChar char="•"/>
              <a:defRPr/>
            </a:pPr>
            <a:endParaRPr lang="en-GB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0"/>
            <a:ext cx="87153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NO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X – halogenidy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nitrylu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bezbarvé plyny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s vodou hydrolyzují na k. dusičnou a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halogenovodík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767853" y="2119968"/>
            <a:ext cx="34563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Sloučeniny fosforu</a:t>
            </a:r>
            <a:endParaRPr lang="cs-CZ" sz="28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14313" y="2996952"/>
            <a:ext cx="8715375" cy="21605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Fosfidy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68288" indent="-26828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  <a:cs typeface="Times New Roman" pitchFamily="18" charset="0"/>
              </a:rPr>
              <a:t>přímou reakcí prvků</a:t>
            </a:r>
          </a:p>
          <a:p>
            <a:pPr marL="268288" indent="-26828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  <a:cs typeface="Times New Roman" pitchFamily="18" charset="0"/>
              </a:rPr>
              <a:t>M</a:t>
            </a:r>
            <a:r>
              <a:rPr lang="cs-CZ" sz="2400" baseline="-25000" dirty="0">
                <a:latin typeface="+mj-lt"/>
                <a:cs typeface="Times New Roman" pitchFamily="18" charset="0"/>
              </a:rPr>
              <a:t>4</a:t>
            </a:r>
            <a:r>
              <a:rPr lang="cs-CZ" sz="2400" dirty="0">
                <a:latin typeface="+mj-lt"/>
                <a:cs typeface="Times New Roman" pitchFamily="18" charset="0"/>
              </a:rPr>
              <a:t>P až MP</a:t>
            </a:r>
            <a:r>
              <a:rPr lang="cs-CZ" sz="2400" baseline="-25000" dirty="0">
                <a:latin typeface="+mj-lt"/>
                <a:cs typeface="Times New Roman" pitchFamily="18" charset="0"/>
              </a:rPr>
              <a:t>15</a:t>
            </a:r>
          </a:p>
          <a:p>
            <a:pPr marL="268288" indent="-26828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  <a:cs typeface="Times New Roman" pitchFamily="18" charset="0"/>
              </a:rPr>
              <a:t>bohaté na kov jsou tvrdé, křehké, nereaktivní</a:t>
            </a:r>
          </a:p>
          <a:p>
            <a:pPr marL="268288" indent="-26828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  <a:cs typeface="Times New Roman" pitchFamily="18" charset="0"/>
              </a:rPr>
              <a:t>bohaté na P jsou reaktivní, polovodivé</a:t>
            </a:r>
            <a:endParaRPr lang="cs-CZ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14313" y="142875"/>
            <a:ext cx="871537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Hydridy 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- PH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 P</a:t>
            </a:r>
            <a:r>
              <a:rPr lang="cs-CZ" sz="24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</a:t>
            </a:r>
            <a:r>
              <a:rPr lang="cs-CZ" sz="24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- několik homologických řad (řetězovité i cyklické,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klusterové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)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PH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cs-CZ" sz="2400" b="1" baseline="-250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bezbarvý, toxický, páchne po česneku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vyrábí se rozkladem fosfidů vodou či kyselinami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snadno se oxiduje (silné redukční činidlo)</a:t>
            </a:r>
          </a:p>
        </p:txBody>
      </p:sp>
      <p:sp>
        <p:nvSpPr>
          <p:cNvPr id="7" name="Obdélník 6"/>
          <p:cNvSpPr/>
          <p:nvPr/>
        </p:nvSpPr>
        <p:spPr>
          <a:xfrm>
            <a:off x="1907704" y="3717032"/>
            <a:ext cx="3762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  <a:sym typeface="Symbol" pitchFamily="18" charset="2"/>
              </a:rPr>
              <a:t>PH</a:t>
            </a:r>
            <a:r>
              <a:rPr lang="cs-CZ" sz="24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 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PCl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5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+ 2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HCl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51520" y="4509120"/>
            <a:ext cx="87153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P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4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reaktivní bezbarvá kapalina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vyrábí se z PH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elektrickým výbojem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4313" y="142875"/>
            <a:ext cx="87153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Halogenidy</a:t>
            </a:r>
            <a:endParaRPr lang="cs-CZ" sz="2400" b="1" baseline="-25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4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684989"/>
              </p:ext>
            </p:extLst>
          </p:nvPr>
        </p:nvGraphicFramePr>
        <p:xfrm>
          <a:off x="2099133" y="1368964"/>
          <a:ext cx="4945733" cy="1712976"/>
        </p:xfrm>
        <a:graphic>
          <a:graphicData uri="http://schemas.openxmlformats.org/drawingml/2006/table">
            <a:tbl>
              <a:tblPr/>
              <a:tblGrid>
                <a:gridCol w="1633053"/>
                <a:gridCol w="1601504"/>
                <a:gridCol w="1711176"/>
              </a:tblGrid>
              <a:tr h="300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PF</a:t>
                      </a:r>
                      <a:r>
                        <a:rPr kumimoji="0" lang="cs-CZ" sz="2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(g)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PF</a:t>
                      </a:r>
                      <a:r>
                        <a:rPr kumimoji="0" lang="cs-CZ" sz="2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(g)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50000"/>
                      </a:srgbClr>
                    </a:solidFill>
                  </a:tcPr>
                </a:tc>
              </a:tr>
              <a:tr h="299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PCl</a:t>
                      </a:r>
                      <a:r>
                        <a:rPr kumimoji="0" lang="cs-CZ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(l)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PCl</a:t>
                      </a:r>
                      <a:r>
                        <a:rPr kumimoji="0" lang="cs-CZ" sz="2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(s)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</a:t>
                      </a:r>
                      <a:r>
                        <a:rPr kumimoji="0" lang="cs-CZ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cs-CZ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Cl</a:t>
                      </a:r>
                      <a:r>
                        <a:rPr kumimoji="0" lang="cs-CZ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</a:tr>
              <a:tr h="299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PBr</a:t>
                      </a:r>
                      <a:r>
                        <a:rPr kumimoji="0" lang="cs-CZ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(l)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PBr</a:t>
                      </a:r>
                      <a:r>
                        <a:rPr kumimoji="0" lang="cs-CZ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(s)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50000"/>
                      </a:srgbClr>
                    </a:solidFill>
                  </a:tcPr>
                </a:tc>
              </a:tr>
              <a:tr h="300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PI</a:t>
                      </a:r>
                      <a:r>
                        <a:rPr kumimoji="0" lang="cs-CZ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(s)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</a:t>
                      </a:r>
                      <a:r>
                        <a:rPr kumimoji="0" lang="cs-CZ" sz="2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2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(s)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59"/>
          <p:cNvPicPr>
            <a:picLocks noChangeAspect="1" noChangeArrowheads="1"/>
          </p:cNvPicPr>
          <p:nvPr/>
        </p:nvPicPr>
        <p:blipFill>
          <a:blip r:embed="rId2" cstate="print"/>
          <a:srcRect l="24603" t="30997" r="24603" b="30908"/>
          <a:stretch>
            <a:fillRect/>
          </a:stretch>
        </p:blipFill>
        <p:spPr bwMode="auto">
          <a:xfrm>
            <a:off x="311717" y="1196752"/>
            <a:ext cx="1371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0"/>
          <p:cNvPicPr>
            <a:picLocks noChangeAspect="1" noChangeArrowheads="1"/>
          </p:cNvPicPr>
          <p:nvPr/>
        </p:nvPicPr>
        <p:blipFill>
          <a:blip r:embed="rId3" cstate="print"/>
          <a:srcRect l="26720" t="22531" r="26720" b="22443"/>
          <a:stretch>
            <a:fillRect/>
          </a:stretch>
        </p:blipFill>
        <p:spPr bwMode="auto">
          <a:xfrm>
            <a:off x="7446963" y="633413"/>
            <a:ext cx="14827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142875" y="3733754"/>
            <a:ext cx="871537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PX</a:t>
            </a:r>
            <a:r>
              <a:rPr lang="cs-CZ" sz="24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přímou syntézou s prvků (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PF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fluorací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PCl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pomocí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AsF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PCl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3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se využívá v rozličných syntézách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514986" y="5589240"/>
            <a:ext cx="5305425" cy="479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2500" b="1" dirty="0">
                <a:latin typeface="+mn-lt"/>
                <a:cs typeface="Times New Roman" pitchFamily="18" charset="0"/>
              </a:rPr>
              <a:t>2 PX</a:t>
            </a:r>
            <a:r>
              <a:rPr lang="en-GB" sz="25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500" b="1" dirty="0">
                <a:latin typeface="+mn-lt"/>
                <a:cs typeface="Times New Roman" pitchFamily="18" charset="0"/>
              </a:rPr>
              <a:t> </a:t>
            </a:r>
            <a:r>
              <a:rPr lang="cs-CZ" sz="2500" b="1" dirty="0">
                <a:latin typeface="+mn-lt"/>
              </a:rPr>
              <a:t> </a:t>
            </a:r>
            <a:r>
              <a:rPr lang="en-GB" sz="2500" b="1" dirty="0">
                <a:latin typeface="+mn-lt"/>
                <a:cs typeface="Times New Roman" pitchFamily="18" charset="0"/>
              </a:rPr>
              <a:t>+  3 H</a:t>
            </a:r>
            <a:r>
              <a:rPr lang="en-GB" sz="25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5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8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</a:t>
            </a:r>
            <a:r>
              <a:rPr lang="en-GB" sz="2500" b="1" dirty="0">
                <a:latin typeface="+mn-lt"/>
                <a:cs typeface="Times New Roman" pitchFamily="18" charset="0"/>
              </a:rPr>
              <a:t>2 H</a:t>
            </a:r>
            <a:r>
              <a:rPr lang="en-GB" sz="25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500" b="1" dirty="0">
                <a:latin typeface="+mn-lt"/>
                <a:cs typeface="Times New Roman" pitchFamily="18" charset="0"/>
              </a:rPr>
              <a:t>PO</a:t>
            </a:r>
            <a:r>
              <a:rPr lang="en-GB" sz="25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500" b="1" dirty="0">
                <a:latin typeface="+mn-lt"/>
                <a:cs typeface="Times New Roman" pitchFamily="18" charset="0"/>
              </a:rPr>
              <a:t> </a:t>
            </a:r>
            <a:r>
              <a:rPr lang="cs-CZ" sz="2500" b="1" dirty="0">
                <a:latin typeface="+mn-lt"/>
              </a:rPr>
              <a:t> </a:t>
            </a:r>
            <a:r>
              <a:rPr lang="en-GB" sz="2500" b="1" dirty="0">
                <a:latin typeface="+mn-lt"/>
                <a:cs typeface="Times New Roman" pitchFamily="18" charset="0"/>
              </a:rPr>
              <a:t>+</a:t>
            </a:r>
            <a:r>
              <a:rPr lang="cs-CZ" sz="2500" b="1" dirty="0">
                <a:latin typeface="+mn-lt"/>
              </a:rPr>
              <a:t> </a:t>
            </a:r>
            <a:r>
              <a:rPr lang="en-GB" sz="2500" b="1" dirty="0">
                <a:latin typeface="+mn-lt"/>
                <a:cs typeface="Times New Roman" pitchFamily="18" charset="0"/>
              </a:rPr>
              <a:t> 6 HX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142875"/>
            <a:ext cx="871537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PX</a:t>
            </a:r>
            <a:r>
              <a:rPr lang="cs-CZ" sz="24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5</a:t>
            </a: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(mimo I)</a:t>
            </a:r>
            <a:endParaRPr lang="cs-CZ" sz="2400" b="1" baseline="-25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termická stabilita klesá od fluoridů k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bromidům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reagují s vodou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PF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5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se připravuje fluorací PCl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s AsF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3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889125" y="2132856"/>
            <a:ext cx="5316538" cy="1274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PX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  <a:cs typeface="Times New Roman" pitchFamily="18" charset="0"/>
              </a:rPr>
              <a:t> X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cs typeface="Times New Roman" pitchFamily="18" charset="0"/>
              </a:rPr>
              <a:t> PX</a:t>
            </a:r>
            <a:r>
              <a:rPr lang="cs-CZ" sz="2400" b="1" baseline="-30000" dirty="0">
                <a:latin typeface="+mn-lt"/>
                <a:cs typeface="Times New Roman" pitchFamily="18" charset="0"/>
              </a:rPr>
              <a:t>5</a:t>
            </a:r>
          </a:p>
          <a:p>
            <a:pPr algn="ctr">
              <a:lnSpc>
                <a:spcPct val="11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            </a:t>
            </a:r>
            <a:r>
              <a:rPr lang="en-GB" sz="2400" b="1" dirty="0">
                <a:latin typeface="+mn-lt"/>
                <a:cs typeface="Times New Roman" pitchFamily="18" charset="0"/>
              </a:rPr>
              <a:t>PX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5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POX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2 HX</a:t>
            </a:r>
          </a:p>
          <a:p>
            <a:pPr algn="ctr">
              <a:lnSpc>
                <a:spcPct val="11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         </a:t>
            </a:r>
            <a:r>
              <a:rPr lang="en-GB" sz="2400" b="1" dirty="0">
                <a:latin typeface="+mn-lt"/>
                <a:cs typeface="Times New Roman" pitchFamily="18" charset="0"/>
              </a:rPr>
              <a:t>2 POX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3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2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PO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6 HX</a:t>
            </a:r>
            <a:endParaRPr lang="cs-CZ" sz="2400" b="1" dirty="0">
              <a:latin typeface="+mn-lt"/>
            </a:endParaRPr>
          </a:p>
        </p:txBody>
      </p:sp>
      <p:grpSp>
        <p:nvGrpSpPr>
          <p:cNvPr id="5" name="Group 170"/>
          <p:cNvGrpSpPr>
            <a:grpSpLocks/>
          </p:cNvGrpSpPr>
          <p:nvPr/>
        </p:nvGrpSpPr>
        <p:grpSpPr bwMode="auto">
          <a:xfrm>
            <a:off x="289775" y="3757584"/>
            <a:ext cx="4403695" cy="1620659"/>
            <a:chOff x="361" y="2190"/>
            <a:chExt cx="5040" cy="1728"/>
          </a:xfrm>
        </p:grpSpPr>
        <p:sp>
          <p:nvSpPr>
            <p:cNvPr id="6" name="Rectangle 162"/>
            <p:cNvSpPr>
              <a:spLocks noChangeArrowheads="1"/>
            </p:cNvSpPr>
            <p:nvPr/>
          </p:nvSpPr>
          <p:spPr bwMode="auto">
            <a:xfrm>
              <a:off x="361" y="2190"/>
              <a:ext cx="5040" cy="1728"/>
            </a:xfrm>
            <a:prstGeom prst="rect">
              <a:avLst/>
            </a:prstGeom>
            <a:solidFill>
              <a:srgbClr val="0066FF"/>
            </a:solidFill>
            <a:ln w="12700">
              <a:noFill/>
              <a:miter lim="800000"/>
              <a:headEnd/>
              <a:tailEnd/>
            </a:ln>
            <a:effectLst>
              <a:prstShdw prst="shdw17" dist="17961" dir="13500000">
                <a:srgbClr val="003D99"/>
              </a:prstShdw>
            </a:effec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7" name="Group 159"/>
            <p:cNvGrpSpPr>
              <a:grpSpLocks/>
            </p:cNvGrpSpPr>
            <p:nvPr/>
          </p:nvGrpSpPr>
          <p:grpSpPr bwMode="auto">
            <a:xfrm>
              <a:off x="2075" y="2299"/>
              <a:ext cx="1392" cy="1464"/>
              <a:chOff x="2135" y="2284"/>
              <a:chExt cx="1392" cy="1464"/>
            </a:xfrm>
          </p:grpSpPr>
          <p:sp>
            <p:nvSpPr>
              <p:cNvPr id="62" name="Line 87"/>
              <p:cNvSpPr>
                <a:spLocks noChangeShapeType="1"/>
              </p:cNvSpPr>
              <p:nvPr/>
            </p:nvSpPr>
            <p:spPr bwMode="auto">
              <a:xfrm rot="9000000" flipH="1" flipV="1">
                <a:off x="2981" y="2395"/>
                <a:ext cx="0" cy="816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3" name="Line 89"/>
              <p:cNvSpPr>
                <a:spLocks noChangeShapeType="1"/>
              </p:cNvSpPr>
              <p:nvPr/>
            </p:nvSpPr>
            <p:spPr bwMode="auto">
              <a:xfrm rot="12660000" flipV="1">
                <a:off x="2551" y="2390"/>
                <a:ext cx="0" cy="827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64" name="Group 100"/>
              <p:cNvGrpSpPr>
                <a:grpSpLocks/>
              </p:cNvGrpSpPr>
              <p:nvPr/>
            </p:nvGrpSpPr>
            <p:grpSpPr bwMode="auto">
              <a:xfrm flipH="1">
                <a:off x="2135" y="2300"/>
                <a:ext cx="70" cy="1448"/>
                <a:chOff x="3398" y="2300"/>
                <a:chExt cx="70" cy="1448"/>
              </a:xfrm>
            </p:grpSpPr>
            <p:sp>
              <p:nvSpPr>
                <p:cNvPr id="83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3468" y="2300"/>
                  <a:ext cx="0" cy="1448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cs-CZ"/>
                </a:p>
              </p:txBody>
            </p:sp>
            <p:sp>
              <p:nvSpPr>
                <p:cNvPr id="84" name="Line 102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432" y="2274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cs-CZ"/>
                </a:p>
              </p:txBody>
            </p:sp>
            <p:sp>
              <p:nvSpPr>
                <p:cNvPr id="85" name="Line 103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434" y="3706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cs-CZ"/>
                </a:p>
              </p:txBody>
            </p:sp>
          </p:grpSp>
          <p:grpSp>
            <p:nvGrpSpPr>
              <p:cNvPr id="65" name="Group 104"/>
              <p:cNvGrpSpPr>
                <a:grpSpLocks/>
              </p:cNvGrpSpPr>
              <p:nvPr/>
            </p:nvGrpSpPr>
            <p:grpSpPr bwMode="auto">
              <a:xfrm>
                <a:off x="3309" y="2300"/>
                <a:ext cx="70" cy="1448"/>
                <a:chOff x="3398" y="2300"/>
                <a:chExt cx="70" cy="1448"/>
              </a:xfrm>
            </p:grpSpPr>
            <p:sp>
              <p:nvSpPr>
                <p:cNvPr id="80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3468" y="2300"/>
                  <a:ext cx="0" cy="1448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cs-CZ"/>
                </a:p>
              </p:txBody>
            </p:sp>
            <p:sp>
              <p:nvSpPr>
                <p:cNvPr id="81" name="Line 106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432" y="2274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cs-CZ"/>
                </a:p>
              </p:txBody>
            </p:sp>
            <p:sp>
              <p:nvSpPr>
                <p:cNvPr id="82" name="Line 107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434" y="3706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cs-CZ"/>
                </a:p>
              </p:txBody>
            </p:sp>
          </p:grpSp>
          <p:sp>
            <p:nvSpPr>
              <p:cNvPr id="66" name="Text Box 109"/>
              <p:cNvSpPr txBox="1">
                <a:spLocks noChangeArrowheads="1"/>
              </p:cNvSpPr>
              <p:nvPr/>
            </p:nvSpPr>
            <p:spPr bwMode="auto">
              <a:xfrm>
                <a:off x="2677" y="2304"/>
                <a:ext cx="171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8000" tIns="10800" rIns="18000" bIns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cs-CZ" sz="1700">
                    <a:solidFill>
                      <a:srgbClr val="FFFF99"/>
                    </a:solidFill>
                  </a:rPr>
                  <a:t>Cl</a:t>
                </a:r>
              </a:p>
            </p:txBody>
          </p:sp>
          <p:sp>
            <p:nvSpPr>
              <p:cNvPr id="67" name="Text Box 110"/>
              <p:cNvSpPr txBox="1">
                <a:spLocks noChangeArrowheads="1"/>
              </p:cNvSpPr>
              <p:nvPr/>
            </p:nvSpPr>
            <p:spPr bwMode="auto">
              <a:xfrm>
                <a:off x="2161" y="3109"/>
                <a:ext cx="171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8000" tIns="10800" rIns="18000" bIns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cs-CZ" sz="1700">
                    <a:solidFill>
                      <a:srgbClr val="FFFF99"/>
                    </a:solidFill>
                  </a:rPr>
                  <a:t>Cl</a:t>
                </a:r>
              </a:p>
            </p:txBody>
          </p:sp>
          <p:sp>
            <p:nvSpPr>
              <p:cNvPr id="68" name="Text Box 111"/>
              <p:cNvSpPr txBox="1">
                <a:spLocks noChangeArrowheads="1"/>
              </p:cNvSpPr>
              <p:nvPr/>
            </p:nvSpPr>
            <p:spPr bwMode="auto">
              <a:xfrm>
                <a:off x="3196" y="3089"/>
                <a:ext cx="162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8000" tIns="10800" rIns="18000" bIns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cs-CZ" sz="1700">
                    <a:solidFill>
                      <a:srgbClr val="FFFF99"/>
                    </a:solidFill>
                  </a:rPr>
                  <a:t>Cl</a:t>
                </a:r>
              </a:p>
            </p:txBody>
          </p:sp>
          <p:sp>
            <p:nvSpPr>
              <p:cNvPr id="69" name="Text Box 112"/>
              <p:cNvSpPr txBox="1">
                <a:spLocks noChangeArrowheads="1"/>
              </p:cNvSpPr>
              <p:nvPr/>
            </p:nvSpPr>
            <p:spPr bwMode="auto">
              <a:xfrm>
                <a:off x="2851" y="3498"/>
                <a:ext cx="171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8000" tIns="10800" rIns="18000" bIns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cs-CZ" sz="1700">
                    <a:solidFill>
                      <a:srgbClr val="FFFF99"/>
                    </a:solidFill>
                  </a:rPr>
                  <a:t>Cl</a:t>
                </a:r>
              </a:p>
            </p:txBody>
          </p:sp>
          <p:sp>
            <p:nvSpPr>
              <p:cNvPr id="70" name="Text Box 113"/>
              <p:cNvSpPr txBox="1">
                <a:spLocks noChangeArrowheads="1"/>
              </p:cNvSpPr>
              <p:nvPr/>
            </p:nvSpPr>
            <p:spPr bwMode="auto">
              <a:xfrm>
                <a:off x="2720" y="2955"/>
                <a:ext cx="114" cy="1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18000" tIns="10800" rIns="18000" bIns="0">
                <a:spAutoFit/>
              </a:bodyPr>
              <a:lstStyle/>
              <a:p>
                <a:pPr algn="ctr">
                  <a:lnSpc>
                    <a:spcPct val="70000"/>
                  </a:lnSpc>
                  <a:defRPr/>
                </a:pPr>
                <a:r>
                  <a:rPr lang="cs-CZ">
                    <a:solidFill>
                      <a:srgbClr val="FFCC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</a:rPr>
                  <a:t>P</a:t>
                </a:r>
              </a:p>
            </p:txBody>
          </p:sp>
          <p:sp>
            <p:nvSpPr>
              <p:cNvPr id="71" name="Line 114"/>
              <p:cNvSpPr>
                <a:spLocks noChangeShapeType="1"/>
              </p:cNvSpPr>
              <p:nvPr/>
            </p:nvSpPr>
            <p:spPr bwMode="auto">
              <a:xfrm rot="9780000">
                <a:off x="2852" y="3038"/>
                <a:ext cx="0" cy="453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" name="Line 115"/>
              <p:cNvSpPr>
                <a:spLocks noChangeShapeType="1"/>
              </p:cNvSpPr>
              <p:nvPr/>
            </p:nvSpPr>
            <p:spPr bwMode="auto">
              <a:xfrm rot="15000000" flipH="1">
                <a:off x="2531" y="2884"/>
                <a:ext cx="0" cy="408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3" name="Line 116"/>
              <p:cNvSpPr>
                <a:spLocks noChangeShapeType="1"/>
              </p:cNvSpPr>
              <p:nvPr/>
            </p:nvSpPr>
            <p:spPr bwMode="auto">
              <a:xfrm rot="6600000">
                <a:off x="3008" y="2897"/>
                <a:ext cx="0" cy="385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4" name="Line 117"/>
              <p:cNvSpPr>
                <a:spLocks noChangeShapeType="1"/>
              </p:cNvSpPr>
              <p:nvPr/>
            </p:nvSpPr>
            <p:spPr bwMode="auto">
              <a:xfrm>
                <a:off x="2771" y="2444"/>
                <a:ext cx="0" cy="499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" name="Line 123"/>
              <p:cNvSpPr>
                <a:spLocks noChangeShapeType="1"/>
              </p:cNvSpPr>
              <p:nvPr/>
            </p:nvSpPr>
            <p:spPr bwMode="auto">
              <a:xfrm rot="13200000" flipH="1">
                <a:off x="3051" y="3108"/>
                <a:ext cx="0" cy="419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6" name="Line 124"/>
              <p:cNvSpPr>
                <a:spLocks noChangeShapeType="1"/>
              </p:cNvSpPr>
              <p:nvPr/>
            </p:nvSpPr>
            <p:spPr bwMode="auto">
              <a:xfrm rot="7140000">
                <a:off x="2628" y="2993"/>
                <a:ext cx="0" cy="657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7" name="Line 125"/>
              <p:cNvSpPr>
                <a:spLocks noChangeShapeType="1"/>
              </p:cNvSpPr>
              <p:nvPr/>
            </p:nvSpPr>
            <p:spPr bwMode="auto">
              <a:xfrm rot="10320000" flipH="1" flipV="1">
                <a:off x="2845" y="2442"/>
                <a:ext cx="0" cy="104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8" name="Line 126"/>
              <p:cNvSpPr>
                <a:spLocks noChangeShapeType="1"/>
              </p:cNvSpPr>
              <p:nvPr/>
            </p:nvSpPr>
            <p:spPr bwMode="auto">
              <a:xfrm rot="5400000">
                <a:off x="2765" y="2740"/>
                <a:ext cx="0" cy="839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9" name="Text Box 128"/>
              <p:cNvSpPr txBox="1">
                <a:spLocks noChangeArrowheads="1"/>
              </p:cNvSpPr>
              <p:nvPr/>
            </p:nvSpPr>
            <p:spPr bwMode="auto">
              <a:xfrm>
                <a:off x="3413" y="2284"/>
                <a:ext cx="114" cy="1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18000" tIns="10800" rIns="18000" bIns="0">
                <a:spAutoFit/>
              </a:bodyPr>
              <a:lstStyle/>
              <a:p>
                <a:pPr algn="ctr">
                  <a:lnSpc>
                    <a:spcPct val="70000"/>
                  </a:lnSpc>
                  <a:defRPr/>
                </a:pPr>
                <a:r>
                  <a:rPr lang="cs-CZ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</a:rPr>
                  <a:t>+</a:t>
                </a:r>
              </a:p>
            </p:txBody>
          </p:sp>
        </p:grpSp>
        <p:grpSp>
          <p:nvGrpSpPr>
            <p:cNvPr id="8" name="Group 156"/>
            <p:cNvGrpSpPr>
              <a:grpSpLocks/>
            </p:cNvGrpSpPr>
            <p:nvPr/>
          </p:nvGrpSpPr>
          <p:grpSpPr bwMode="auto">
            <a:xfrm>
              <a:off x="576" y="2272"/>
              <a:ext cx="1150" cy="1620"/>
              <a:chOff x="726" y="2282"/>
              <a:chExt cx="1150" cy="1620"/>
            </a:xfrm>
          </p:grpSpPr>
          <p:sp>
            <p:nvSpPr>
              <p:cNvPr id="43" name="Text Box 67"/>
              <p:cNvSpPr txBox="1">
                <a:spLocks noChangeArrowheads="1"/>
              </p:cNvSpPr>
              <p:nvPr/>
            </p:nvSpPr>
            <p:spPr bwMode="auto">
              <a:xfrm>
                <a:off x="1195" y="2282"/>
                <a:ext cx="171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8000" tIns="10800" rIns="18000" bIns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cs-CZ" sz="1700">
                    <a:solidFill>
                      <a:srgbClr val="FFFF99"/>
                    </a:solidFill>
                  </a:rPr>
                  <a:t>Cl</a:t>
                </a:r>
              </a:p>
            </p:txBody>
          </p:sp>
          <p:sp>
            <p:nvSpPr>
              <p:cNvPr id="44" name="Text Box 79"/>
              <p:cNvSpPr txBox="1">
                <a:spLocks noChangeArrowheads="1"/>
              </p:cNvSpPr>
              <p:nvPr/>
            </p:nvSpPr>
            <p:spPr bwMode="auto">
              <a:xfrm>
                <a:off x="726" y="3032"/>
                <a:ext cx="171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8000" tIns="10800" rIns="18000" bIns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cs-CZ" sz="1700">
                    <a:solidFill>
                      <a:srgbClr val="FFFF99"/>
                    </a:solidFill>
                  </a:rPr>
                  <a:t>Cl</a:t>
                </a:r>
              </a:p>
            </p:txBody>
          </p:sp>
          <p:sp>
            <p:nvSpPr>
              <p:cNvPr id="45" name="Text Box 80"/>
              <p:cNvSpPr txBox="1">
                <a:spLocks noChangeArrowheads="1"/>
              </p:cNvSpPr>
              <p:nvPr/>
            </p:nvSpPr>
            <p:spPr bwMode="auto">
              <a:xfrm>
                <a:off x="1714" y="3024"/>
                <a:ext cx="162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8000" tIns="10800" rIns="18000" bIns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cs-CZ" sz="1700">
                    <a:solidFill>
                      <a:srgbClr val="FFFF99"/>
                    </a:solidFill>
                  </a:rPr>
                  <a:t>Cl</a:t>
                </a:r>
              </a:p>
            </p:txBody>
          </p:sp>
          <p:sp>
            <p:nvSpPr>
              <p:cNvPr id="46" name="Text Box 82"/>
              <p:cNvSpPr txBox="1">
                <a:spLocks noChangeArrowheads="1"/>
              </p:cNvSpPr>
              <p:nvPr/>
            </p:nvSpPr>
            <p:spPr bwMode="auto">
              <a:xfrm>
                <a:off x="1196" y="3765"/>
                <a:ext cx="171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8000" tIns="10800" rIns="18000" bIns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cs-CZ" sz="1700" dirty="0">
                    <a:solidFill>
                      <a:srgbClr val="FFFF99"/>
                    </a:solidFill>
                  </a:rPr>
                  <a:t>Cl</a:t>
                </a:r>
              </a:p>
            </p:txBody>
          </p:sp>
          <p:sp>
            <p:nvSpPr>
              <p:cNvPr id="47" name="Line 83"/>
              <p:cNvSpPr>
                <a:spLocks noChangeShapeType="1"/>
              </p:cNvSpPr>
              <p:nvPr/>
            </p:nvSpPr>
            <p:spPr bwMode="auto">
              <a:xfrm>
                <a:off x="1286" y="2408"/>
                <a:ext cx="0" cy="136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" name="Line 85"/>
              <p:cNvSpPr>
                <a:spLocks noChangeShapeType="1"/>
              </p:cNvSpPr>
              <p:nvPr/>
            </p:nvSpPr>
            <p:spPr bwMode="auto">
              <a:xfrm rot="4680000">
                <a:off x="1525" y="2949"/>
                <a:ext cx="0" cy="37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" name="Line 88"/>
              <p:cNvSpPr>
                <a:spLocks noChangeShapeType="1"/>
              </p:cNvSpPr>
              <p:nvPr/>
            </p:nvSpPr>
            <p:spPr bwMode="auto">
              <a:xfrm rot="12720000" flipH="1">
                <a:off x="1494" y="3049"/>
                <a:ext cx="0" cy="771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" name="Line 90"/>
              <p:cNvSpPr>
                <a:spLocks noChangeShapeType="1"/>
              </p:cNvSpPr>
              <p:nvPr/>
            </p:nvSpPr>
            <p:spPr bwMode="auto">
              <a:xfrm rot="9000000">
                <a:off x="1090" y="3041"/>
                <a:ext cx="0" cy="771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" name="Line 91"/>
              <p:cNvSpPr>
                <a:spLocks noChangeShapeType="1"/>
              </p:cNvSpPr>
              <p:nvPr/>
            </p:nvSpPr>
            <p:spPr bwMode="auto">
              <a:xfrm rot="10260000" flipH="1" flipV="1">
                <a:off x="1365" y="2408"/>
                <a:ext cx="0" cy="96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" name="Line 92"/>
              <p:cNvSpPr>
                <a:spLocks noChangeShapeType="1"/>
              </p:cNvSpPr>
              <p:nvPr/>
            </p:nvSpPr>
            <p:spPr bwMode="auto">
              <a:xfrm rot="12060000" flipH="1">
                <a:off x="1362" y="3360"/>
                <a:ext cx="0" cy="419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" name="Line 118"/>
              <p:cNvSpPr>
                <a:spLocks noChangeShapeType="1"/>
              </p:cNvSpPr>
              <p:nvPr/>
            </p:nvSpPr>
            <p:spPr bwMode="auto">
              <a:xfrm rot="8940000" flipH="1" flipV="1">
                <a:off x="1494" y="2352"/>
                <a:ext cx="0" cy="79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" name="Line 119"/>
              <p:cNvSpPr>
                <a:spLocks noChangeShapeType="1"/>
              </p:cNvSpPr>
              <p:nvPr/>
            </p:nvSpPr>
            <p:spPr bwMode="auto">
              <a:xfrm rot="12540000" flipV="1">
                <a:off x="1089" y="2362"/>
                <a:ext cx="0" cy="782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" name="Line 120"/>
              <p:cNvSpPr>
                <a:spLocks noChangeShapeType="1"/>
              </p:cNvSpPr>
              <p:nvPr/>
            </p:nvSpPr>
            <p:spPr bwMode="auto">
              <a:xfrm rot="7020000">
                <a:off x="1167" y="2932"/>
                <a:ext cx="0" cy="60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" name="Line 121"/>
              <p:cNvSpPr>
                <a:spLocks noChangeShapeType="1"/>
              </p:cNvSpPr>
              <p:nvPr/>
            </p:nvSpPr>
            <p:spPr bwMode="auto">
              <a:xfrm rot="13440000" flipH="1">
                <a:off x="1571" y="3048"/>
                <a:ext cx="0" cy="374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" name="Line 122"/>
              <p:cNvSpPr>
                <a:spLocks noChangeShapeType="1"/>
              </p:cNvSpPr>
              <p:nvPr/>
            </p:nvSpPr>
            <p:spPr bwMode="auto">
              <a:xfrm rot="5400000">
                <a:off x="1301" y="2693"/>
                <a:ext cx="0" cy="798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" name="Text Box 81"/>
              <p:cNvSpPr txBox="1">
                <a:spLocks noChangeArrowheads="1"/>
              </p:cNvSpPr>
              <p:nvPr/>
            </p:nvSpPr>
            <p:spPr bwMode="auto">
              <a:xfrm>
                <a:off x="1349" y="3370"/>
                <a:ext cx="159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18000" tIns="10800" rIns="18000" bIns="0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cs-CZ" sz="17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</a:rPr>
                  <a:t>Cl</a:t>
                </a:r>
              </a:p>
            </p:txBody>
          </p:sp>
          <p:sp>
            <p:nvSpPr>
              <p:cNvPr id="59" name="Text Box 68"/>
              <p:cNvSpPr txBox="1">
                <a:spLocks noChangeArrowheads="1"/>
              </p:cNvSpPr>
              <p:nvPr/>
            </p:nvSpPr>
            <p:spPr bwMode="auto">
              <a:xfrm>
                <a:off x="1241" y="3102"/>
                <a:ext cx="115" cy="136"/>
              </a:xfrm>
              <a:prstGeom prst="rect">
                <a:avLst/>
              </a:prstGeom>
              <a:solidFill>
                <a:srgbClr val="0066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18000" tIns="10800" rIns="18000" bIns="0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cs-CZ">
                    <a:solidFill>
                      <a:srgbClr val="FFCC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</a:rPr>
                  <a:t>P</a:t>
                </a:r>
              </a:p>
            </p:txBody>
          </p:sp>
          <p:sp>
            <p:nvSpPr>
              <p:cNvPr id="60" name="Line 86"/>
              <p:cNvSpPr>
                <a:spLocks noChangeShapeType="1"/>
              </p:cNvSpPr>
              <p:nvPr/>
            </p:nvSpPr>
            <p:spPr bwMode="auto">
              <a:xfrm rot="8700000">
                <a:off x="1382" y="3186"/>
                <a:ext cx="0" cy="204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" name="Line 84"/>
              <p:cNvSpPr>
                <a:spLocks noChangeShapeType="1"/>
              </p:cNvSpPr>
              <p:nvPr/>
            </p:nvSpPr>
            <p:spPr bwMode="auto">
              <a:xfrm rot="16920000" flipH="1">
                <a:off x="1070" y="2956"/>
                <a:ext cx="0" cy="349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" name="Group 168"/>
            <p:cNvGrpSpPr>
              <a:grpSpLocks/>
            </p:cNvGrpSpPr>
            <p:nvPr/>
          </p:nvGrpSpPr>
          <p:grpSpPr bwMode="auto">
            <a:xfrm>
              <a:off x="3747" y="2299"/>
              <a:ext cx="1557" cy="1471"/>
              <a:chOff x="3747" y="2299"/>
              <a:chExt cx="1557" cy="1471"/>
            </a:xfrm>
          </p:grpSpPr>
          <p:grpSp>
            <p:nvGrpSpPr>
              <p:cNvPr id="10" name="Group 166"/>
              <p:cNvGrpSpPr>
                <a:grpSpLocks/>
              </p:cNvGrpSpPr>
              <p:nvPr/>
            </p:nvGrpSpPr>
            <p:grpSpPr bwMode="auto">
              <a:xfrm>
                <a:off x="3747" y="2299"/>
                <a:ext cx="1557" cy="1464"/>
                <a:chOff x="3747" y="2299"/>
                <a:chExt cx="1557" cy="1464"/>
              </a:xfrm>
            </p:grpSpPr>
            <p:grpSp>
              <p:nvGrpSpPr>
                <p:cNvPr id="34" name="Group 93"/>
                <p:cNvGrpSpPr>
                  <a:grpSpLocks/>
                </p:cNvGrpSpPr>
                <p:nvPr/>
              </p:nvGrpSpPr>
              <p:grpSpPr bwMode="auto">
                <a:xfrm flipH="1">
                  <a:off x="3747" y="2315"/>
                  <a:ext cx="70" cy="1448"/>
                  <a:chOff x="3398" y="2300"/>
                  <a:chExt cx="70" cy="1448"/>
                </a:xfrm>
              </p:grpSpPr>
              <p:sp>
                <p:nvSpPr>
                  <p:cNvPr id="40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68" y="2300"/>
                    <a:ext cx="0" cy="1448"/>
                  </a:xfrm>
                  <a:prstGeom prst="line">
                    <a:avLst/>
                  </a:prstGeom>
                  <a:noFill/>
                  <a:ln w="2540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cs-CZ"/>
                  </a:p>
                </p:txBody>
              </p:sp>
              <p:sp>
                <p:nvSpPr>
                  <p:cNvPr id="41" name="Line 73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3432" y="2274"/>
                    <a:ext cx="0" cy="68"/>
                  </a:xfrm>
                  <a:prstGeom prst="line">
                    <a:avLst/>
                  </a:prstGeom>
                  <a:noFill/>
                  <a:ln w="2540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cs-CZ"/>
                  </a:p>
                </p:txBody>
              </p:sp>
              <p:sp>
                <p:nvSpPr>
                  <p:cNvPr id="42" name="Line 74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3434" y="3706"/>
                    <a:ext cx="0" cy="68"/>
                  </a:xfrm>
                  <a:prstGeom prst="line">
                    <a:avLst/>
                  </a:prstGeom>
                  <a:noFill/>
                  <a:ln w="2540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35" name="Group 94"/>
                <p:cNvGrpSpPr>
                  <a:grpSpLocks/>
                </p:cNvGrpSpPr>
                <p:nvPr/>
              </p:nvGrpSpPr>
              <p:grpSpPr bwMode="auto">
                <a:xfrm>
                  <a:off x="5093" y="2315"/>
                  <a:ext cx="70" cy="1448"/>
                  <a:chOff x="3398" y="2300"/>
                  <a:chExt cx="70" cy="1448"/>
                </a:xfrm>
              </p:grpSpPr>
              <p:sp>
                <p:nvSpPr>
                  <p:cNvPr id="37" name="Line 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68" y="2300"/>
                    <a:ext cx="0" cy="1448"/>
                  </a:xfrm>
                  <a:prstGeom prst="line">
                    <a:avLst/>
                  </a:prstGeom>
                  <a:noFill/>
                  <a:ln w="2540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cs-CZ"/>
                  </a:p>
                </p:txBody>
              </p:sp>
              <p:sp>
                <p:nvSpPr>
                  <p:cNvPr id="38" name="Line 96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3432" y="2274"/>
                    <a:ext cx="0" cy="68"/>
                  </a:xfrm>
                  <a:prstGeom prst="line">
                    <a:avLst/>
                  </a:prstGeom>
                  <a:noFill/>
                  <a:ln w="2540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cs-CZ"/>
                  </a:p>
                </p:txBody>
              </p:sp>
              <p:sp>
                <p:nvSpPr>
                  <p:cNvPr id="39" name="Line 97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3434" y="3706"/>
                    <a:ext cx="0" cy="68"/>
                  </a:xfrm>
                  <a:prstGeom prst="line">
                    <a:avLst/>
                  </a:prstGeom>
                  <a:noFill/>
                  <a:ln w="2540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36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5191" y="2299"/>
                  <a:ext cx="114" cy="12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lIns="18000" tIns="10800" rIns="18000" bIns="0">
                  <a:spAutoFit/>
                </a:bodyPr>
                <a:lstStyle/>
                <a:p>
                  <a:pPr algn="ctr">
                    <a:lnSpc>
                      <a:spcPct val="70000"/>
                    </a:lnSpc>
                    <a:defRPr/>
                  </a:pPr>
                  <a:r>
                    <a:rPr lang="cs-CZ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–</a:t>
                  </a:r>
                  <a:endParaRPr lang="cs-CZ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</a:endParaRPr>
                </a:p>
              </p:txBody>
            </p:sp>
          </p:grpSp>
          <p:sp>
            <p:nvSpPr>
              <p:cNvPr id="11" name="Line 133"/>
              <p:cNvSpPr>
                <a:spLocks noChangeShapeType="1"/>
              </p:cNvSpPr>
              <p:nvPr/>
            </p:nvSpPr>
            <p:spPr bwMode="auto">
              <a:xfrm>
                <a:off x="4458" y="2590"/>
                <a:ext cx="0" cy="103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" name="Line 135"/>
              <p:cNvSpPr>
                <a:spLocks noChangeShapeType="1"/>
              </p:cNvSpPr>
              <p:nvPr/>
            </p:nvSpPr>
            <p:spPr bwMode="auto">
              <a:xfrm rot="4020000">
                <a:off x="4458" y="2552"/>
                <a:ext cx="0" cy="1149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" name="Line 136"/>
              <p:cNvSpPr>
                <a:spLocks noChangeShapeType="1"/>
              </p:cNvSpPr>
              <p:nvPr/>
            </p:nvSpPr>
            <p:spPr bwMode="auto">
              <a:xfrm rot="18420000" flipH="1">
                <a:off x="4459" y="2752"/>
                <a:ext cx="0" cy="748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Text Box 134"/>
              <p:cNvSpPr txBox="1">
                <a:spLocks noChangeArrowheads="1"/>
              </p:cNvSpPr>
              <p:nvPr/>
            </p:nvSpPr>
            <p:spPr bwMode="auto">
              <a:xfrm>
                <a:off x="4411" y="3061"/>
                <a:ext cx="117" cy="136"/>
              </a:xfrm>
              <a:prstGeom prst="rect">
                <a:avLst/>
              </a:prstGeom>
              <a:solidFill>
                <a:srgbClr val="0066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18000" tIns="10800" rIns="18000" bIns="0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cs-CZ">
                    <a:solidFill>
                      <a:srgbClr val="FFCC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</a:rPr>
                  <a:t>P</a:t>
                </a:r>
              </a:p>
            </p:txBody>
          </p:sp>
          <p:sp>
            <p:nvSpPr>
              <p:cNvPr id="15" name="Line 137"/>
              <p:cNvSpPr>
                <a:spLocks noChangeShapeType="1"/>
              </p:cNvSpPr>
              <p:nvPr/>
            </p:nvSpPr>
            <p:spPr bwMode="auto">
              <a:xfrm rot="5400000">
                <a:off x="4573" y="2487"/>
                <a:ext cx="0" cy="83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" name="Line 138"/>
              <p:cNvSpPr>
                <a:spLocks noChangeShapeType="1"/>
              </p:cNvSpPr>
              <p:nvPr/>
            </p:nvSpPr>
            <p:spPr bwMode="auto">
              <a:xfrm rot="5400000">
                <a:off x="4341" y="2936"/>
                <a:ext cx="0" cy="83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Line 139"/>
              <p:cNvSpPr>
                <a:spLocks noChangeShapeType="1"/>
              </p:cNvSpPr>
              <p:nvPr/>
            </p:nvSpPr>
            <p:spPr bwMode="auto">
              <a:xfrm rot="13020000" flipH="1">
                <a:off x="4719" y="2822"/>
                <a:ext cx="0" cy="884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" name="Line 140"/>
              <p:cNvSpPr>
                <a:spLocks noChangeShapeType="1"/>
              </p:cNvSpPr>
              <p:nvPr/>
            </p:nvSpPr>
            <p:spPr bwMode="auto">
              <a:xfrm rot="13680000" flipH="1">
                <a:off x="4605" y="3284"/>
                <a:ext cx="0" cy="401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" name="Line 141"/>
              <p:cNvSpPr>
                <a:spLocks noChangeShapeType="1"/>
              </p:cNvSpPr>
              <p:nvPr/>
            </p:nvSpPr>
            <p:spPr bwMode="auto">
              <a:xfrm rot="12900000" flipH="1">
                <a:off x="4191" y="2506"/>
                <a:ext cx="0" cy="929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" name="Line 142"/>
              <p:cNvSpPr>
                <a:spLocks noChangeShapeType="1"/>
              </p:cNvSpPr>
              <p:nvPr/>
            </p:nvSpPr>
            <p:spPr bwMode="auto">
              <a:xfrm rot="13380000" flipH="1">
                <a:off x="4310" y="2536"/>
                <a:ext cx="0" cy="419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" name="Line 143"/>
              <p:cNvSpPr>
                <a:spLocks noChangeShapeType="1"/>
              </p:cNvSpPr>
              <p:nvPr/>
            </p:nvSpPr>
            <p:spPr bwMode="auto">
              <a:xfrm rot="7200000">
                <a:off x="4722" y="2441"/>
                <a:ext cx="0" cy="612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" name="Line 144"/>
              <p:cNvSpPr>
                <a:spLocks noChangeShapeType="1"/>
              </p:cNvSpPr>
              <p:nvPr/>
            </p:nvSpPr>
            <p:spPr bwMode="auto">
              <a:xfrm rot="9540000">
                <a:off x="4607" y="2575"/>
                <a:ext cx="0" cy="79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" name="Line 145"/>
              <p:cNvSpPr>
                <a:spLocks noChangeShapeType="1"/>
              </p:cNvSpPr>
              <p:nvPr/>
            </p:nvSpPr>
            <p:spPr bwMode="auto">
              <a:xfrm rot="7020000">
                <a:off x="4190" y="3192"/>
                <a:ext cx="0" cy="589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" name="Line 146"/>
              <p:cNvSpPr>
                <a:spLocks noChangeShapeType="1"/>
              </p:cNvSpPr>
              <p:nvPr/>
            </p:nvSpPr>
            <p:spPr bwMode="auto">
              <a:xfrm rot="9480000">
                <a:off x="4309" y="2881"/>
                <a:ext cx="0" cy="771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" name="Line 147"/>
              <p:cNvSpPr>
                <a:spLocks noChangeShapeType="1"/>
              </p:cNvSpPr>
              <p:nvPr/>
            </p:nvSpPr>
            <p:spPr bwMode="auto">
              <a:xfrm rot="12480000" flipH="1">
                <a:off x="4043" y="2881"/>
                <a:ext cx="0" cy="499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" name="Line 148"/>
              <p:cNvSpPr>
                <a:spLocks noChangeShapeType="1"/>
              </p:cNvSpPr>
              <p:nvPr/>
            </p:nvSpPr>
            <p:spPr bwMode="auto">
              <a:xfrm rot="12480000" flipH="1">
                <a:off x="4874" y="2877"/>
                <a:ext cx="0" cy="499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" name="Text Box 149"/>
              <p:cNvSpPr txBox="1">
                <a:spLocks noChangeArrowheads="1"/>
              </p:cNvSpPr>
              <p:nvPr/>
            </p:nvSpPr>
            <p:spPr bwMode="auto">
              <a:xfrm>
                <a:off x="4372" y="3633"/>
                <a:ext cx="171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8000" tIns="10800" rIns="18000" bIns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cs-CZ" sz="1700">
                    <a:solidFill>
                      <a:srgbClr val="FFFF99"/>
                    </a:solidFill>
                  </a:rPr>
                  <a:t>Cl</a:t>
                </a:r>
              </a:p>
            </p:txBody>
          </p:sp>
          <p:sp>
            <p:nvSpPr>
              <p:cNvPr id="28" name="Text Box 150"/>
              <p:cNvSpPr txBox="1">
                <a:spLocks noChangeArrowheads="1"/>
              </p:cNvSpPr>
              <p:nvPr/>
            </p:nvSpPr>
            <p:spPr bwMode="auto">
              <a:xfrm>
                <a:off x="4742" y="3323"/>
                <a:ext cx="171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8000" tIns="10800" rIns="18000" bIns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cs-CZ" sz="1700">
                    <a:solidFill>
                      <a:srgbClr val="FFFF99"/>
                    </a:solidFill>
                  </a:rPr>
                  <a:t>Cl</a:t>
                </a:r>
              </a:p>
            </p:txBody>
          </p:sp>
          <p:sp>
            <p:nvSpPr>
              <p:cNvPr id="29" name="Text Box 151"/>
              <p:cNvSpPr txBox="1">
                <a:spLocks noChangeArrowheads="1"/>
              </p:cNvSpPr>
              <p:nvPr/>
            </p:nvSpPr>
            <p:spPr bwMode="auto">
              <a:xfrm>
                <a:off x="4372" y="2463"/>
                <a:ext cx="171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8000" tIns="10800" rIns="18000" bIns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cs-CZ" sz="1700">
                    <a:solidFill>
                      <a:srgbClr val="FFFF99"/>
                    </a:solidFill>
                  </a:rPr>
                  <a:t>Cl</a:t>
                </a:r>
              </a:p>
            </p:txBody>
          </p:sp>
          <p:sp>
            <p:nvSpPr>
              <p:cNvPr id="30" name="Text Box 152"/>
              <p:cNvSpPr txBox="1">
                <a:spLocks noChangeArrowheads="1"/>
              </p:cNvSpPr>
              <p:nvPr/>
            </p:nvSpPr>
            <p:spPr bwMode="auto">
              <a:xfrm>
                <a:off x="3987" y="2806"/>
                <a:ext cx="171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8000" tIns="10800" rIns="18000" bIns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cs-CZ" sz="1700">
                    <a:solidFill>
                      <a:srgbClr val="FFFF99"/>
                    </a:solidFill>
                  </a:rPr>
                  <a:t>Cl</a:t>
                </a:r>
              </a:p>
            </p:txBody>
          </p:sp>
          <p:sp>
            <p:nvSpPr>
              <p:cNvPr id="31" name="Text Box 153"/>
              <p:cNvSpPr txBox="1">
                <a:spLocks noChangeArrowheads="1"/>
              </p:cNvSpPr>
              <p:nvPr/>
            </p:nvSpPr>
            <p:spPr bwMode="auto">
              <a:xfrm>
                <a:off x="3764" y="3310"/>
                <a:ext cx="171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8000" tIns="10800" rIns="18000" bIns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cs-CZ" sz="1700">
                    <a:solidFill>
                      <a:srgbClr val="FFFF99"/>
                    </a:solidFill>
                  </a:rPr>
                  <a:t>Cl</a:t>
                </a:r>
              </a:p>
            </p:txBody>
          </p:sp>
          <p:sp>
            <p:nvSpPr>
              <p:cNvPr id="32" name="Text Box 154"/>
              <p:cNvSpPr txBox="1">
                <a:spLocks noChangeArrowheads="1"/>
              </p:cNvSpPr>
              <p:nvPr/>
            </p:nvSpPr>
            <p:spPr bwMode="auto">
              <a:xfrm>
                <a:off x="4985" y="2823"/>
                <a:ext cx="171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8000" tIns="10800" rIns="18000" bIns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cs-CZ" sz="1700">
                    <a:solidFill>
                      <a:srgbClr val="FFFF99"/>
                    </a:solidFill>
                  </a:rPr>
                  <a:t>Cl</a:t>
                </a:r>
              </a:p>
            </p:txBody>
          </p:sp>
          <p:sp>
            <p:nvSpPr>
              <p:cNvPr id="33" name="Line 165"/>
              <p:cNvSpPr>
                <a:spLocks noChangeShapeType="1"/>
              </p:cNvSpPr>
              <p:nvPr/>
            </p:nvSpPr>
            <p:spPr bwMode="auto">
              <a:xfrm rot="18420000" flipH="1">
                <a:off x="4604" y="3120"/>
                <a:ext cx="0" cy="227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87" name="Obdélník 86"/>
          <p:cNvSpPr/>
          <p:nvPr/>
        </p:nvSpPr>
        <p:spPr>
          <a:xfrm>
            <a:off x="4788024" y="3514729"/>
            <a:ext cx="4243547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Tx/>
              <a:buChar char="-"/>
              <a:defRPr/>
            </a:pPr>
            <a:r>
              <a:rPr lang="cs-CZ" sz="2000" dirty="0" smtClean="0">
                <a:latin typeface="+mn-lt"/>
                <a:sym typeface="Symbol" pitchFamily="18" charset="2"/>
              </a:rPr>
              <a:t>molekuly v plynné fázi</a:t>
            </a:r>
          </a:p>
          <a:p>
            <a:pPr marL="342900" indent="-342900">
              <a:lnSpc>
                <a:spcPct val="110000"/>
              </a:lnSpc>
              <a:buFontTx/>
              <a:buChar char="-"/>
              <a:defRPr/>
            </a:pPr>
            <a:r>
              <a:rPr lang="cs-CZ" sz="2000" dirty="0" smtClean="0">
                <a:latin typeface="+mn-lt"/>
                <a:sym typeface="Symbol" pitchFamily="18" charset="2"/>
              </a:rPr>
              <a:t>v kondenzovaných fázích a roztocích dle prostředí:</a:t>
            </a:r>
          </a:p>
          <a:p>
            <a:pPr>
              <a:lnSpc>
                <a:spcPct val="110000"/>
              </a:lnSpc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sym typeface="Symbol" pitchFamily="18" charset="2"/>
              </a:rPr>
              <a:t>     P</a:t>
            </a: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Cl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5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>
                <a:latin typeface="+mn-lt"/>
              </a:rPr>
              <a:t>= </a:t>
            </a:r>
            <a:r>
              <a:rPr lang="en-US" sz="2400" b="1" dirty="0">
                <a:latin typeface="+mn-lt"/>
              </a:rPr>
              <a:t>[</a:t>
            </a:r>
            <a:r>
              <a:rPr lang="cs-CZ" sz="2400" b="1" dirty="0">
                <a:latin typeface="+mn-lt"/>
                <a:sym typeface="Symbol" pitchFamily="18" charset="2"/>
              </a:rPr>
              <a:t>P</a:t>
            </a:r>
            <a:r>
              <a:rPr lang="cs-CZ" sz="2400" b="1" dirty="0">
                <a:latin typeface="+mn-lt"/>
              </a:rPr>
              <a:t>Cl</a:t>
            </a:r>
            <a:r>
              <a:rPr lang="cs-CZ" sz="2400" b="1" baseline="-25000" dirty="0">
                <a:latin typeface="+mn-lt"/>
              </a:rPr>
              <a:t>4</a:t>
            </a:r>
            <a:r>
              <a:rPr lang="en-US" sz="2400" b="1" dirty="0">
                <a:latin typeface="+mn-lt"/>
              </a:rPr>
              <a:t>]</a:t>
            </a:r>
            <a:r>
              <a:rPr lang="en-US" sz="2400" b="1" baseline="30000" dirty="0">
                <a:latin typeface="+mn-lt"/>
              </a:rPr>
              <a:t>+</a:t>
            </a:r>
            <a:r>
              <a:rPr lang="en-US" sz="2400" b="1" dirty="0">
                <a:latin typeface="+mn-lt"/>
              </a:rPr>
              <a:t> [</a:t>
            </a:r>
            <a:r>
              <a:rPr lang="cs-CZ" sz="2400" b="1" dirty="0">
                <a:latin typeface="+mn-lt"/>
                <a:sym typeface="Symbol" pitchFamily="18" charset="2"/>
              </a:rPr>
              <a:t>P</a:t>
            </a:r>
            <a:r>
              <a:rPr lang="cs-CZ" sz="2400" b="1" dirty="0">
                <a:latin typeface="+mn-lt"/>
              </a:rPr>
              <a:t>Cl</a:t>
            </a:r>
            <a:r>
              <a:rPr lang="cs-CZ" sz="2400" b="1" baseline="-25000" dirty="0">
                <a:latin typeface="+mn-lt"/>
              </a:rPr>
              <a:t>6</a:t>
            </a:r>
            <a:r>
              <a:rPr lang="en-US" sz="2400" b="1" dirty="0">
                <a:latin typeface="+mn-lt"/>
              </a:rPr>
              <a:t>]</a:t>
            </a:r>
            <a:r>
              <a:rPr lang="en-US" sz="2400" b="1" baseline="38000" dirty="0">
                <a:latin typeface="+mn-lt"/>
              </a:rPr>
              <a:t>–</a:t>
            </a:r>
            <a:endParaRPr lang="cs-CZ" sz="2400" b="1" baseline="30000" dirty="0">
              <a:latin typeface="+mn-lt"/>
            </a:endParaRPr>
          </a:p>
          <a:p>
            <a:pPr>
              <a:lnSpc>
                <a:spcPct val="110000"/>
              </a:lnSpc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sym typeface="Symbol" pitchFamily="18" charset="2"/>
              </a:rPr>
              <a:t>     </a:t>
            </a:r>
            <a:r>
              <a:rPr lang="cs-CZ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cs-CZ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  <a:r>
              <a:rPr lang="cs-CZ" sz="20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cs-CZ" sz="2000" b="1" dirty="0" smtClean="0"/>
              <a:t> </a:t>
            </a:r>
            <a:r>
              <a:rPr lang="cs-CZ" sz="2000" b="1" dirty="0"/>
              <a:t>= </a:t>
            </a:r>
            <a:r>
              <a:rPr lang="en-US" sz="2000" b="1" dirty="0"/>
              <a:t>[</a:t>
            </a:r>
            <a:r>
              <a:rPr lang="cs-CZ" sz="2000" b="1" dirty="0">
                <a:sym typeface="Symbol" pitchFamily="18" charset="2"/>
              </a:rPr>
              <a:t>P</a:t>
            </a:r>
            <a:r>
              <a:rPr lang="cs-CZ" sz="2000" b="1" dirty="0"/>
              <a:t>Cl</a:t>
            </a:r>
            <a:r>
              <a:rPr lang="cs-CZ" sz="2000" b="1" baseline="-25000" dirty="0"/>
              <a:t>4</a:t>
            </a:r>
            <a:r>
              <a:rPr lang="en-US" sz="2000" b="1" dirty="0"/>
              <a:t>]</a:t>
            </a:r>
            <a:r>
              <a:rPr lang="en-US" sz="2000" b="1" baseline="30000" dirty="0"/>
              <a:t>+</a:t>
            </a:r>
            <a:r>
              <a:rPr lang="en-US" sz="2000" b="1" dirty="0"/>
              <a:t> </a:t>
            </a:r>
            <a:r>
              <a:rPr lang="cs-CZ" sz="2000" b="1" dirty="0" smtClean="0"/>
              <a:t>Cl</a:t>
            </a:r>
            <a:r>
              <a:rPr lang="en-US" sz="2000" b="1" baseline="38000" dirty="0" smtClean="0"/>
              <a:t>–</a:t>
            </a:r>
            <a:endParaRPr lang="cs-CZ" sz="2000" b="1" baseline="38000" dirty="0" smtClean="0"/>
          </a:p>
          <a:p>
            <a:pPr>
              <a:lnSpc>
                <a:spcPct val="110000"/>
              </a:lnSpc>
              <a:defRPr/>
            </a:pPr>
            <a:r>
              <a:rPr lang="cs-CZ" sz="2000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cs-CZ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P</a:t>
            </a:r>
            <a:r>
              <a:rPr lang="cs-CZ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  <a:r>
              <a:rPr lang="cs-CZ" sz="20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cs-CZ" sz="2000" b="1" dirty="0" smtClean="0"/>
              <a:t> </a:t>
            </a:r>
            <a:r>
              <a:rPr lang="cs-CZ" sz="2000" b="1" dirty="0"/>
              <a:t>= </a:t>
            </a:r>
            <a:r>
              <a:rPr lang="cs-CZ" sz="2000" b="1" dirty="0" smtClean="0">
                <a:sym typeface="Symbol" pitchFamily="18" charset="2"/>
              </a:rPr>
              <a:t>P</a:t>
            </a:r>
            <a:r>
              <a:rPr lang="cs-CZ" sz="2000" b="1" dirty="0" smtClean="0"/>
              <a:t>Cl</a:t>
            </a:r>
            <a:r>
              <a:rPr lang="cs-CZ" sz="2000" b="1" baseline="-25000" dirty="0" smtClean="0"/>
              <a:t>5 </a:t>
            </a:r>
            <a:r>
              <a:rPr lang="cs-CZ" sz="1600" dirty="0" smtClean="0"/>
              <a:t>(nepolární prostředí)</a:t>
            </a:r>
            <a:endParaRPr lang="cs-CZ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sym typeface="Symbol" pitchFamily="18" charset="2"/>
            </a:endParaRPr>
          </a:p>
          <a:p>
            <a:pPr>
              <a:lnSpc>
                <a:spcPct val="110000"/>
              </a:lnSpc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sym typeface="Symbol" pitchFamily="18" charset="2"/>
              </a:rPr>
              <a:t>     P</a:t>
            </a: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Br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5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>
                <a:latin typeface="+mn-lt"/>
              </a:rPr>
              <a:t>= </a:t>
            </a:r>
            <a:r>
              <a:rPr lang="en-US" sz="2400" b="1" dirty="0">
                <a:latin typeface="+mn-lt"/>
              </a:rPr>
              <a:t>[</a:t>
            </a:r>
            <a:r>
              <a:rPr lang="cs-CZ" sz="2400" b="1" dirty="0">
                <a:latin typeface="+mn-lt"/>
                <a:sym typeface="Symbol" pitchFamily="18" charset="2"/>
              </a:rPr>
              <a:t>PBr</a:t>
            </a:r>
            <a:r>
              <a:rPr lang="cs-CZ" sz="2400" b="1" baseline="-25000" dirty="0">
                <a:latin typeface="+mn-lt"/>
              </a:rPr>
              <a:t>4</a:t>
            </a:r>
            <a:r>
              <a:rPr lang="en-US" sz="2400" b="1" dirty="0">
                <a:latin typeface="+mn-lt"/>
              </a:rPr>
              <a:t>]</a:t>
            </a:r>
            <a:r>
              <a:rPr lang="en-US" sz="2400" b="1" baseline="30000" dirty="0">
                <a:latin typeface="+mn-lt"/>
              </a:rPr>
              <a:t>+</a:t>
            </a:r>
            <a:r>
              <a:rPr lang="en-US" sz="2400" b="1" dirty="0">
                <a:latin typeface="+mn-lt"/>
              </a:rPr>
              <a:t> Br</a:t>
            </a:r>
            <a:r>
              <a:rPr lang="cs-CZ" sz="1000" b="1" baseline="30000" dirty="0">
                <a:latin typeface="+mn-lt"/>
              </a:rPr>
              <a:t> </a:t>
            </a:r>
            <a:r>
              <a:rPr lang="en-US" sz="2400" b="1" baseline="38000" dirty="0">
                <a:latin typeface="+mn-lt"/>
              </a:rPr>
              <a:t>–</a:t>
            </a:r>
            <a:endParaRPr lang="cs-CZ" sz="2400" b="1" baseline="38000" dirty="0">
              <a:latin typeface="+mn-lt"/>
            </a:endParaRPr>
          </a:p>
        </p:txBody>
      </p:sp>
      <p:sp>
        <p:nvSpPr>
          <p:cNvPr id="37888" name="TextovéPole 37887"/>
          <p:cNvSpPr txBox="1"/>
          <p:nvPr/>
        </p:nvSpPr>
        <p:spPr>
          <a:xfrm>
            <a:off x="214313" y="6143266"/>
            <a:ext cx="8817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prstClr val="black"/>
                </a:solidFill>
                <a:latin typeface="Calibri"/>
              </a:rPr>
              <a:t>POF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a POI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se vyrábí halogenací POCl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- dýmavá kapalina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délník 1"/>
          <p:cNvSpPr>
            <a:spLocks noChangeArrowheads="1"/>
          </p:cNvSpPr>
          <p:nvPr/>
        </p:nvSpPr>
        <p:spPr bwMode="auto">
          <a:xfrm>
            <a:off x="272018" y="3645024"/>
            <a:ext cx="87153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/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10</a:t>
            </a:r>
          </a:p>
          <a:p>
            <a:pPr marL="271463" indent="-271463"/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vzniká hořením P na vzduchu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s vodou prudce reaguje (vynikající sušidlo)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odnímá vodu i H</a:t>
            </a:r>
            <a:r>
              <a:rPr lang="cs-CZ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SO</a:t>
            </a:r>
            <a:r>
              <a:rPr lang="cs-CZ" sz="2400" baseline="-25000" dirty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 a HNO</a:t>
            </a:r>
            <a:r>
              <a:rPr lang="cs-CZ" sz="2400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" name="Obdélník 2"/>
          <p:cNvSpPr/>
          <p:nvPr/>
        </p:nvSpPr>
        <p:spPr>
          <a:xfrm>
            <a:off x="1832736" y="2494390"/>
            <a:ext cx="4572000" cy="849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P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3 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P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6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P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6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</a:t>
            </a:r>
            <a:r>
              <a:rPr lang="cs-CZ" sz="2400" b="1" dirty="0">
                <a:latin typeface="+mn-lt"/>
                <a:cs typeface="Times New Roman" pitchFamily="18" charset="0"/>
              </a:rPr>
              <a:t>4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PO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endParaRPr lang="cs-CZ" sz="2400" b="1" dirty="0">
              <a:latin typeface="+mn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5805264"/>
            <a:ext cx="4572000" cy="849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   </a:t>
            </a:r>
            <a:r>
              <a:rPr lang="en-GB" sz="2400" b="1" dirty="0">
                <a:latin typeface="+mn-lt"/>
                <a:cs typeface="Times New Roman" pitchFamily="18" charset="0"/>
              </a:rPr>
              <a:t>P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</a:rPr>
              <a:t>5</a:t>
            </a:r>
            <a:r>
              <a:rPr lang="en-GB" sz="2400" b="1" dirty="0">
                <a:latin typeface="+mn-lt"/>
                <a:cs typeface="Times New Roman" pitchFamily="18" charset="0"/>
              </a:rPr>
              <a:t> 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P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cs-CZ" sz="2400" b="1" baseline="-30000" dirty="0">
                <a:latin typeface="+mn-lt"/>
                <a:cs typeface="Times New Roman" pitchFamily="18" charset="0"/>
              </a:rPr>
              <a:t>10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P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cs-CZ" sz="2400" b="1" baseline="-30000" dirty="0">
                <a:latin typeface="+mn-lt"/>
                <a:cs typeface="Times New Roman" pitchFamily="18" charset="0"/>
              </a:rPr>
              <a:t>10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PO</a:t>
            </a:r>
            <a:r>
              <a:rPr lang="cs-CZ" sz="2400" b="1" baseline="-30000" dirty="0">
                <a:latin typeface="+mn-lt"/>
                <a:cs typeface="Times New Roman" pitchFamily="18" charset="0"/>
              </a:rPr>
              <a:t>4</a:t>
            </a:r>
            <a:endParaRPr lang="cs-CZ" sz="2400" b="1" dirty="0">
              <a:latin typeface="+mn-lt"/>
            </a:endParaRPr>
          </a:p>
        </p:txBody>
      </p:sp>
      <p:pic>
        <p:nvPicPr>
          <p:cNvPr id="38917" name="Obrázek 4" descr="P4O1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9676" y="3789040"/>
            <a:ext cx="2977717" cy="294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215403" y="260648"/>
            <a:ext cx="76123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Oxidy 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– struktura odvozena od tetraedru P</a:t>
            </a:r>
            <a:r>
              <a:rPr lang="cs-CZ" sz="2000" baseline="-25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cs-CZ" sz="2000" baseline="-250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P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O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6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nízkotající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(24 °C) pevná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látka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anhydrid kyseliny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fosforité</a:t>
            </a:r>
          </a:p>
          <a:p>
            <a:endParaRPr lang="cs-CZ" dirty="0"/>
          </a:p>
        </p:txBody>
      </p:sp>
      <p:pic>
        <p:nvPicPr>
          <p:cNvPr id="7" name="Obrázek 3" descr="P4O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8113" y="908720"/>
            <a:ext cx="2319280" cy="240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142875"/>
            <a:ext cx="87153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Sulfidy</a:t>
            </a:r>
            <a:endParaRPr lang="cs-CZ" sz="2400" b="1" baseline="-25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přímou reakcí z prvků, nejstabilnější je P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S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pic>
        <p:nvPicPr>
          <p:cNvPr id="39939" name="Obrázek 2" descr="P4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1369" y="1268760"/>
            <a:ext cx="2538319" cy="294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Obrázek 4" descr="Psulfid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357313"/>
            <a:ext cx="494506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142875"/>
            <a:ext cx="871537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Oxokyseliny</a:t>
            </a: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soli</a:t>
            </a:r>
          </a:p>
          <a:p>
            <a:pPr marL="271463" indent="-271463"/>
            <a:endParaRPr lang="cs-CZ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ono- i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polykyseliny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- struktury lineární i cyklické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Strukturní principy:</a:t>
            </a:r>
          </a:p>
          <a:p>
            <a:endParaRPr lang="cs-CZ" sz="24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Všechny atomy fosforu mají koordinační číslo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Obsahují nejméně jednu jednotku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P=O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Všechny atomy fosforu mají alespoň jednu skupinu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P-OH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ionizovatelné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vodíky)</a:t>
            </a:r>
            <a:endParaRPr lang="cs-CZ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Mohou obsahovat skupinu P-H (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neionizovatelné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vodíky)</a:t>
            </a:r>
            <a:endParaRPr lang="cs-CZ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Řetězení se děje můstky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P-O-P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, případně P-P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142875"/>
            <a:ext cx="89296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Kyseliny, soli</a:t>
            </a:r>
          </a:p>
          <a:p>
            <a:pPr marL="271463" indent="-271463"/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/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PO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, H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[PH</a:t>
            </a:r>
            <a:r>
              <a:rPr lang="en-US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en-US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] – </a:t>
            </a:r>
            <a:r>
              <a:rPr lang="cs-CZ" sz="2400" b="1" dirty="0" err="1">
                <a:solidFill>
                  <a:srgbClr val="000000"/>
                </a:solidFill>
                <a:latin typeface="Calibri" pitchFamily="34" charset="0"/>
              </a:rPr>
              <a:t>kys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fosforná </a:t>
            </a:r>
            <a:r>
              <a:rPr lang="cs-CZ" sz="22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200" b="1" dirty="0" err="1" smtClean="0">
                <a:solidFill>
                  <a:srgbClr val="000000"/>
                </a:solidFill>
                <a:latin typeface="Calibri" pitchFamily="34" charset="0"/>
              </a:rPr>
              <a:t>dih</a:t>
            </a:r>
            <a:r>
              <a:rPr lang="cs-CZ" sz="2200" b="1" dirty="0">
                <a:solidFill>
                  <a:srgbClr val="000000"/>
                </a:solidFill>
                <a:latin typeface="Calibri" pitchFamily="34" charset="0"/>
              </a:rPr>
              <a:t>y</a:t>
            </a:r>
            <a:r>
              <a:rPr lang="en-US" sz="2200" b="1" dirty="0" err="1">
                <a:solidFill>
                  <a:srgbClr val="000000"/>
                </a:solidFill>
                <a:latin typeface="Calibri" pitchFamily="34" charset="0"/>
              </a:rPr>
              <a:t>dr</a:t>
            </a:r>
            <a:r>
              <a:rPr lang="cs-CZ" sz="2200" b="1" dirty="0" err="1" smtClean="0">
                <a:solidFill>
                  <a:srgbClr val="000000"/>
                </a:solidFill>
                <a:latin typeface="Calibri" pitchFamily="34" charset="0"/>
              </a:rPr>
              <a:t>ido-dioxofosforečná</a:t>
            </a:r>
            <a:r>
              <a:rPr lang="cs-CZ" sz="2200" b="1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cs-CZ" sz="2200" b="1" dirty="0" err="1" smtClean="0">
                <a:solidFill>
                  <a:srgbClr val="000000"/>
                </a:solidFill>
                <a:latin typeface="Calibri" pitchFamily="34" charset="0"/>
              </a:rPr>
              <a:t>fosfinová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cs-CZ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/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silná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pK</a:t>
            </a:r>
            <a:r>
              <a:rPr lang="cs-CZ" sz="2400" baseline="-25000" dirty="0" err="1" smtClean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= 1,1) ,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jednosytná kyselina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soli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jsou dobře rozpustné, jsou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silná </a:t>
            </a:r>
            <a:r>
              <a:rPr lang="cs-CZ" sz="2400" b="1" dirty="0" err="1">
                <a:solidFill>
                  <a:srgbClr val="000000"/>
                </a:solidFill>
                <a:latin typeface="Calibri" pitchFamily="34" charset="0"/>
              </a:rPr>
              <a:t>redukovadla</a:t>
            </a:r>
            <a:endParaRPr lang="cs-CZ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Na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[PH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]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.H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O se průmyslově využívá (bezproudé niklování)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farmaceutický průmysl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konverze </a:t>
            </a: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ArN</a:t>
            </a:r>
            <a:r>
              <a:rPr lang="cs-CZ" sz="2400" baseline="-25000" dirty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cs-CZ" sz="2400" baseline="30000" dirty="0">
                <a:solidFill>
                  <a:prstClr val="black"/>
                </a:solidFill>
                <a:latin typeface="Calibri" pitchFamily="34" charset="0"/>
              </a:rPr>
              <a:t>+</a:t>
            </a: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 to Ar-H</a:t>
            </a:r>
            <a:r>
              <a:rPr lang="cs-CZ" dirty="0">
                <a:solidFill>
                  <a:prstClr val="black"/>
                </a:solidFill>
              </a:rPr>
              <a:t> </a:t>
            </a: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průmyslová výroba:</a:t>
            </a:r>
          </a:p>
        </p:txBody>
      </p:sp>
      <p:sp>
        <p:nvSpPr>
          <p:cNvPr id="40963" name="Obdélník 2"/>
          <p:cNvSpPr>
            <a:spLocks noChangeArrowheads="1"/>
          </p:cNvSpPr>
          <p:nvPr/>
        </p:nvSpPr>
        <p:spPr bwMode="auto">
          <a:xfrm>
            <a:off x="1187450" y="1628775"/>
            <a:ext cx="5313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</a:t>
            </a:r>
            <a:r>
              <a:rPr lang="cs-CZ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</a:t>
            </a:r>
            <a:r>
              <a:rPr lang="cs-CZ" sz="2400" b="1" baseline="-30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cs-CZ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+</a:t>
            </a:r>
            <a:r>
              <a:rPr lang="cs-CZ" sz="24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en-GB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cs-CZ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I</a:t>
            </a:r>
            <a:r>
              <a:rPr lang="en-GB" sz="2400" b="1" baseline="-30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en-GB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cs-CZ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+ 2 H</a:t>
            </a:r>
            <a:r>
              <a:rPr lang="cs-CZ" sz="2400" b="1" baseline="-25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cs-CZ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O</a:t>
            </a:r>
            <a:r>
              <a:rPr lang="en-GB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cs-CZ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cs-CZ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</a:t>
            </a:r>
            <a:r>
              <a:rPr lang="cs-CZ" sz="2400" b="1" baseline="-30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cs-CZ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</a:t>
            </a:r>
            <a:r>
              <a:rPr lang="en-GB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O</a:t>
            </a:r>
            <a:r>
              <a:rPr lang="cs-CZ" sz="2400" b="1" baseline="-30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cs-CZ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+ 4I</a:t>
            </a:r>
            <a:r>
              <a:rPr lang="cs-CZ" sz="2400" b="1" baseline="30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</a:t>
            </a:r>
            <a:r>
              <a:rPr lang="cs-CZ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+ 4H</a:t>
            </a:r>
            <a:r>
              <a:rPr lang="cs-CZ" sz="2400" b="1" baseline="30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+</a:t>
            </a:r>
            <a:r>
              <a:rPr lang="cs-CZ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40964" name="Obrázek 4" descr="H3P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933056"/>
            <a:ext cx="2607113" cy="233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-14798" y="4452077"/>
            <a:ext cx="58578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endParaRPr lang="cs-CZ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lvl="1" eaLnBrk="0" hangingPunct="0"/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P</a:t>
            </a:r>
            <a:r>
              <a:rPr lang="cs-CZ" sz="2400" b="1" baseline="-30000" dirty="0">
                <a:solidFill>
                  <a:prstClr val="black"/>
                </a:solidFill>
                <a:latin typeface="Calibri" pitchFamily="34" charset="0"/>
              </a:rPr>
              <a:t>4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 + 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3 OH</a:t>
            </a:r>
            <a:r>
              <a:rPr lang="cs-CZ" sz="2400" b="1" baseline="30000" dirty="0">
                <a:solidFill>
                  <a:prstClr val="black"/>
                </a:solidFill>
                <a:latin typeface="Calibri" pitchFamily="34" charset="0"/>
              </a:rPr>
              <a:t>−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 + 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3 H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O 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3 H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PO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cs-CZ" sz="2400" b="1" baseline="30000" dirty="0">
                <a:solidFill>
                  <a:prstClr val="black"/>
                </a:solidFill>
                <a:latin typeface="Calibri" pitchFamily="34" charset="0"/>
              </a:rPr>
              <a:t>−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 + PH</a:t>
            </a:r>
            <a:r>
              <a:rPr lang="cs-CZ" sz="2400" b="1" baseline="-30000" dirty="0">
                <a:solidFill>
                  <a:prstClr val="black"/>
                </a:solidFill>
                <a:latin typeface="Calibri" pitchFamily="34" charset="0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  <a:p>
            <a:pPr lvl="1" eaLnBrk="0" hangingPunct="0"/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          H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PO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cs-CZ" sz="2400" b="1" baseline="30000" dirty="0">
                <a:solidFill>
                  <a:prstClr val="black"/>
                </a:solidFill>
                <a:latin typeface="Calibri" pitchFamily="34" charset="0"/>
              </a:rPr>
              <a:t>−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 + H</a:t>
            </a:r>
            <a:r>
              <a:rPr lang="cs-CZ" sz="2400" b="1" baseline="30000" dirty="0">
                <a:solidFill>
                  <a:prstClr val="black"/>
                </a:solidFill>
                <a:latin typeface="Calibri" pitchFamily="34" charset="0"/>
              </a:rPr>
              <a:t>+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 H</a:t>
            </a:r>
            <a:r>
              <a:rPr lang="cs-CZ" sz="2400" b="1" baseline="-30000" dirty="0">
                <a:solidFill>
                  <a:prstClr val="black"/>
                </a:solidFill>
                <a:latin typeface="Calibri" pitchFamily="34" charset="0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PO</a:t>
            </a:r>
            <a:r>
              <a:rPr lang="cs-CZ" sz="2400" b="1" baseline="-30000" dirty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  <a:p>
            <a:pPr eaLnBrk="0" hangingPunct="0"/>
            <a:endParaRPr lang="cs-CZ" sz="24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9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928938" y="214313"/>
            <a:ext cx="291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Obecné informace</a:t>
            </a:r>
          </a:p>
        </p:txBody>
      </p:sp>
      <p:sp>
        <p:nvSpPr>
          <p:cNvPr id="16387" name="TextovéPole 2"/>
          <p:cNvSpPr txBox="1">
            <a:spLocks noChangeArrowheads="1"/>
          </p:cNvSpPr>
          <p:nvPr/>
        </p:nvSpPr>
        <p:spPr bwMode="auto">
          <a:xfrm>
            <a:off x="357188" y="857250"/>
            <a:ext cx="8643937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buFont typeface="Arial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9</a:t>
            </a:r>
            <a:r>
              <a:rPr lang="en-US" sz="2400" dirty="0">
                <a:latin typeface="Calibri" pitchFamily="34" charset="0"/>
              </a:rPr>
              <a:t>9</a:t>
            </a:r>
            <a:r>
              <a:rPr lang="cs-CZ" sz="2400" dirty="0">
                <a:latin typeface="Calibri" pitchFamily="34" charset="0"/>
              </a:rPr>
              <a:t>,</a:t>
            </a:r>
            <a:r>
              <a:rPr lang="en-US" sz="2400" dirty="0">
                <a:latin typeface="Calibri" pitchFamily="34" charset="0"/>
              </a:rPr>
              <a:t>6</a:t>
            </a:r>
            <a:r>
              <a:rPr lang="cs-CZ" sz="2400" dirty="0">
                <a:latin typeface="Calibri" pitchFamily="34" charset="0"/>
              </a:rPr>
              <a:t> % </a:t>
            </a:r>
            <a:r>
              <a:rPr lang="cs-CZ" sz="2400" baseline="30000" dirty="0">
                <a:latin typeface="Calibri" pitchFamily="34" charset="0"/>
              </a:rPr>
              <a:t>1</a:t>
            </a:r>
            <a:r>
              <a:rPr lang="en-US" sz="2400" baseline="30000" dirty="0"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N</a:t>
            </a:r>
            <a:r>
              <a:rPr lang="cs-CZ" sz="2400" dirty="0">
                <a:latin typeface="Calibri" pitchFamily="34" charset="0"/>
              </a:rPr>
              <a:t> a </a:t>
            </a:r>
            <a:r>
              <a:rPr lang="en-US" sz="2400" dirty="0">
                <a:latin typeface="Calibri" pitchFamily="34" charset="0"/>
              </a:rPr>
              <a:t>0,4</a:t>
            </a:r>
            <a:r>
              <a:rPr lang="cs-CZ" sz="2400" dirty="0">
                <a:latin typeface="Calibri" pitchFamily="34" charset="0"/>
              </a:rPr>
              <a:t> % </a:t>
            </a:r>
            <a:r>
              <a:rPr lang="cs-CZ" sz="2400" baseline="30000" dirty="0">
                <a:latin typeface="Calibri" pitchFamily="34" charset="0"/>
              </a:rPr>
              <a:t>1</a:t>
            </a:r>
            <a:r>
              <a:rPr lang="en-US" sz="2400" baseline="30000" dirty="0"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N</a:t>
            </a:r>
            <a:r>
              <a:rPr lang="cs-CZ" sz="2400" dirty="0">
                <a:latin typeface="Calibri" pitchFamily="34" charset="0"/>
              </a:rPr>
              <a:t>; </a:t>
            </a:r>
            <a:r>
              <a:rPr lang="en-US" sz="2400" baseline="30000" dirty="0">
                <a:latin typeface="Calibri" pitchFamily="34" charset="0"/>
              </a:rPr>
              <a:t>31</a:t>
            </a:r>
            <a:r>
              <a:rPr lang="en-US" sz="2400" dirty="0">
                <a:latin typeface="Calibri" pitchFamily="34" charset="0"/>
              </a:rPr>
              <a:t>P</a:t>
            </a:r>
            <a:r>
              <a:rPr lang="cs-CZ" sz="24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100 %</a:t>
            </a:r>
            <a:r>
              <a:rPr lang="cs-CZ" sz="2400" dirty="0">
                <a:latin typeface="Calibri" pitchFamily="34" charset="0"/>
              </a:rPr>
              <a:t>, významné jsou i </a:t>
            </a:r>
            <a:r>
              <a:rPr lang="cs-CZ" sz="2400" baseline="30000" dirty="0">
                <a:latin typeface="Calibri" pitchFamily="34" charset="0"/>
              </a:rPr>
              <a:t>32</a:t>
            </a:r>
            <a:r>
              <a:rPr lang="cs-CZ" sz="2400" dirty="0">
                <a:latin typeface="Calibri" pitchFamily="34" charset="0"/>
              </a:rPr>
              <a:t>P a </a:t>
            </a:r>
            <a:r>
              <a:rPr lang="cs-CZ" sz="2400" baseline="30000" dirty="0">
                <a:latin typeface="Calibri" pitchFamily="34" charset="0"/>
              </a:rPr>
              <a:t>33</a:t>
            </a:r>
            <a:r>
              <a:rPr lang="cs-CZ" sz="2400" dirty="0">
                <a:latin typeface="Calibri" pitchFamily="34" charset="0"/>
              </a:rPr>
              <a:t>P</a:t>
            </a:r>
          </a:p>
          <a:p>
            <a:pPr marL="271463" indent="-271463">
              <a:buFont typeface="Arial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obsah </a:t>
            </a:r>
            <a:r>
              <a:rPr lang="en-US" sz="2400" dirty="0" smtClean="0">
                <a:latin typeface="Calibri" pitchFamily="34" charset="0"/>
              </a:rPr>
              <a:t>N</a:t>
            </a:r>
            <a:r>
              <a:rPr lang="cs-CZ" sz="2400" baseline="-25000" dirty="0" smtClean="0">
                <a:latin typeface="Calibri" pitchFamily="34" charset="0"/>
              </a:rPr>
              <a:t>2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>
                <a:latin typeface="Calibri" pitchFamily="34" charset="0"/>
              </a:rPr>
              <a:t>v ovzduší </a:t>
            </a:r>
            <a:r>
              <a:rPr lang="en-US" sz="2400" dirty="0">
                <a:latin typeface="Calibri" pitchFamily="34" charset="0"/>
              </a:rPr>
              <a:t>78 </a:t>
            </a:r>
            <a:r>
              <a:rPr lang="cs-CZ" sz="2400" dirty="0" smtClean="0">
                <a:latin typeface="Calibri" pitchFamily="34" charset="0"/>
              </a:rPr>
              <a:t>% - ve všech skupenstvích </a:t>
            </a:r>
            <a:r>
              <a:rPr lang="cs-CZ" sz="2400" b="1" dirty="0" smtClean="0">
                <a:latin typeface="Calibri" pitchFamily="34" charset="0"/>
              </a:rPr>
              <a:t>molekuly N</a:t>
            </a:r>
            <a:r>
              <a:rPr lang="cs-CZ" sz="2400" b="1" baseline="-25000" dirty="0" smtClean="0">
                <a:latin typeface="Calibri" pitchFamily="34" charset="0"/>
              </a:rPr>
              <a:t>2</a:t>
            </a:r>
            <a:endParaRPr lang="cs-CZ" sz="2400" b="1" dirty="0">
              <a:latin typeface="Calibri" pitchFamily="34" charset="0"/>
            </a:endParaRPr>
          </a:p>
          <a:p>
            <a:pPr>
              <a:lnSpc>
                <a:spcPct val="115000"/>
              </a:lnSpc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Přírodní zdroje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N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</a:t>
            </a:r>
            <a:r>
              <a:rPr lang="cs-CZ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atmosf</a:t>
            </a:r>
            <a:r>
              <a:rPr lang="cs-CZ" sz="2400" dirty="0">
                <a:latin typeface="+mn-lt"/>
              </a:rPr>
              <a:t>éra, </a:t>
            </a:r>
            <a:r>
              <a:rPr lang="cs-CZ" sz="2400" b="1" dirty="0">
                <a:latin typeface="+mn-lt"/>
              </a:rPr>
              <a:t>NaNO</a:t>
            </a:r>
            <a:r>
              <a:rPr lang="cs-CZ" sz="2400" b="1" baseline="-25000" dirty="0">
                <a:latin typeface="+mn-lt"/>
              </a:rPr>
              <a:t>3</a:t>
            </a:r>
            <a:r>
              <a:rPr lang="cs-CZ" sz="2400" dirty="0">
                <a:latin typeface="+mn-lt"/>
              </a:rPr>
              <a:t> – chilský ledek, </a:t>
            </a:r>
            <a:r>
              <a:rPr lang="cs-CZ" sz="2400" b="1" dirty="0">
                <a:latin typeface="+mn-lt"/>
              </a:rPr>
              <a:t>KNO</a:t>
            </a:r>
            <a:r>
              <a:rPr lang="cs-CZ" sz="2400" b="1" baseline="-25000" dirty="0">
                <a:latin typeface="+mn-lt"/>
              </a:rPr>
              <a:t>3</a:t>
            </a:r>
            <a:r>
              <a:rPr lang="cs-CZ" sz="2400" dirty="0">
                <a:latin typeface="+mn-lt"/>
              </a:rPr>
              <a:t> – ledek, </a:t>
            </a:r>
            <a:r>
              <a:rPr lang="cs-CZ" sz="2400" b="1" dirty="0">
                <a:latin typeface="+mn-lt"/>
                <a:cs typeface="Times New Roman" pitchFamily="18" charset="0"/>
              </a:rPr>
              <a:t>NH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4</a:t>
            </a:r>
            <a:r>
              <a:rPr lang="cs-CZ" sz="2400" b="1" dirty="0">
                <a:latin typeface="+mn-lt"/>
                <a:cs typeface="Times New Roman" pitchFamily="18" charset="0"/>
              </a:rPr>
              <a:t>N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, bílkoviny</a:t>
            </a:r>
            <a:endParaRPr lang="cs-CZ" sz="2400" b="1" baseline="-30000" dirty="0"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Přírodní zdroje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P:</a:t>
            </a:r>
            <a:r>
              <a:rPr lang="cs-CZ" sz="2400" dirty="0">
                <a:latin typeface="+mn-lt"/>
              </a:rPr>
              <a:t> </a:t>
            </a:r>
            <a:r>
              <a:rPr lang="cs-CZ" sz="2400" b="1" dirty="0" smtClean="0">
                <a:latin typeface="+mn-lt"/>
              </a:rPr>
              <a:t>apatity</a:t>
            </a:r>
            <a:r>
              <a:rPr lang="cs-CZ" sz="2400" dirty="0" smtClean="0">
                <a:latin typeface="+mn-lt"/>
              </a:rPr>
              <a:t> - </a:t>
            </a:r>
            <a:r>
              <a:rPr lang="en-US" sz="2400" dirty="0" smtClean="0">
                <a:latin typeface="+mn-lt"/>
              </a:rPr>
              <a:t>Ca</a:t>
            </a:r>
            <a:r>
              <a:rPr lang="cs-CZ" sz="2400" baseline="-25000" dirty="0" smtClean="0">
                <a:latin typeface="+mn-lt"/>
              </a:rPr>
              <a:t>5</a:t>
            </a:r>
            <a:r>
              <a:rPr lang="cs-CZ" sz="2400" dirty="0" smtClean="0">
                <a:latin typeface="+mn-lt"/>
              </a:rPr>
              <a:t>(OH)</a:t>
            </a:r>
            <a:r>
              <a:rPr lang="en-US" sz="2400" dirty="0" smtClean="0">
                <a:latin typeface="+mn-lt"/>
              </a:rPr>
              <a:t>(PO</a:t>
            </a:r>
            <a:r>
              <a:rPr lang="en-US" sz="2400" baseline="-25000" dirty="0" smtClean="0">
                <a:latin typeface="+mn-lt"/>
              </a:rPr>
              <a:t>4</a:t>
            </a:r>
            <a:r>
              <a:rPr lang="en-US" sz="2400" dirty="0" smtClean="0">
                <a:latin typeface="+mn-lt"/>
              </a:rPr>
              <a:t>)</a:t>
            </a:r>
            <a:r>
              <a:rPr lang="cs-CZ" sz="2400" baseline="-25000" dirty="0" smtClean="0">
                <a:latin typeface="+mn-lt"/>
              </a:rPr>
              <a:t>3</a:t>
            </a:r>
            <a:r>
              <a:rPr lang="cs-CZ" sz="2400" dirty="0" smtClean="0">
                <a:latin typeface="+mn-lt"/>
              </a:rPr>
              <a:t>, Ca</a:t>
            </a:r>
            <a:r>
              <a:rPr lang="cs-CZ" sz="2400" baseline="-25000" dirty="0" smtClean="0">
                <a:latin typeface="+mn-lt"/>
              </a:rPr>
              <a:t>5</a:t>
            </a:r>
            <a:r>
              <a:rPr lang="cs-CZ" sz="2400" dirty="0" smtClean="0">
                <a:latin typeface="+mn-lt"/>
              </a:rPr>
              <a:t>F(PO</a:t>
            </a:r>
            <a:r>
              <a:rPr lang="cs-CZ" sz="2400" baseline="-25000" dirty="0" smtClean="0">
                <a:latin typeface="+mn-lt"/>
              </a:rPr>
              <a:t>4</a:t>
            </a:r>
            <a:r>
              <a:rPr lang="cs-CZ" sz="2400" dirty="0" smtClean="0">
                <a:latin typeface="+mn-lt"/>
              </a:rPr>
              <a:t>)</a:t>
            </a:r>
            <a:r>
              <a:rPr lang="cs-CZ" sz="2400" baseline="-25000" dirty="0" smtClean="0">
                <a:latin typeface="+mn-lt"/>
              </a:rPr>
              <a:t>3</a:t>
            </a:r>
            <a:endParaRPr lang="cs-CZ" sz="2400" dirty="0">
              <a:latin typeface="+mn-lt"/>
            </a:endParaRPr>
          </a:p>
          <a:p>
            <a:pPr>
              <a:lnSpc>
                <a:spcPct val="115000"/>
              </a:lnSpc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Krystalové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modifikace P: </a:t>
            </a:r>
            <a:r>
              <a:rPr lang="cs-CZ" sz="2400" dirty="0">
                <a:latin typeface="+mn-lt"/>
              </a:rPr>
              <a:t>bílý, </a:t>
            </a:r>
            <a:r>
              <a:rPr lang="cs-CZ" sz="2400" dirty="0" smtClean="0">
                <a:latin typeface="+mn-lt"/>
              </a:rPr>
              <a:t>červený, fialový </a:t>
            </a:r>
            <a:r>
              <a:rPr lang="cs-CZ" sz="2400" dirty="0">
                <a:latin typeface="+mn-lt"/>
              </a:rPr>
              <a:t>a černý fosfor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4357688"/>
            <a:ext cx="66675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1143000" y="3929063"/>
            <a:ext cx="64230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chemeClr val="bg1"/>
                </a:solidFill>
                <a:latin typeface="Calibri"/>
              </a:rPr>
              <a:t>      bílý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		</a:t>
            </a:r>
            <a:r>
              <a:rPr lang="cs-CZ" sz="2400" b="1" dirty="0">
                <a:solidFill>
                  <a:srgbClr val="FF3300"/>
                </a:solidFill>
                <a:latin typeface="Calibri"/>
              </a:rPr>
              <a:t>červený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cs-CZ" sz="2400" b="1" dirty="0">
                <a:solidFill>
                  <a:schemeClr val="accent4"/>
                </a:solidFill>
                <a:latin typeface="Calibri"/>
              </a:rPr>
              <a:t>fialový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		černý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142875"/>
            <a:ext cx="89296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PO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, H</a:t>
            </a:r>
            <a:r>
              <a:rPr lang="en-US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[PHO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]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–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b="1" dirty="0" err="1">
                <a:solidFill>
                  <a:srgbClr val="000000"/>
                </a:solidFill>
                <a:latin typeface="Calibri" pitchFamily="34" charset="0"/>
              </a:rPr>
              <a:t>kys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fosforitá </a:t>
            </a:r>
            <a:r>
              <a:rPr lang="cs-CZ" sz="22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cs-CZ" sz="2200" b="1" dirty="0">
                <a:solidFill>
                  <a:srgbClr val="000000"/>
                </a:solidFill>
                <a:latin typeface="Calibri" pitchFamily="34" charset="0"/>
              </a:rPr>
              <a:t>y</a:t>
            </a:r>
            <a:r>
              <a:rPr lang="en-US" sz="2200" b="1" dirty="0" err="1">
                <a:solidFill>
                  <a:srgbClr val="000000"/>
                </a:solidFill>
                <a:latin typeface="Calibri" pitchFamily="34" charset="0"/>
              </a:rPr>
              <a:t>dr</a:t>
            </a:r>
            <a:r>
              <a:rPr lang="cs-CZ" sz="2200" b="1" dirty="0" err="1" smtClean="0">
                <a:solidFill>
                  <a:srgbClr val="000000"/>
                </a:solidFill>
                <a:latin typeface="Calibri" pitchFamily="34" charset="0"/>
              </a:rPr>
              <a:t>ido-trioxofosforečná</a:t>
            </a:r>
            <a:r>
              <a:rPr lang="cs-CZ" sz="2200" b="1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cs-CZ" sz="2000" b="1" dirty="0" err="1" smtClean="0">
                <a:solidFill>
                  <a:srgbClr val="000000"/>
                </a:solidFill>
                <a:latin typeface="Calibri" pitchFamily="34" charset="0"/>
              </a:rPr>
              <a:t>fosfonová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cs-CZ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/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s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ilná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(pK</a:t>
            </a:r>
            <a:r>
              <a:rPr lang="cs-CZ" sz="2400" baseline="-25000" dirty="0" smtClean="0">
                <a:solidFill>
                  <a:srgbClr val="000000"/>
                </a:solidFill>
                <a:latin typeface="Calibri" pitchFamily="34" charset="0"/>
              </a:rPr>
              <a:t>A1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= 1,3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;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pK</a:t>
            </a:r>
            <a:r>
              <a:rPr lang="cs-CZ" sz="2400" baseline="-25000" dirty="0" smtClean="0">
                <a:solidFill>
                  <a:srgbClr val="000000"/>
                </a:solidFill>
                <a:latin typeface="Calibri" pitchFamily="34" charset="0"/>
              </a:rPr>
              <a:t>A2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=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6,7),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dvojsytná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kyselina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slabší </a:t>
            </a: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redukovadlo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, než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kys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fosforná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fosforitany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alkalických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a těžkých kovů jsou málo rozpustné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fosforitan draselný se používá jako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antibakteriální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látka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laboratorně se vyrábí hydrolýzou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PCl</a:t>
            </a:r>
            <a:r>
              <a:rPr lang="cs-CZ" sz="2400" baseline="-25000" dirty="0" smtClean="0">
                <a:solidFill>
                  <a:srgbClr val="000000"/>
                </a:solidFill>
                <a:latin typeface="Calibri" pitchFamily="34" charset="0"/>
              </a:rPr>
              <a:t>3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v CCl</a:t>
            </a:r>
            <a:r>
              <a:rPr lang="cs-CZ" sz="2400" baseline="-25000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organické deriváty: OPR(OR)</a:t>
            </a:r>
            <a:r>
              <a:rPr lang="cs-CZ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apod.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i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– P(OR)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3 </a:t>
            </a:r>
            <a:r>
              <a:rPr lang="cs-CZ" sz="2000" b="1" dirty="0" smtClean="0">
                <a:solidFill>
                  <a:srgbClr val="000000"/>
                </a:solidFill>
                <a:latin typeface="Calibri" pitchFamily="34" charset="0"/>
              </a:rPr>
              <a:t>(fosfity)</a:t>
            </a:r>
            <a:endParaRPr lang="cs-CZ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výroby:</a:t>
            </a: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1263508" y="3849324"/>
            <a:ext cx="42883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6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 + 6 H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O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4 HP(O)(OH)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1337019" y="4277952"/>
            <a:ext cx="50930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PCl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 + 3 H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O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HP(O)(OH)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 + 3 </a:t>
            </a:r>
            <a:r>
              <a:rPr lang="cs-CZ" sz="2400" b="1" dirty="0" err="1">
                <a:solidFill>
                  <a:srgbClr val="000000"/>
                </a:solidFill>
                <a:latin typeface="Calibri" pitchFamily="34" charset="0"/>
              </a:rPr>
              <a:t>HCl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979352" y="4706580"/>
            <a:ext cx="4581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HPO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 + 2 </a:t>
            </a:r>
            <a:r>
              <a:rPr lang="cs-CZ" sz="2400" b="1" dirty="0" err="1">
                <a:solidFill>
                  <a:srgbClr val="000000"/>
                </a:solidFill>
                <a:latin typeface="Calibri" pitchFamily="34" charset="0"/>
              </a:rPr>
              <a:t>HCl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2 </a:t>
            </a:r>
            <a:r>
              <a:rPr lang="cs-CZ" sz="2400" b="1" dirty="0" err="1">
                <a:solidFill>
                  <a:srgbClr val="000000"/>
                </a:solidFill>
                <a:latin typeface="Calibri" pitchFamily="34" charset="0"/>
              </a:rPr>
              <a:t>KCl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 + H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PO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7" name="Obrázek 6" descr="H3P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6735" y="4080157"/>
            <a:ext cx="2699322" cy="2301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142875"/>
            <a:ext cx="8715375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/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PO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4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- </a:t>
            </a:r>
            <a:r>
              <a:rPr lang="cs-CZ" sz="2400" b="1" dirty="0" err="1" smtClean="0">
                <a:solidFill>
                  <a:srgbClr val="000000"/>
                </a:solidFill>
                <a:latin typeface="Calibri" pitchFamily="34" charset="0"/>
              </a:rPr>
              <a:t>kys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cs-CZ" sz="2400" b="1" dirty="0" err="1" smtClean="0">
                <a:solidFill>
                  <a:srgbClr val="000000"/>
                </a:solidFill>
                <a:latin typeface="Calibri" pitchFamily="34" charset="0"/>
              </a:rPr>
              <a:t>trihydrogenfosforečná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cs-CZ" sz="2400" b="1" i="1" dirty="0" err="1" smtClean="0">
                <a:solidFill>
                  <a:srgbClr val="000000"/>
                </a:solidFill>
                <a:latin typeface="Calibri" pitchFamily="34" charset="0"/>
              </a:rPr>
              <a:t>ortho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-fosforečná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cs-CZ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/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vyrábí se reakcí oxidu fosforečného s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vodou nebo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rozkladem fosforečnanů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kys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sírovou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je to 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silná trojsytná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kyselina, snadno 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polymeruje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 (častý je dimer)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dihydrogenfosforečnany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jsou rozpustné, </a:t>
            </a: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hydrogenfosforečnany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 a fosforečnany jen s kationty alkalických kovů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fosforečnany a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hydrogenfosforečnany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podléhají hydrolýze, mají snahu přecházet na ve vodě stabilní </a:t>
            </a:r>
            <a:r>
              <a:rPr lang="cs-CZ" sz="2400" b="1" dirty="0" err="1" smtClean="0">
                <a:solidFill>
                  <a:srgbClr val="000000"/>
                </a:solidFill>
                <a:latin typeface="Calibri" pitchFamily="34" charset="0"/>
              </a:rPr>
              <a:t>dihydrogenfosforečnan</a:t>
            </a:r>
            <a:endParaRPr lang="cs-CZ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Použití: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povrchová úprava kovů, potravinářství (Coca-Cola),</a:t>
            </a:r>
          </a:p>
          <a:p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                  výroba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hnojiv,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výroba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detergentů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14313" y="5072073"/>
            <a:ext cx="58256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cs-CZ" sz="2400" b="1" dirty="0" smtClean="0">
                <a:latin typeface="+mn-lt"/>
              </a:rPr>
              <a:t> H</a:t>
            </a:r>
            <a:r>
              <a:rPr lang="cs-CZ" sz="2400" b="1" baseline="-30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PO</a:t>
            </a:r>
            <a:r>
              <a:rPr lang="cs-CZ" sz="2400" b="1" baseline="-30000" dirty="0" smtClean="0">
                <a:latin typeface="+mn-lt"/>
              </a:rPr>
              <a:t>4</a:t>
            </a:r>
            <a:r>
              <a:rPr lang="cs-CZ" sz="2400" b="1" dirty="0" smtClean="0">
                <a:latin typeface="+mn-lt"/>
              </a:rPr>
              <a:t> + H</a:t>
            </a:r>
            <a:r>
              <a:rPr lang="cs-CZ" sz="2400" b="1" baseline="-30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O </a:t>
            </a:r>
            <a:r>
              <a:rPr lang="cs-CZ" sz="2400" b="1" dirty="0" smtClean="0">
                <a:cs typeface="Times New Roman" pitchFamily="18" charset="0"/>
                <a:sym typeface="Symbol" pitchFamily="18" charset="2"/>
              </a:rPr>
              <a:t>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cs-CZ" sz="2400" b="1" dirty="0" smtClean="0">
                <a:latin typeface="+mn-lt"/>
              </a:rPr>
              <a:t>H</a:t>
            </a:r>
            <a:r>
              <a:rPr lang="cs-CZ" sz="2400" b="1" baseline="-30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O</a:t>
            </a:r>
            <a:r>
              <a:rPr lang="cs-CZ" sz="2400" b="1" baseline="30000" dirty="0" smtClean="0">
                <a:latin typeface="+mn-lt"/>
              </a:rPr>
              <a:t>+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>
                <a:latin typeface="+mn-lt"/>
              </a:rPr>
              <a:t>+ </a:t>
            </a:r>
            <a:r>
              <a:rPr lang="cs-CZ" sz="2400" b="1" dirty="0" smtClean="0">
                <a:latin typeface="+mn-lt"/>
              </a:rPr>
              <a:t>H</a:t>
            </a:r>
            <a:r>
              <a:rPr lang="cs-CZ" sz="2400" b="1" baseline="-30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PO</a:t>
            </a:r>
            <a:r>
              <a:rPr lang="cs-CZ" sz="2400" b="1" baseline="-30000" dirty="0" smtClean="0">
                <a:latin typeface="+mn-lt"/>
              </a:rPr>
              <a:t>4</a:t>
            </a:r>
            <a:r>
              <a:rPr lang="cs-CZ" sz="2400" b="1" baseline="30000" dirty="0" smtClean="0">
                <a:latin typeface="+mn-lt"/>
              </a:rPr>
              <a:t>–</a:t>
            </a:r>
            <a:r>
              <a:rPr lang="cs-CZ" sz="2400" b="1" dirty="0" smtClean="0">
                <a:latin typeface="+mn-lt"/>
              </a:rPr>
              <a:t>	</a:t>
            </a:r>
            <a:r>
              <a:rPr lang="cs-CZ" b="1" dirty="0" smtClean="0">
                <a:latin typeface="+mn-lt"/>
              </a:rPr>
              <a:t>p</a:t>
            </a:r>
            <a:r>
              <a:rPr lang="cs-CZ" b="1" i="1" dirty="0" smtClean="0">
                <a:latin typeface="+mn-lt"/>
              </a:rPr>
              <a:t>K</a:t>
            </a:r>
            <a:r>
              <a:rPr lang="cs-CZ" b="1" baseline="-30000" dirty="0" smtClean="0">
                <a:latin typeface="+mn-lt"/>
              </a:rPr>
              <a:t>a1</a:t>
            </a:r>
            <a:r>
              <a:rPr lang="cs-CZ" b="1" dirty="0">
                <a:latin typeface="+mn-lt"/>
              </a:rPr>
              <a:t>= </a:t>
            </a:r>
            <a:r>
              <a:rPr lang="cs-CZ" b="1" dirty="0" smtClean="0">
                <a:latin typeface="+mn-lt"/>
              </a:rPr>
              <a:t>2,1</a:t>
            </a:r>
            <a:endParaRPr lang="cs-CZ" b="1" dirty="0">
              <a:latin typeface="+mn-lt"/>
            </a:endParaRPr>
          </a:p>
          <a:p>
            <a:pPr eaLnBrk="0" hangingPunct="0"/>
            <a:r>
              <a:rPr lang="cs-CZ" sz="2400" b="1" dirty="0">
                <a:latin typeface="+mn-lt"/>
              </a:rPr>
              <a:t>H</a:t>
            </a:r>
            <a:r>
              <a:rPr lang="cs-CZ" sz="2400" b="1" baseline="-30000" dirty="0">
                <a:latin typeface="+mn-lt"/>
              </a:rPr>
              <a:t>2</a:t>
            </a:r>
            <a:r>
              <a:rPr lang="cs-CZ" sz="2400" b="1" dirty="0">
                <a:latin typeface="+mn-lt"/>
              </a:rPr>
              <a:t>PO</a:t>
            </a:r>
            <a:r>
              <a:rPr lang="cs-CZ" sz="2400" b="1" baseline="-30000" dirty="0">
                <a:latin typeface="+mn-lt"/>
              </a:rPr>
              <a:t>4</a:t>
            </a:r>
            <a:r>
              <a:rPr lang="cs-CZ" sz="2400" b="1" baseline="30000" dirty="0" smtClean="0">
                <a:latin typeface="+mn-lt"/>
              </a:rPr>
              <a:t>–</a:t>
            </a:r>
            <a:r>
              <a:rPr lang="cs-CZ" sz="2400" b="1" dirty="0" smtClean="0">
                <a:latin typeface="+mn-lt"/>
              </a:rPr>
              <a:t> + H</a:t>
            </a:r>
            <a:r>
              <a:rPr lang="cs-CZ" sz="2400" b="1" baseline="-30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O </a:t>
            </a:r>
            <a:r>
              <a:rPr lang="cs-CZ" sz="2400" b="1" dirty="0" smtClean="0">
                <a:cs typeface="Times New Roman" pitchFamily="18" charset="0"/>
                <a:sym typeface="Symbol" pitchFamily="18" charset="2"/>
              </a:rPr>
              <a:t>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cs-CZ" sz="2400" b="1" dirty="0" smtClean="0">
                <a:latin typeface="+mn-lt"/>
              </a:rPr>
              <a:t>H</a:t>
            </a:r>
            <a:r>
              <a:rPr lang="cs-CZ" sz="2400" b="1" baseline="-30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O</a:t>
            </a:r>
            <a:r>
              <a:rPr lang="cs-CZ" sz="2400" b="1" baseline="30000" dirty="0" smtClean="0">
                <a:latin typeface="+mn-lt"/>
              </a:rPr>
              <a:t>+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>
                <a:latin typeface="+mn-lt"/>
              </a:rPr>
              <a:t>+ HPO</a:t>
            </a:r>
            <a:r>
              <a:rPr lang="cs-CZ" sz="2400" b="1" baseline="-30000" dirty="0">
                <a:latin typeface="+mn-lt"/>
              </a:rPr>
              <a:t>4</a:t>
            </a:r>
            <a:r>
              <a:rPr lang="cs-CZ" sz="2400" b="1" baseline="30000" dirty="0">
                <a:latin typeface="+mn-lt"/>
              </a:rPr>
              <a:t>2</a:t>
            </a:r>
            <a:r>
              <a:rPr lang="cs-CZ" sz="2400" b="1" baseline="30000" dirty="0" smtClean="0">
                <a:latin typeface="+mn-lt"/>
              </a:rPr>
              <a:t>–</a:t>
            </a:r>
            <a:r>
              <a:rPr lang="cs-CZ" sz="2400" b="1" dirty="0" smtClean="0">
                <a:latin typeface="+mn-lt"/>
              </a:rPr>
              <a:t>	</a:t>
            </a:r>
            <a:r>
              <a:rPr lang="cs-CZ" b="1" dirty="0" smtClean="0">
                <a:latin typeface="+mn-lt"/>
              </a:rPr>
              <a:t>p</a:t>
            </a:r>
            <a:r>
              <a:rPr lang="cs-CZ" b="1" i="1" dirty="0" smtClean="0">
                <a:latin typeface="+mn-lt"/>
              </a:rPr>
              <a:t>K</a:t>
            </a:r>
            <a:r>
              <a:rPr lang="cs-CZ" b="1" baseline="-30000" dirty="0" smtClean="0">
                <a:latin typeface="+mn-lt"/>
              </a:rPr>
              <a:t>a2</a:t>
            </a:r>
            <a:r>
              <a:rPr lang="cs-CZ" b="1" dirty="0">
                <a:latin typeface="+mn-lt"/>
              </a:rPr>
              <a:t>= </a:t>
            </a:r>
            <a:r>
              <a:rPr lang="cs-CZ" b="1" dirty="0" smtClean="0">
                <a:latin typeface="+mn-lt"/>
              </a:rPr>
              <a:t>7,21</a:t>
            </a:r>
            <a:endParaRPr lang="cs-CZ" b="1" dirty="0">
              <a:latin typeface="+mn-lt"/>
            </a:endParaRPr>
          </a:p>
          <a:p>
            <a:pPr eaLnBrk="0" hangingPunct="0"/>
            <a:r>
              <a:rPr lang="cs-CZ" sz="2400" b="1" dirty="0" smtClean="0">
                <a:latin typeface="+mn-lt"/>
              </a:rPr>
              <a:t> HPO</a:t>
            </a:r>
            <a:r>
              <a:rPr lang="cs-CZ" sz="2400" b="1" baseline="-30000" dirty="0" smtClean="0">
                <a:latin typeface="+mn-lt"/>
              </a:rPr>
              <a:t>4</a:t>
            </a:r>
            <a:r>
              <a:rPr lang="cs-CZ" sz="2400" b="1" baseline="30000" dirty="0" smtClean="0">
                <a:latin typeface="+mn-lt"/>
              </a:rPr>
              <a:t>2–</a:t>
            </a:r>
            <a:r>
              <a:rPr lang="cs-CZ" sz="2400" b="1" dirty="0" smtClean="0">
                <a:latin typeface="+mn-lt"/>
              </a:rPr>
              <a:t>+ H</a:t>
            </a:r>
            <a:r>
              <a:rPr lang="cs-CZ" sz="2400" b="1" baseline="-30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O </a:t>
            </a:r>
            <a:r>
              <a:rPr lang="cs-CZ" sz="2400" b="1" dirty="0" smtClean="0">
                <a:cs typeface="Times New Roman" pitchFamily="18" charset="0"/>
                <a:sym typeface="Symbol" pitchFamily="18" charset="2"/>
              </a:rPr>
              <a:t>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cs-CZ" sz="2400" b="1" dirty="0" smtClean="0">
                <a:latin typeface="+mn-lt"/>
              </a:rPr>
              <a:t>H</a:t>
            </a:r>
            <a:r>
              <a:rPr lang="cs-CZ" sz="2400" b="1" baseline="-30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O</a:t>
            </a:r>
            <a:r>
              <a:rPr lang="cs-CZ" sz="2400" b="1" baseline="30000" dirty="0" smtClean="0">
                <a:latin typeface="+mn-lt"/>
              </a:rPr>
              <a:t>+</a:t>
            </a:r>
            <a:r>
              <a:rPr lang="cs-CZ" sz="2400" b="1" dirty="0" smtClean="0">
                <a:latin typeface="+mn-lt"/>
              </a:rPr>
              <a:t> + PO</a:t>
            </a:r>
            <a:r>
              <a:rPr lang="cs-CZ" sz="2400" b="1" baseline="-30000" dirty="0" smtClean="0">
                <a:latin typeface="+mn-lt"/>
              </a:rPr>
              <a:t>4</a:t>
            </a:r>
            <a:r>
              <a:rPr lang="cs-CZ" sz="2400" b="1" baseline="30000" dirty="0" smtClean="0">
                <a:latin typeface="+mn-lt"/>
              </a:rPr>
              <a:t>3–</a:t>
            </a:r>
            <a:r>
              <a:rPr lang="cs-CZ" sz="2400" b="1" dirty="0" smtClean="0">
                <a:latin typeface="+mn-lt"/>
              </a:rPr>
              <a:t>	</a:t>
            </a:r>
            <a:r>
              <a:rPr lang="cs-CZ" b="1" dirty="0" smtClean="0">
                <a:latin typeface="+mn-lt"/>
              </a:rPr>
              <a:t>p</a:t>
            </a:r>
            <a:r>
              <a:rPr lang="cs-CZ" b="1" i="1" dirty="0" smtClean="0">
                <a:latin typeface="+mn-lt"/>
              </a:rPr>
              <a:t>K</a:t>
            </a:r>
            <a:r>
              <a:rPr lang="cs-CZ" b="1" baseline="-25000" dirty="0" smtClean="0">
                <a:latin typeface="+mn-lt"/>
              </a:rPr>
              <a:t>a3</a:t>
            </a:r>
            <a:r>
              <a:rPr lang="cs-CZ" b="1" dirty="0">
                <a:latin typeface="+mn-lt"/>
              </a:rPr>
              <a:t>= </a:t>
            </a:r>
            <a:r>
              <a:rPr lang="cs-CZ" b="1" dirty="0" smtClean="0">
                <a:latin typeface="+mn-lt"/>
              </a:rPr>
              <a:t>12,3</a:t>
            </a:r>
            <a:endParaRPr lang="cs-CZ" b="1" baseline="30000" dirty="0">
              <a:latin typeface="+mn-lt"/>
            </a:endParaRPr>
          </a:p>
        </p:txBody>
      </p:sp>
      <p:pic>
        <p:nvPicPr>
          <p:cNvPr id="4" name="Obrázek 3" descr="H3PO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5607" y="4221088"/>
            <a:ext cx="2660027" cy="1842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142875"/>
            <a:ext cx="8715375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/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HPO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x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-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kyselina </a:t>
            </a:r>
            <a:r>
              <a:rPr lang="cs-CZ" sz="2400" b="1" dirty="0" err="1" smtClean="0">
                <a:solidFill>
                  <a:srgbClr val="000000"/>
                </a:solidFill>
                <a:latin typeface="Calibri" pitchFamily="34" charset="0"/>
              </a:rPr>
              <a:t>monohydrogenfosforečná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 (meta-fosforečná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cs-CZ" sz="2400" b="1" baseline="-250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/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připravuje se dehydratací,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kys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trihydrogenfosforečné</a:t>
            </a: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je to sklovitá polymerní látka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soli se připravují termickou dehydratací </a:t>
            </a: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dihydrogenfosforečnanů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 či </a:t>
            </a: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dihydrogendifosforečnanů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 alkalických kovů</a:t>
            </a:r>
          </a:p>
          <a:p>
            <a:pPr marL="271463" indent="-271463">
              <a:buFont typeface="Arial" charset="0"/>
              <a:buChar char="•"/>
            </a:pPr>
            <a:endParaRPr lang="cs-CZ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endParaRPr lang="cs-CZ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endParaRPr lang="cs-CZ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endParaRPr lang="cs-CZ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Obrázek 2" descr="HP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5492" y="2500306"/>
            <a:ext cx="2273016" cy="15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142875"/>
            <a:ext cx="8715375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/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7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-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kyselina tetrahydrogendifosforečná</a:t>
            </a:r>
            <a:endParaRPr lang="cs-CZ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/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vyrábí se termickou kondenzací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kys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fosforečné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je to 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silná </a:t>
            </a:r>
            <a:r>
              <a:rPr lang="cs-CZ" sz="2400" b="1" dirty="0" err="1">
                <a:solidFill>
                  <a:srgbClr val="000000"/>
                </a:solidFill>
                <a:latin typeface="Calibri" pitchFamily="34" charset="0"/>
              </a:rPr>
              <a:t>čtyřsytná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kyselina </a:t>
            </a:r>
            <a:r>
              <a:rPr lang="cs-CZ" sz="2000" dirty="0">
                <a:solidFill>
                  <a:srgbClr val="000000"/>
                </a:solidFill>
                <a:latin typeface="Calibri" pitchFamily="34" charset="0"/>
              </a:rPr>
              <a:t>(pK</a:t>
            </a:r>
            <a:r>
              <a:rPr lang="cs-CZ" sz="2000" baseline="-25000" dirty="0">
                <a:solidFill>
                  <a:srgbClr val="000000"/>
                </a:solidFill>
                <a:latin typeface="Calibri" pitchFamily="34" charset="0"/>
              </a:rPr>
              <a:t>A1</a:t>
            </a:r>
            <a:r>
              <a:rPr lang="cs-CZ" sz="2000" dirty="0">
                <a:solidFill>
                  <a:srgbClr val="000000"/>
                </a:solidFill>
                <a:latin typeface="Calibri" pitchFamily="34" charset="0"/>
              </a:rPr>
              <a:t> = </a:t>
            </a:r>
            <a:r>
              <a:rPr lang="cs-CZ" sz="2000" dirty="0" smtClean="0">
                <a:solidFill>
                  <a:srgbClr val="000000"/>
                </a:solidFill>
                <a:latin typeface="Calibri" pitchFamily="34" charset="0"/>
              </a:rPr>
              <a:t>1,0; </a:t>
            </a:r>
            <a:r>
              <a:rPr lang="cs-CZ" sz="2000" dirty="0">
                <a:solidFill>
                  <a:srgbClr val="000000"/>
                </a:solidFill>
                <a:latin typeface="Calibri" pitchFamily="34" charset="0"/>
              </a:rPr>
              <a:t>pK</a:t>
            </a:r>
            <a:r>
              <a:rPr lang="cs-CZ" sz="2000" baseline="-25000" dirty="0">
                <a:solidFill>
                  <a:srgbClr val="000000"/>
                </a:solidFill>
                <a:latin typeface="Calibri" pitchFamily="34" charset="0"/>
              </a:rPr>
              <a:t>A2</a:t>
            </a:r>
            <a:r>
              <a:rPr lang="cs-CZ" sz="2000" dirty="0">
                <a:solidFill>
                  <a:srgbClr val="000000"/>
                </a:solidFill>
                <a:latin typeface="Calibri" pitchFamily="34" charset="0"/>
              </a:rPr>
              <a:t> = </a:t>
            </a:r>
            <a:r>
              <a:rPr lang="cs-CZ" sz="2000" dirty="0" smtClean="0">
                <a:solidFill>
                  <a:srgbClr val="000000"/>
                </a:solidFill>
                <a:latin typeface="Calibri" pitchFamily="34" charset="0"/>
              </a:rPr>
              <a:t>2,0 a pK</a:t>
            </a:r>
            <a:r>
              <a:rPr lang="cs-CZ" sz="2000" baseline="-25000" dirty="0" smtClean="0">
                <a:solidFill>
                  <a:srgbClr val="000000"/>
                </a:solidFill>
                <a:latin typeface="Calibri" pitchFamily="34" charset="0"/>
              </a:rPr>
              <a:t>A3</a:t>
            </a:r>
            <a:r>
              <a:rPr lang="cs-CZ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000" dirty="0">
                <a:solidFill>
                  <a:srgbClr val="000000"/>
                </a:solidFill>
                <a:latin typeface="Calibri" pitchFamily="34" charset="0"/>
              </a:rPr>
              <a:t>= </a:t>
            </a:r>
            <a:r>
              <a:rPr lang="cs-CZ" sz="2000" dirty="0" smtClean="0">
                <a:solidFill>
                  <a:srgbClr val="000000"/>
                </a:solidFill>
                <a:latin typeface="Calibri" pitchFamily="34" charset="0"/>
              </a:rPr>
              <a:t>6,6; </a:t>
            </a:r>
            <a:r>
              <a:rPr lang="cs-CZ" sz="2000" dirty="0">
                <a:solidFill>
                  <a:srgbClr val="000000"/>
                </a:solidFill>
                <a:latin typeface="Calibri" pitchFamily="34" charset="0"/>
              </a:rPr>
              <a:t>pK</a:t>
            </a:r>
            <a:r>
              <a:rPr lang="cs-CZ" sz="2000" baseline="-25000" dirty="0">
                <a:solidFill>
                  <a:srgbClr val="000000"/>
                </a:solidFill>
                <a:latin typeface="Calibri" pitchFamily="34" charset="0"/>
              </a:rPr>
              <a:t>A2</a:t>
            </a:r>
            <a:r>
              <a:rPr lang="cs-CZ" sz="2000" dirty="0">
                <a:solidFill>
                  <a:srgbClr val="000000"/>
                </a:solidFill>
                <a:latin typeface="Calibri" pitchFamily="34" charset="0"/>
              </a:rPr>
              <a:t> = </a:t>
            </a:r>
            <a:r>
              <a:rPr lang="cs-CZ" sz="2000" dirty="0" smtClean="0">
                <a:solidFill>
                  <a:srgbClr val="000000"/>
                </a:solidFill>
                <a:latin typeface="Calibri" pitchFamily="34" charset="0"/>
              </a:rPr>
              <a:t>9,6)</a:t>
            </a: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tvoří jen </a:t>
            </a: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difosforečnany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 a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dihydrogendifosforečnany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Calibri" pitchFamily="34" charset="0"/>
              </a:rPr>
              <a:t>(viz hodnoty </a:t>
            </a:r>
            <a:r>
              <a:rPr lang="cs-CZ" dirty="0" err="1" smtClean="0">
                <a:solidFill>
                  <a:srgbClr val="000000"/>
                </a:solidFill>
                <a:latin typeface="Calibri" pitchFamily="34" charset="0"/>
              </a:rPr>
              <a:t>pK</a:t>
            </a:r>
            <a:r>
              <a:rPr lang="cs-CZ" baseline="-25000" dirty="0" err="1" smtClean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cs-CZ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tyto soli vznikají termickou kondenzací (dehydratací) </a:t>
            </a: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hydrogenfosforečnanů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, či </a:t>
            </a: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dihydrogenfosforečnanů</a:t>
            </a: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dihydrogenfosforečnany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 jsou rozpustné, </a:t>
            </a: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difosforečnany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 jen s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alkal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kationty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používají se v potravinářství (tavené sýry)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trifosforečnany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 jako detergenty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estery </a:t>
            </a: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oligofosforečných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kyselin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jsou </a:t>
            </a:r>
            <a:endParaRPr lang="cs-CZ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  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biologicky 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významné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(ATP atd.)</a:t>
            </a:r>
          </a:p>
          <a:p>
            <a:pPr marL="271463" indent="-271463">
              <a:buFont typeface="Arial" charset="0"/>
              <a:buNone/>
            </a:pP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" name="Obrázek 4" descr="AT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4228770"/>
            <a:ext cx="4000496" cy="2354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142852"/>
            <a:ext cx="871543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Fosfazeny</a:t>
            </a:r>
            <a:r>
              <a:rPr lang="cs-CZ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(</a:t>
            </a:r>
            <a:r>
              <a:rPr lang="cs-CZ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fosfazany</a:t>
            </a:r>
            <a:r>
              <a:rPr lang="cs-CZ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2400" dirty="0" smtClean="0">
                <a:latin typeface="Calibri"/>
                <a:ea typeface="Calibri"/>
                <a:cs typeface="Times New Roman"/>
              </a:rPr>
              <a:t>sloučeniny </a:t>
            </a:r>
            <a:r>
              <a:rPr lang="cs-CZ" sz="2400" dirty="0">
                <a:latin typeface="Calibri"/>
                <a:ea typeface="Calibri"/>
                <a:cs typeface="Times New Roman"/>
              </a:rPr>
              <a:t>s vazbou </a:t>
            </a:r>
            <a:r>
              <a:rPr lang="cs-CZ" sz="2400" b="1" dirty="0">
                <a:latin typeface="Calibri"/>
                <a:ea typeface="Calibri"/>
                <a:cs typeface="Times New Roman"/>
              </a:rPr>
              <a:t>P=N (P-N)</a:t>
            </a:r>
            <a:r>
              <a:rPr lang="cs-CZ" sz="2400" dirty="0">
                <a:latin typeface="Calibri"/>
                <a:ea typeface="Calibri"/>
                <a:cs typeface="Times New Roman"/>
              </a:rPr>
              <a:t>,</a:t>
            </a:r>
            <a:r>
              <a:rPr lang="cs-CZ" sz="2400" b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2400" dirty="0">
                <a:latin typeface="Calibri"/>
                <a:ea typeface="Calibri"/>
                <a:cs typeface="Times New Roman"/>
              </a:rPr>
              <a:t>početná skupina sloučenin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2400" dirty="0">
                <a:latin typeface="Calibri"/>
                <a:ea typeface="Calibri"/>
                <a:cs typeface="Times New Roman"/>
              </a:rPr>
              <a:t>organicky substituované sloučeniny (</a:t>
            </a:r>
            <a:r>
              <a:rPr lang="cs-CZ" sz="2400" dirty="0" err="1">
                <a:latin typeface="Calibri"/>
                <a:ea typeface="Calibri"/>
                <a:cs typeface="Times New Roman"/>
              </a:rPr>
              <a:t>Kirsanovova</a:t>
            </a:r>
            <a:r>
              <a:rPr lang="cs-CZ" sz="2400" dirty="0">
                <a:latin typeface="Calibri"/>
                <a:ea typeface="Calibri"/>
                <a:cs typeface="Times New Roman"/>
              </a:rPr>
              <a:t> reakce):</a:t>
            </a: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cs-CZ" sz="2400" dirty="0"/>
          </a:p>
          <a:p>
            <a:r>
              <a:rPr lang="cs-CZ" sz="2400" b="1" dirty="0"/>
              <a:t>        </a:t>
            </a:r>
            <a:r>
              <a:rPr lang="cs-CZ" sz="2200" b="1" dirty="0"/>
              <a:t>(C</a:t>
            </a:r>
            <a:r>
              <a:rPr lang="cs-CZ" sz="2200" b="1" baseline="-25000" dirty="0"/>
              <a:t>6</a:t>
            </a:r>
            <a:r>
              <a:rPr lang="cs-CZ" sz="2200" b="1" dirty="0"/>
              <a:t>H</a:t>
            </a:r>
            <a:r>
              <a:rPr lang="cs-CZ" sz="2200" b="1" baseline="-25000" dirty="0"/>
              <a:t>5</a:t>
            </a:r>
            <a:r>
              <a:rPr lang="cs-CZ" sz="2200" b="1" dirty="0"/>
              <a:t>)</a:t>
            </a:r>
            <a:r>
              <a:rPr lang="cs-CZ" sz="2200" b="1" baseline="-25000" dirty="0"/>
              <a:t>3</a:t>
            </a:r>
            <a:r>
              <a:rPr lang="cs-CZ" sz="2200" b="1" dirty="0"/>
              <a:t>PCl</a:t>
            </a:r>
            <a:r>
              <a:rPr lang="cs-CZ" sz="2200" b="1" baseline="-25000" dirty="0"/>
              <a:t>2</a:t>
            </a:r>
            <a:r>
              <a:rPr lang="cs-CZ" sz="2200" b="1" dirty="0"/>
              <a:t> + C</a:t>
            </a:r>
            <a:r>
              <a:rPr lang="cs-CZ" sz="2200" b="1" baseline="-25000" dirty="0"/>
              <a:t>6</a:t>
            </a:r>
            <a:r>
              <a:rPr lang="cs-CZ" sz="2200" b="1" dirty="0"/>
              <a:t>H</a:t>
            </a:r>
            <a:r>
              <a:rPr lang="cs-CZ" sz="2200" b="1" baseline="-25000" dirty="0"/>
              <a:t>5</a:t>
            </a:r>
            <a:r>
              <a:rPr lang="cs-CZ" sz="2200" b="1" dirty="0"/>
              <a:t>NH</a:t>
            </a:r>
            <a:r>
              <a:rPr lang="cs-CZ" sz="2200" b="1" baseline="-25000" dirty="0"/>
              <a:t>2</a:t>
            </a:r>
            <a:r>
              <a:rPr lang="cs-CZ" sz="2200" b="1" dirty="0"/>
              <a:t> </a:t>
            </a:r>
            <a:r>
              <a:rPr lang="cs-CZ" sz="2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200" b="1" dirty="0"/>
              <a:t> (C</a:t>
            </a:r>
            <a:r>
              <a:rPr lang="cs-CZ" sz="2200" b="1" baseline="-25000" dirty="0"/>
              <a:t>6</a:t>
            </a:r>
            <a:r>
              <a:rPr lang="cs-CZ" sz="2200" b="1" dirty="0"/>
              <a:t>H</a:t>
            </a:r>
            <a:r>
              <a:rPr lang="cs-CZ" sz="2200" b="1" baseline="-25000" dirty="0"/>
              <a:t>5</a:t>
            </a:r>
            <a:r>
              <a:rPr lang="cs-CZ" sz="2200" b="1" dirty="0"/>
              <a:t>)</a:t>
            </a:r>
            <a:r>
              <a:rPr lang="cs-CZ" sz="2200" b="1" baseline="-25000" dirty="0"/>
              <a:t>3</a:t>
            </a:r>
            <a:r>
              <a:rPr lang="cs-CZ" sz="2200" b="1" dirty="0"/>
              <a:t>P=N-C</a:t>
            </a:r>
            <a:r>
              <a:rPr lang="cs-CZ" sz="2200" b="1" baseline="-25000" dirty="0"/>
              <a:t>6</a:t>
            </a:r>
            <a:r>
              <a:rPr lang="cs-CZ" sz="2200" b="1" dirty="0"/>
              <a:t>H</a:t>
            </a:r>
            <a:r>
              <a:rPr lang="cs-CZ" sz="2200" b="1" baseline="-25000" dirty="0"/>
              <a:t>5</a:t>
            </a:r>
            <a:r>
              <a:rPr lang="cs-CZ" sz="2200" b="1" dirty="0"/>
              <a:t> + 2 </a:t>
            </a:r>
            <a:r>
              <a:rPr lang="cs-CZ" sz="2200" b="1" dirty="0" err="1"/>
              <a:t>HCl</a:t>
            </a:r>
            <a:endParaRPr lang="cs-CZ" sz="2200" b="1" dirty="0"/>
          </a:p>
          <a:p>
            <a:endParaRPr lang="cs-CZ" sz="2400" b="1" dirty="0" smtClean="0">
              <a:latin typeface="+mn-lt"/>
            </a:endParaRPr>
          </a:p>
          <a:p>
            <a:r>
              <a:rPr lang="cs-CZ" sz="2400" b="1" dirty="0" err="1" smtClean="0">
                <a:latin typeface="+mn-lt"/>
              </a:rPr>
              <a:t>Difosfazeny</a:t>
            </a:r>
            <a:endParaRPr lang="cs-CZ" sz="2400" dirty="0" smtClean="0">
              <a:latin typeface="+mn-lt"/>
            </a:endParaRPr>
          </a:p>
          <a:p>
            <a:endParaRPr lang="cs-CZ" sz="2400" dirty="0" smtClean="0">
              <a:latin typeface="+mn-lt"/>
            </a:endParaRPr>
          </a:p>
          <a:p>
            <a:r>
              <a:rPr lang="cs-CZ" sz="2400" b="1" dirty="0" smtClean="0">
                <a:latin typeface="+mn-lt"/>
              </a:rPr>
              <a:t>3 PCl</a:t>
            </a:r>
            <a:r>
              <a:rPr lang="cs-CZ" sz="2400" b="1" baseline="-25000" dirty="0" smtClean="0">
                <a:latin typeface="+mn-lt"/>
              </a:rPr>
              <a:t>5</a:t>
            </a:r>
            <a:r>
              <a:rPr lang="cs-CZ" sz="2400" b="1" dirty="0" smtClean="0">
                <a:latin typeface="+mn-lt"/>
              </a:rPr>
              <a:t> + NH</a:t>
            </a:r>
            <a:r>
              <a:rPr lang="cs-CZ" sz="2400" b="1" baseline="-25000" dirty="0" smtClean="0">
                <a:latin typeface="+mn-lt"/>
              </a:rPr>
              <a:t>4</a:t>
            </a:r>
            <a:r>
              <a:rPr lang="cs-CZ" sz="2400" b="1" dirty="0" smtClean="0">
                <a:latin typeface="+mn-lt"/>
              </a:rPr>
              <a:t>Cl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[Cl</a:t>
            </a:r>
            <a:r>
              <a:rPr lang="en-US" sz="2400" b="1" baseline="-25000" dirty="0" smtClean="0">
                <a:latin typeface="+mn-lt"/>
              </a:rPr>
              <a:t>3</a:t>
            </a:r>
            <a:r>
              <a:rPr lang="en-US" sz="2400" b="1" dirty="0" smtClean="0">
                <a:latin typeface="+mn-lt"/>
              </a:rPr>
              <a:t>P=N-PCl</a:t>
            </a:r>
            <a:r>
              <a:rPr lang="en-US" sz="2400" b="1" baseline="-25000" dirty="0" smtClean="0">
                <a:latin typeface="+mn-lt"/>
              </a:rPr>
              <a:t>3</a:t>
            </a:r>
            <a:r>
              <a:rPr lang="en-US" sz="2400" b="1" dirty="0" smtClean="0">
                <a:latin typeface="+mn-lt"/>
              </a:rPr>
              <a:t>]</a:t>
            </a:r>
            <a:r>
              <a:rPr lang="en-US" sz="2400" b="1" baseline="30000" dirty="0" smtClean="0">
                <a:latin typeface="+mn-lt"/>
              </a:rPr>
              <a:t>+</a:t>
            </a:r>
            <a:r>
              <a:rPr lang="en-US" sz="2400" b="1" dirty="0" smtClean="0">
                <a:latin typeface="+mn-lt"/>
              </a:rPr>
              <a:t>PCl</a:t>
            </a:r>
            <a:r>
              <a:rPr lang="en-US" sz="2400" b="1" baseline="-25000" dirty="0" smtClean="0">
                <a:latin typeface="+mn-lt"/>
              </a:rPr>
              <a:t>6</a:t>
            </a:r>
            <a:r>
              <a:rPr lang="en-US" sz="2400" b="1" baseline="30000" dirty="0" smtClean="0">
                <a:latin typeface="+mn-lt"/>
              </a:rPr>
              <a:t>-</a:t>
            </a:r>
            <a:r>
              <a:rPr lang="en-US" sz="2400" b="1" dirty="0" smtClean="0">
                <a:latin typeface="+mn-lt"/>
              </a:rPr>
              <a:t> + 4 </a:t>
            </a:r>
            <a:r>
              <a:rPr lang="en-US" sz="2400" b="1" dirty="0" err="1" smtClean="0">
                <a:latin typeface="+mn-lt"/>
              </a:rPr>
              <a:t>HCl</a:t>
            </a:r>
            <a:endParaRPr lang="cs-CZ" sz="2400" b="1" dirty="0" smtClean="0">
              <a:latin typeface="+mn-lt"/>
            </a:endParaRPr>
          </a:p>
          <a:p>
            <a:endParaRPr lang="cs-CZ" sz="2400" dirty="0" smtClean="0">
              <a:latin typeface="+mn-lt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</a:rPr>
              <a:t>reakce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probíhá</a:t>
            </a:r>
            <a:r>
              <a:rPr lang="en-US" sz="2400" dirty="0" smtClean="0">
                <a:latin typeface="+mn-lt"/>
              </a:rPr>
              <a:t> v </a:t>
            </a:r>
            <a:r>
              <a:rPr lang="en-US" sz="2400" dirty="0" err="1" smtClean="0">
                <a:latin typeface="+mn-lt"/>
              </a:rPr>
              <a:t>chlorovaných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uhlovodících</a:t>
            </a:r>
            <a:endParaRPr lang="cs-CZ" sz="2400" dirty="0" smtClean="0">
              <a:latin typeface="+mn-lt"/>
            </a:endParaRPr>
          </a:p>
          <a:p>
            <a:r>
              <a:rPr lang="cs-CZ" sz="2400" dirty="0" smtClean="0">
                <a:latin typeface="+mn-lt"/>
              </a:rPr>
              <a:t>    </a:t>
            </a:r>
            <a:r>
              <a:rPr lang="en-US" sz="2400" dirty="0" err="1" smtClean="0">
                <a:latin typeface="+mn-lt"/>
              </a:rPr>
              <a:t>jako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Cl</a:t>
            </a:r>
            <a:r>
              <a:rPr lang="en-US" sz="2400" baseline="-25000" dirty="0" smtClean="0">
                <a:latin typeface="+mn-lt"/>
              </a:rPr>
              <a:t>3</a:t>
            </a:r>
            <a:r>
              <a:rPr lang="en-US" sz="2400" dirty="0" smtClean="0">
                <a:latin typeface="+mn-lt"/>
              </a:rPr>
              <a:t>C-CCl</a:t>
            </a:r>
            <a:r>
              <a:rPr lang="en-US" sz="2400" baseline="-25000" dirty="0" smtClean="0">
                <a:latin typeface="+mn-lt"/>
              </a:rPr>
              <a:t>3</a:t>
            </a:r>
            <a:r>
              <a:rPr lang="en-US" sz="2400" dirty="0" smtClean="0">
                <a:latin typeface="+mn-lt"/>
              </a:rPr>
              <a:t>, CCl</a:t>
            </a:r>
            <a:r>
              <a:rPr lang="en-US" sz="2400" baseline="-25000" dirty="0" smtClean="0">
                <a:latin typeface="+mn-lt"/>
              </a:rPr>
              <a:t>4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apod</a:t>
            </a:r>
            <a:r>
              <a:rPr lang="en-US" sz="2400" dirty="0" smtClean="0">
                <a:latin typeface="+mn-lt"/>
              </a:rPr>
              <a:t>.</a:t>
            </a:r>
            <a:endParaRPr lang="cs-CZ" sz="2400" dirty="0" smtClean="0">
              <a:latin typeface="+mn-lt"/>
            </a:endParaRPr>
          </a:p>
          <a:p>
            <a:endParaRPr lang="cs-CZ" sz="2400" b="1" dirty="0" smtClean="0">
              <a:latin typeface="+mn-lt"/>
            </a:endParaRPr>
          </a:p>
          <a:p>
            <a:r>
              <a:rPr lang="en-US" sz="2400" b="1" dirty="0" err="1" smtClean="0">
                <a:latin typeface="+mn-lt"/>
              </a:rPr>
              <a:t>Nejrozsáhlejší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jsou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cyklické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fosfazeny</a:t>
            </a:r>
            <a:endParaRPr lang="cs-CZ" sz="2400" dirty="0" smtClean="0">
              <a:latin typeface="+mn-lt"/>
            </a:endParaRPr>
          </a:p>
          <a:p>
            <a:endParaRPr lang="cs-CZ" sz="2400" dirty="0" smtClean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n </a:t>
            </a:r>
            <a:r>
              <a:rPr lang="cs-CZ" sz="2400" b="1" dirty="0" smtClean="0">
                <a:latin typeface="+mn-lt"/>
              </a:rPr>
              <a:t>PCl</a:t>
            </a:r>
            <a:r>
              <a:rPr lang="cs-CZ" sz="2400" b="1" baseline="-25000" dirty="0" smtClean="0">
                <a:latin typeface="+mn-lt"/>
              </a:rPr>
              <a:t>5</a:t>
            </a:r>
            <a:r>
              <a:rPr lang="cs-CZ" sz="2400" b="1" dirty="0" smtClean="0">
                <a:latin typeface="+mn-lt"/>
              </a:rPr>
              <a:t> + n NH</a:t>
            </a:r>
            <a:r>
              <a:rPr lang="cs-CZ" sz="2400" b="1" baseline="-25000" dirty="0" smtClean="0">
                <a:latin typeface="+mn-lt"/>
              </a:rPr>
              <a:t>4</a:t>
            </a:r>
            <a:r>
              <a:rPr lang="cs-CZ" sz="2400" b="1" dirty="0" smtClean="0">
                <a:latin typeface="+mn-lt"/>
              </a:rPr>
              <a:t>Cl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</a:rPr>
              <a:t> (PNCl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)</a:t>
            </a:r>
            <a:r>
              <a:rPr lang="cs-CZ" sz="2400" b="1" baseline="-25000" dirty="0" smtClean="0">
                <a:latin typeface="+mn-lt"/>
              </a:rPr>
              <a:t>n</a:t>
            </a:r>
            <a:r>
              <a:rPr lang="cs-CZ" sz="2400" b="1" dirty="0" smtClean="0">
                <a:latin typeface="+mn-lt"/>
              </a:rPr>
              <a:t> + 4 n </a:t>
            </a:r>
            <a:r>
              <a:rPr lang="cs-CZ" sz="2400" b="1" dirty="0" err="1" smtClean="0">
                <a:latin typeface="+mn-lt"/>
              </a:rPr>
              <a:t>HCl</a:t>
            </a:r>
            <a:endParaRPr lang="cs-CZ" sz="2400" b="1" dirty="0" smtClean="0">
              <a:latin typeface="+mn-lt"/>
            </a:endParaRPr>
          </a:p>
          <a:p>
            <a:endParaRPr lang="cs-CZ" sz="2400" dirty="0" smtClean="0">
              <a:latin typeface="+mn-lt"/>
            </a:endParaRPr>
          </a:p>
        </p:txBody>
      </p:sp>
      <p:pic>
        <p:nvPicPr>
          <p:cNvPr id="3" name="Obrázek 2" descr="cyklotriphosphaze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306" y="4007380"/>
            <a:ext cx="3061574" cy="2556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551723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/>
            <a:r>
              <a:rPr lang="cs-CZ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Organofosforečné</a:t>
            </a: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sloučeniny</a:t>
            </a:r>
          </a:p>
          <a:p>
            <a:pPr marL="271463" lvl="0" indent="-271463"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např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P(C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6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5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3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–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trifenylfosfan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P(C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6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5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5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–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pentafenylfosforan</a:t>
            </a:r>
            <a:endParaRPr lang="cs-CZ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0"/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	 P(O-C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6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5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-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trifenylfosfit</a:t>
            </a:r>
            <a:endParaRPr lang="cs-CZ" sz="2400" dirty="0"/>
          </a:p>
        </p:txBody>
      </p:sp>
      <p:sp>
        <p:nvSpPr>
          <p:cNvPr id="3" name="Obdélník 2"/>
          <p:cNvSpPr/>
          <p:nvPr/>
        </p:nvSpPr>
        <p:spPr>
          <a:xfrm>
            <a:off x="214282" y="214290"/>
            <a:ext cx="864399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cs-CZ" sz="2400" dirty="0" smtClean="0">
                <a:latin typeface="+mj-lt"/>
              </a:rPr>
              <a:t>vzniká </a:t>
            </a:r>
            <a:r>
              <a:rPr lang="cs-CZ" sz="2400" dirty="0">
                <a:latin typeface="+mj-lt"/>
              </a:rPr>
              <a:t>takto směs </a:t>
            </a:r>
            <a:r>
              <a:rPr lang="cs-CZ" sz="2400" dirty="0" err="1">
                <a:latin typeface="+mj-lt"/>
              </a:rPr>
              <a:t>fosfazenů</a:t>
            </a:r>
            <a:r>
              <a:rPr lang="cs-CZ" sz="2400" dirty="0">
                <a:latin typeface="+mj-lt"/>
              </a:rPr>
              <a:t>, cyklické (n = 3 – 8), lineární (n = ∞), (PNCl</a:t>
            </a:r>
            <a:r>
              <a:rPr lang="cs-CZ" sz="2400" baseline="-25000" dirty="0">
                <a:latin typeface="+mj-lt"/>
              </a:rPr>
              <a:t>2</a:t>
            </a:r>
            <a:r>
              <a:rPr lang="cs-CZ" sz="2400" dirty="0">
                <a:latin typeface="+mj-lt"/>
              </a:rPr>
              <a:t>)</a:t>
            </a:r>
            <a:r>
              <a:rPr lang="cs-CZ" sz="2400" baseline="-25000" dirty="0">
                <a:latin typeface="+mj-lt"/>
              </a:rPr>
              <a:t>3</a:t>
            </a:r>
            <a:r>
              <a:rPr lang="cs-CZ" sz="2400" dirty="0">
                <a:latin typeface="+mj-lt"/>
              </a:rPr>
              <a:t> – </a:t>
            </a:r>
            <a:r>
              <a:rPr lang="cs-CZ" sz="2400" dirty="0" err="1">
                <a:latin typeface="+mj-lt"/>
              </a:rPr>
              <a:t>hexachloro-cyklo-trifosfazen</a:t>
            </a:r>
            <a:endParaRPr lang="cs-CZ" sz="2400" dirty="0">
              <a:solidFill>
                <a:srgbClr val="FF0000"/>
              </a:solidFill>
              <a:latin typeface="+mj-lt"/>
            </a:endParaRPr>
          </a:p>
          <a:p>
            <a:endParaRPr lang="cs-CZ" sz="2200" b="1" dirty="0">
              <a:latin typeface="+mj-lt"/>
            </a:endParaRPr>
          </a:p>
          <a:p>
            <a:r>
              <a:rPr lang="cs-CZ" sz="2400" b="1" dirty="0">
                <a:latin typeface="+mj-lt"/>
              </a:rPr>
              <a:t>Hydrolýza </a:t>
            </a:r>
            <a:r>
              <a:rPr lang="cs-CZ" sz="2400" b="1" dirty="0" err="1">
                <a:latin typeface="+mj-lt"/>
              </a:rPr>
              <a:t>chloro-cyklo-fosfazenů</a:t>
            </a:r>
            <a:endParaRPr lang="cs-CZ" sz="2400" dirty="0">
              <a:latin typeface="+mj-lt"/>
            </a:endParaRPr>
          </a:p>
          <a:p>
            <a:endParaRPr lang="cs-CZ" sz="2400" dirty="0">
              <a:latin typeface="+mj-lt"/>
            </a:endParaRPr>
          </a:p>
          <a:p>
            <a:r>
              <a:rPr lang="cs-CZ" sz="2400" b="1" dirty="0">
                <a:latin typeface="+mj-lt"/>
              </a:rPr>
              <a:t>(PNCl</a:t>
            </a:r>
            <a:r>
              <a:rPr lang="cs-CZ" sz="2400" b="1" baseline="-25000" dirty="0">
                <a:latin typeface="+mj-lt"/>
              </a:rPr>
              <a:t>2</a:t>
            </a:r>
            <a:r>
              <a:rPr lang="cs-CZ" sz="2400" b="1" dirty="0">
                <a:latin typeface="+mj-lt"/>
              </a:rPr>
              <a:t>)</a:t>
            </a:r>
            <a:r>
              <a:rPr lang="cs-CZ" sz="2400" b="1" baseline="-25000" dirty="0">
                <a:latin typeface="+mj-lt"/>
              </a:rPr>
              <a:t>n</a:t>
            </a:r>
            <a:r>
              <a:rPr lang="cs-CZ" sz="2400" b="1" dirty="0">
                <a:latin typeface="+mj-lt"/>
              </a:rPr>
              <a:t> + H</a:t>
            </a:r>
            <a:r>
              <a:rPr lang="cs-CZ" sz="2400" b="1" baseline="-25000" dirty="0">
                <a:latin typeface="+mj-lt"/>
              </a:rPr>
              <a:t>2</a:t>
            </a:r>
            <a:r>
              <a:rPr lang="cs-CZ" sz="2400" b="1" dirty="0">
                <a:latin typeface="+mj-lt"/>
              </a:rPr>
              <a:t>O </a:t>
            </a:r>
            <a:r>
              <a:rPr lang="cs-CZ" sz="2400" b="1" dirty="0">
                <a:solidFill>
                  <a:srgbClr val="000000"/>
                </a:solidFill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j-lt"/>
              </a:rPr>
              <a:t> (PN(OH)</a:t>
            </a:r>
            <a:r>
              <a:rPr lang="cs-CZ" sz="2400" b="1" baseline="-25000" dirty="0">
                <a:latin typeface="+mj-lt"/>
              </a:rPr>
              <a:t>2</a:t>
            </a:r>
            <a:r>
              <a:rPr lang="cs-CZ" sz="2400" b="1" dirty="0">
                <a:latin typeface="+mj-lt"/>
              </a:rPr>
              <a:t>)</a:t>
            </a:r>
            <a:r>
              <a:rPr lang="cs-CZ" sz="2400" b="1" baseline="-25000" dirty="0">
                <a:latin typeface="+mj-lt"/>
              </a:rPr>
              <a:t>n</a:t>
            </a:r>
            <a:r>
              <a:rPr lang="cs-CZ" sz="2400" b="1" dirty="0">
                <a:latin typeface="+mj-lt"/>
              </a:rPr>
              <a:t>  </a:t>
            </a:r>
            <a:r>
              <a:rPr lang="cs-CZ" sz="2400" dirty="0" err="1">
                <a:latin typeface="+mj-lt"/>
              </a:rPr>
              <a:t>cyklo-nitridofosforečná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/>
              <a:t>kyselina</a:t>
            </a:r>
            <a:endParaRPr lang="cs-CZ" sz="2400" dirty="0">
              <a:solidFill>
                <a:srgbClr val="000000"/>
              </a:solidFill>
            </a:endParaRPr>
          </a:p>
          <a:p>
            <a:pPr lvl="0"/>
            <a:endParaRPr lang="cs-CZ" sz="2400" b="1" dirty="0" smtClean="0">
              <a:solidFill>
                <a:prstClr val="black"/>
              </a:solidFill>
              <a:latin typeface="Calibri"/>
            </a:endParaRPr>
          </a:p>
          <a:p>
            <a:pPr lvl="0"/>
            <a:endParaRPr lang="cs-CZ" sz="2400" b="1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cs-CZ" sz="2400" b="1" dirty="0" err="1" smtClean="0">
                <a:solidFill>
                  <a:prstClr val="black"/>
                </a:solidFill>
                <a:latin typeface="Calibri"/>
              </a:rPr>
              <a:t>Fluoro-cyklo-fosfazeny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lvl="0"/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PNCl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)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+ 8 KSO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F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(PNF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)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+ 8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KCl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+ 8 SO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endParaRPr lang="cs-CZ" sz="2400" b="1" dirty="0">
              <a:solidFill>
                <a:prstClr val="black"/>
              </a:solidFill>
              <a:latin typeface="Calibri"/>
            </a:endParaRPr>
          </a:p>
          <a:p>
            <a:pPr lvl="0"/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Zahříváním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směsi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chloro-cyklo-fosfazenů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vzniká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polymer (PNCl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„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anorganický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kaučuk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“.</a:t>
            </a:r>
            <a:endParaRPr lang="cs-CZ" sz="24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50" y="214313"/>
            <a:ext cx="8572500" cy="63706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Toxicita</a:t>
            </a:r>
          </a:p>
          <a:p>
            <a:pPr marL="271463" indent="-271463">
              <a:defRPr/>
            </a:pPr>
            <a:endParaRPr lang="cs-CZ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defRPr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</a:t>
            </a:r>
            <a:r>
              <a:rPr lang="cs-CZ" sz="24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  <a:p>
            <a:pPr marL="271463" indent="-271463">
              <a:buFont typeface="Arial" charset="0"/>
              <a:buChar char="•"/>
              <a:defRPr/>
            </a:pPr>
            <a:endParaRPr lang="cs-CZ" sz="2400" dirty="0">
              <a:latin typeface="+mn-lt"/>
            </a:endParaRPr>
          </a:p>
          <a:p>
            <a:pPr marL="271463" indent="-271463">
              <a:buFont typeface="Arial" charset="0"/>
              <a:buChar char="•"/>
              <a:defRPr/>
            </a:pPr>
            <a:r>
              <a:rPr lang="cs-CZ" sz="2400" dirty="0">
                <a:latin typeface="+mn-lt"/>
              </a:rPr>
              <a:t>n</a:t>
            </a:r>
            <a:r>
              <a:rPr lang="cs-CZ" sz="2400" dirty="0" smtClean="0">
                <a:latin typeface="+mn-lt"/>
              </a:rPr>
              <a:t>etoxický, </a:t>
            </a:r>
            <a:r>
              <a:rPr lang="cs-CZ" sz="2400" dirty="0">
                <a:latin typeface="+mn-lt"/>
              </a:rPr>
              <a:t>ale nedýchatelný</a:t>
            </a:r>
          </a:p>
          <a:p>
            <a:pPr marL="271463" indent="-271463">
              <a:buFont typeface="Arial" charset="0"/>
              <a:buChar char="•"/>
              <a:defRPr/>
            </a:pPr>
            <a:r>
              <a:rPr lang="cs-CZ" sz="2400" dirty="0">
                <a:latin typeface="+mn-lt"/>
              </a:rPr>
              <a:t>za tlaku se rozpouští v krvi, při snížení tlaku se z krve vylučuje – kesonová nemoc</a:t>
            </a:r>
          </a:p>
          <a:p>
            <a:pPr marL="271463" indent="-271463">
              <a:defRPr/>
            </a:pPr>
            <a:endParaRPr lang="cs-CZ" sz="2400" dirty="0">
              <a:latin typeface="+mn-lt"/>
            </a:endParaRPr>
          </a:p>
          <a:p>
            <a:pPr marL="271463" indent="-271463">
              <a:defRPr/>
            </a:pPr>
            <a:r>
              <a:rPr lang="cs-CZ" sz="2400" b="1" dirty="0">
                <a:latin typeface="+mn-lt"/>
              </a:rPr>
              <a:t>Oxidy </a:t>
            </a:r>
            <a:r>
              <a:rPr lang="cs-CZ" sz="2400" b="1" dirty="0" smtClean="0">
                <a:latin typeface="+mn-lt"/>
              </a:rPr>
              <a:t>dusíku</a:t>
            </a:r>
            <a:endParaRPr lang="cs-CZ" sz="2400" b="1" dirty="0">
              <a:latin typeface="+mn-lt"/>
            </a:endParaRPr>
          </a:p>
          <a:p>
            <a:pPr marL="271463" indent="-271463">
              <a:defRPr/>
            </a:pPr>
            <a:endParaRPr lang="cs-CZ" sz="2400" dirty="0">
              <a:latin typeface="+mn-lt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dráždí dýchací cesty, vedoucí až k edému plic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jsou součástí městského oxidačního smogu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endParaRPr lang="cs-CZ" sz="2400" dirty="0">
              <a:latin typeface="+mn-lt"/>
            </a:endParaRPr>
          </a:p>
          <a:p>
            <a:pPr marL="271463" indent="-271463"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Kyselina dusičná, dusičnany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endParaRPr lang="cs-CZ" sz="2400" dirty="0">
              <a:latin typeface="+mn-lt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kyselina je silně leptavá, dusičnany jsou téměř netoxické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 err="1">
                <a:latin typeface="+mn-lt"/>
              </a:rPr>
              <a:t>biotransformují</a:t>
            </a:r>
            <a:r>
              <a:rPr lang="cs-CZ" sz="2400" dirty="0">
                <a:latin typeface="+mn-lt"/>
              </a:rPr>
              <a:t> se ale na dusitany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42875" y="142875"/>
            <a:ext cx="8715375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Dusitany</a:t>
            </a:r>
            <a:endParaRPr lang="cs-CZ" sz="2400" b="1" baseline="-25000" dirty="0">
              <a:solidFill>
                <a:prstClr val="black"/>
              </a:solidFill>
              <a:latin typeface="Calibri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+mn-lt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LD</a:t>
            </a:r>
            <a:r>
              <a:rPr lang="cs-CZ" sz="2400" baseline="-25000" dirty="0">
                <a:latin typeface="+mn-lt"/>
              </a:rPr>
              <a:t>50</a:t>
            </a:r>
            <a:r>
              <a:rPr lang="cs-CZ" sz="2400" dirty="0">
                <a:latin typeface="+mn-lt"/>
              </a:rPr>
              <a:t> = 4 g, způsobují oxidaci hemoglobinu na </a:t>
            </a:r>
            <a:r>
              <a:rPr lang="cs-CZ" sz="2400" dirty="0" err="1">
                <a:latin typeface="+mn-lt"/>
              </a:rPr>
              <a:t>methemoglobin</a:t>
            </a:r>
            <a:r>
              <a:rPr lang="cs-CZ" sz="2400" dirty="0">
                <a:latin typeface="+mn-lt"/>
              </a:rPr>
              <a:t> (používají se jako protijed ke kyanidové otravě)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způsobují roztažení </a:t>
            </a:r>
            <a:r>
              <a:rPr lang="cs-CZ" sz="2400" dirty="0" smtClean="0">
                <a:latin typeface="+mn-lt"/>
              </a:rPr>
              <a:t>cév</a:t>
            </a:r>
            <a:endParaRPr lang="cs-CZ" sz="2400" dirty="0">
              <a:latin typeface="+mn-lt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podezřelé z </a:t>
            </a:r>
            <a:r>
              <a:rPr lang="cs-CZ" sz="2400" dirty="0" err="1">
                <a:latin typeface="+mn-lt"/>
              </a:rPr>
              <a:t>karcinogenity</a:t>
            </a:r>
            <a:r>
              <a:rPr lang="cs-CZ" sz="2400" dirty="0">
                <a:latin typeface="+mn-lt"/>
              </a:rPr>
              <a:t>, neboť mohou být </a:t>
            </a:r>
            <a:r>
              <a:rPr lang="cs-CZ" sz="2400" dirty="0" err="1">
                <a:latin typeface="+mn-lt"/>
              </a:rPr>
              <a:t>biotransformovány</a:t>
            </a:r>
            <a:r>
              <a:rPr lang="cs-CZ" sz="2400" dirty="0">
                <a:latin typeface="+mn-lt"/>
              </a:rPr>
              <a:t> na N-nitrososloučeniny, které poté přecházejí na diazosloučeniny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ty jsou silně elektrofilní a mohou tak velice snadno </a:t>
            </a:r>
            <a:r>
              <a:rPr lang="cs-CZ" sz="2400" b="1" dirty="0">
                <a:latin typeface="+mn-lt"/>
              </a:rPr>
              <a:t>alkylovat DNA</a:t>
            </a:r>
            <a:r>
              <a:rPr lang="cs-CZ" sz="2400" dirty="0">
                <a:latin typeface="+mn-lt"/>
              </a:rPr>
              <a:t>, čímž dochází ke vzniku mutací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+mn-lt"/>
            </a:endParaRPr>
          </a:p>
          <a:p>
            <a:pPr marL="271463" indent="-271463"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Estery kyseliny dusičné a dusité</a:t>
            </a:r>
            <a:endParaRPr lang="cs-CZ" sz="2400" b="1" baseline="-25000" dirty="0">
              <a:solidFill>
                <a:prstClr val="black"/>
              </a:solidFill>
              <a:latin typeface="Calibri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+mn-lt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 err="1">
                <a:latin typeface="+mn-lt"/>
              </a:rPr>
              <a:t>ethylenglykoldinitrát</a:t>
            </a:r>
            <a:r>
              <a:rPr lang="cs-CZ" sz="2400" dirty="0">
                <a:latin typeface="+mn-lt"/>
              </a:rPr>
              <a:t> a </a:t>
            </a:r>
            <a:r>
              <a:rPr lang="cs-CZ" sz="2400" dirty="0" err="1">
                <a:latin typeface="+mn-lt"/>
              </a:rPr>
              <a:t>glyceroltrinitrát</a:t>
            </a:r>
            <a:r>
              <a:rPr lang="cs-CZ" sz="2400" dirty="0">
                <a:latin typeface="+mn-lt"/>
              </a:rPr>
              <a:t> (nitroglycerin)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léčba </a:t>
            </a:r>
            <a:r>
              <a:rPr lang="cs-CZ" sz="2400" dirty="0" err="1">
                <a:latin typeface="+mn-lt"/>
              </a:rPr>
              <a:t>anginy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err="1">
                <a:latin typeface="+mn-lt"/>
              </a:rPr>
              <a:t>pectoris</a:t>
            </a:r>
            <a:r>
              <a:rPr lang="cs-CZ" sz="2400" dirty="0">
                <a:latin typeface="+mn-lt"/>
              </a:rPr>
              <a:t>, vysoce jedovaté látky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vyvolávají oxidaci hemoglobinu na </a:t>
            </a:r>
            <a:r>
              <a:rPr lang="cs-CZ" sz="2400" dirty="0" err="1">
                <a:latin typeface="+mn-lt"/>
              </a:rPr>
              <a:t>methemoglobin</a:t>
            </a:r>
            <a:r>
              <a:rPr lang="cs-CZ" sz="2400" dirty="0">
                <a:latin typeface="+mn-lt"/>
              </a:rPr>
              <a:t>, vznik chudokrevnosti, poškození srdečního svalu, ledvin, jater a </a:t>
            </a:r>
            <a:r>
              <a:rPr lang="cs-CZ" sz="2400" dirty="0" smtClean="0">
                <a:latin typeface="+mn-lt"/>
              </a:rPr>
              <a:t>sleziny</a:t>
            </a:r>
            <a:endParaRPr lang="cs-CZ" sz="2400" dirty="0">
              <a:latin typeface="+mn-lt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e</a:t>
            </a:r>
            <a:r>
              <a:rPr lang="cs-CZ" sz="2400" dirty="0" smtClean="0">
                <a:latin typeface="+mn-lt"/>
              </a:rPr>
              <a:t>stery </a:t>
            </a:r>
            <a:r>
              <a:rPr lang="cs-CZ" sz="2400" dirty="0">
                <a:latin typeface="+mn-lt"/>
              </a:rPr>
              <a:t>kyseliny dusité jsou </a:t>
            </a:r>
            <a:r>
              <a:rPr lang="cs-CZ" sz="2400" dirty="0" err="1">
                <a:latin typeface="+mn-lt"/>
              </a:rPr>
              <a:t>kardiotoxické</a:t>
            </a:r>
            <a:r>
              <a:rPr lang="cs-CZ" sz="2400" dirty="0">
                <a:latin typeface="+mn-lt"/>
              </a:rPr>
              <a:t> a </a:t>
            </a:r>
            <a:r>
              <a:rPr lang="cs-CZ" sz="2400" dirty="0" smtClean="0">
                <a:latin typeface="+mn-lt"/>
              </a:rPr>
              <a:t>neurotoxické</a:t>
            </a:r>
            <a:endParaRPr lang="cs-CZ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42875" y="142875"/>
            <a:ext cx="87153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Amoniak</a:t>
            </a:r>
            <a:endParaRPr lang="en-US" sz="2400" b="1" baseline="-25000" dirty="0">
              <a:solidFill>
                <a:prstClr val="black"/>
              </a:solidFill>
              <a:latin typeface="Calibri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leptá sliznice, včetně očí, nad 3,5 g/m</a:t>
            </a:r>
            <a:r>
              <a:rPr lang="cs-CZ" sz="2400" baseline="30000" dirty="0">
                <a:latin typeface="+mn-lt"/>
              </a:rPr>
              <a:t>3</a:t>
            </a:r>
            <a:r>
              <a:rPr lang="cs-CZ" sz="2400" dirty="0">
                <a:latin typeface="+mn-lt"/>
              </a:rPr>
              <a:t> nastává smrt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amonné soli jsou málo toxické</a:t>
            </a:r>
            <a:endParaRPr lang="en-US" sz="2400" dirty="0"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2875" y="1785938"/>
            <a:ext cx="8715375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Hydrazin</a:t>
            </a:r>
            <a:endParaRPr lang="en-US" sz="2400" b="1" baseline="-25000" dirty="0">
              <a:solidFill>
                <a:prstClr val="black"/>
              </a:solidFill>
              <a:latin typeface="Calibri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dráždivé a leptavé účinky, toxický pro játra, ledviny i srdce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poškozuje </a:t>
            </a:r>
            <a:r>
              <a:rPr lang="cs-CZ" sz="2400" dirty="0" smtClean="0">
                <a:latin typeface="+mn-lt"/>
              </a:rPr>
              <a:t>embryo</a:t>
            </a:r>
            <a:endParaRPr lang="cs-CZ" sz="2400" dirty="0">
              <a:latin typeface="+mn-lt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velmi snadno reaguje s </a:t>
            </a:r>
            <a:r>
              <a:rPr lang="cs-CZ" sz="2400" dirty="0" smtClean="0">
                <a:latin typeface="+mn-lt"/>
              </a:rPr>
              <a:t>kteroukoliv </a:t>
            </a:r>
            <a:r>
              <a:rPr lang="cs-CZ" sz="2400" dirty="0" err="1">
                <a:latin typeface="+mn-lt"/>
              </a:rPr>
              <a:t>ketoskupinou</a:t>
            </a:r>
            <a:r>
              <a:rPr lang="cs-CZ" sz="2400" dirty="0">
                <a:latin typeface="+mn-lt"/>
              </a:rPr>
              <a:t> za vzniku </a:t>
            </a:r>
            <a:r>
              <a:rPr lang="cs-CZ" sz="2400" dirty="0" err="1">
                <a:latin typeface="+mn-lt"/>
              </a:rPr>
              <a:t>hydrazonu</a:t>
            </a:r>
            <a:r>
              <a:rPr lang="cs-CZ" sz="2400" dirty="0">
                <a:latin typeface="+mn-lt"/>
              </a:rPr>
              <a:t>, čímž inhibuje mnohé enzymy (reaguje např. s koenzymem </a:t>
            </a:r>
            <a:r>
              <a:rPr lang="cs-CZ" sz="2400" dirty="0" err="1">
                <a:latin typeface="+mn-lt"/>
              </a:rPr>
              <a:t>pyridoxalfosfátem</a:t>
            </a:r>
            <a:r>
              <a:rPr lang="cs-CZ" sz="2400" dirty="0">
                <a:latin typeface="+mn-lt"/>
              </a:rPr>
              <a:t>), může tak ale též reagovat s bázemi DNA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marL="271463" indent="-271463">
              <a:defRPr/>
            </a:pPr>
            <a:r>
              <a:rPr lang="cs-CZ" sz="2400" b="1" dirty="0">
                <a:solidFill>
                  <a:prstClr val="black"/>
                </a:solidFill>
                <a:latin typeface="+mn-lt"/>
              </a:rPr>
              <a:t>Azidy</a:t>
            </a:r>
            <a:endParaRPr lang="en-US" sz="2400" b="1" baseline="-25000" dirty="0">
              <a:solidFill>
                <a:prstClr val="black"/>
              </a:solidFill>
              <a:latin typeface="+mn-lt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napodobují chloridové ionty, čímž ovlivňují otevírání a zavírání nervových kanálů, poškozují zejména nervy, HN</a:t>
            </a:r>
            <a:r>
              <a:rPr lang="cs-CZ" sz="2400" baseline="-25000" dirty="0">
                <a:latin typeface="+mn-lt"/>
              </a:rPr>
              <a:t>3</a:t>
            </a:r>
            <a:r>
              <a:rPr lang="cs-CZ" sz="2400" dirty="0">
                <a:latin typeface="+mn-lt"/>
              </a:rPr>
              <a:t> jed. jako HCN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142875"/>
            <a:ext cx="8715375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</a:t>
            </a:r>
          </a:p>
          <a:p>
            <a:pPr marL="271463" indent="-271463">
              <a:buFont typeface="Arial" charset="0"/>
              <a:buChar char="•"/>
              <a:defRPr/>
            </a:pPr>
            <a:endParaRPr lang="cs-CZ" sz="2400" dirty="0">
              <a:latin typeface="+mn-lt"/>
            </a:endParaRPr>
          </a:p>
          <a:p>
            <a:pPr>
              <a:defRPr/>
            </a:pPr>
            <a:r>
              <a:rPr lang="cs-CZ" sz="2400" b="1" dirty="0">
                <a:latin typeface="+mn-lt"/>
              </a:rPr>
              <a:t>Bílý fosfor P</a:t>
            </a:r>
            <a:r>
              <a:rPr lang="cs-CZ" sz="2400" b="1" baseline="-25000" dirty="0">
                <a:latin typeface="+mn-lt"/>
              </a:rPr>
              <a:t>4</a:t>
            </a:r>
            <a:endParaRPr lang="cs-CZ" sz="2400" b="1" dirty="0">
              <a:latin typeface="+mn-lt"/>
            </a:endParaRPr>
          </a:p>
          <a:p>
            <a:pPr>
              <a:defRPr/>
            </a:pPr>
            <a:endParaRPr lang="cs-CZ" sz="2400" dirty="0">
              <a:latin typeface="+mn-lt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samozápalný, působí destrukce tkání a těžce se hojící popáleniny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narušuje metabolismus cukrů, tuků i bílkovin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brání též ukládání glykogenu v játrech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poškozuje játra, ledviny a nervovou soustavu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při chronické otravě dochází k poškozování kostí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LD</a:t>
            </a:r>
            <a:r>
              <a:rPr lang="cs-CZ" sz="2400" baseline="-25000" dirty="0">
                <a:latin typeface="+mn-lt"/>
              </a:rPr>
              <a:t>50</a:t>
            </a:r>
            <a:r>
              <a:rPr lang="cs-CZ" sz="2400" dirty="0">
                <a:latin typeface="+mn-lt"/>
              </a:rPr>
              <a:t> = 70 mg</a:t>
            </a:r>
          </a:p>
          <a:p>
            <a:pPr marL="268288" indent="-268288">
              <a:defRPr/>
            </a:pPr>
            <a:endParaRPr lang="cs-CZ" sz="2400" dirty="0">
              <a:solidFill>
                <a:srgbClr val="000000"/>
              </a:solidFill>
              <a:latin typeface="+mn-lt"/>
            </a:endParaRPr>
          </a:p>
          <a:p>
            <a:pPr marL="271463" indent="-271463">
              <a:defRPr/>
            </a:pPr>
            <a:r>
              <a:rPr lang="cs-CZ" sz="2400" b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cs-CZ" sz="2400" b="1" dirty="0" err="1">
                <a:solidFill>
                  <a:srgbClr val="000000"/>
                </a:solidFill>
                <a:latin typeface="+mn-lt"/>
              </a:rPr>
              <a:t>oxo</a:t>
            </a:r>
            <a:r>
              <a:rPr lang="cs-CZ" sz="2400" b="1" dirty="0">
                <a:solidFill>
                  <a:srgbClr val="000000"/>
                </a:solidFill>
                <a:latin typeface="+mn-lt"/>
              </a:rPr>
              <a:t>)Halogenidy fosforečné(</a:t>
            </a:r>
            <a:r>
              <a:rPr lang="cs-CZ" sz="2400" b="1" dirty="0" err="1">
                <a:solidFill>
                  <a:srgbClr val="000000"/>
                </a:solidFill>
                <a:latin typeface="+mn-lt"/>
              </a:rPr>
              <a:t>ité</a:t>
            </a:r>
            <a:r>
              <a:rPr lang="cs-CZ" sz="2400" b="1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271463" indent="-271463">
              <a:defRPr/>
            </a:pPr>
            <a:endParaRPr lang="cs-CZ" sz="2400" dirty="0">
              <a:solidFill>
                <a:srgbClr val="000000"/>
              </a:solidFill>
              <a:latin typeface="+mn-lt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silně dráždivé látky, po expozici může vznikat edém plic</a:t>
            </a:r>
            <a:endParaRPr lang="cs-CZ" sz="2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ek 3" descr="Pwhi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2518905" cy="235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Obrázek 4" descr="Pre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45" y="3143250"/>
            <a:ext cx="4860032" cy="238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Obrázek 5" descr="Pblack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7622" y="304800"/>
            <a:ext cx="30003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2357437" y="357188"/>
            <a:ext cx="378618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chemeClr val="bg1"/>
                </a:solidFill>
                <a:latin typeface="Calibri"/>
              </a:rPr>
              <a:t>Bílý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r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eaktivní,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nestabilní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na vzduchu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samozápalný</a:t>
            </a:r>
          </a:p>
          <a:p>
            <a:pPr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   (uchování pod vodou)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toxický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rozpustný v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CS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, SO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, NH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73108" y="5644355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  <a:latin typeface="Calibri"/>
              </a:rPr>
              <a:t>Červený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stabilní,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méně reaktivní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nejedovatý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, nerozpustný, vyrábí se </a:t>
            </a: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  z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bílého P (UV)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500687" y="3357563"/>
            <a:ext cx="3643313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latin typeface="Calibri"/>
              </a:rPr>
              <a:t>Černý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stabilní, polokovový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polovodivý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vzniká za vysokého tlaku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struktura podobná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grafitu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n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ejméně reaktivní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2875" y="142875"/>
            <a:ext cx="8715375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Organofosfáty – organické estery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kyseliny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fosforečné</a:t>
            </a:r>
            <a:endParaRPr lang="en-US" sz="2400" b="1" baseline="-25000" dirty="0">
              <a:solidFill>
                <a:prstClr val="black"/>
              </a:solidFill>
              <a:latin typeface="Calibri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vysoce toxické, bývají využívány jako insekticidy nebo ve válkách jako nervové plyny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extrémně toxické jsou pak </a:t>
            </a:r>
            <a:r>
              <a:rPr lang="cs-CZ" sz="2400" dirty="0" err="1">
                <a:latin typeface="+mn-lt"/>
              </a:rPr>
              <a:t>fluorofosfáty</a:t>
            </a:r>
            <a:endParaRPr lang="cs-CZ" sz="2400" dirty="0">
              <a:latin typeface="+mn-lt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nevratným způsobem inhibují enzym </a:t>
            </a:r>
            <a:r>
              <a:rPr lang="cs-CZ" sz="2400" dirty="0" err="1">
                <a:latin typeface="+mn-lt"/>
              </a:rPr>
              <a:t>acetylcholinesterasu</a:t>
            </a:r>
            <a:r>
              <a:rPr lang="cs-CZ" sz="2400" dirty="0">
                <a:latin typeface="+mn-lt"/>
              </a:rPr>
              <a:t>, který na nervových zakončeních katalyzuje rozklad nervového přenašeče acetylcholinu na </a:t>
            </a:r>
            <a:r>
              <a:rPr lang="cs-CZ" sz="2400" dirty="0" smtClean="0">
                <a:latin typeface="+mn-lt"/>
              </a:rPr>
              <a:t>cholin </a:t>
            </a:r>
            <a:r>
              <a:rPr lang="cs-CZ" sz="2400" dirty="0">
                <a:latin typeface="+mn-lt"/>
              </a:rPr>
              <a:t>a kyselinu octovou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inhibice tohoto rozkladu vede ke zvýšeným koncentracím acetylcholinu na nervových zakončeních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otrava se projevuje jednak příznaky trávicí soustavy (křeče, zvracení, průjmy), dále slzením, pocením, snížením krevního tlaku, svalovou slabostí až paralýzou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otrávený je neklidný, nemůže se soustředit, objevují se též poruchy paměti a spánku, dýchání je oslabeno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bývá pozorováno poškození slinivky břišní, ledvin, krvácení do jater a do dalších orgánů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142875"/>
            <a:ext cx="871537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v těžších případech nastává smrt následkem křečí průdušek, případně v důsledku paralýzy příčně pruhovaného svalstva (zejména bránice)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vědomí bývá obvykle dlouho zachované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při chronické expozici vypadávají vlasy a zuby, silné zažívací potíže vedou k hubnutí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při otravě podáme jednak atropin, který kompetitivně blokuje účinky acetylcholinu, tím se eliminuje zejména účinek jedu na průdušky, zatímco kosterní svalstvo zůstává paralyzováno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kromě atropinu se podávají též </a:t>
            </a:r>
            <a:r>
              <a:rPr lang="cs-CZ" sz="2400" dirty="0" err="1">
                <a:latin typeface="+mn-lt"/>
              </a:rPr>
              <a:t>reaktivátory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err="1">
                <a:latin typeface="+mn-lt"/>
              </a:rPr>
              <a:t>acetylcholinesterasy</a:t>
            </a:r>
            <a:r>
              <a:rPr lang="cs-CZ" sz="2400" dirty="0">
                <a:latin typeface="+mn-lt"/>
              </a:rPr>
              <a:t>, neboť pro velmi pevnou vazbu fosfátu na </a:t>
            </a:r>
            <a:r>
              <a:rPr lang="cs-CZ" sz="2400" dirty="0" err="1">
                <a:latin typeface="+mn-lt"/>
              </a:rPr>
              <a:t>acetylcholinesterasu</a:t>
            </a:r>
            <a:r>
              <a:rPr lang="cs-CZ" sz="2400" dirty="0">
                <a:latin typeface="+mn-lt"/>
              </a:rPr>
              <a:t> takto může účinek přetrvávat dny, týdny a někdy i měsíce</a:t>
            </a:r>
          </a:p>
        </p:txBody>
      </p:sp>
      <p:pic>
        <p:nvPicPr>
          <p:cNvPr id="47107" name="Obrázek 2" descr="sari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572000"/>
            <a:ext cx="25400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642938" y="6286500"/>
            <a:ext cx="6508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atin typeface="+mn-lt"/>
              </a:rPr>
              <a:t>sarin</a:t>
            </a:r>
          </a:p>
        </p:txBody>
      </p:sp>
      <p:pic>
        <p:nvPicPr>
          <p:cNvPr id="47109" name="Obrázek 4" descr="soma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4643438"/>
            <a:ext cx="2540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3857625" y="6273800"/>
            <a:ext cx="8239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 err="1">
                <a:latin typeface="+mn-lt"/>
              </a:rPr>
              <a:t>soman</a:t>
            </a:r>
            <a:endParaRPr lang="cs-CZ" b="1" dirty="0">
              <a:latin typeface="+mn-lt"/>
            </a:endParaRPr>
          </a:p>
        </p:txBody>
      </p:sp>
      <p:pic>
        <p:nvPicPr>
          <p:cNvPr id="47111" name="Obrázek 6" descr="tabu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4429125"/>
            <a:ext cx="2540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7358063" y="6286500"/>
            <a:ext cx="7461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atin typeface="+mn-lt"/>
              </a:rPr>
              <a:t>tabun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142875"/>
            <a:ext cx="87153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b="1" dirty="0" smtClean="0">
                <a:latin typeface="+mn-lt"/>
              </a:rPr>
              <a:t>VX</a:t>
            </a:r>
            <a:r>
              <a:rPr lang="cs-CZ" sz="2400" dirty="0" smtClean="0">
                <a:latin typeface="+mn-lt"/>
              </a:rPr>
              <a:t> - extrémně toxická olejovitá substance, vhodná pouze pro válečné účely, klasifikován jako ZHN a v roce 1993 zakázán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</a:rPr>
              <a:t>LD</a:t>
            </a:r>
            <a:r>
              <a:rPr lang="cs-CZ" sz="2400" baseline="-25000" dirty="0" smtClean="0">
                <a:latin typeface="+mn-lt"/>
              </a:rPr>
              <a:t>50</a:t>
            </a:r>
            <a:r>
              <a:rPr lang="cs-CZ" sz="2400" dirty="0" smtClean="0">
                <a:latin typeface="+mn-lt"/>
              </a:rPr>
              <a:t> = 0,7 mg (pokožkou)</a:t>
            </a:r>
            <a:endParaRPr lang="cs-CZ" sz="2400" dirty="0">
              <a:latin typeface="+mn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42938" y="6286500"/>
            <a:ext cx="6946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 smtClean="0">
                <a:latin typeface="+mn-lt"/>
              </a:rPr>
              <a:t>VX - </a:t>
            </a:r>
            <a:r>
              <a:rPr lang="cs-CZ" i="1" dirty="0" smtClean="0"/>
              <a:t>O</a:t>
            </a:r>
            <a:r>
              <a:rPr lang="cs-CZ" dirty="0" smtClean="0"/>
              <a:t>-</a:t>
            </a:r>
            <a:r>
              <a:rPr lang="cs-CZ" dirty="0" err="1" smtClean="0"/>
              <a:t>ethyl</a:t>
            </a:r>
            <a:r>
              <a:rPr lang="cs-CZ" dirty="0" smtClean="0"/>
              <a:t> </a:t>
            </a:r>
            <a:r>
              <a:rPr lang="cs-CZ" i="1" dirty="0" smtClean="0"/>
              <a:t>S</a:t>
            </a:r>
            <a:r>
              <a:rPr lang="cs-CZ" dirty="0" smtClean="0"/>
              <a:t>-[2-(</a:t>
            </a:r>
            <a:r>
              <a:rPr lang="cs-CZ" dirty="0" err="1" smtClean="0"/>
              <a:t>diisopropylamino</a:t>
            </a:r>
            <a:r>
              <a:rPr lang="cs-CZ" dirty="0" smtClean="0"/>
              <a:t>)</a:t>
            </a:r>
            <a:r>
              <a:rPr lang="cs-CZ" dirty="0" err="1" smtClean="0"/>
              <a:t>ethyl</a:t>
            </a:r>
            <a:r>
              <a:rPr lang="cs-CZ" dirty="0" smtClean="0"/>
              <a:t>] </a:t>
            </a:r>
            <a:r>
              <a:rPr lang="cs-CZ" dirty="0" err="1" smtClean="0"/>
              <a:t>methylphosphonothioate</a:t>
            </a:r>
            <a:endParaRPr lang="cs-CZ" b="1" dirty="0">
              <a:latin typeface="+mn-lt"/>
            </a:endParaRPr>
          </a:p>
        </p:txBody>
      </p:sp>
      <p:pic>
        <p:nvPicPr>
          <p:cNvPr id="9" name="Obrázek 8" descr="VX-S-enantiomer-2D-skele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221088"/>
            <a:ext cx="4139952" cy="2073740"/>
          </a:xfrm>
          <a:prstGeom prst="rect">
            <a:avLst/>
          </a:prstGeom>
        </p:spPr>
      </p:pic>
      <p:pic>
        <p:nvPicPr>
          <p:cNvPr id="10" name="Obrázek 9" descr="VX_TransesterProce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021" y="1556792"/>
            <a:ext cx="8652306" cy="2534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214313" y="142875"/>
            <a:ext cx="8894191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</a:t>
            </a:r>
            <a:r>
              <a:rPr lang="cs-CZ" sz="2400" dirty="0" smtClean="0">
                <a:latin typeface="Calibri" pitchFamily="34" charset="0"/>
              </a:rPr>
              <a:t> </a:t>
            </a:r>
            <a:endParaRPr lang="cs-CZ" sz="2400" dirty="0">
              <a:latin typeface="Calibri" pitchFamily="34" charset="0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n</a:t>
            </a:r>
            <a:r>
              <a:rPr lang="cs-CZ" sz="2400" dirty="0" smtClean="0">
                <a:latin typeface="Calibri" pitchFamily="34" charset="0"/>
              </a:rPr>
              <a:t>ereaktivní – vysoká energie  vazby N≡N (6x silnější než jednoduchá)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b="1" dirty="0">
                <a:latin typeface="Calibri" pitchFamily="34" charset="0"/>
              </a:rPr>
              <a:t>t</a:t>
            </a:r>
            <a:r>
              <a:rPr lang="cs-CZ" sz="2400" b="1" dirty="0" smtClean="0">
                <a:latin typeface="Calibri" pitchFamily="34" charset="0"/>
              </a:rPr>
              <a:t>řetí </a:t>
            </a:r>
            <a:r>
              <a:rPr lang="cs-CZ" sz="2400" b="1" dirty="0" err="1" smtClean="0">
                <a:latin typeface="Calibri" pitchFamily="34" charset="0"/>
              </a:rPr>
              <a:t>nejelektronegativnější</a:t>
            </a:r>
            <a:r>
              <a:rPr lang="cs-CZ" sz="2400" b="1" dirty="0" smtClean="0">
                <a:latin typeface="Calibri" pitchFamily="34" charset="0"/>
              </a:rPr>
              <a:t> </a:t>
            </a:r>
            <a:r>
              <a:rPr lang="cs-CZ" sz="2400" dirty="0" smtClean="0">
                <a:latin typeface="Calibri" pitchFamily="34" charset="0"/>
              </a:rPr>
              <a:t>prvek (po fluoru a kyslíku)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alibri" pitchFamily="34" charset="0"/>
              </a:rPr>
              <a:t>ve </a:t>
            </a:r>
            <a:r>
              <a:rPr lang="cs-CZ" sz="2400" dirty="0">
                <a:latin typeface="Calibri" pitchFamily="34" charset="0"/>
              </a:rPr>
              <a:t>vodě se </a:t>
            </a:r>
            <a:r>
              <a:rPr lang="cs-CZ" sz="2400" b="1" dirty="0">
                <a:latin typeface="Calibri" pitchFamily="34" charset="0"/>
              </a:rPr>
              <a:t>rozpouští</a:t>
            </a:r>
            <a:r>
              <a:rPr lang="cs-CZ" sz="2400" dirty="0">
                <a:latin typeface="Calibri" pitchFamily="34" charset="0"/>
              </a:rPr>
              <a:t> </a:t>
            </a:r>
            <a:r>
              <a:rPr lang="cs-CZ" sz="2400" dirty="0" smtClean="0">
                <a:latin typeface="Calibri" pitchFamily="34" charset="0"/>
              </a:rPr>
              <a:t>méně než kyslík </a:t>
            </a:r>
            <a:r>
              <a:rPr lang="cs-CZ" sz="2200" dirty="0" smtClean="0">
                <a:latin typeface="Calibri" pitchFamily="34" charset="0"/>
              </a:rPr>
              <a:t>(</a:t>
            </a:r>
            <a:r>
              <a:rPr lang="cs-CZ" sz="2200" b="1" dirty="0" smtClean="0">
                <a:latin typeface="Calibri" pitchFamily="34" charset="0"/>
              </a:rPr>
              <a:t>riziko</a:t>
            </a:r>
            <a:r>
              <a:rPr lang="cs-CZ" sz="2200" dirty="0" smtClean="0">
                <a:latin typeface="Calibri" pitchFamily="34" charset="0"/>
              </a:rPr>
              <a:t> - kesonová/dekompresní </a:t>
            </a:r>
            <a:r>
              <a:rPr lang="cs-CZ" sz="2200" dirty="0">
                <a:latin typeface="Calibri" pitchFamily="34" charset="0"/>
              </a:rPr>
              <a:t>nemoc)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tvoří sloučeniny se všemi prvky (kromě vzácných plynů</a:t>
            </a:r>
            <a:r>
              <a:rPr lang="cs-CZ" sz="2400" dirty="0" smtClean="0">
                <a:latin typeface="Calibri" pitchFamily="34" charset="0"/>
              </a:rPr>
              <a:t>), </a:t>
            </a:r>
            <a:r>
              <a:rPr lang="cs-CZ" sz="2400" dirty="0">
                <a:latin typeface="Calibri" pitchFamily="34" charset="0"/>
              </a:rPr>
              <a:t>ale až za žáru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za nízké teploty pouze s Li, Mg a </a:t>
            </a:r>
            <a:r>
              <a:rPr lang="cs-CZ" sz="2400" dirty="0" smtClean="0">
                <a:latin typeface="Calibri" pitchFamily="34" charset="0"/>
              </a:rPr>
              <a:t>Ca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t</a:t>
            </a:r>
            <a:r>
              <a:rPr lang="cs-CZ" sz="2400" dirty="0" smtClean="0">
                <a:latin typeface="Calibri" pitchFamily="34" charset="0"/>
              </a:rPr>
              <a:t>voří maximálně </a:t>
            </a:r>
            <a:r>
              <a:rPr lang="cs-CZ" sz="2400" b="1" dirty="0" smtClean="0">
                <a:latin typeface="Calibri" pitchFamily="34" charset="0"/>
              </a:rPr>
              <a:t>4 </a:t>
            </a:r>
            <a:r>
              <a:rPr lang="el-GR" sz="2400" b="1" dirty="0" smtClean="0">
                <a:latin typeface="Times New Roman"/>
                <a:cs typeface="Times New Roman"/>
              </a:rPr>
              <a:t>σ</a:t>
            </a:r>
            <a:r>
              <a:rPr lang="cs-CZ" sz="2400" b="1" dirty="0" smtClean="0">
                <a:latin typeface="Times New Roman"/>
                <a:cs typeface="Times New Roman"/>
              </a:rPr>
              <a:t>-</a:t>
            </a:r>
            <a:r>
              <a:rPr lang="cs-CZ" sz="2400" b="1" dirty="0" smtClean="0">
                <a:latin typeface="Calibri" pitchFamily="34" charset="0"/>
              </a:rPr>
              <a:t>vazby </a:t>
            </a:r>
            <a:r>
              <a:rPr lang="cs-CZ" sz="2400" dirty="0" smtClean="0">
                <a:latin typeface="Calibri" pitchFamily="34" charset="0"/>
              </a:rPr>
              <a:t>(nedostupnost d-orbitalů) – NH</a:t>
            </a:r>
            <a:r>
              <a:rPr lang="cs-CZ" sz="2400" baseline="-25000" dirty="0" smtClean="0">
                <a:latin typeface="Calibri" pitchFamily="34" charset="0"/>
              </a:rPr>
              <a:t>4</a:t>
            </a:r>
            <a:r>
              <a:rPr lang="cs-CZ" sz="2400" baseline="30000" dirty="0" smtClean="0">
                <a:latin typeface="Calibri" pitchFamily="34" charset="0"/>
              </a:rPr>
              <a:t>+</a:t>
            </a:r>
            <a:r>
              <a:rPr lang="cs-CZ" sz="2400" dirty="0" smtClean="0">
                <a:latin typeface="Calibri" pitchFamily="34" charset="0"/>
              </a:rPr>
              <a:t>/NR</a:t>
            </a:r>
            <a:r>
              <a:rPr lang="cs-CZ" sz="2400" baseline="-25000" dirty="0" smtClean="0">
                <a:latin typeface="Calibri" pitchFamily="34" charset="0"/>
              </a:rPr>
              <a:t>4</a:t>
            </a:r>
            <a:r>
              <a:rPr lang="cs-CZ" sz="2400" baseline="30000" dirty="0" smtClean="0">
                <a:latin typeface="Calibri" pitchFamily="34" charset="0"/>
              </a:rPr>
              <a:t>+</a:t>
            </a:r>
            <a:endParaRPr lang="cs-CZ" sz="2400" dirty="0">
              <a:latin typeface="Calibri" pitchFamily="34" charset="0"/>
            </a:endParaRPr>
          </a:p>
          <a:p>
            <a:pPr>
              <a:defRPr/>
            </a:pPr>
            <a:endParaRPr lang="cs-CZ" sz="2400" dirty="0">
              <a:latin typeface="Calibri" pitchFamily="34" charset="0"/>
            </a:endParaRPr>
          </a:p>
          <a:p>
            <a:pPr marL="271463" indent="-271463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tvoří sloučeniny se všemi prvky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alibri" pitchFamily="34" charset="0"/>
              </a:rPr>
              <a:t>v kapalině tetraedry </a:t>
            </a:r>
            <a:r>
              <a:rPr lang="cs-CZ" sz="2400" b="1" dirty="0" smtClean="0">
                <a:latin typeface="Calibri" pitchFamily="34" charset="0"/>
              </a:rPr>
              <a:t>P</a:t>
            </a:r>
            <a:r>
              <a:rPr lang="cs-CZ" sz="2400" b="1" baseline="-25000" dirty="0" smtClean="0">
                <a:latin typeface="Calibri" pitchFamily="34" charset="0"/>
              </a:rPr>
              <a:t>4</a:t>
            </a:r>
            <a:r>
              <a:rPr lang="cs-CZ" sz="2400" dirty="0" smtClean="0">
                <a:latin typeface="Calibri" pitchFamily="34" charset="0"/>
              </a:rPr>
              <a:t>, v </a:t>
            </a:r>
            <a:r>
              <a:rPr lang="cs-CZ" sz="2400" dirty="0">
                <a:latin typeface="Calibri" pitchFamily="34" charset="0"/>
              </a:rPr>
              <a:t>plynné fázi tvoří molekuly </a:t>
            </a:r>
            <a:r>
              <a:rPr lang="cs-CZ" sz="2400" b="1" dirty="0" smtClean="0">
                <a:latin typeface="Calibri" pitchFamily="34" charset="0"/>
              </a:rPr>
              <a:t>P</a:t>
            </a:r>
            <a:r>
              <a:rPr lang="cs-CZ" sz="2400" b="1" baseline="-25000" dirty="0" smtClean="0">
                <a:latin typeface="Calibri" pitchFamily="34" charset="0"/>
              </a:rPr>
              <a:t>2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alibri" pitchFamily="34" charset="0"/>
              </a:rPr>
              <a:t>může tvořit více než 4 </a:t>
            </a:r>
            <a:r>
              <a:rPr lang="el-GR" sz="2400" dirty="0">
                <a:latin typeface="Times New Roman"/>
                <a:cs typeface="Times New Roman"/>
              </a:rPr>
              <a:t>σ</a:t>
            </a:r>
            <a:r>
              <a:rPr lang="cs-CZ" sz="2400" dirty="0">
                <a:latin typeface="Times New Roman"/>
                <a:cs typeface="Times New Roman"/>
              </a:rPr>
              <a:t>-</a:t>
            </a:r>
            <a:r>
              <a:rPr lang="cs-CZ" sz="2400" dirty="0">
                <a:latin typeface="Calibri" pitchFamily="34" charset="0"/>
              </a:rPr>
              <a:t>vazby </a:t>
            </a:r>
            <a:r>
              <a:rPr lang="cs-CZ" sz="2400" dirty="0" smtClean="0">
                <a:latin typeface="Calibri" pitchFamily="34" charset="0"/>
              </a:rPr>
              <a:t>(využití </a:t>
            </a:r>
            <a:r>
              <a:rPr lang="cs-CZ" sz="2400" dirty="0">
                <a:latin typeface="Calibri" pitchFamily="34" charset="0"/>
              </a:rPr>
              <a:t>d-orbitalů) </a:t>
            </a:r>
            <a:endParaRPr lang="cs-CZ" sz="2400" dirty="0" smtClean="0">
              <a:latin typeface="Calibri" pitchFamily="34" charset="0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p</a:t>
            </a:r>
            <a:r>
              <a:rPr lang="cs-CZ" sz="2400" dirty="0" smtClean="0">
                <a:latin typeface="Calibri" pitchFamily="34" charset="0"/>
              </a:rPr>
              <a:t>odobně reaktivní jako dusík - </a:t>
            </a:r>
            <a:r>
              <a:rPr lang="cs-CZ" sz="2000" dirty="0" smtClean="0">
                <a:latin typeface="Calibri" pitchFamily="34" charset="0"/>
              </a:rPr>
              <a:t>tvoří sloučeniny téměř se všemi prvky (mimo </a:t>
            </a:r>
            <a:r>
              <a:rPr lang="cs-CZ" sz="2000" dirty="0" err="1" smtClean="0">
                <a:latin typeface="Calibri" pitchFamily="34" charset="0"/>
              </a:rPr>
              <a:t>Sb</a:t>
            </a:r>
            <a:r>
              <a:rPr lang="cs-CZ" sz="2000" dirty="0" smtClean="0">
                <a:latin typeface="Calibri" pitchFamily="34" charset="0"/>
              </a:rPr>
              <a:t>, </a:t>
            </a:r>
            <a:r>
              <a:rPr lang="cs-CZ" sz="2000" dirty="0" err="1" smtClean="0">
                <a:latin typeface="Calibri" pitchFamily="34" charset="0"/>
              </a:rPr>
              <a:t>Bi</a:t>
            </a:r>
            <a:r>
              <a:rPr lang="cs-CZ" sz="2000" dirty="0" smtClean="0">
                <a:latin typeface="Calibri" pitchFamily="34" charset="0"/>
              </a:rPr>
              <a:t> a vzácných plynů), reaguje za vyšší teploty</a:t>
            </a:r>
            <a:endParaRPr lang="cs-CZ" sz="2000" dirty="0">
              <a:latin typeface="Calibri" pitchFamily="34" charset="0"/>
            </a:endParaRPr>
          </a:p>
          <a:p>
            <a:pPr>
              <a:defRPr/>
            </a:pPr>
            <a:endParaRPr lang="cs-CZ" sz="2400" dirty="0" smtClean="0">
              <a:latin typeface="Calibri" pitchFamily="34" charset="0"/>
            </a:endParaRPr>
          </a:p>
          <a:p>
            <a:pPr>
              <a:defRPr/>
            </a:pPr>
            <a:r>
              <a:rPr lang="cs-CZ" sz="2400" dirty="0" smtClean="0">
                <a:latin typeface="Calibri" pitchFamily="34" charset="0"/>
              </a:rPr>
              <a:t>Nejčastější oxidační stavy (N i P): </a:t>
            </a:r>
            <a:r>
              <a:rPr lang="cs-CZ" sz="2400" b="1" dirty="0" smtClean="0">
                <a:latin typeface="Calibri" pitchFamily="34" charset="0"/>
              </a:rPr>
              <a:t>-III, III a V</a:t>
            </a:r>
            <a:endParaRPr lang="cs-CZ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47851" y="4077072"/>
            <a:ext cx="8715375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fosfor</a:t>
            </a: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redukcí </a:t>
            </a: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uhlíkem v 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pecích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endParaRPr lang="pl-PL" sz="2400" b="1" dirty="0">
              <a:latin typeface="+mn-lt"/>
            </a:endParaRPr>
          </a:p>
          <a:p>
            <a:pPr marL="271463" indent="-271463" algn="ctr">
              <a:defRPr/>
            </a:pPr>
            <a:r>
              <a:rPr lang="pl-PL" sz="2400" b="1" dirty="0">
                <a:latin typeface="+mn-lt"/>
              </a:rPr>
              <a:t>4 NaPO</a:t>
            </a:r>
            <a:r>
              <a:rPr lang="pl-PL" sz="2400" b="1" baseline="-25000" dirty="0">
                <a:latin typeface="+mn-lt"/>
              </a:rPr>
              <a:t>3</a:t>
            </a:r>
            <a:r>
              <a:rPr lang="pl-PL" sz="2400" b="1" dirty="0">
                <a:latin typeface="+mn-lt"/>
              </a:rPr>
              <a:t> + 2 SiO</a:t>
            </a:r>
            <a:r>
              <a:rPr lang="pl-PL" sz="2400" b="1" baseline="-25000" dirty="0">
                <a:latin typeface="+mn-lt"/>
              </a:rPr>
              <a:t>2</a:t>
            </a:r>
            <a:r>
              <a:rPr lang="pl-PL" sz="2400" b="1" dirty="0">
                <a:latin typeface="+mn-lt"/>
              </a:rPr>
              <a:t> + 10 C 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pl-PL" sz="2400" b="1" dirty="0">
                <a:latin typeface="+mn-lt"/>
              </a:rPr>
              <a:t> 2 Na</a:t>
            </a:r>
            <a:r>
              <a:rPr lang="pl-PL" sz="2400" b="1" baseline="-25000" dirty="0">
                <a:latin typeface="+mn-lt"/>
              </a:rPr>
              <a:t>2</a:t>
            </a:r>
            <a:r>
              <a:rPr lang="pl-PL" sz="2400" b="1" dirty="0">
                <a:latin typeface="+mn-lt"/>
              </a:rPr>
              <a:t>SiO</a:t>
            </a:r>
            <a:r>
              <a:rPr lang="pl-PL" sz="2400" b="1" baseline="-25000" dirty="0">
                <a:latin typeface="+mn-lt"/>
              </a:rPr>
              <a:t>3</a:t>
            </a:r>
            <a:r>
              <a:rPr lang="pl-PL" sz="2400" b="1" dirty="0">
                <a:latin typeface="+mn-lt"/>
              </a:rPr>
              <a:t> + 10 CO + P</a:t>
            </a:r>
            <a:r>
              <a:rPr lang="pl-PL" sz="2400" b="1" baseline="-25000" dirty="0">
                <a:latin typeface="+mn-lt"/>
              </a:rPr>
              <a:t>4</a:t>
            </a:r>
          </a:p>
          <a:p>
            <a:pPr marL="271463" indent="-271463" algn="ctr">
              <a:defRPr/>
            </a:pPr>
            <a:endParaRPr lang="cs-CZ" sz="2400" b="1" kern="0" baseline="-25000" dirty="0">
              <a:solidFill>
                <a:prstClr val="black"/>
              </a:solidFill>
              <a:latin typeface="+mn-lt"/>
              <a:sym typeface="Symbol" pitchFamily="18" charset="2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kern="0" dirty="0">
                <a:solidFill>
                  <a:prstClr val="black"/>
                </a:solidFill>
                <a:latin typeface="+mn-lt"/>
                <a:sym typeface="Symbol" pitchFamily="18" charset="2"/>
              </a:rPr>
              <a:t>vyrábí se z něj oxid fosforečný, </a:t>
            </a:r>
            <a:r>
              <a:rPr lang="cs-CZ" sz="2400" b="1" kern="0" dirty="0">
                <a:solidFill>
                  <a:prstClr val="black"/>
                </a:solidFill>
                <a:latin typeface="+mn-lt"/>
                <a:sym typeface="Symbol" pitchFamily="18" charset="2"/>
              </a:rPr>
              <a:t>kyselina fosforečná</a:t>
            </a:r>
            <a:r>
              <a:rPr lang="cs-CZ" sz="2400" kern="0" dirty="0">
                <a:solidFill>
                  <a:prstClr val="black"/>
                </a:solidFill>
                <a:latin typeface="+mn-lt"/>
                <a:sym typeface="Symbol" pitchFamily="18" charset="2"/>
              </a:rPr>
              <a:t>, </a:t>
            </a:r>
            <a:r>
              <a:rPr lang="cs-CZ" sz="2400" b="1" kern="0" dirty="0">
                <a:solidFill>
                  <a:prstClr val="black"/>
                </a:solidFill>
                <a:latin typeface="+mn-lt"/>
                <a:sym typeface="Symbol" pitchFamily="18" charset="2"/>
              </a:rPr>
              <a:t>fosforečnany</a:t>
            </a:r>
            <a:r>
              <a:rPr lang="cs-CZ" sz="2400" kern="0" dirty="0">
                <a:solidFill>
                  <a:prstClr val="black"/>
                </a:solidFill>
                <a:latin typeface="+mn-lt"/>
                <a:sym typeface="Symbol" pitchFamily="18" charset="2"/>
              </a:rPr>
              <a:t> – detergenty, </a:t>
            </a:r>
            <a:r>
              <a:rPr lang="cs-CZ" sz="2400" kern="0" dirty="0" err="1">
                <a:solidFill>
                  <a:prstClr val="black"/>
                </a:solidFill>
                <a:latin typeface="+mn-lt"/>
                <a:sym typeface="Symbol" pitchFamily="18" charset="2"/>
              </a:rPr>
              <a:t>insekticity</a:t>
            </a:r>
            <a:r>
              <a:rPr lang="cs-CZ" sz="2400" kern="0" dirty="0">
                <a:solidFill>
                  <a:prstClr val="black"/>
                </a:solidFill>
                <a:latin typeface="+mn-lt"/>
                <a:sym typeface="Symbol" pitchFamily="18" charset="2"/>
              </a:rPr>
              <a:t>, herbicidy, </a:t>
            </a:r>
            <a:r>
              <a:rPr lang="cs-CZ" sz="2400" kern="0" dirty="0" err="1">
                <a:solidFill>
                  <a:prstClr val="black"/>
                </a:solidFill>
                <a:latin typeface="+mn-lt"/>
                <a:sym typeface="Symbol" pitchFamily="18" charset="2"/>
              </a:rPr>
              <a:t>halogenofosforečnany</a:t>
            </a:r>
            <a:r>
              <a:rPr lang="cs-CZ" sz="2400" kern="0" dirty="0">
                <a:solidFill>
                  <a:prstClr val="black"/>
                </a:solidFill>
                <a:latin typeface="+mn-lt"/>
                <a:sym typeface="Symbol" pitchFamily="18" charset="2"/>
              </a:rPr>
              <a:t> účinné neurotoxiny</a:t>
            </a:r>
          </a:p>
        </p:txBody>
      </p:sp>
      <p:sp>
        <p:nvSpPr>
          <p:cNvPr id="3" name="Obdélník 2"/>
          <p:cNvSpPr/>
          <p:nvPr/>
        </p:nvSpPr>
        <p:spPr>
          <a:xfrm>
            <a:off x="3059832" y="260648"/>
            <a:ext cx="26098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Výroba a použití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199324" y="800784"/>
            <a:ext cx="89446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dusík</a:t>
            </a: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 se vyrábí frakční destilací kapalného vzduchu (</a:t>
            </a:r>
            <a:r>
              <a:rPr lang="cs-CZ" sz="2400" dirty="0" err="1">
                <a:solidFill>
                  <a:prstClr val="black"/>
                </a:solidFill>
                <a:latin typeface="Calibri" pitchFamily="34" charset="0"/>
              </a:rPr>
              <a:t>b</a:t>
            </a: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. v. -196 °C)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laboratorně pak rozkladem vhodných sloučenin</a:t>
            </a:r>
          </a:p>
          <a:p>
            <a:pPr>
              <a:defRPr/>
            </a:pPr>
            <a:endParaRPr lang="cs-CZ" sz="2400" dirty="0">
              <a:solidFill>
                <a:prstClr val="black"/>
              </a:solidFill>
              <a:latin typeface="Calibri" pitchFamily="34" charset="0"/>
            </a:endParaRPr>
          </a:p>
          <a:p>
            <a:pPr marL="271463" indent="-271463" algn="ctr">
              <a:defRPr/>
            </a:pP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2 NaN</a:t>
            </a:r>
            <a:r>
              <a:rPr lang="cs-CZ" sz="2400" b="1" baseline="-25000" dirty="0">
                <a:solidFill>
                  <a:prstClr val="black"/>
                </a:solidFill>
                <a:latin typeface="Calibri" pitchFamily="34" charset="0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sym typeface="Symbol" pitchFamily="18" charset="2"/>
              </a:rPr>
              <a:t> 2 Na + 3 N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sym typeface="Symbol" pitchFamily="18" charset="2"/>
              </a:rPr>
              <a:t>2</a:t>
            </a:r>
          </a:p>
          <a:p>
            <a:pPr marL="271463" indent="-271463" algn="ctr">
              <a:defRPr/>
            </a:pP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NH</a:t>
            </a:r>
            <a:r>
              <a:rPr lang="cs-CZ" sz="2400" b="1" baseline="-25000" dirty="0">
                <a:solidFill>
                  <a:prstClr val="black"/>
                </a:solidFill>
                <a:latin typeface="Calibri" pitchFamily="34" charset="0"/>
              </a:rPr>
              <a:t>4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NO</a:t>
            </a:r>
            <a:r>
              <a:rPr lang="cs-CZ" sz="2400" b="1" baseline="-25000" dirty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cs-CZ" sz="2400" b="1" kern="0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kern="0" dirty="0">
                <a:latin typeface="+mn-lt"/>
                <a:sym typeface="Symbol" pitchFamily="18" charset="2"/>
              </a:rPr>
              <a:t> N</a:t>
            </a:r>
            <a:r>
              <a:rPr lang="cs-CZ" sz="2400" b="1" kern="0" baseline="-25000" dirty="0">
                <a:latin typeface="+mn-lt"/>
                <a:sym typeface="Symbol" pitchFamily="18" charset="2"/>
              </a:rPr>
              <a:t>2</a:t>
            </a:r>
            <a:r>
              <a:rPr lang="cs-CZ" sz="2400" b="1" kern="0" dirty="0">
                <a:latin typeface="+mn-lt"/>
                <a:sym typeface="Symbol" pitchFamily="18" charset="2"/>
              </a:rPr>
              <a:t> + 2 H</a:t>
            </a:r>
            <a:r>
              <a:rPr lang="cs-CZ" sz="2400" b="1" kern="0" baseline="-25000" dirty="0">
                <a:latin typeface="+mn-lt"/>
                <a:sym typeface="Symbol" pitchFamily="18" charset="2"/>
              </a:rPr>
              <a:t>2</a:t>
            </a:r>
            <a:r>
              <a:rPr lang="cs-CZ" sz="2400" b="1" kern="0" dirty="0">
                <a:latin typeface="+mn-lt"/>
                <a:sym typeface="Symbol" pitchFamily="18" charset="2"/>
              </a:rPr>
              <a:t>O</a:t>
            </a:r>
            <a:endParaRPr lang="cs-CZ" sz="2400" b="1" dirty="0">
              <a:solidFill>
                <a:prstClr val="black"/>
              </a:solidFill>
              <a:latin typeface="+mn-lt"/>
            </a:endParaRPr>
          </a:p>
          <a:p>
            <a:pPr marL="271463" indent="-271463">
              <a:defRPr/>
            </a:pPr>
            <a:endParaRPr lang="cs-CZ" sz="2400" dirty="0">
              <a:solidFill>
                <a:prstClr val="black"/>
              </a:solidFill>
              <a:latin typeface="Calibri" pitchFamily="34" charset="0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používá se jako účinné 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chladivo</a:t>
            </a: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 (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supravodiče</a:t>
            </a: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, syntézy), </a:t>
            </a:r>
            <a:r>
              <a:rPr lang="cs-CZ" sz="2400" b="1" dirty="0" err="1">
                <a:solidFill>
                  <a:prstClr val="black"/>
                </a:solidFill>
                <a:latin typeface="Calibri" pitchFamily="34" charset="0"/>
              </a:rPr>
              <a:t>ochr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. </a:t>
            </a:r>
            <a:r>
              <a:rPr lang="cs-CZ" sz="2400" b="1" dirty="0" err="1" smtClean="0">
                <a:solidFill>
                  <a:prstClr val="black"/>
                </a:solidFill>
                <a:latin typeface="Calibri" pitchFamily="34" charset="0"/>
              </a:rPr>
              <a:t>atm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., sloučeniny 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– amoniak, </a:t>
            </a:r>
            <a:r>
              <a:rPr lang="cs-CZ" sz="2400" dirty="0" err="1" smtClean="0">
                <a:solidFill>
                  <a:prstClr val="black"/>
                </a:solidFill>
                <a:latin typeface="Calibri" pitchFamily="34" charset="0"/>
              </a:rPr>
              <a:t>kys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. dusičná, dusičnany, hydrazin, močovina</a:t>
            </a:r>
            <a:endParaRPr lang="cs-CZ" sz="2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3059832" y="285750"/>
            <a:ext cx="3096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Sloučeniny dusíku</a:t>
            </a:r>
            <a:endParaRPr lang="cs-CZ" sz="28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14313" y="1214438"/>
            <a:ext cx="871537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Nitridy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– níže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Sloučeniny dusíku s vodíkem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NH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 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– amoniak (</a:t>
            </a: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azan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</a:t>
            </a:r>
            <a:endParaRPr lang="cs-CZ" sz="2800" b="1" baseline="-25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– hydrazin (</a:t>
            </a: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diazan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HN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– azoimid (</a:t>
            </a: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azidovodík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NH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– azid amonný (N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N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5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– azid </a:t>
            </a: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hydrazinia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(1+) (N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5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5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</a:t>
            </a:r>
            <a:endParaRPr lang="cs-CZ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– </a:t>
            </a: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diazen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(</a:t>
            </a: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diimid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– tetrazen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</a:t>
            </a:r>
            <a:endParaRPr lang="cs-CZ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NH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OH - hydroxylamin</a:t>
            </a:r>
            <a:endParaRPr lang="cs-CZ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9462" name="Obrázek 132" descr="Tetraze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229200"/>
            <a:ext cx="377825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Obrázek 133" descr="HN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490378"/>
            <a:ext cx="371475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Obrázek 134" descr="diazenci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1000125"/>
            <a:ext cx="1535113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Obrázek 135" descr="diazentran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948104"/>
            <a:ext cx="1476375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00063" y="214313"/>
            <a:ext cx="7281160" cy="17235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>
                <a:latin typeface="+mn-lt"/>
                <a:cs typeface="Times New Roman" pitchFamily="18" charset="0"/>
              </a:rPr>
              <a:t>         </a:t>
            </a:r>
            <a:r>
              <a:rPr lang="en-GB" sz="2400" b="1" kern="0" dirty="0">
                <a:latin typeface="+mn-lt"/>
                <a:cs typeface="Times New Roman" pitchFamily="18" charset="0"/>
              </a:rPr>
              <a:t>N</a:t>
            </a:r>
            <a:r>
              <a:rPr lang="en-GB" sz="2400" b="1" kern="0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kern="0" dirty="0">
                <a:latin typeface="+mn-lt"/>
                <a:cs typeface="Times New Roman" pitchFamily="18" charset="0"/>
              </a:rPr>
              <a:t> </a:t>
            </a:r>
            <a:r>
              <a:rPr lang="cs-CZ" sz="2400" b="1" kern="0" dirty="0">
                <a:latin typeface="+mn-lt"/>
              </a:rPr>
              <a:t> </a:t>
            </a:r>
            <a:r>
              <a:rPr lang="en-GB" sz="2400" b="1" kern="0" dirty="0">
                <a:latin typeface="+mn-lt"/>
                <a:cs typeface="Times New Roman" pitchFamily="18" charset="0"/>
              </a:rPr>
              <a:t>+</a:t>
            </a:r>
            <a:r>
              <a:rPr lang="cs-CZ" sz="2400" b="1" kern="0" dirty="0">
                <a:latin typeface="+mn-lt"/>
              </a:rPr>
              <a:t> </a:t>
            </a:r>
            <a:r>
              <a:rPr lang="en-GB" sz="2400" b="1" kern="0" dirty="0">
                <a:latin typeface="+mn-lt"/>
                <a:cs typeface="Times New Roman" pitchFamily="18" charset="0"/>
              </a:rPr>
              <a:t> 3 H</a:t>
            </a:r>
            <a:r>
              <a:rPr lang="en-GB" sz="2400" b="1" kern="0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kern="0" dirty="0">
                <a:latin typeface="+mn-lt"/>
                <a:cs typeface="Times New Roman" pitchFamily="18" charset="0"/>
              </a:rPr>
              <a:t>  </a:t>
            </a:r>
            <a:r>
              <a:rPr lang="cs-CZ" sz="2400" b="1" kern="0" dirty="0">
                <a:latin typeface="+mn-lt"/>
              </a:rPr>
              <a:t> </a:t>
            </a:r>
            <a:r>
              <a:rPr lang="cs-CZ" sz="2400" b="1" kern="0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kern="0" dirty="0">
                <a:latin typeface="+mn-lt"/>
                <a:sym typeface="Symbol" pitchFamily="18" charset="2"/>
              </a:rPr>
              <a:t>  </a:t>
            </a:r>
            <a:r>
              <a:rPr lang="en-GB" sz="2400" b="1" kern="0" dirty="0">
                <a:latin typeface="+mn-lt"/>
                <a:cs typeface="Times New Roman" pitchFamily="18" charset="0"/>
              </a:rPr>
              <a:t> 2 </a:t>
            </a:r>
            <a:r>
              <a:rPr lang="en-GB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NH</a:t>
            </a:r>
            <a:r>
              <a:rPr lang="en-GB" sz="2400" b="1" kern="0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3</a:t>
            </a:r>
            <a:r>
              <a:rPr lang="cs-CZ" sz="2400" b="1" kern="0" dirty="0">
                <a:latin typeface="+mn-lt"/>
              </a:rPr>
              <a:t>		</a:t>
            </a:r>
            <a:r>
              <a:rPr lang="en-GB" sz="2400" b="1" kern="0" dirty="0">
                <a:latin typeface="+mn-lt"/>
                <a:cs typeface="Times New Roman" pitchFamily="18" charset="0"/>
                <a:sym typeface="Symbol" pitchFamily="18" charset="2"/>
              </a:rPr>
              <a:t></a:t>
            </a:r>
            <a:r>
              <a:rPr lang="en-GB" sz="2400" b="1" kern="0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kern="0" dirty="0">
                <a:latin typeface="+mn-lt"/>
                <a:cs typeface="Times New Roman" pitchFamily="18" charset="0"/>
              </a:rPr>
              <a:t>H =  –</a:t>
            </a:r>
            <a:r>
              <a:rPr lang="en-GB" sz="2400" b="1" kern="0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kern="0" dirty="0">
                <a:latin typeface="+mn-lt"/>
                <a:cs typeface="Times New Roman" pitchFamily="18" charset="0"/>
              </a:rPr>
              <a:t>46,9 </a:t>
            </a:r>
            <a:r>
              <a:rPr lang="en-GB" sz="2400" b="1" kern="0" dirty="0" smtClean="0">
                <a:latin typeface="+mn-lt"/>
                <a:cs typeface="Times New Roman" pitchFamily="18" charset="0"/>
              </a:rPr>
              <a:t>kJ/</a:t>
            </a:r>
            <a:r>
              <a:rPr lang="en-GB" sz="2400" b="1" kern="0" dirty="0" err="1" smtClean="0">
                <a:latin typeface="+mn-lt"/>
                <a:cs typeface="Times New Roman" pitchFamily="18" charset="0"/>
              </a:rPr>
              <a:t>mol</a:t>
            </a:r>
            <a:endParaRPr lang="cs-CZ" sz="2400" b="1" kern="0" dirty="0" smtClean="0">
              <a:latin typeface="+mn-lt"/>
              <a:cs typeface="Times New Roman" pitchFamily="18" charset="0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kern="0" dirty="0" smtClean="0">
                <a:latin typeface="+mn-lt"/>
                <a:cs typeface="Times New Roman" pitchFamily="18" charset="0"/>
              </a:rPr>
              <a:t>(</a:t>
            </a:r>
            <a:r>
              <a:rPr lang="cs-CZ" kern="0" dirty="0" err="1" smtClean="0">
                <a:latin typeface="+mn-lt"/>
                <a:cs typeface="Times New Roman" pitchFamily="18" charset="0"/>
              </a:rPr>
              <a:t>Haber-Boschova</a:t>
            </a:r>
            <a:r>
              <a:rPr lang="cs-CZ" kern="0" dirty="0" smtClean="0">
                <a:latin typeface="+mn-lt"/>
                <a:cs typeface="Times New Roman" pitchFamily="18" charset="0"/>
              </a:rPr>
              <a:t> výroba: 500°C/</a:t>
            </a:r>
            <a:r>
              <a:rPr lang="cs-CZ" kern="0" dirty="0" err="1" smtClean="0">
                <a:latin typeface="+mn-lt"/>
                <a:cs typeface="Times New Roman" pitchFamily="18" charset="0"/>
              </a:rPr>
              <a:t>Fe</a:t>
            </a:r>
            <a:r>
              <a:rPr lang="cs-CZ" kern="0" dirty="0" smtClean="0">
                <a:latin typeface="+mn-lt"/>
                <a:cs typeface="Times New Roman" pitchFamily="18" charset="0"/>
              </a:rPr>
              <a:t>, Al</a:t>
            </a:r>
            <a:r>
              <a:rPr lang="cs-CZ" kern="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kern="0" dirty="0" smtClean="0">
                <a:latin typeface="+mn-lt"/>
                <a:cs typeface="Times New Roman" pitchFamily="18" charset="0"/>
              </a:rPr>
              <a:t>O</a:t>
            </a:r>
            <a:r>
              <a:rPr lang="cs-CZ" kern="0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cs-CZ" kern="0" dirty="0" smtClean="0">
                <a:latin typeface="+mn-lt"/>
                <a:cs typeface="Times New Roman" pitchFamily="18" charset="0"/>
              </a:rPr>
              <a:t>, 20-100 </a:t>
            </a:r>
            <a:r>
              <a:rPr lang="cs-CZ" kern="0" dirty="0" err="1" smtClean="0">
                <a:latin typeface="+mn-lt"/>
                <a:cs typeface="Times New Roman" pitchFamily="18" charset="0"/>
              </a:rPr>
              <a:t>MPa</a:t>
            </a:r>
            <a:r>
              <a:rPr lang="cs-CZ" kern="0" dirty="0" smtClean="0">
                <a:latin typeface="+mn-lt"/>
                <a:cs typeface="Times New Roman" pitchFamily="18" charset="0"/>
              </a:rPr>
              <a:t>)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latin typeface="+mn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kern="0" dirty="0" smtClean="0">
                <a:latin typeface="+mn-lt"/>
                <a:cs typeface="Times New Roman" pitchFamily="18" charset="0"/>
              </a:rPr>
              <a:t>	</a:t>
            </a:r>
            <a:r>
              <a:rPr lang="de-DE" sz="2000" b="1" kern="0" dirty="0" smtClean="0">
                <a:latin typeface="+mn-lt"/>
                <a:cs typeface="Times New Roman" pitchFamily="18" charset="0"/>
              </a:rPr>
              <a:t>NH</a:t>
            </a:r>
            <a:r>
              <a:rPr lang="de-DE" sz="2000" b="1" kern="0" baseline="-30000" dirty="0" smtClean="0">
                <a:latin typeface="+mn-lt"/>
                <a:cs typeface="Times New Roman" pitchFamily="18" charset="0"/>
              </a:rPr>
              <a:t>4</a:t>
            </a:r>
            <a:r>
              <a:rPr lang="de-DE" sz="2000" b="1" kern="0" dirty="0" smtClean="0">
                <a:latin typeface="+mn-lt"/>
                <a:cs typeface="Times New Roman" pitchFamily="18" charset="0"/>
              </a:rPr>
              <a:t>Cl </a:t>
            </a:r>
            <a:r>
              <a:rPr lang="cs-CZ" sz="2000" b="1" kern="0" dirty="0" smtClean="0">
                <a:latin typeface="+mn-lt"/>
              </a:rPr>
              <a:t> </a:t>
            </a:r>
            <a:r>
              <a:rPr lang="de-DE" sz="2000" b="1" kern="0" dirty="0">
                <a:latin typeface="+mn-lt"/>
                <a:cs typeface="Times New Roman" pitchFamily="18" charset="0"/>
              </a:rPr>
              <a:t>+</a:t>
            </a:r>
            <a:r>
              <a:rPr lang="cs-CZ" sz="2000" b="1" kern="0" dirty="0">
                <a:latin typeface="+mn-lt"/>
              </a:rPr>
              <a:t> </a:t>
            </a:r>
            <a:r>
              <a:rPr lang="de-DE" sz="2000" b="1" kern="0" dirty="0">
                <a:latin typeface="+mn-lt"/>
                <a:cs typeface="Times New Roman" pitchFamily="18" charset="0"/>
              </a:rPr>
              <a:t> </a:t>
            </a:r>
            <a:r>
              <a:rPr lang="de-DE" sz="2000" b="1" kern="0" dirty="0" err="1">
                <a:latin typeface="+mn-lt"/>
                <a:cs typeface="Times New Roman" pitchFamily="18" charset="0"/>
              </a:rPr>
              <a:t>NaOH</a:t>
            </a:r>
            <a:r>
              <a:rPr lang="en-GB" sz="2000" b="1" kern="0" dirty="0">
                <a:latin typeface="+mn-lt"/>
                <a:cs typeface="Times New Roman" pitchFamily="18" charset="0"/>
              </a:rPr>
              <a:t>  </a:t>
            </a:r>
            <a:r>
              <a:rPr lang="cs-CZ" sz="2000" b="1" kern="0" dirty="0">
                <a:latin typeface="+mn-lt"/>
              </a:rPr>
              <a:t> </a:t>
            </a:r>
            <a:r>
              <a:rPr lang="cs-CZ" sz="2000" b="1" kern="0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000" b="1" kern="0" dirty="0">
                <a:latin typeface="+mn-lt"/>
                <a:sym typeface="Symbol" pitchFamily="18" charset="2"/>
              </a:rPr>
              <a:t>  </a:t>
            </a:r>
            <a:r>
              <a:rPr lang="en-GB" sz="2000" b="1" kern="0" dirty="0">
                <a:latin typeface="+mn-lt"/>
                <a:cs typeface="Times New Roman" pitchFamily="18" charset="0"/>
              </a:rPr>
              <a:t> </a:t>
            </a:r>
            <a:r>
              <a:rPr lang="de-DE" sz="2000" b="1" kern="0" dirty="0">
                <a:latin typeface="+mn-lt"/>
                <a:cs typeface="Times New Roman" pitchFamily="18" charset="0"/>
              </a:rPr>
              <a:t>NH</a:t>
            </a:r>
            <a:r>
              <a:rPr lang="de-DE" sz="2000" b="1" kern="0" baseline="-30000" dirty="0">
                <a:latin typeface="+mn-lt"/>
                <a:cs typeface="Times New Roman" pitchFamily="18" charset="0"/>
              </a:rPr>
              <a:t>3</a:t>
            </a:r>
            <a:r>
              <a:rPr lang="de-DE" sz="2000" b="1" kern="0" dirty="0">
                <a:latin typeface="+mn-lt"/>
                <a:cs typeface="Times New Roman" pitchFamily="18" charset="0"/>
              </a:rPr>
              <a:t> </a:t>
            </a:r>
            <a:r>
              <a:rPr lang="cs-CZ" sz="2000" b="1" kern="0" dirty="0">
                <a:latin typeface="+mn-lt"/>
              </a:rPr>
              <a:t> </a:t>
            </a:r>
            <a:r>
              <a:rPr lang="de-DE" sz="2000" b="1" kern="0" dirty="0">
                <a:latin typeface="+mn-lt"/>
                <a:cs typeface="Times New Roman" pitchFamily="18" charset="0"/>
              </a:rPr>
              <a:t>+</a:t>
            </a:r>
            <a:r>
              <a:rPr lang="cs-CZ" sz="2000" b="1" kern="0" dirty="0">
                <a:latin typeface="+mn-lt"/>
              </a:rPr>
              <a:t> </a:t>
            </a:r>
            <a:r>
              <a:rPr lang="de-DE" sz="2000" b="1" kern="0" dirty="0">
                <a:latin typeface="+mn-lt"/>
                <a:cs typeface="Times New Roman" pitchFamily="18" charset="0"/>
              </a:rPr>
              <a:t> </a:t>
            </a:r>
            <a:r>
              <a:rPr lang="de-DE" sz="2000" b="1" kern="0" dirty="0" err="1">
                <a:latin typeface="+mn-lt"/>
                <a:cs typeface="Times New Roman" pitchFamily="18" charset="0"/>
              </a:rPr>
              <a:t>NaCl</a:t>
            </a:r>
            <a:r>
              <a:rPr lang="de-DE" sz="2000" b="1" kern="0" dirty="0">
                <a:latin typeface="+mn-lt"/>
                <a:cs typeface="Times New Roman" pitchFamily="18" charset="0"/>
              </a:rPr>
              <a:t> </a:t>
            </a:r>
            <a:r>
              <a:rPr lang="cs-CZ" sz="2000" b="1" kern="0" dirty="0">
                <a:latin typeface="+mn-lt"/>
              </a:rPr>
              <a:t> </a:t>
            </a:r>
            <a:r>
              <a:rPr lang="de-DE" sz="2000" b="1" kern="0" dirty="0">
                <a:latin typeface="+mn-lt"/>
                <a:cs typeface="Times New Roman" pitchFamily="18" charset="0"/>
              </a:rPr>
              <a:t>+  H</a:t>
            </a:r>
            <a:r>
              <a:rPr lang="de-DE" sz="2000" b="1" kern="0" baseline="-30000" dirty="0">
                <a:latin typeface="+mn-lt"/>
                <a:cs typeface="Times New Roman" pitchFamily="18" charset="0"/>
              </a:rPr>
              <a:t>2</a:t>
            </a:r>
            <a:r>
              <a:rPr lang="de-DE" sz="2000" b="1" kern="0" dirty="0">
                <a:latin typeface="+mn-lt"/>
                <a:cs typeface="Times New Roman" pitchFamily="18" charset="0"/>
              </a:rPr>
              <a:t>O</a:t>
            </a:r>
            <a:endParaRPr lang="en-GB" sz="2000" b="1" kern="0" dirty="0">
              <a:latin typeface="+mn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kern="0" dirty="0">
                <a:latin typeface="+mn-lt"/>
                <a:cs typeface="Times New Roman" pitchFamily="18" charset="0"/>
              </a:rPr>
              <a:t>   </a:t>
            </a:r>
            <a:r>
              <a:rPr lang="cs-CZ" sz="2000" b="1" kern="0" dirty="0" smtClean="0">
                <a:latin typeface="+mn-lt"/>
                <a:cs typeface="Times New Roman" pitchFamily="18" charset="0"/>
              </a:rPr>
              <a:t>	</a:t>
            </a:r>
            <a:r>
              <a:rPr lang="en-GB" sz="2000" b="1" kern="0" dirty="0" smtClean="0">
                <a:latin typeface="+mn-lt"/>
                <a:cs typeface="Times New Roman" pitchFamily="18" charset="0"/>
              </a:rPr>
              <a:t>Li</a:t>
            </a:r>
            <a:r>
              <a:rPr lang="en-GB" sz="2000" b="1" kern="0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000" b="1" kern="0" dirty="0" smtClean="0">
                <a:latin typeface="+mn-lt"/>
                <a:cs typeface="Times New Roman" pitchFamily="18" charset="0"/>
              </a:rPr>
              <a:t>N </a:t>
            </a:r>
            <a:r>
              <a:rPr lang="cs-CZ" sz="2000" b="1" kern="0" dirty="0" smtClean="0">
                <a:latin typeface="+mn-lt"/>
              </a:rPr>
              <a:t> </a:t>
            </a:r>
            <a:r>
              <a:rPr lang="en-GB" sz="2000" b="1" kern="0" dirty="0">
                <a:latin typeface="+mn-lt"/>
                <a:cs typeface="Times New Roman" pitchFamily="18" charset="0"/>
              </a:rPr>
              <a:t>+</a:t>
            </a:r>
            <a:r>
              <a:rPr lang="cs-CZ" sz="2000" b="1" kern="0" dirty="0">
                <a:latin typeface="+mn-lt"/>
              </a:rPr>
              <a:t> </a:t>
            </a:r>
            <a:r>
              <a:rPr lang="en-GB" sz="2000" b="1" kern="0" dirty="0">
                <a:latin typeface="+mn-lt"/>
                <a:cs typeface="Times New Roman" pitchFamily="18" charset="0"/>
              </a:rPr>
              <a:t> 3 H</a:t>
            </a:r>
            <a:r>
              <a:rPr lang="en-GB" sz="2000" b="1" kern="0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000" b="1" kern="0" dirty="0">
                <a:latin typeface="+mn-lt"/>
                <a:cs typeface="Times New Roman" pitchFamily="18" charset="0"/>
              </a:rPr>
              <a:t>O  </a:t>
            </a:r>
            <a:r>
              <a:rPr lang="cs-CZ" sz="2000" b="1" kern="0" dirty="0">
                <a:latin typeface="+mn-lt"/>
              </a:rPr>
              <a:t> </a:t>
            </a:r>
            <a:r>
              <a:rPr lang="cs-CZ" sz="2000" b="1" kern="0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000" b="1" kern="0" dirty="0">
                <a:latin typeface="+mn-lt"/>
                <a:sym typeface="Symbol" pitchFamily="18" charset="2"/>
              </a:rPr>
              <a:t>  </a:t>
            </a:r>
            <a:r>
              <a:rPr lang="en-GB" sz="2000" b="1" kern="0" dirty="0">
                <a:latin typeface="+mn-lt"/>
                <a:cs typeface="Times New Roman" pitchFamily="18" charset="0"/>
              </a:rPr>
              <a:t> </a:t>
            </a:r>
            <a:r>
              <a:rPr lang="cs-CZ" sz="2000" b="1" kern="0" dirty="0" smtClean="0">
                <a:latin typeface="+mn-lt"/>
                <a:cs typeface="Times New Roman" pitchFamily="18" charset="0"/>
              </a:rPr>
              <a:t>3 </a:t>
            </a:r>
            <a:r>
              <a:rPr lang="en-GB" sz="2000" b="1" kern="0" dirty="0" err="1" smtClean="0">
                <a:latin typeface="+mn-lt"/>
                <a:cs typeface="Times New Roman" pitchFamily="18" charset="0"/>
              </a:rPr>
              <a:t>LiOH</a:t>
            </a:r>
            <a:r>
              <a:rPr lang="en-GB" sz="2000" b="1" kern="0" dirty="0" smtClean="0">
                <a:latin typeface="+mn-lt"/>
                <a:cs typeface="Times New Roman" pitchFamily="18" charset="0"/>
              </a:rPr>
              <a:t>  </a:t>
            </a:r>
            <a:r>
              <a:rPr lang="en-GB" sz="2000" b="1" kern="0" dirty="0">
                <a:latin typeface="+mn-lt"/>
                <a:cs typeface="Times New Roman" pitchFamily="18" charset="0"/>
              </a:rPr>
              <a:t>+  NH</a:t>
            </a:r>
            <a:r>
              <a:rPr lang="en-GB" sz="2000" b="1" kern="0" baseline="-30000" dirty="0">
                <a:latin typeface="+mn-lt"/>
                <a:cs typeface="Times New Roman" pitchFamily="18" charset="0"/>
              </a:rPr>
              <a:t>3</a:t>
            </a:r>
            <a:endParaRPr lang="cs-CZ" sz="2000" b="1" kern="0" baseline="-30000" dirty="0">
              <a:latin typeface="+mn-lt"/>
              <a:cs typeface="Times New Roman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57188" y="1951688"/>
            <a:ext cx="8786812" cy="23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de-DE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voda</a:t>
            </a:r>
            <a:r>
              <a:rPr lang="cs-CZ" sz="2400" dirty="0">
                <a:latin typeface="+mj-lt"/>
              </a:rPr>
              <a:t>	   </a:t>
            </a:r>
            <a:r>
              <a:rPr lang="de-DE" sz="2400" b="1" dirty="0">
                <a:latin typeface="+mj-lt"/>
                <a:cs typeface="Times New Roman" pitchFamily="18" charset="0"/>
              </a:rPr>
              <a:t>NH</a:t>
            </a:r>
            <a:r>
              <a:rPr lang="de-DE" sz="2400" b="1" baseline="-30000" dirty="0">
                <a:latin typeface="+mj-lt"/>
                <a:cs typeface="Times New Roman" pitchFamily="18" charset="0"/>
              </a:rPr>
              <a:t>3</a:t>
            </a:r>
            <a:r>
              <a:rPr lang="de-DE" sz="2400" b="1" dirty="0">
                <a:latin typeface="+mj-lt"/>
                <a:cs typeface="Times New Roman" pitchFamily="18" charset="0"/>
              </a:rPr>
              <a:t> </a:t>
            </a:r>
            <a:r>
              <a:rPr lang="cs-CZ" sz="2400" b="1" dirty="0">
                <a:latin typeface="+mj-lt"/>
              </a:rPr>
              <a:t> </a:t>
            </a:r>
            <a:r>
              <a:rPr lang="de-DE" sz="2400" b="1" dirty="0">
                <a:latin typeface="+mj-lt"/>
                <a:cs typeface="Times New Roman" pitchFamily="18" charset="0"/>
              </a:rPr>
              <a:t>+</a:t>
            </a:r>
            <a:r>
              <a:rPr lang="cs-CZ" sz="2400" b="1" dirty="0">
                <a:latin typeface="+mj-lt"/>
              </a:rPr>
              <a:t> </a:t>
            </a:r>
            <a:r>
              <a:rPr lang="de-DE" sz="2400" b="1" dirty="0">
                <a:latin typeface="+mj-lt"/>
                <a:cs typeface="Times New Roman" pitchFamily="18" charset="0"/>
              </a:rPr>
              <a:t> H</a:t>
            </a:r>
            <a:r>
              <a:rPr lang="de-DE" sz="2400" b="1" baseline="-30000" dirty="0">
                <a:latin typeface="+mj-lt"/>
                <a:cs typeface="Times New Roman" pitchFamily="18" charset="0"/>
              </a:rPr>
              <a:t>2</a:t>
            </a:r>
            <a:r>
              <a:rPr lang="de-DE" sz="2400" b="1" dirty="0">
                <a:latin typeface="+mj-lt"/>
                <a:cs typeface="Times New Roman" pitchFamily="18" charset="0"/>
              </a:rPr>
              <a:t>O</a:t>
            </a:r>
            <a:r>
              <a:rPr lang="en-GB" sz="2400" b="1" dirty="0">
                <a:latin typeface="+mj-lt"/>
                <a:cs typeface="Times New Roman" pitchFamily="18" charset="0"/>
              </a:rPr>
              <a:t>  </a:t>
            </a:r>
            <a:r>
              <a:rPr lang="cs-CZ" sz="2400" b="1" dirty="0">
                <a:latin typeface="+mj-lt"/>
              </a:rPr>
              <a:t> </a:t>
            </a:r>
            <a:r>
              <a:rPr lang="cs-CZ" sz="2800" b="1" dirty="0">
                <a:latin typeface="+mj-lt"/>
                <a:cs typeface="Times New Roman" pitchFamily="18" charset="0"/>
                <a:sym typeface="Symbol" pitchFamily="18" charset="2"/>
              </a:rPr>
              <a:t></a:t>
            </a:r>
            <a:r>
              <a:rPr lang="cs-CZ" sz="2400" b="1" dirty="0">
                <a:latin typeface="+mj-lt"/>
                <a:sym typeface="Symbol" pitchFamily="18" charset="2"/>
              </a:rPr>
              <a:t>  </a:t>
            </a:r>
            <a:r>
              <a:rPr lang="en-GB" sz="2400" b="1" dirty="0">
                <a:latin typeface="+mj-lt"/>
                <a:cs typeface="Times New Roman" pitchFamily="18" charset="0"/>
              </a:rPr>
              <a:t> </a:t>
            </a:r>
            <a:r>
              <a:rPr lang="de-DE" sz="2400" b="1" dirty="0">
                <a:latin typeface="+mj-lt"/>
                <a:cs typeface="Times New Roman" pitchFamily="18" charset="0"/>
              </a:rPr>
              <a:t>NH</a:t>
            </a:r>
            <a:r>
              <a:rPr lang="de-DE" sz="2400" b="1" baseline="-30000" dirty="0">
                <a:latin typeface="+mj-lt"/>
                <a:cs typeface="Times New Roman" pitchFamily="18" charset="0"/>
              </a:rPr>
              <a:t>4</a:t>
            </a:r>
            <a:r>
              <a:rPr lang="de-DE" sz="2400" b="1" baseline="30000" dirty="0">
                <a:latin typeface="+mj-lt"/>
                <a:cs typeface="Times New Roman" pitchFamily="18" charset="0"/>
              </a:rPr>
              <a:t>+</a:t>
            </a:r>
            <a:r>
              <a:rPr lang="de-DE" sz="2400" b="1" dirty="0">
                <a:latin typeface="+mj-lt"/>
                <a:cs typeface="Times New Roman" pitchFamily="18" charset="0"/>
              </a:rPr>
              <a:t> </a:t>
            </a:r>
            <a:r>
              <a:rPr lang="cs-CZ" sz="2400" b="1" dirty="0">
                <a:latin typeface="+mj-lt"/>
              </a:rPr>
              <a:t> </a:t>
            </a:r>
            <a:r>
              <a:rPr lang="de-DE" sz="2400" b="1" dirty="0">
                <a:latin typeface="+mj-lt"/>
                <a:cs typeface="Times New Roman" pitchFamily="18" charset="0"/>
              </a:rPr>
              <a:t>+</a:t>
            </a:r>
            <a:r>
              <a:rPr lang="cs-CZ" sz="2400" b="1" dirty="0">
                <a:latin typeface="+mj-lt"/>
              </a:rPr>
              <a:t> </a:t>
            </a:r>
            <a:r>
              <a:rPr lang="de-DE" sz="2400" b="1" dirty="0">
                <a:latin typeface="+mj-lt"/>
                <a:cs typeface="Times New Roman" pitchFamily="18" charset="0"/>
              </a:rPr>
              <a:t> OH</a:t>
            </a:r>
            <a:r>
              <a:rPr lang="de-DE" sz="2400" b="1" baseline="30000" dirty="0">
                <a:latin typeface="+mj-lt"/>
                <a:cs typeface="Times New Roman" pitchFamily="18" charset="0"/>
              </a:rPr>
              <a:t>–</a:t>
            </a:r>
            <a:r>
              <a:rPr lang="cs-CZ" sz="2400" b="1" baseline="30000" dirty="0">
                <a:latin typeface="+mj-lt"/>
              </a:rPr>
              <a:t> </a:t>
            </a:r>
            <a:r>
              <a:rPr lang="cs-CZ" sz="2400" b="1" dirty="0">
                <a:latin typeface="+mj-lt"/>
              </a:rPr>
              <a:t> </a:t>
            </a:r>
            <a:r>
              <a:rPr lang="cs-CZ" sz="2400" b="1" dirty="0" smtClean="0">
                <a:latin typeface="+mj-lt"/>
              </a:rPr>
              <a:t>  </a:t>
            </a:r>
            <a:r>
              <a:rPr lang="cs-CZ" sz="2000" dirty="0" smtClean="0">
                <a:latin typeface="+mj-lt"/>
              </a:rPr>
              <a:t>(pouze iontová forma)</a:t>
            </a:r>
            <a:r>
              <a:rPr lang="cs-CZ" sz="2400" b="1" dirty="0">
                <a:latin typeface="+mj-lt"/>
              </a:rPr>
              <a:t>	</a:t>
            </a:r>
            <a:endParaRPr lang="cs-CZ" sz="2400" b="1" dirty="0" smtClean="0">
              <a:latin typeface="+mj-lt"/>
            </a:endParaRPr>
          </a:p>
          <a:p>
            <a:pPr>
              <a:lnSpc>
                <a:spcPct val="110000"/>
              </a:lnSpc>
              <a:defRPr/>
            </a:pPr>
            <a:r>
              <a:rPr lang="cs-CZ" sz="2400" b="1" i="1" dirty="0">
                <a:latin typeface="+mj-lt"/>
                <a:cs typeface="Times New Roman" pitchFamily="18" charset="0"/>
              </a:rPr>
              <a:t>	</a:t>
            </a:r>
            <a:r>
              <a:rPr lang="cs-CZ" sz="2400" b="1" i="1" dirty="0" smtClean="0">
                <a:latin typeface="+mj-lt"/>
                <a:cs typeface="Times New Roman" pitchFamily="18" charset="0"/>
              </a:rPr>
              <a:t>					</a:t>
            </a:r>
            <a:r>
              <a:rPr lang="de-DE" sz="2400" b="1" i="1" dirty="0" smtClean="0">
                <a:latin typeface="+mj-lt"/>
                <a:cs typeface="Times New Roman" pitchFamily="18" charset="0"/>
              </a:rPr>
              <a:t>K</a:t>
            </a:r>
            <a:r>
              <a:rPr lang="de-DE" sz="2400" b="1" baseline="-30000" dirty="0" smtClean="0">
                <a:latin typeface="+mj-lt"/>
                <a:cs typeface="Times New Roman" pitchFamily="18" charset="0"/>
              </a:rPr>
              <a:t>B</a:t>
            </a:r>
            <a:r>
              <a:rPr lang="de-DE" sz="2000" b="1" dirty="0" smtClean="0">
                <a:latin typeface="+mj-lt"/>
                <a:cs typeface="Times New Roman" pitchFamily="18" charset="0"/>
              </a:rPr>
              <a:t>  </a:t>
            </a:r>
            <a:r>
              <a:rPr lang="de-DE" sz="2400" b="1" dirty="0">
                <a:latin typeface="+mj-lt"/>
                <a:cs typeface="Times New Roman" pitchFamily="18" charset="0"/>
              </a:rPr>
              <a:t>=</a:t>
            </a:r>
            <a:r>
              <a:rPr lang="de-DE" sz="2000" b="1" dirty="0">
                <a:latin typeface="+mj-lt"/>
                <a:cs typeface="Times New Roman" pitchFamily="18" charset="0"/>
              </a:rPr>
              <a:t>  </a:t>
            </a:r>
            <a:r>
              <a:rPr lang="de-DE" sz="2400" b="1" dirty="0">
                <a:latin typeface="+mj-lt"/>
                <a:cs typeface="Times New Roman" pitchFamily="18" charset="0"/>
              </a:rPr>
              <a:t>1,8</a:t>
            </a:r>
            <a:r>
              <a:rPr lang="de-DE" sz="2000" b="1" baseline="-25000" dirty="0">
                <a:latin typeface="+mj-lt"/>
                <a:cs typeface="Times New Roman" pitchFamily="18" charset="0"/>
              </a:rPr>
              <a:t> </a:t>
            </a:r>
            <a:r>
              <a:rPr lang="de-DE" sz="2000" b="1" dirty="0">
                <a:latin typeface="+mj-lt"/>
                <a:cs typeface="Times New Roman" pitchFamily="18" charset="0"/>
              </a:rPr>
              <a:t>·</a:t>
            </a:r>
            <a:r>
              <a:rPr lang="de-DE" sz="2000" b="1" baseline="-25000" dirty="0">
                <a:latin typeface="+mj-lt"/>
                <a:cs typeface="Times New Roman" pitchFamily="18" charset="0"/>
              </a:rPr>
              <a:t> </a:t>
            </a:r>
            <a:r>
              <a:rPr lang="de-DE" sz="2400" b="1" dirty="0">
                <a:latin typeface="+mj-lt"/>
                <a:cs typeface="Times New Roman" pitchFamily="18" charset="0"/>
              </a:rPr>
              <a:t>10</a:t>
            </a:r>
            <a:r>
              <a:rPr lang="de-DE" sz="2400" b="1" baseline="30000" dirty="0">
                <a:latin typeface="+mj-lt"/>
                <a:cs typeface="Times New Roman" pitchFamily="18" charset="0"/>
              </a:rPr>
              <a:t>-5</a:t>
            </a:r>
            <a:endParaRPr lang="cs-CZ" sz="2400" b="1" baseline="30000" dirty="0">
              <a:latin typeface="+mj-lt"/>
            </a:endParaRPr>
          </a:p>
          <a:p>
            <a:pPr>
              <a:lnSpc>
                <a:spcPct val="120000"/>
              </a:lnSpc>
              <a:defRPr/>
            </a:pPr>
            <a:r>
              <a:rPr lang="cs-CZ" sz="2400" b="1" dirty="0">
                <a:latin typeface="+mj-lt"/>
              </a:rPr>
              <a:t>	</a:t>
            </a:r>
            <a:r>
              <a:rPr lang="de-DE" sz="2400" b="1" dirty="0">
                <a:latin typeface="+mj-lt"/>
                <a:cs typeface="Times New Roman" pitchFamily="18" charset="0"/>
              </a:rPr>
              <a:t>NH</a:t>
            </a:r>
            <a:r>
              <a:rPr lang="de-DE" sz="2400" b="1" baseline="-30000" dirty="0">
                <a:latin typeface="+mj-lt"/>
                <a:cs typeface="Times New Roman" pitchFamily="18" charset="0"/>
              </a:rPr>
              <a:t>4</a:t>
            </a:r>
            <a:r>
              <a:rPr lang="de-DE" sz="2400" b="1" dirty="0">
                <a:latin typeface="+mj-lt"/>
                <a:cs typeface="Times New Roman" pitchFamily="18" charset="0"/>
              </a:rPr>
              <a:t>OH + </a:t>
            </a:r>
            <a:r>
              <a:rPr lang="de-DE" sz="2400" b="1" dirty="0" err="1">
                <a:latin typeface="+mj-lt"/>
                <a:cs typeface="Times New Roman" pitchFamily="18" charset="0"/>
              </a:rPr>
              <a:t>HCl</a:t>
            </a:r>
            <a:r>
              <a:rPr lang="en-GB" sz="2400" b="1" dirty="0">
                <a:latin typeface="+mj-lt"/>
                <a:cs typeface="Times New Roman" pitchFamily="18" charset="0"/>
              </a:rPr>
              <a:t>  </a:t>
            </a:r>
            <a:r>
              <a:rPr lang="cs-CZ" sz="2400" b="1" dirty="0">
                <a:latin typeface="+mj-lt"/>
              </a:rPr>
              <a:t> </a:t>
            </a:r>
            <a:r>
              <a:rPr lang="cs-CZ" sz="2800" b="1" dirty="0"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j-lt"/>
                <a:sym typeface="Symbol" pitchFamily="18" charset="2"/>
              </a:rPr>
              <a:t>  </a:t>
            </a:r>
            <a:r>
              <a:rPr lang="en-GB" sz="2400" b="1" dirty="0">
                <a:latin typeface="+mj-lt"/>
                <a:cs typeface="Times New Roman" pitchFamily="18" charset="0"/>
              </a:rPr>
              <a:t> </a:t>
            </a:r>
            <a:r>
              <a:rPr lang="de-DE" sz="2400" b="1" dirty="0" smtClean="0">
                <a:latin typeface="+mj-lt"/>
                <a:cs typeface="Times New Roman" pitchFamily="18" charset="0"/>
              </a:rPr>
              <a:t>NH</a:t>
            </a:r>
            <a:r>
              <a:rPr lang="de-DE" sz="2400" b="1" baseline="-30000" dirty="0" smtClean="0">
                <a:latin typeface="+mj-lt"/>
                <a:cs typeface="Times New Roman" pitchFamily="18" charset="0"/>
              </a:rPr>
              <a:t>4</a:t>
            </a:r>
            <a:r>
              <a:rPr lang="de-DE" sz="2400" b="1" dirty="0" smtClean="0">
                <a:latin typeface="+mj-lt"/>
                <a:cs typeface="Times New Roman" pitchFamily="18" charset="0"/>
              </a:rPr>
              <a:t>Cl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+ H</a:t>
            </a:r>
            <a:r>
              <a:rPr lang="cs-CZ" sz="2400" b="1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O</a:t>
            </a:r>
            <a:endParaRPr lang="en-GB" sz="2400" b="1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cs-CZ" sz="2400" b="1" dirty="0">
                <a:latin typeface="+mj-lt"/>
              </a:rPr>
              <a:t>	     </a:t>
            </a:r>
            <a:r>
              <a:rPr lang="en-GB" sz="2400" b="1" dirty="0">
                <a:latin typeface="+mj-lt"/>
                <a:cs typeface="Times New Roman" pitchFamily="18" charset="0"/>
              </a:rPr>
              <a:t>NH</a:t>
            </a:r>
            <a:r>
              <a:rPr lang="en-GB" sz="2400" b="1" baseline="-30000" dirty="0">
                <a:latin typeface="+mj-lt"/>
                <a:cs typeface="Times New Roman" pitchFamily="18" charset="0"/>
              </a:rPr>
              <a:t>3</a:t>
            </a:r>
            <a:r>
              <a:rPr lang="en-GB" sz="2400" b="1" dirty="0">
                <a:latin typeface="+mj-lt"/>
                <a:cs typeface="Times New Roman" pitchFamily="18" charset="0"/>
              </a:rPr>
              <a:t> +  </a:t>
            </a:r>
            <a:r>
              <a:rPr lang="en-GB" sz="2400" b="1" dirty="0" err="1">
                <a:latin typeface="+mj-lt"/>
                <a:cs typeface="Times New Roman" pitchFamily="18" charset="0"/>
              </a:rPr>
              <a:t>HCl</a:t>
            </a:r>
            <a:r>
              <a:rPr lang="en-GB" sz="2400" b="1" dirty="0">
                <a:latin typeface="+mj-lt"/>
                <a:cs typeface="Times New Roman" pitchFamily="18" charset="0"/>
              </a:rPr>
              <a:t>  </a:t>
            </a:r>
            <a:r>
              <a:rPr lang="cs-CZ" sz="2400" b="1" dirty="0">
                <a:latin typeface="+mj-lt"/>
              </a:rPr>
              <a:t> </a:t>
            </a:r>
            <a:r>
              <a:rPr lang="cs-CZ" sz="2800" b="1" dirty="0"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j-lt"/>
                <a:sym typeface="Symbol" pitchFamily="18" charset="2"/>
              </a:rPr>
              <a:t>  </a:t>
            </a:r>
            <a:r>
              <a:rPr lang="en-GB" sz="2400" b="1" dirty="0">
                <a:latin typeface="+mj-lt"/>
                <a:cs typeface="Times New Roman" pitchFamily="18" charset="0"/>
              </a:rPr>
              <a:t> 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NH</a:t>
            </a:r>
            <a:r>
              <a:rPr lang="en-GB" sz="2400" b="1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4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Cl</a:t>
            </a:r>
            <a:r>
              <a:rPr lang="cs-CZ" sz="2400" b="1" dirty="0">
                <a:latin typeface="+mj-lt"/>
              </a:rPr>
              <a:t>	  </a:t>
            </a:r>
            <a:r>
              <a:rPr lang="en-GB" sz="2400" b="1" dirty="0">
                <a:latin typeface="+mj-lt"/>
                <a:cs typeface="Times New Roman" pitchFamily="18" charset="0"/>
              </a:rPr>
              <a:t>–  </a:t>
            </a:r>
            <a:r>
              <a:rPr lang="en-GB" sz="2400" b="1" dirty="0" err="1" smtClean="0">
                <a:latin typeface="+mj-lt"/>
                <a:cs typeface="Times New Roman" pitchFamily="18" charset="0"/>
              </a:rPr>
              <a:t>salmiak</a:t>
            </a:r>
            <a:endParaRPr lang="cs-CZ" sz="2400" b="1" dirty="0" smtClean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	 </a:t>
            </a:r>
            <a:r>
              <a:rPr lang="de-DE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NH</a:t>
            </a:r>
            <a:r>
              <a:rPr lang="de-DE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Cl + </a:t>
            </a:r>
            <a:r>
              <a:rPr lang="de-DE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H</a:t>
            </a:r>
            <a:r>
              <a:rPr lang="de-DE" sz="2400" b="1" baseline="-30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de-DE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8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</a:t>
            </a:r>
            <a:r>
              <a:rPr lang="cs-CZ" sz="2400" b="1" dirty="0">
                <a:solidFill>
                  <a:prstClr val="black"/>
                </a:solidFill>
                <a:latin typeface="Calibri"/>
                <a:sym typeface="Symbol" pitchFamily="18" charset="2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NH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 +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O</a:t>
            </a:r>
            <a:r>
              <a:rPr lang="cs-CZ" sz="2400" b="1" baseline="30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+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 + Cl</a:t>
            </a:r>
            <a:r>
              <a:rPr lang="cs-CZ" sz="2400" b="1" baseline="30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-</a:t>
            </a:r>
            <a:endParaRPr lang="cs-CZ" sz="2400" b="1" baseline="30000" dirty="0">
              <a:latin typeface="+mj-lt"/>
              <a:cs typeface="Times New Roman" pitchFamily="18" charset="0"/>
            </a:endParaRPr>
          </a:p>
        </p:txBody>
      </p:sp>
      <p:pic>
        <p:nvPicPr>
          <p:cNvPr id="19" name="Picture 9" descr="G:\Public\!\_\N\NH-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990674"/>
            <a:ext cx="2376264" cy="175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3" cstate="print"/>
          <a:srcRect l="24603" t="30997" r="24603" b="30908"/>
          <a:stretch>
            <a:fillRect/>
          </a:stretch>
        </p:blipFill>
        <p:spPr bwMode="auto">
          <a:xfrm>
            <a:off x="4167188" y="5531431"/>
            <a:ext cx="16192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 descr="G:\Public\!\_\N\Cli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550" y="4926711"/>
            <a:ext cx="1643062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Obdélník 21"/>
          <p:cNvSpPr>
            <a:spLocks noChangeArrowheads="1"/>
          </p:cNvSpPr>
          <p:nvPr/>
        </p:nvSpPr>
        <p:spPr bwMode="auto">
          <a:xfrm>
            <a:off x="5885913" y="5606540"/>
            <a:ext cx="893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</a:t>
            </a:r>
            <a:endParaRPr lang="cs-CZ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57188" y="4303101"/>
            <a:ext cx="85344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amoniak</a:t>
            </a:r>
            <a:r>
              <a:rPr lang="cs-CZ" sz="2400" dirty="0">
                <a:latin typeface="+mj-lt"/>
              </a:rPr>
              <a:t> </a:t>
            </a:r>
            <a:r>
              <a:rPr lang="de-DE" sz="2400" b="1" dirty="0">
                <a:latin typeface="+mj-lt"/>
                <a:cs typeface="Times New Roman" pitchFamily="18" charset="0"/>
              </a:rPr>
              <a:t>NH</a:t>
            </a:r>
            <a:r>
              <a:rPr lang="de-DE" sz="2400" b="1" baseline="-30000" dirty="0">
                <a:latin typeface="+mj-lt"/>
                <a:cs typeface="Times New Roman" pitchFamily="18" charset="0"/>
              </a:rPr>
              <a:t>3</a:t>
            </a:r>
            <a:r>
              <a:rPr lang="de-DE" sz="2400" b="1" dirty="0">
                <a:latin typeface="+mj-lt"/>
                <a:cs typeface="Times New Roman" pitchFamily="18" charset="0"/>
              </a:rPr>
              <a:t> </a:t>
            </a:r>
            <a:r>
              <a:rPr lang="cs-CZ" sz="2400" b="1" dirty="0">
                <a:latin typeface="+mj-lt"/>
              </a:rPr>
              <a:t> </a:t>
            </a:r>
            <a:r>
              <a:rPr lang="de-DE" sz="2400" b="1" dirty="0">
                <a:latin typeface="+mj-lt"/>
                <a:cs typeface="Times New Roman" pitchFamily="18" charset="0"/>
              </a:rPr>
              <a:t>+</a:t>
            </a:r>
            <a:r>
              <a:rPr lang="cs-CZ" sz="2400" b="1" dirty="0">
                <a:latin typeface="+mj-lt"/>
              </a:rPr>
              <a:t> </a:t>
            </a:r>
            <a:r>
              <a:rPr lang="de-DE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NH</a:t>
            </a:r>
            <a:r>
              <a:rPr lang="de-DE" sz="2400" b="1" baseline="-30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3</a:t>
            </a:r>
            <a:r>
              <a:rPr lang="en-GB" sz="2400" b="1" dirty="0">
                <a:latin typeface="+mj-lt"/>
                <a:cs typeface="Times New Roman" pitchFamily="18" charset="0"/>
              </a:rPr>
              <a:t>  </a:t>
            </a:r>
            <a:r>
              <a:rPr lang="cs-CZ" sz="2400" b="1" dirty="0">
                <a:latin typeface="+mj-lt"/>
              </a:rPr>
              <a:t> </a:t>
            </a:r>
            <a:r>
              <a:rPr lang="cs-CZ" sz="2800" b="1" dirty="0">
                <a:latin typeface="+mj-lt"/>
                <a:cs typeface="Times New Roman" pitchFamily="18" charset="0"/>
                <a:sym typeface="Symbol" pitchFamily="18" charset="2"/>
              </a:rPr>
              <a:t></a:t>
            </a:r>
            <a:r>
              <a:rPr lang="cs-CZ" sz="2400" b="1" dirty="0">
                <a:latin typeface="+mj-lt"/>
                <a:sym typeface="Symbol" pitchFamily="18" charset="2"/>
              </a:rPr>
              <a:t>  </a:t>
            </a:r>
            <a:r>
              <a:rPr lang="en-GB" sz="2400" b="1" dirty="0">
                <a:latin typeface="+mj-lt"/>
                <a:cs typeface="Times New Roman" pitchFamily="18" charset="0"/>
              </a:rPr>
              <a:t> </a:t>
            </a:r>
            <a:r>
              <a:rPr lang="de-DE" sz="2400" b="1" dirty="0">
                <a:latin typeface="+mj-lt"/>
                <a:cs typeface="Times New Roman" pitchFamily="18" charset="0"/>
              </a:rPr>
              <a:t>NH</a:t>
            </a:r>
            <a:r>
              <a:rPr lang="de-DE" sz="2400" b="1" baseline="-30000" dirty="0">
                <a:latin typeface="+mj-lt"/>
                <a:cs typeface="Times New Roman" pitchFamily="18" charset="0"/>
              </a:rPr>
              <a:t>4</a:t>
            </a:r>
            <a:r>
              <a:rPr lang="de-DE" sz="2400" b="1" baseline="30000" dirty="0">
                <a:latin typeface="+mj-lt"/>
                <a:cs typeface="Times New Roman" pitchFamily="18" charset="0"/>
              </a:rPr>
              <a:t>+</a:t>
            </a:r>
            <a:r>
              <a:rPr lang="de-DE" sz="2400" b="1" dirty="0">
                <a:latin typeface="+mj-lt"/>
                <a:cs typeface="Times New Roman" pitchFamily="18" charset="0"/>
              </a:rPr>
              <a:t> </a:t>
            </a:r>
            <a:r>
              <a:rPr lang="cs-CZ" sz="2400" b="1" dirty="0">
                <a:latin typeface="+mj-lt"/>
              </a:rPr>
              <a:t> </a:t>
            </a:r>
            <a:r>
              <a:rPr lang="de-DE" sz="2400" b="1" dirty="0">
                <a:latin typeface="+mj-lt"/>
                <a:cs typeface="Times New Roman" pitchFamily="18" charset="0"/>
              </a:rPr>
              <a:t>+</a:t>
            </a:r>
            <a:r>
              <a:rPr lang="cs-CZ" sz="2400" b="1" dirty="0">
                <a:latin typeface="+mj-lt"/>
              </a:rPr>
              <a:t> </a:t>
            </a:r>
            <a:r>
              <a:rPr lang="de-DE" sz="2400" b="1" dirty="0">
                <a:latin typeface="+mj-lt"/>
                <a:cs typeface="Times New Roman" pitchFamily="18" charset="0"/>
              </a:rPr>
              <a:t> </a:t>
            </a:r>
            <a:r>
              <a:rPr lang="cs-CZ" sz="2400" b="1" dirty="0">
                <a:latin typeface="+mj-lt"/>
                <a:cs typeface="Times New Roman" pitchFamily="18" charset="0"/>
              </a:rPr>
              <a:t>NH</a:t>
            </a:r>
            <a:r>
              <a:rPr lang="cs-CZ" sz="2400" b="1" baseline="-25000" dirty="0">
                <a:latin typeface="+mj-lt"/>
                <a:cs typeface="Times New Roman" pitchFamily="18" charset="0"/>
              </a:rPr>
              <a:t>2</a:t>
            </a:r>
            <a:r>
              <a:rPr lang="de-DE" sz="2400" b="1" baseline="30000" dirty="0">
                <a:latin typeface="+mj-lt"/>
                <a:cs typeface="Times New Roman" pitchFamily="18" charset="0"/>
              </a:rPr>
              <a:t>–</a:t>
            </a:r>
            <a:r>
              <a:rPr lang="cs-CZ" sz="2400" b="1" baseline="30000" dirty="0">
                <a:latin typeface="+mj-lt"/>
              </a:rPr>
              <a:t>  </a:t>
            </a:r>
            <a:r>
              <a:rPr lang="cs-CZ" sz="2400" b="1" dirty="0">
                <a:latin typeface="+mj-lt"/>
              </a:rPr>
              <a:t>	</a:t>
            </a:r>
            <a:r>
              <a:rPr lang="de-DE" sz="2400" b="1" i="1" dirty="0">
                <a:latin typeface="+mj-lt"/>
                <a:cs typeface="Times New Roman" pitchFamily="18" charset="0"/>
              </a:rPr>
              <a:t>K</a:t>
            </a:r>
            <a:r>
              <a:rPr lang="cs-CZ" sz="2400" b="1" baseline="-30000" dirty="0">
                <a:latin typeface="+mj-lt"/>
                <a:cs typeface="Times New Roman" pitchFamily="18" charset="0"/>
              </a:rPr>
              <a:t>A</a:t>
            </a:r>
            <a:r>
              <a:rPr lang="de-DE" sz="2000" b="1" dirty="0">
                <a:latin typeface="+mj-lt"/>
                <a:cs typeface="Times New Roman" pitchFamily="18" charset="0"/>
              </a:rPr>
              <a:t>  </a:t>
            </a:r>
            <a:r>
              <a:rPr lang="de-DE" sz="2400" b="1" dirty="0">
                <a:latin typeface="+mj-lt"/>
                <a:cs typeface="Times New Roman" pitchFamily="18" charset="0"/>
              </a:rPr>
              <a:t>=</a:t>
            </a:r>
            <a:r>
              <a:rPr lang="de-DE" sz="2000" b="1" dirty="0">
                <a:latin typeface="+mj-lt"/>
                <a:cs typeface="Times New Roman" pitchFamily="18" charset="0"/>
              </a:rPr>
              <a:t>  </a:t>
            </a:r>
            <a:r>
              <a:rPr lang="de-DE" sz="2400" b="1" dirty="0">
                <a:latin typeface="+mj-lt"/>
                <a:cs typeface="Times New Roman" pitchFamily="18" charset="0"/>
              </a:rPr>
              <a:t>1</a:t>
            </a:r>
            <a:r>
              <a:rPr lang="de-DE" sz="2000" b="1" baseline="-25000" dirty="0">
                <a:latin typeface="+mj-lt"/>
                <a:cs typeface="Times New Roman" pitchFamily="18" charset="0"/>
              </a:rPr>
              <a:t> </a:t>
            </a:r>
            <a:r>
              <a:rPr lang="de-DE" sz="2000" b="1" dirty="0">
                <a:latin typeface="+mj-lt"/>
                <a:cs typeface="Times New Roman" pitchFamily="18" charset="0"/>
              </a:rPr>
              <a:t>·</a:t>
            </a:r>
            <a:r>
              <a:rPr lang="de-DE" sz="2000" b="1" baseline="-25000" dirty="0">
                <a:latin typeface="+mj-lt"/>
                <a:cs typeface="Times New Roman" pitchFamily="18" charset="0"/>
              </a:rPr>
              <a:t> </a:t>
            </a:r>
            <a:r>
              <a:rPr lang="de-DE" sz="2400" b="1" dirty="0">
                <a:latin typeface="+mj-lt"/>
                <a:cs typeface="Times New Roman" pitchFamily="18" charset="0"/>
              </a:rPr>
              <a:t>10</a:t>
            </a:r>
            <a:r>
              <a:rPr lang="de-DE" sz="2400" b="1" baseline="30000" dirty="0">
                <a:latin typeface="+mj-lt"/>
                <a:cs typeface="Times New Roman" pitchFamily="18" charset="0"/>
              </a:rPr>
              <a:t>-</a:t>
            </a:r>
            <a:r>
              <a:rPr lang="cs-CZ" sz="2400" b="1" baseline="30000" dirty="0">
                <a:latin typeface="+mj-lt"/>
                <a:cs typeface="Times New Roman" pitchFamily="18" charset="0"/>
              </a:rPr>
              <a:t>30</a:t>
            </a:r>
            <a:endParaRPr lang="cs-CZ" sz="2400" b="1" baseline="30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14313" y="642938"/>
            <a:ext cx="8786812" cy="1989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>
                <a:latin typeface="+mj-lt"/>
                <a:cs typeface="Times New Roman" pitchFamily="18" charset="0"/>
              </a:rPr>
              <a:t>3 </a:t>
            </a:r>
            <a:r>
              <a:rPr lang="en-GB" sz="2400" b="1" kern="0" dirty="0" err="1">
                <a:latin typeface="+mj-lt"/>
                <a:cs typeface="Times New Roman" pitchFamily="18" charset="0"/>
              </a:rPr>
              <a:t>NiO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</a:t>
            </a:r>
            <a:r>
              <a:rPr lang="cs-CZ" sz="2400" b="1" kern="0" dirty="0">
                <a:latin typeface="+mj-lt"/>
              </a:rPr>
              <a:t>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+</a:t>
            </a:r>
            <a:r>
              <a:rPr lang="cs-CZ" sz="2400" b="1" kern="0" dirty="0">
                <a:latin typeface="+mj-lt"/>
              </a:rPr>
              <a:t>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2 </a:t>
            </a:r>
            <a:r>
              <a:rPr lang="en-GB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</a:t>
            </a:r>
            <a:r>
              <a:rPr lang="en-GB" sz="2400" b="1" kern="0" baseline="-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3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 </a:t>
            </a:r>
            <a:r>
              <a:rPr lang="cs-CZ" sz="2400" b="1" kern="0" dirty="0">
                <a:latin typeface="+mj-lt"/>
              </a:rPr>
              <a:t> </a:t>
            </a:r>
            <a:r>
              <a:rPr lang="cs-CZ" sz="2400" b="1" kern="0" dirty="0"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kern="0" dirty="0">
                <a:latin typeface="+mj-lt"/>
                <a:sym typeface="Symbol" pitchFamily="18" charset="2"/>
              </a:rPr>
              <a:t> 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3 Ni </a:t>
            </a:r>
            <a:r>
              <a:rPr lang="cs-CZ" sz="2400" b="1" kern="0" dirty="0">
                <a:latin typeface="+mj-lt"/>
              </a:rPr>
              <a:t>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+</a:t>
            </a:r>
            <a:r>
              <a:rPr lang="cs-CZ" sz="2400" b="1" kern="0" dirty="0">
                <a:latin typeface="+mj-lt"/>
              </a:rPr>
              <a:t>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3 H</a:t>
            </a:r>
            <a:r>
              <a:rPr lang="en-GB" sz="2400" b="1" kern="0" baseline="-30000" dirty="0">
                <a:latin typeface="+mj-lt"/>
                <a:cs typeface="Times New Roman" pitchFamily="18" charset="0"/>
              </a:rPr>
              <a:t>2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O </a:t>
            </a:r>
            <a:r>
              <a:rPr lang="cs-CZ" sz="2400" b="1" kern="0" dirty="0">
                <a:latin typeface="+mj-lt"/>
              </a:rPr>
              <a:t>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+</a:t>
            </a:r>
            <a:r>
              <a:rPr lang="cs-CZ" sz="2400" b="1" kern="0" dirty="0">
                <a:latin typeface="+mj-lt"/>
              </a:rPr>
              <a:t>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N</a:t>
            </a:r>
            <a:r>
              <a:rPr lang="en-GB" sz="2400" b="1" kern="0" baseline="-30000" dirty="0">
                <a:latin typeface="+mj-lt"/>
                <a:cs typeface="Times New Roman" pitchFamily="18" charset="0"/>
              </a:rPr>
              <a:t>2</a:t>
            </a:r>
            <a:endParaRPr lang="en-GB" sz="2400" b="1" kern="0" dirty="0">
              <a:latin typeface="+mj-lt"/>
              <a:cs typeface="Times New Roman" pitchFamily="18" charset="0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>
                <a:latin typeface="+mj-lt"/>
                <a:cs typeface="Times New Roman" pitchFamily="18" charset="0"/>
              </a:rPr>
              <a:t>    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3 Cl</a:t>
            </a:r>
            <a:r>
              <a:rPr lang="en-GB" sz="2400" b="1" kern="0" baseline="-30000" dirty="0">
                <a:latin typeface="+mj-lt"/>
                <a:cs typeface="Times New Roman" pitchFamily="18" charset="0"/>
              </a:rPr>
              <a:t>2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</a:t>
            </a:r>
            <a:r>
              <a:rPr lang="cs-CZ" sz="2400" b="1" kern="0" dirty="0">
                <a:latin typeface="+mj-lt"/>
              </a:rPr>
              <a:t>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+</a:t>
            </a:r>
            <a:r>
              <a:rPr lang="cs-CZ" sz="2400" b="1" kern="0" dirty="0">
                <a:latin typeface="+mj-lt"/>
              </a:rPr>
              <a:t>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</a:t>
            </a:r>
            <a:r>
              <a:rPr lang="en-GB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</a:t>
            </a:r>
            <a:r>
              <a:rPr lang="en-GB" sz="2400" b="1" kern="0" baseline="-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3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 </a:t>
            </a:r>
            <a:r>
              <a:rPr lang="cs-CZ" sz="2400" b="1" kern="0" dirty="0">
                <a:latin typeface="+mj-lt"/>
              </a:rPr>
              <a:t> </a:t>
            </a:r>
            <a:r>
              <a:rPr lang="cs-CZ" sz="2400" b="1" kern="0" dirty="0"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kern="0" dirty="0">
                <a:latin typeface="+mj-lt"/>
                <a:sym typeface="Symbol" pitchFamily="18" charset="2"/>
              </a:rPr>
              <a:t> 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N</a:t>
            </a:r>
            <a:r>
              <a:rPr lang="en-GB" sz="2400" b="1" kern="0" baseline="-30000" dirty="0">
                <a:latin typeface="+mj-lt"/>
                <a:cs typeface="Times New Roman" pitchFamily="18" charset="0"/>
              </a:rPr>
              <a:t>2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</a:t>
            </a:r>
            <a:r>
              <a:rPr lang="cs-CZ" sz="2400" b="1" kern="0" dirty="0">
                <a:latin typeface="+mj-lt"/>
              </a:rPr>
              <a:t>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+  6 </a:t>
            </a:r>
            <a:r>
              <a:rPr lang="en-GB" sz="2400" b="1" kern="0" dirty="0" err="1">
                <a:latin typeface="+mj-lt"/>
                <a:cs typeface="Times New Roman" pitchFamily="18" charset="0"/>
              </a:rPr>
              <a:t>HCl</a:t>
            </a:r>
            <a:endParaRPr lang="en-GB" sz="2400" b="1" kern="0" dirty="0">
              <a:latin typeface="+mj-lt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400" b="1" kern="0" dirty="0">
              <a:latin typeface="+mj-lt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>
                <a:latin typeface="+mj-lt"/>
                <a:cs typeface="Times New Roman" pitchFamily="18" charset="0"/>
              </a:rPr>
              <a:t>  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4 </a:t>
            </a:r>
            <a:r>
              <a:rPr lang="en-GB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</a:t>
            </a:r>
            <a:r>
              <a:rPr lang="en-GB" sz="2400" b="1" kern="0" baseline="-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3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</a:t>
            </a:r>
            <a:r>
              <a:rPr lang="cs-CZ" sz="2400" b="1" kern="0" dirty="0">
                <a:latin typeface="+mj-lt"/>
              </a:rPr>
              <a:t>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+ </a:t>
            </a:r>
            <a:r>
              <a:rPr lang="cs-CZ" sz="2400" b="1" kern="0" dirty="0">
                <a:latin typeface="+mj-lt"/>
              </a:rPr>
              <a:t>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3 O</a:t>
            </a:r>
            <a:r>
              <a:rPr lang="en-GB" sz="2400" b="1" kern="0" baseline="-30000" dirty="0">
                <a:latin typeface="+mj-lt"/>
                <a:cs typeface="Times New Roman" pitchFamily="18" charset="0"/>
              </a:rPr>
              <a:t>2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 </a:t>
            </a:r>
            <a:r>
              <a:rPr lang="cs-CZ" sz="2400" b="1" kern="0" dirty="0">
                <a:latin typeface="+mj-lt"/>
              </a:rPr>
              <a:t> </a:t>
            </a:r>
            <a:r>
              <a:rPr lang="cs-CZ" sz="2400" b="1" kern="0" dirty="0"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kern="0" dirty="0">
                <a:latin typeface="+mj-lt"/>
                <a:sym typeface="Symbol" pitchFamily="18" charset="2"/>
              </a:rPr>
              <a:t> 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2 N</a:t>
            </a:r>
            <a:r>
              <a:rPr lang="en-GB" sz="2400" b="1" kern="0" baseline="-30000" dirty="0">
                <a:latin typeface="+mj-lt"/>
                <a:cs typeface="Times New Roman" pitchFamily="18" charset="0"/>
              </a:rPr>
              <a:t>2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</a:t>
            </a:r>
            <a:r>
              <a:rPr lang="cs-CZ" sz="2400" b="1" kern="0" dirty="0">
                <a:latin typeface="+mj-lt"/>
              </a:rPr>
              <a:t>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+</a:t>
            </a:r>
            <a:r>
              <a:rPr lang="cs-CZ" sz="2400" b="1" kern="0" dirty="0">
                <a:latin typeface="+mj-lt"/>
              </a:rPr>
              <a:t>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6 H</a:t>
            </a:r>
            <a:r>
              <a:rPr lang="en-GB" sz="2400" b="1" kern="0" baseline="-30000" dirty="0">
                <a:latin typeface="+mj-lt"/>
                <a:cs typeface="Times New Roman" pitchFamily="18" charset="0"/>
              </a:rPr>
              <a:t>2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O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>
                <a:latin typeface="+mj-lt"/>
                <a:cs typeface="Times New Roman" pitchFamily="18" charset="0"/>
              </a:rPr>
              <a:t>  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4 </a:t>
            </a:r>
            <a:r>
              <a:rPr lang="en-GB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</a:t>
            </a:r>
            <a:r>
              <a:rPr lang="en-GB" sz="2400" b="1" kern="0" baseline="-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3</a:t>
            </a:r>
            <a:r>
              <a:rPr lang="cs-CZ" sz="2400" b="1" kern="0" dirty="0">
                <a:latin typeface="+mj-lt"/>
              </a:rPr>
              <a:t> 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+  5 O</a:t>
            </a:r>
            <a:r>
              <a:rPr lang="en-GB" sz="2400" b="1" kern="0" baseline="-30000" dirty="0">
                <a:latin typeface="+mj-lt"/>
                <a:cs typeface="Times New Roman" pitchFamily="18" charset="0"/>
              </a:rPr>
              <a:t>2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 </a:t>
            </a:r>
            <a:r>
              <a:rPr lang="cs-CZ" sz="2400" b="1" kern="0" dirty="0">
                <a:latin typeface="+mj-lt"/>
              </a:rPr>
              <a:t> </a:t>
            </a:r>
            <a:r>
              <a:rPr lang="cs-CZ" sz="2400" b="1" kern="0" dirty="0"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kern="0" dirty="0">
                <a:latin typeface="+mj-lt"/>
                <a:sym typeface="Symbol" pitchFamily="18" charset="2"/>
              </a:rPr>
              <a:t> 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4 NO +</a:t>
            </a:r>
            <a:r>
              <a:rPr lang="cs-CZ" sz="2400" b="1" kern="0" dirty="0">
                <a:latin typeface="+mj-lt"/>
              </a:rPr>
              <a:t>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6 H</a:t>
            </a:r>
            <a:r>
              <a:rPr lang="en-GB" sz="2400" b="1" kern="0" baseline="-30000" dirty="0">
                <a:latin typeface="+mj-lt"/>
                <a:cs typeface="Times New Roman" pitchFamily="18" charset="0"/>
              </a:rPr>
              <a:t>2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O</a:t>
            </a:r>
            <a:r>
              <a:rPr lang="cs-CZ" sz="2400" b="1" kern="0" dirty="0"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313" y="142875"/>
            <a:ext cx="8534400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Amoniak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- redukční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vlastnosti</a:t>
            </a:r>
            <a:endParaRPr lang="cs-CZ" sz="2400" b="1" baseline="30000" dirty="0">
              <a:latin typeface="+mj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14313" y="2928938"/>
            <a:ext cx="579784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Amonný kation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vzniká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reakcí kyselin s roztokem NH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3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soli jsou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dobře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rozpustné ve vodě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, krystalické, podobné solím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alkal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. kovů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  		</a:t>
            </a:r>
            <a:r>
              <a:rPr lang="cs-CZ" sz="2000" b="1" dirty="0" smtClean="0">
                <a:solidFill>
                  <a:prstClr val="black"/>
                </a:solidFill>
                <a:latin typeface="Calibri"/>
              </a:rPr>
              <a:t>NH</a:t>
            </a:r>
            <a:r>
              <a:rPr lang="cs-CZ" sz="20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000" b="1" dirty="0" smtClean="0">
                <a:solidFill>
                  <a:prstClr val="black"/>
                </a:solidFill>
                <a:latin typeface="Calibri"/>
              </a:rPr>
              <a:t>Cl </a:t>
            </a:r>
            <a:r>
              <a:rPr lang="cs-CZ" sz="20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 NH</a:t>
            </a:r>
            <a:r>
              <a:rPr lang="cs-CZ" sz="20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0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</a:t>
            </a:r>
            <a:r>
              <a:rPr lang="cs-CZ" sz="2000" b="1" dirty="0" err="1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HCl</a:t>
            </a:r>
            <a:endParaRPr lang="cs-CZ" sz="2000" b="1" dirty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marL="269875" indent="-269875">
              <a:lnSpc>
                <a:spcPct val="110000"/>
              </a:lnSpc>
              <a:defRPr/>
            </a:pPr>
            <a:r>
              <a:rPr lang="cs-CZ" sz="2000" b="1" dirty="0" smtClean="0">
                <a:solidFill>
                  <a:prstClr val="black"/>
                </a:solidFill>
                <a:latin typeface="Calibri"/>
              </a:rPr>
              <a:t>		NH</a:t>
            </a:r>
            <a:r>
              <a:rPr lang="cs-CZ" sz="20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000" b="1" dirty="0" smtClean="0">
                <a:solidFill>
                  <a:prstClr val="black"/>
                </a:solidFill>
                <a:latin typeface="Calibri"/>
              </a:rPr>
              <a:t>NO</a:t>
            </a:r>
            <a:r>
              <a:rPr lang="cs-CZ" sz="20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000" b="1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cs-CZ" sz="2000" b="1" kern="0" dirty="0">
                <a:cs typeface="Times New Roman" pitchFamily="18" charset="0"/>
                <a:sym typeface="Symbol" pitchFamily="18" charset="2"/>
              </a:rPr>
              <a:t></a:t>
            </a:r>
            <a:r>
              <a:rPr lang="cs-CZ" sz="20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 N</a:t>
            </a:r>
            <a:r>
              <a:rPr lang="cs-CZ" sz="20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0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O + 2 H</a:t>
            </a:r>
            <a:r>
              <a:rPr lang="cs-CZ" sz="20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0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O</a:t>
            </a:r>
          </a:p>
          <a:p>
            <a:pPr marL="269875" indent="-269875">
              <a:lnSpc>
                <a:spcPct val="110000"/>
              </a:lnSpc>
              <a:defRPr/>
            </a:pPr>
            <a:endParaRPr lang="cs-CZ" sz="2000" b="1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defRPr/>
            </a:pPr>
            <a:r>
              <a:rPr lang="cs-CZ" sz="2000" b="1" dirty="0" smtClean="0">
                <a:solidFill>
                  <a:prstClr val="black"/>
                </a:solidFill>
                <a:latin typeface="Calibri"/>
              </a:rPr>
              <a:t>		(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NH</a:t>
            </a:r>
            <a:r>
              <a:rPr lang="cs-CZ" sz="2000" b="1" baseline="-25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)</a:t>
            </a:r>
            <a:r>
              <a:rPr lang="cs-CZ" sz="20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SO</a:t>
            </a:r>
            <a:r>
              <a:rPr lang="cs-CZ" sz="2000" b="1" baseline="-25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 – hnojivo</a:t>
            </a:r>
          </a:p>
          <a:p>
            <a:pPr marL="269875" indent="-269875">
              <a:lnSpc>
                <a:spcPct val="110000"/>
              </a:lnSpc>
              <a:defRPr/>
            </a:pPr>
            <a:r>
              <a:rPr lang="cs-CZ" sz="2000" b="1" dirty="0" smtClean="0">
                <a:solidFill>
                  <a:prstClr val="black"/>
                </a:solidFill>
                <a:latin typeface="Calibri"/>
              </a:rPr>
              <a:t>		(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NH</a:t>
            </a:r>
            <a:r>
              <a:rPr lang="cs-CZ" sz="2000" b="1" baseline="-25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)</a:t>
            </a:r>
            <a:r>
              <a:rPr lang="cs-CZ" sz="20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CO</a:t>
            </a:r>
            <a:r>
              <a:rPr lang="cs-CZ" sz="2000" b="1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 – cukrářské kvasnice</a:t>
            </a:r>
          </a:p>
        </p:txBody>
      </p:sp>
      <p:pic>
        <p:nvPicPr>
          <p:cNvPr id="21509" name="Obrázek 8" descr="NH4plu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285750"/>
            <a:ext cx="284638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3929063"/>
            <a:ext cx="28670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Obdélník 10"/>
          <p:cNvSpPr>
            <a:spLocks noChangeArrowheads="1"/>
          </p:cNvSpPr>
          <p:nvPr/>
        </p:nvSpPr>
        <p:spPr bwMode="auto">
          <a:xfrm>
            <a:off x="7143750" y="2928938"/>
            <a:ext cx="787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000000"/>
                </a:solidFill>
                <a:latin typeface="Calibri" pitchFamily="34" charset="0"/>
              </a:rPr>
              <a:t>NH</a:t>
            </a:r>
            <a:r>
              <a:rPr lang="cs-CZ" sz="2400" b="1" baseline="-2500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cs-CZ" sz="2400" b="1" baseline="30000">
                <a:solidFill>
                  <a:srgbClr val="000000"/>
                </a:solidFill>
                <a:latin typeface="Calibri" pitchFamily="34" charset="0"/>
              </a:rPr>
              <a:t>+</a:t>
            </a:r>
            <a:endParaRPr lang="cs-CZ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7193</TotalTime>
  <Words>2898</Words>
  <Application>Microsoft Office PowerPoint</Application>
  <PresentationFormat>Předvádění na obrazovce (4:3)</PresentationFormat>
  <Paragraphs>574</Paragraphs>
  <Slides>42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42</vt:i4>
      </vt:variant>
    </vt:vector>
  </HeadingPairs>
  <TitlesOfParts>
    <vt:vector size="44" baseType="lpstr">
      <vt:lpstr>Motiv sady Office</vt:lpstr>
      <vt:lpstr>1_Motiv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Ústav chemie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Jiří Křivohlávek</dc:creator>
  <cp:lastModifiedBy>Richard</cp:lastModifiedBy>
  <cp:revision>568</cp:revision>
  <dcterms:created xsi:type="dcterms:W3CDTF">2009-09-07T11:06:19Z</dcterms:created>
  <dcterms:modified xsi:type="dcterms:W3CDTF">2015-11-19T10:34:41Z</dcterms:modified>
</cp:coreProperties>
</file>