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0080625" cy="7559675" type="screen4x3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7" d="100"/>
          <a:sy n="97" d="100"/>
        </p:scale>
        <p:origin x="-96" y="12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cs-CZ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Zástupný symbol pro datum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cs-CZ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Zástupný symbol pro zápatí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cs-CZ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Zástupný symbol pro číslo snímku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FFCA40B8-30EF-443F-8834-827ADD627889}" type="slidenum">
              <a:t>‹#›</a:t>
            </a:fld>
            <a:endParaRPr lang="cs-CZ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40027831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cs-CZ"/>
          </a:p>
        </p:txBody>
      </p:sp>
      <p:sp>
        <p:nvSpPr>
          <p:cNvPr id="4" name="Zástupný symbol pro záhlaví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cs-CZ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datum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cs-CZ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cs-CZ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cs-CZ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7782AFBA-81A4-41D6-92B8-338C1C901F4C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8907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cs-CZ" sz="20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60B48C4-BF98-4B21-AF7A-67DD54D457C9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06549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5A4ED55-F0B4-46C5-898B-6506B9F32618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3822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D881DC6-74DB-4A66-9472-2EFB735B6BEB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02812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39B36FE-CAA3-4642-A2C7-A42A56F88225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20676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80AD4CB-ADC1-438E-97D5-A1C6ACBF8B4A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114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8CE4976-2E86-448E-89DD-8943A1C912CA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9348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F80F848-DA34-46D8-A4CC-00EACEB75E10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22731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F3D9FE4-B660-45B7-9058-B6E2FC6249C5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4360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0D98129-11BD-420D-B50E-608957A017FD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3273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933A61A-75C6-4923-8A51-0660A1E09F90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6490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4993BDA-600F-47C6-95E7-AA8AB86CA1CC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7477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cs-CZ"/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989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cs-CZ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cs-CZ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cs-CZ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cs-CZ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cs-CZ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FA60C915-E750-4725-BEEF-DCB54205E33D}" type="slidenum"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rtl="0" hangingPunct="0">
        <a:tabLst/>
        <a:defRPr lang="cs-CZ" sz="44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titleStyle>
    <p:bodyStyle>
      <a:lvl1pPr marL="0" marR="0" indent="0" rtl="0" hangingPunct="0">
        <a:spcBef>
          <a:spcPts val="0"/>
        </a:spcBef>
        <a:spcAft>
          <a:spcPts val="1414"/>
        </a:spcAft>
        <a:tabLst/>
        <a:defRPr lang="cs-CZ" sz="32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cs-CZ"/>
              <a:t>Keramika</a:t>
            </a:r>
          </a:p>
        </p:txBody>
      </p:sp>
      <p:pic>
        <p:nvPicPr>
          <p:cNvPr id="3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448000" y="1743839"/>
            <a:ext cx="5328000" cy="52401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cs-CZ"/>
              <a:t>Kamenina</a:t>
            </a:r>
          </a:p>
        </p:txBody>
      </p:sp>
      <p:pic>
        <p:nvPicPr>
          <p:cNvPr id="3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88000" y="1296000"/>
            <a:ext cx="5832000" cy="42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6480000" y="3024000"/>
            <a:ext cx="3359520" cy="424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cs-CZ"/>
              <a:t>Pórovina</a:t>
            </a:r>
          </a:p>
        </p:txBody>
      </p:sp>
      <p:pic>
        <p:nvPicPr>
          <p:cNvPr id="3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049399" y="1417320"/>
            <a:ext cx="3342600" cy="304668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1007999" y="4536000"/>
            <a:ext cx="3754079" cy="283572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5616000" y="4536000"/>
            <a:ext cx="2925360" cy="2951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"/>
          <p:cNvPicPr>
            <a:picLocks noChangeAspect="1"/>
          </p:cNvPicPr>
          <p:nvPr/>
        </p:nvPicPr>
        <p:blipFill>
          <a:blip r:embed="rId6">
            <a:lum/>
            <a:alphaModFix/>
          </a:blip>
          <a:srcRect/>
          <a:stretch>
            <a:fillRect/>
          </a:stretch>
        </p:blipFill>
        <p:spPr>
          <a:xfrm>
            <a:off x="5400000" y="1368000"/>
            <a:ext cx="3168000" cy="309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cs-CZ"/>
              <a:t>Porcelán</a:t>
            </a:r>
          </a:p>
        </p:txBody>
      </p:sp>
      <p:pic>
        <p:nvPicPr>
          <p:cNvPr id="3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58599" y="1419480"/>
            <a:ext cx="8213400" cy="57085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cs-CZ"/>
              <a:t>Degradace keramiky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9071640" cy="552528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cs-CZ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cs-CZ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cs-CZ"/>
              <a:t>Stárnutí</a:t>
            </a:r>
          </a:p>
          <a:p>
            <a:pPr lvl="1" rtl="0" hangingPunct="0"/>
            <a:r>
              <a:rPr lang="cs-CZ"/>
              <a:t>Vlhké prostředí</a:t>
            </a:r>
          </a:p>
          <a:p>
            <a:pPr lvl="1" rtl="0" hangingPunct="0"/>
            <a:r>
              <a:rPr lang="cs-CZ"/>
              <a:t>Nízká teplota výpalu</a:t>
            </a:r>
          </a:p>
          <a:p>
            <a:pPr lvl="1" rtl="0" hangingPunct="0"/>
            <a:r>
              <a:rPr lang="cs-CZ"/>
              <a:t>Neolitická keramika, dlažba</a:t>
            </a:r>
          </a:p>
          <a:p>
            <a:pPr lvl="0"/>
            <a:r>
              <a:rPr lang="cs-CZ"/>
              <a:t>Poškození mrazem</a:t>
            </a:r>
          </a:p>
          <a:p>
            <a:pPr lvl="1" rtl="0" hangingPunct="0"/>
            <a:r>
              <a:rPr lang="cs-CZ"/>
              <a:t>Nárust objemu vody</a:t>
            </a:r>
          </a:p>
          <a:p>
            <a:pPr lvl="0"/>
            <a:r>
              <a:rPr lang="cs-CZ"/>
              <a:t>Výkvěty</a:t>
            </a:r>
          </a:p>
          <a:p>
            <a:pPr lvl="1" rtl="0" hangingPunct="0"/>
            <a:r>
              <a:rPr lang="cs-CZ"/>
              <a:t>Vlhké prostředí</a:t>
            </a:r>
          </a:p>
          <a:p>
            <a:pPr lvl="1" rtl="0" hangingPunct="0"/>
            <a:r>
              <a:rPr lang="cs-CZ"/>
              <a:t>Ve vodě rozpuštěné soli</a:t>
            </a:r>
          </a:p>
          <a:p>
            <a:pPr lvl="1" rtl="0" hangingPunct="0"/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 txBox="1">
            <a:spLocks noGrp="1"/>
          </p:cNvSpPr>
          <p:nvPr>
            <p:ph type="body" idx="4294967295"/>
          </p:nvPr>
        </p:nvSpPr>
        <p:spPr>
          <a:xfrm>
            <a:off x="503999" y="432000"/>
            <a:ext cx="9071640" cy="684000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cs-CZ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cs-CZ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cs-CZ"/>
              <a:t>Kapalinová koroze</a:t>
            </a:r>
          </a:p>
          <a:p>
            <a:pPr lvl="1" rtl="0" hangingPunct="0"/>
            <a:r>
              <a:rPr lang="cs-CZ"/>
              <a:t>Působení roztoků alkalických kovů, kyseliny fluorovodíkové </a:t>
            </a:r>
            <a:r>
              <a:rPr lang="cs-CZ">
                <a:latin typeface="Arial" pitchFamily="32"/>
                <a:cs typeface="Arial" pitchFamily="32"/>
              </a:rPr>
              <a:t>→</a:t>
            </a:r>
            <a:r>
              <a:rPr lang="cs-CZ"/>
              <a:t> rozpuštění skelné fáze</a:t>
            </a:r>
          </a:p>
          <a:p>
            <a:pPr lvl="0"/>
            <a:r>
              <a:rPr lang="cs-CZ"/>
              <a:t>Koroze za vysokých teplot</a:t>
            </a:r>
          </a:p>
          <a:p>
            <a:pPr lvl="1" rtl="0" hangingPunct="0"/>
            <a:endParaRPr lang="cs-CZ"/>
          </a:p>
        </p:txBody>
      </p:sp>
      <p:pic>
        <p:nvPicPr>
          <p:cNvPr id="3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3960000" y="3384000"/>
            <a:ext cx="5714640" cy="39812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cs-CZ"/>
              <a:t>Restaurování keramiky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cs-CZ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cs-CZ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cs-CZ"/>
              <a:t>Čištění</a:t>
            </a:r>
          </a:p>
          <a:p>
            <a:pPr lvl="0"/>
            <a:r>
              <a:rPr lang="cs-CZ"/>
              <a:t>Lepení</a:t>
            </a:r>
          </a:p>
          <a:p>
            <a:pPr lvl="0"/>
            <a:r>
              <a:rPr lang="cs-CZ"/>
              <a:t>Zpevňování</a:t>
            </a:r>
          </a:p>
          <a:p>
            <a:pPr lvl="0"/>
            <a:r>
              <a:rPr lang="cs-CZ"/>
              <a:t>Doplňování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cs-CZ"/>
              <a:t>Čištění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9071640" cy="54320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cs-CZ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cs-CZ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cs-CZ"/>
              <a:t>Typy nečistot:</a:t>
            </a:r>
          </a:p>
          <a:p>
            <a:pPr lvl="1" rtl="0" hangingPunct="0"/>
            <a:r>
              <a:rPr lang="cs-CZ"/>
              <a:t>Solné nečistoty</a:t>
            </a:r>
          </a:p>
          <a:p>
            <a:pPr lvl="1" rtl="0" hangingPunct="0"/>
            <a:r>
              <a:rPr lang="cs-CZ"/>
              <a:t>Zbytky barev</a:t>
            </a:r>
          </a:p>
          <a:p>
            <a:pPr lvl="1" rtl="0" hangingPunct="0"/>
            <a:r>
              <a:rPr lang="cs-CZ"/>
              <a:t>Zbytky potravin</a:t>
            </a:r>
          </a:p>
          <a:p>
            <a:pPr lvl="1" rtl="0" hangingPunct="0"/>
            <a:r>
              <a:rPr lang="cs-CZ"/>
              <a:t>Pryskyřice</a:t>
            </a:r>
          </a:p>
          <a:p>
            <a:pPr lvl="1" rtl="0" hangingPunct="0"/>
            <a:r>
              <a:rPr lang="cs-CZ"/>
              <a:t>Zbytky po předchozím zásahu (zbytky lepidel)</a:t>
            </a:r>
          </a:p>
          <a:p>
            <a:pPr lvl="0"/>
            <a:r>
              <a:rPr lang="cs-CZ"/>
              <a:t>Odstranění:</a:t>
            </a:r>
          </a:p>
          <a:p>
            <a:pPr lvl="1" rtl="0" hangingPunct="0"/>
            <a:r>
              <a:rPr lang="cs-CZ"/>
              <a:t>Mechanicky (skalpel, kartáček)</a:t>
            </a:r>
          </a:p>
          <a:p>
            <a:pPr lvl="1" rtl="0" hangingPunct="0"/>
            <a:r>
              <a:rPr lang="cs-CZ"/>
              <a:t>Organická rozpouštědla (aceton, ethanol)</a:t>
            </a:r>
          </a:p>
          <a:p>
            <a:pPr lvl="1" rtl="0" hangingPunct="0"/>
            <a:r>
              <a:rPr lang="cs-CZ"/>
              <a:t>Omývací směsi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cs-CZ"/>
              <a:t>Lepení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cs-CZ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cs-CZ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cs-CZ"/>
              <a:t>glutinová lepidla</a:t>
            </a:r>
          </a:p>
          <a:p>
            <a:pPr lvl="0"/>
            <a:r>
              <a:rPr lang="cs-CZ"/>
              <a:t>šelakové laky  </a:t>
            </a:r>
          </a:p>
          <a:p>
            <a:pPr lvl="0"/>
            <a:r>
              <a:rPr lang="cs-CZ"/>
              <a:t>epoxidová lepidla</a:t>
            </a:r>
          </a:p>
          <a:p>
            <a:pPr lvl="1" rtl="0" hangingPunct="0"/>
            <a:r>
              <a:rPr lang="cs-CZ"/>
              <a:t>pevný lepný spoj</a:t>
            </a:r>
          </a:p>
          <a:p>
            <a:pPr lvl="0"/>
            <a:r>
              <a:rPr lang="cs-CZ"/>
              <a:t>kyanakrylátová (sekundová) lepidla</a:t>
            </a:r>
          </a:p>
          <a:p>
            <a:pPr lvl="1" rtl="0" hangingPunct="0"/>
            <a:r>
              <a:rPr lang="cs-CZ"/>
              <a:t>tenký lepný spoj, rychlost lepení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cs-CZ"/>
              <a:t>Zpevňování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cs-CZ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cs-CZ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cs-CZ"/>
              <a:t>Impregnační přípravky</a:t>
            </a:r>
          </a:p>
          <a:p>
            <a:pPr lvl="1" rtl="0" hangingPunct="0"/>
            <a:r>
              <a:rPr lang="cs-CZ"/>
              <a:t>roztok polyvinylbutyralu v ethanolu</a:t>
            </a:r>
          </a:p>
          <a:p>
            <a:pPr lvl="1" rtl="0" hangingPunct="0"/>
            <a:r>
              <a:rPr lang="cs-CZ"/>
              <a:t>roztok polybutylmethakrylátu v acetonu nebo toluenu</a:t>
            </a:r>
          </a:p>
          <a:p>
            <a:pPr lvl="0"/>
            <a:r>
              <a:rPr lang="cs-CZ"/>
              <a:t>Napuštění organokřemičitany</a:t>
            </a:r>
          </a:p>
          <a:p>
            <a:pPr lvl="0"/>
            <a:r>
              <a:rPr lang="cs-CZ"/>
              <a:t>Odsolení výrobku</a:t>
            </a:r>
          </a:p>
          <a:p>
            <a:pPr lvl="1" rtl="0" hangingPunct="0"/>
            <a:r>
              <a:rPr lang="cs-CZ"/>
              <a:t>zábaly s destilovanou vodou</a:t>
            </a:r>
          </a:p>
          <a:p>
            <a:pPr lvl="0">
              <a:buNone/>
            </a:pPr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cs-CZ"/>
              <a:t>Doplňování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cs-CZ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cs-CZ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cs-CZ"/>
              <a:t>Nejčastěji pomocí sádry</a:t>
            </a:r>
          </a:p>
          <a:p>
            <a:pPr lvl="0"/>
            <a:r>
              <a:rPr lang="cs-CZ"/>
              <a:t>Pro zvýšení pevnosti se přidává např. kyselina šťavelová, dusičná nebo borax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 txBox="1">
            <a:spLocks noGrp="1"/>
          </p:cNvSpPr>
          <p:nvPr>
            <p:ph type="body" idx="4294967295"/>
          </p:nvPr>
        </p:nvSpPr>
        <p:spPr>
          <a:xfrm>
            <a:off x="432000" y="1058760"/>
            <a:ext cx="9071640" cy="4989240"/>
          </a:xfrm>
        </p:spPr>
        <p:txBody>
          <a:bodyPr>
            <a:spAutoFit/>
          </a:bodyPr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cs-CZ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cs-CZ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cs-CZ"/>
              <a:t>Anorganický nekovový materiál, ve vodě 	  		     nerozpustný, nejméně ze 30% krystalický</a:t>
            </a:r>
          </a:p>
          <a:p>
            <a:pPr lvl="0"/>
            <a:r>
              <a:rPr lang="cs-CZ"/>
              <a:t>Výrobky tvarovány za studena, poté zpevněny výpalem = typické vlastnosti</a:t>
            </a:r>
          </a:p>
          <a:p>
            <a:pPr lvl="0"/>
            <a:r>
              <a:rPr lang="cs-CZ"/>
              <a:t>Používá se zejména pro výrobu nádobí, sochařství a stavebnictví</a:t>
            </a:r>
          </a:p>
          <a:p>
            <a:pPr lvl="0">
              <a:buNone/>
            </a:pPr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cs-CZ"/>
              <a:t>Podmínky uložení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cs-CZ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cs-CZ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cs-CZ"/>
              <a:t>Teplota: 20°C</a:t>
            </a:r>
          </a:p>
          <a:p>
            <a:pPr lvl="0"/>
            <a:r>
              <a:rPr lang="cs-CZ"/>
              <a:t>Vlhkost: 40 - 60%</a:t>
            </a:r>
          </a:p>
          <a:p>
            <a:pPr lvl="0"/>
            <a:r>
              <a:rPr lang="cs-CZ"/>
              <a:t>Osvětlení: 50 - 250lux</a:t>
            </a:r>
          </a:p>
          <a:p>
            <a:pPr lvl="0"/>
            <a:r>
              <a:rPr lang="cs-CZ"/>
              <a:t>UV záření: pod 0,75Wm</a:t>
            </a:r>
            <a:r>
              <a:rPr lang="cs-CZ" baseline="33000"/>
              <a:t>-2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cs-CZ"/>
              <a:t>Suroviny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cs-CZ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cs-CZ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cs-CZ"/>
              <a:t>Plastické suroviny</a:t>
            </a:r>
          </a:p>
          <a:p>
            <a:pPr lvl="1" rtl="0" hangingPunct="0"/>
            <a:r>
              <a:rPr lang="cs-CZ"/>
              <a:t>Kaoliny</a:t>
            </a:r>
          </a:p>
          <a:p>
            <a:pPr lvl="1" rtl="0" hangingPunct="0"/>
            <a:r>
              <a:rPr lang="cs-CZ"/>
              <a:t>Jíly</a:t>
            </a:r>
          </a:p>
          <a:p>
            <a:pPr lvl="1" rtl="0" hangingPunct="0"/>
            <a:r>
              <a:rPr lang="cs-CZ"/>
              <a:t>Hlíny</a:t>
            </a:r>
          </a:p>
          <a:p>
            <a:pPr lvl="0"/>
            <a:r>
              <a:rPr lang="cs-CZ"/>
              <a:t>Neplastické suroviny</a:t>
            </a:r>
          </a:p>
          <a:p>
            <a:pPr lvl="1" rtl="0" hangingPunct="0"/>
            <a:r>
              <a:rPr lang="cs-CZ"/>
              <a:t>Taviva</a:t>
            </a:r>
          </a:p>
          <a:p>
            <a:pPr lvl="1" rtl="0" hangingPunct="0"/>
            <a:r>
              <a:rPr lang="cs-CZ"/>
              <a:t>Ostřiva</a:t>
            </a:r>
          </a:p>
          <a:p>
            <a:pPr lvl="1" rtl="0" hangingPunct="0"/>
            <a:r>
              <a:rPr lang="cs-CZ"/>
              <a:t>Lehčiva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cs-CZ"/>
              <a:t>Plastické suroviny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9071640" cy="525420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cs-CZ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cs-CZ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cs-CZ"/>
              <a:t>Dělí se podle obsahu jíloviny</a:t>
            </a:r>
          </a:p>
          <a:p>
            <a:pPr lvl="1" rtl="0" hangingPunct="0"/>
            <a:r>
              <a:rPr lang="cs-CZ"/>
              <a:t>podle velikosti zrna rozlišujeme:</a:t>
            </a:r>
          </a:p>
          <a:p>
            <a:pPr lvl="2" rtl="0" hangingPunct="0"/>
            <a:r>
              <a:rPr lang="cs-CZ"/>
              <a:t>pískovinu 2mm - 50</a:t>
            </a:r>
            <a:r>
              <a:rPr lang="cs-CZ">
                <a:latin typeface="Arial" pitchFamily="32"/>
                <a:cs typeface="Arial" pitchFamily="32"/>
              </a:rPr>
              <a:t>μ</a:t>
            </a:r>
            <a:r>
              <a:rPr lang="cs-CZ">
                <a:cs typeface="Arial" pitchFamily="32"/>
              </a:rPr>
              <a:t>m</a:t>
            </a:r>
          </a:p>
          <a:p>
            <a:pPr lvl="2" rtl="0" hangingPunct="0"/>
            <a:r>
              <a:rPr lang="cs-CZ"/>
              <a:t>prachovinu 50 - 2 </a:t>
            </a:r>
            <a:r>
              <a:rPr lang="cs-CZ">
                <a:latin typeface="Arial" pitchFamily="32"/>
                <a:cs typeface="Arial" pitchFamily="32"/>
              </a:rPr>
              <a:t>μ</a:t>
            </a:r>
            <a:r>
              <a:rPr lang="cs-CZ"/>
              <a:t>m</a:t>
            </a:r>
          </a:p>
          <a:p>
            <a:pPr lvl="2" rtl="0" hangingPunct="0"/>
            <a:r>
              <a:rPr lang="cs-CZ"/>
              <a:t>jílovinu &lt; 2 </a:t>
            </a:r>
            <a:r>
              <a:rPr lang="cs-CZ">
                <a:latin typeface="Arial" pitchFamily="32"/>
                <a:cs typeface="Arial" pitchFamily="32"/>
              </a:rPr>
              <a:t>μ</a:t>
            </a:r>
            <a:r>
              <a:rPr lang="cs-CZ"/>
              <a:t>m  </a:t>
            </a:r>
          </a:p>
          <a:p>
            <a:pPr lvl="2" rtl="0" hangingPunct="0"/>
            <a:endParaRPr lang="cs-CZ"/>
          </a:p>
          <a:p>
            <a:pPr lvl="0"/>
            <a:r>
              <a:rPr lang="cs-CZ"/>
              <a:t>Kaoliny: jílovina </a:t>
            </a:r>
            <a:r>
              <a:rPr lang="cs-CZ">
                <a:latin typeface="Arial" pitchFamily="32"/>
                <a:cs typeface="Arial" pitchFamily="32"/>
              </a:rPr>
              <a:t>&gt;</a:t>
            </a:r>
            <a:r>
              <a:rPr lang="cs-CZ"/>
              <a:t> 50 %</a:t>
            </a:r>
          </a:p>
          <a:p>
            <a:pPr lvl="0"/>
            <a:r>
              <a:rPr lang="cs-CZ"/>
              <a:t>Jíly:  jílovina 20 - 50 % + prachovina, pískovina</a:t>
            </a:r>
          </a:p>
          <a:p>
            <a:pPr lvl="0"/>
            <a:r>
              <a:rPr lang="cs-CZ"/>
              <a:t>Hlíny:  jílovina 45 - 65 % + prachovina          </a:t>
            </a:r>
          </a:p>
          <a:p>
            <a:pPr lvl="1" rtl="0" hangingPunct="0">
              <a:buNone/>
            </a:pPr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cs-CZ"/>
              <a:t>Neplastické suroviny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503999" y="1639800"/>
            <a:ext cx="9071640" cy="5776199"/>
          </a:xfrm>
        </p:spPr>
        <p:txBody>
          <a:bodyPr>
            <a:spAutoFit/>
          </a:bodyPr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cs-CZ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cs-CZ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cs-CZ"/>
              <a:t>Taviva</a:t>
            </a:r>
          </a:p>
          <a:p>
            <a:pPr lvl="1" rtl="0" hangingPunct="0"/>
            <a:r>
              <a:rPr lang="cs-CZ"/>
              <a:t>snižují teplotu výpalu, spojují jednotlivé složky střepu</a:t>
            </a:r>
          </a:p>
          <a:p>
            <a:pPr lvl="1" rtl="0" hangingPunct="0"/>
            <a:r>
              <a:rPr lang="cs-CZ"/>
              <a:t>živce – nejčastěji pegmatit a ortoklas</a:t>
            </a:r>
          </a:p>
          <a:p>
            <a:pPr lvl="0"/>
            <a:r>
              <a:rPr lang="cs-CZ"/>
              <a:t>Ostřiva</a:t>
            </a:r>
          </a:p>
          <a:p>
            <a:pPr lvl="1" rtl="0" hangingPunct="0"/>
            <a:r>
              <a:rPr lang="cs-CZ"/>
              <a:t>snižují smršťování během sušení</a:t>
            </a:r>
          </a:p>
          <a:p>
            <a:pPr lvl="1" rtl="0" hangingPunct="0"/>
            <a:r>
              <a:rPr lang="cs-CZ"/>
              <a:t>křemen, korund, vápenec</a:t>
            </a:r>
          </a:p>
          <a:p>
            <a:pPr lvl="0"/>
            <a:r>
              <a:rPr lang="cs-CZ"/>
              <a:t>Lehčiva</a:t>
            </a:r>
          </a:p>
          <a:p>
            <a:pPr lvl="1" rtl="0" hangingPunct="0"/>
            <a:r>
              <a:rPr lang="cs-CZ"/>
              <a:t>většinou organického původu po výpalu zanechávají dutiny </a:t>
            </a:r>
            <a:r>
              <a:rPr lang="cs-CZ">
                <a:latin typeface="Arial" pitchFamily="32"/>
                <a:cs typeface="Arial" pitchFamily="32"/>
              </a:rPr>
              <a:t>→ </a:t>
            </a:r>
            <a:r>
              <a:rPr lang="cs-CZ"/>
              <a:t>zlehčují střep</a:t>
            </a:r>
          </a:p>
          <a:p>
            <a:pPr lvl="1" rtl="0" hangingPunct="0"/>
            <a:r>
              <a:rPr lang="cs-CZ"/>
              <a:t>rašelina, korková drť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cs-CZ"/>
              <a:t>Výroba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cs-CZ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cs-CZ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cs-CZ"/>
              <a:t>Vytvoření výrobku</a:t>
            </a:r>
          </a:p>
          <a:p>
            <a:pPr lvl="1" rtl="0" hangingPunct="0"/>
            <a:r>
              <a:rPr lang="cs-CZ"/>
              <a:t>Z plastické hmoty</a:t>
            </a:r>
          </a:p>
          <a:p>
            <a:pPr lvl="1" rtl="0" hangingPunct="0"/>
            <a:r>
              <a:rPr lang="cs-CZ"/>
              <a:t>Litím</a:t>
            </a:r>
          </a:p>
          <a:p>
            <a:pPr lvl="1" rtl="0" hangingPunct="0"/>
            <a:r>
              <a:rPr lang="cs-CZ"/>
              <a:t>Lisováním</a:t>
            </a:r>
          </a:p>
        </p:txBody>
      </p:sp>
      <p:pic>
        <p:nvPicPr>
          <p:cNvPr id="4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88000" y="3939839"/>
            <a:ext cx="5238360" cy="34761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6840000" y="1968480"/>
            <a:ext cx="2466720" cy="184751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6048000" y="4536000"/>
            <a:ext cx="3671640" cy="2653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 txBox="1">
            <a:spLocks noGrp="1"/>
          </p:cNvSpPr>
          <p:nvPr>
            <p:ph type="body" idx="4294967295"/>
          </p:nvPr>
        </p:nvSpPr>
        <p:spPr>
          <a:xfrm>
            <a:off x="503999" y="576000"/>
            <a:ext cx="9071640" cy="618228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cs-CZ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cs-CZ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cs-CZ"/>
              <a:t>Sušení</a:t>
            </a:r>
          </a:p>
          <a:p>
            <a:pPr lvl="0"/>
            <a:r>
              <a:rPr lang="cs-CZ"/>
              <a:t>Vypalování</a:t>
            </a:r>
          </a:p>
          <a:p>
            <a:pPr lvl="1" rtl="0" hangingPunct="0"/>
            <a:r>
              <a:rPr lang="cs-CZ"/>
              <a:t>při teplotě 900 – 1400 °C</a:t>
            </a:r>
          </a:p>
          <a:p>
            <a:pPr lvl="1" rtl="0" hangingPunct="0"/>
            <a:r>
              <a:rPr lang="cs-CZ"/>
              <a:t>slinování </a:t>
            </a:r>
            <a:r>
              <a:rPr lang="cs-CZ">
                <a:latin typeface="Arial" pitchFamily="32"/>
                <a:cs typeface="Arial" pitchFamily="32"/>
              </a:rPr>
              <a:t>→ zpevnění a zhutnění střepu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cs-CZ"/>
              <a:t>Rozdělení keramiky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cs-CZ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cs-CZ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cs-CZ"/>
              <a:t>Hrubá</a:t>
            </a:r>
          </a:p>
          <a:p>
            <a:pPr lvl="1" rtl="0" hangingPunct="0"/>
            <a:r>
              <a:rPr lang="cs-CZ"/>
              <a:t>keramika se silnostěnným a hrubozrnným střepem</a:t>
            </a:r>
          </a:p>
          <a:p>
            <a:pPr lvl="1" rtl="0" hangingPunct="0"/>
            <a:r>
              <a:rPr lang="cs-CZ"/>
              <a:t>cihlářské výrobky, žáruvzdorná keramika</a:t>
            </a:r>
          </a:p>
          <a:p>
            <a:pPr lvl="0"/>
            <a:r>
              <a:rPr lang="cs-CZ"/>
              <a:t>Jemná</a:t>
            </a:r>
          </a:p>
          <a:p>
            <a:pPr lvl="1" rtl="0" hangingPunct="0"/>
            <a:r>
              <a:rPr lang="cs-CZ"/>
              <a:t>keramika s tenkým a jemnozrnným střepem</a:t>
            </a:r>
          </a:p>
          <a:p>
            <a:pPr lvl="1" rtl="0" hangingPunct="0"/>
            <a:r>
              <a:rPr lang="cs-CZ"/>
              <a:t>porcelán, kamenina, laboratorní, zdravotnická keramika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cs-CZ"/>
              <a:t>Podle složení a vlastností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9071640" cy="561852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cs-CZ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cs-CZ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cs-CZ"/>
              <a:t>Cihlářské výrobky</a:t>
            </a:r>
          </a:p>
          <a:p>
            <a:pPr lvl="0"/>
            <a:r>
              <a:rPr lang="cs-CZ"/>
              <a:t>Kamenina</a:t>
            </a:r>
          </a:p>
          <a:p>
            <a:pPr lvl="0"/>
            <a:r>
              <a:rPr lang="cs-CZ"/>
              <a:t>Pórovina</a:t>
            </a:r>
          </a:p>
          <a:p>
            <a:pPr lvl="1" rtl="0" hangingPunct="0"/>
            <a:r>
              <a:rPr lang="cs-CZ"/>
              <a:t>Fajáns</a:t>
            </a:r>
          </a:p>
          <a:p>
            <a:pPr lvl="1" rtl="0" hangingPunct="0"/>
            <a:r>
              <a:rPr lang="cs-CZ"/>
              <a:t>Majolika</a:t>
            </a:r>
          </a:p>
          <a:p>
            <a:pPr lvl="1" rtl="0" hangingPunct="0"/>
            <a:r>
              <a:rPr lang="cs-CZ"/>
              <a:t>Bělnina</a:t>
            </a:r>
          </a:p>
          <a:p>
            <a:pPr lvl="1" rtl="0" hangingPunct="0"/>
            <a:r>
              <a:rPr lang="cs-CZ"/>
              <a:t>Terakota</a:t>
            </a:r>
          </a:p>
          <a:p>
            <a:pPr lvl="0"/>
            <a:r>
              <a:rPr lang="cs-CZ"/>
              <a:t>Porcelán</a:t>
            </a:r>
          </a:p>
          <a:p>
            <a:pPr lvl="1" rtl="0" hangingPunct="0"/>
            <a:r>
              <a:rPr lang="cs-CZ"/>
              <a:t>Měkký porcelán</a:t>
            </a:r>
          </a:p>
          <a:p>
            <a:pPr lvl="1" rtl="0" hangingPunct="0"/>
            <a:r>
              <a:rPr lang="cs-CZ"/>
              <a:t>Tvrdý porcelán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346</Words>
  <Application>Microsoft Office PowerPoint</Application>
  <PresentationFormat>Předvádění na obrazovce (4:3)</PresentationFormat>
  <Paragraphs>114</Paragraphs>
  <Slides>20</Slides>
  <Notes>20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Výchozí</vt:lpstr>
      <vt:lpstr>Keramika</vt:lpstr>
      <vt:lpstr>Prezentace aplikace PowerPoint</vt:lpstr>
      <vt:lpstr>Suroviny</vt:lpstr>
      <vt:lpstr>Plastické suroviny</vt:lpstr>
      <vt:lpstr>Neplastické suroviny</vt:lpstr>
      <vt:lpstr>Výroba</vt:lpstr>
      <vt:lpstr>Prezentace aplikace PowerPoint</vt:lpstr>
      <vt:lpstr>Rozdělení keramiky</vt:lpstr>
      <vt:lpstr>Podle složení a vlastností</vt:lpstr>
      <vt:lpstr>Kamenina</vt:lpstr>
      <vt:lpstr>Pórovina</vt:lpstr>
      <vt:lpstr>Porcelán</vt:lpstr>
      <vt:lpstr>Degradace keramiky</vt:lpstr>
      <vt:lpstr>Prezentace aplikace PowerPoint</vt:lpstr>
      <vt:lpstr>Restaurování keramiky</vt:lpstr>
      <vt:lpstr>Čištění</vt:lpstr>
      <vt:lpstr>Lepení</vt:lpstr>
      <vt:lpstr>Zpevňování</vt:lpstr>
      <vt:lpstr>Doplňování</vt:lpstr>
      <vt:lpstr>Podmínky uložení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Keramika</dc:title>
  <dc:creator>Šárka Bazalová</dc:creator>
  <cp:lastModifiedBy>Bacovska</cp:lastModifiedBy>
  <cp:revision>7</cp:revision>
  <dcterms:created xsi:type="dcterms:W3CDTF">2015-11-05T23:03:05Z</dcterms:created>
  <dcterms:modified xsi:type="dcterms:W3CDTF">2015-11-26T07:28:36Z</dcterms:modified>
</cp:coreProperties>
</file>