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93" r:id="rId3"/>
    <p:sldId id="348" r:id="rId4"/>
    <p:sldId id="349" r:id="rId5"/>
    <p:sldId id="350" r:id="rId6"/>
    <p:sldId id="353" r:id="rId7"/>
    <p:sldId id="392" r:id="rId8"/>
    <p:sldId id="347" r:id="rId9"/>
    <p:sldId id="358" r:id="rId10"/>
    <p:sldId id="355" r:id="rId11"/>
    <p:sldId id="359" r:id="rId12"/>
    <p:sldId id="351" r:id="rId13"/>
    <p:sldId id="352" r:id="rId14"/>
    <p:sldId id="354" r:id="rId15"/>
    <p:sldId id="356" r:id="rId16"/>
    <p:sldId id="357" r:id="rId17"/>
    <p:sldId id="360" r:id="rId18"/>
    <p:sldId id="364" r:id="rId19"/>
    <p:sldId id="363" r:id="rId20"/>
    <p:sldId id="362" r:id="rId21"/>
    <p:sldId id="361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3" r:id="rId30"/>
    <p:sldId id="372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8" r:id="rId45"/>
    <p:sldId id="387" r:id="rId46"/>
    <p:sldId id="389" r:id="rId47"/>
    <p:sldId id="390" r:id="rId4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controlplast.cz/" TargetMode="External"/><Relationship Id="rId2" Type="http://schemas.openxmlformats.org/officeDocument/2006/relationships/hyperlink" Target="mailto:pospisil@gascontrolplast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Trojsk%C3%A1_v%C3%A1lka" TargetMode="External"/><Relationship Id="rId3" Type="http://schemas.openxmlformats.org/officeDocument/2006/relationships/hyperlink" Target="http://cs.wikipedia.org/wiki/Pl%C3%A1stev" TargetMode="External"/><Relationship Id="rId7" Type="http://schemas.openxmlformats.org/officeDocument/2006/relationships/hyperlink" Target="http://cs.wikipedia.org/wiki/Argonauti" TargetMode="External"/><Relationship Id="rId2" Type="http://schemas.openxmlformats.org/officeDocument/2006/relationships/hyperlink" Target="http://cs.wikipedia.org/wiki/Staro%C4%8De%C5%A1ti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Odysseus" TargetMode="External"/><Relationship Id="rId5" Type="http://schemas.openxmlformats.org/officeDocument/2006/relationships/hyperlink" Target="http://cs.wikipedia.org/wiki/V%C4%8Del%C3%AD_vosk" TargetMode="External"/><Relationship Id="rId4" Type="http://schemas.openxmlformats.org/officeDocument/2006/relationships/hyperlink" Target="http://cs.wikipedia.org/wiki/Strd%C3%AD" TargetMode="External"/><Relationship Id="rId9" Type="http://schemas.openxmlformats.org/officeDocument/2006/relationships/hyperlink" Target="http://cs.wikipedia.org/wiki/Orfeu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lmita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ster" TargetMode="External"/><Relationship Id="rId2" Type="http://schemas.openxmlformats.org/officeDocument/2006/relationships/hyperlink" Target="http://en.wikipedia.org/wiki/Hydrocarb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atty_alcohol" TargetMode="External"/><Relationship Id="rId5" Type="http://schemas.openxmlformats.org/officeDocument/2006/relationships/hyperlink" Target="http://en.wikipedia.org/wiki/Fatty_acid" TargetMode="External"/><Relationship Id="rId4" Type="http://schemas.openxmlformats.org/officeDocument/2006/relationships/hyperlink" Target="http://en.wikipedia.org/wiki/Polyeste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utomobil" TargetMode="External"/><Relationship Id="rId13" Type="http://schemas.openxmlformats.org/officeDocument/2006/relationships/hyperlink" Target="http://cs.wikipedia.org/wiki/St%C5%99elivo" TargetMode="External"/><Relationship Id="rId3" Type="http://schemas.openxmlformats.org/officeDocument/2006/relationships/hyperlink" Target="http://cs.wikipedia.org/wiki/Paraf%C3%ADn" TargetMode="External"/><Relationship Id="rId7" Type="http://schemas.openxmlformats.org/officeDocument/2006/relationships/hyperlink" Target="http://cs.wikipedia.org/w/index.php?title=Ly%C5%BEa%C5%99sk%C3%BD_vosk&amp;action=edit&amp;redlink=1" TargetMode="External"/><Relationship Id="rId12" Type="http://schemas.openxmlformats.org/officeDocument/2006/relationships/hyperlink" Target="http://cs.wikipedia.org/w/index.php?title=Injekt%C3%A1%C5%BE&amp;action=edit&amp;redlink=1" TargetMode="External"/><Relationship Id="rId2" Type="http://schemas.openxmlformats.org/officeDocument/2006/relationships/hyperlink" Target="http://cs.wikipedia.org/wiki/Hlodavci" TargetMode="External"/><Relationship Id="rId16" Type="http://schemas.openxmlformats.org/officeDocument/2006/relationships/hyperlink" Target="http://cs.wikipedia.org/wiki/Histolog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Vosk" TargetMode="External"/><Relationship Id="rId11" Type="http://schemas.openxmlformats.org/officeDocument/2006/relationships/hyperlink" Target="http://cs.wikipedia.org/w/index.php?title=Stavebnicv%C3%AD&amp;action=edit&amp;redlink=1" TargetMode="External"/><Relationship Id="rId5" Type="http://schemas.openxmlformats.org/officeDocument/2006/relationships/hyperlink" Target="http://cs.wikipedia.org/wiki/L%C3%A1ze%C5%88stv%C3%AD" TargetMode="External"/><Relationship Id="rId15" Type="http://schemas.openxmlformats.org/officeDocument/2006/relationships/hyperlink" Target="http://cs.wikipedia.org/wiki/Vlhkost" TargetMode="External"/><Relationship Id="rId10" Type="http://schemas.openxmlformats.org/officeDocument/2006/relationships/hyperlink" Target="http://cs.wikipedia.org/w/index.php?title=Impregnace_d%C5%99eva&amp;action=edit&amp;redlink=1" TargetMode="External"/><Relationship Id="rId4" Type="http://schemas.openxmlformats.org/officeDocument/2006/relationships/hyperlink" Target="http://cs.wikipedia.org/wiki/Kosmetika" TargetMode="External"/><Relationship Id="rId9" Type="http://schemas.openxmlformats.org/officeDocument/2006/relationships/hyperlink" Target="http://cs.wikipedia.org/wiki/Bota" TargetMode="External"/><Relationship Id="rId14" Type="http://schemas.openxmlformats.org/officeDocument/2006/relationships/hyperlink" Target="http://cs.wikipedia.org/wiki/Dynami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2008" TargetMode="External"/><Relationship Id="rId2" Type="http://schemas.openxmlformats.org/officeDocument/2006/relationships/hyperlink" Target="http://cs.wikipedia.org/wiki/2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amo.cz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448272"/>
          </a:xfrm>
        </p:spPr>
        <p:txBody>
          <a:bodyPr/>
          <a:lstStyle/>
          <a:p>
            <a:pPr eaLnBrk="1" hangingPunct="1"/>
            <a:r>
              <a:rPr lang="sk-SK" sz="4000" b="1" dirty="0" smtClean="0">
                <a:solidFill>
                  <a:srgbClr val="FF0000"/>
                </a:solidFill>
              </a:rPr>
              <a:t>PŘÍRODNÍ POLYMERY</a:t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Vosky </a:t>
            </a: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400800" cy="3600400"/>
          </a:xfrm>
        </p:spPr>
        <p:txBody>
          <a:bodyPr/>
          <a:lstStyle/>
          <a:p>
            <a:pPr eaLnBrk="1" hangingPunct="1"/>
            <a:r>
              <a:rPr lang="cs-CZ" b="1" dirty="0" smtClean="0"/>
              <a:t>RNDr. Ladislav Pospíšil, CSc.</a:t>
            </a:r>
          </a:p>
          <a:p>
            <a:pPr eaLnBrk="1" hangingPunct="1"/>
            <a:r>
              <a:rPr lang="cs-CZ" dirty="0" err="1" smtClean="0">
                <a:solidFill>
                  <a:srgbClr val="C00000"/>
                </a:solidFill>
                <a:hlinkClick r:id="rId2"/>
              </a:rPr>
              <a:t>pospisil</a:t>
            </a:r>
            <a:r>
              <a:rPr lang="cs-CZ" dirty="0" smtClean="0">
                <a:solidFill>
                  <a:srgbClr val="C00000"/>
                </a:solidFill>
                <a:hlinkClick r:id="rId2"/>
              </a:rPr>
              <a:t>@</a:t>
            </a:r>
            <a:r>
              <a:rPr lang="cs-CZ" dirty="0" err="1" smtClean="0">
                <a:solidFill>
                  <a:srgbClr val="C00000"/>
                </a:solidFill>
                <a:hlinkClick r:id="rId2"/>
              </a:rPr>
              <a:t>gascontrolplast.cz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dirty="0" smtClean="0">
                <a:solidFill>
                  <a:srgbClr val="C00000"/>
                </a:solidFill>
                <a:hlinkClick r:id="rId3"/>
              </a:rPr>
              <a:t>www.</a:t>
            </a:r>
            <a:r>
              <a:rPr lang="cs-CZ" dirty="0" err="1" smtClean="0">
                <a:solidFill>
                  <a:srgbClr val="C00000"/>
                </a:solidFill>
                <a:hlinkClick r:id="rId3"/>
              </a:rPr>
              <a:t>gascontrolplast.cz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b="1" dirty="0" smtClean="0">
                <a:solidFill>
                  <a:srgbClr val="C00000"/>
                </a:solidFill>
              </a:rPr>
              <a:t>UČO:29716</a:t>
            </a:r>
            <a:endParaRPr lang="sk-SK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8. 10. 2015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 VOSK</a:t>
            </a:r>
            <a:endParaRPr lang="cs-CZ" sz="32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943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755576" y="83671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>Včelí vosk patří mezi tzv. éčka (E901)</a:t>
            </a:r>
            <a:endParaRPr lang="cs-CZ" sz="3200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1412776"/>
            <a:ext cx="8496944" cy="2185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/>
              <a:t>Ve </a:t>
            </a:r>
            <a:r>
              <a:rPr lang="cs-CZ" sz="2000" b="1" dirty="0" smtClean="0">
                <a:hlinkClick r:id="rId2" tooltip="Staročeština"/>
              </a:rPr>
              <a:t>staročeských</a:t>
            </a:r>
            <a:r>
              <a:rPr lang="cs-CZ" sz="2000" b="1" dirty="0" smtClean="0"/>
              <a:t> textech se med (resp. plást medu, </a:t>
            </a:r>
            <a:r>
              <a:rPr lang="cs-CZ" sz="2000" b="1" dirty="0" smtClean="0">
                <a:hlinkClick r:id="rId3" tooltip="Plástev"/>
              </a:rPr>
              <a:t>plástev</a:t>
            </a:r>
            <a:r>
              <a:rPr lang="cs-CZ" sz="2000" b="1" dirty="0" smtClean="0"/>
              <a:t>, latinsky </a:t>
            </a:r>
            <a:r>
              <a:rPr lang="cs-CZ" sz="2000" b="1" i="1" dirty="0" smtClean="0"/>
              <a:t>favus</a:t>
            </a:r>
            <a:r>
              <a:rPr lang="cs-CZ" sz="2000" b="1" dirty="0" smtClean="0"/>
              <a:t>, anglicky </a:t>
            </a:r>
            <a:r>
              <a:rPr lang="cs-CZ" sz="2000" b="1" i="1" dirty="0" err="1" smtClean="0"/>
              <a:t>honeycomb</a:t>
            </a:r>
            <a:r>
              <a:rPr lang="cs-CZ" sz="2000" b="1" dirty="0" smtClean="0"/>
              <a:t>) označuje slovem </a:t>
            </a:r>
            <a:r>
              <a:rPr lang="cs-CZ" sz="2800" b="1" cap="all" dirty="0" smtClean="0">
                <a:solidFill>
                  <a:srgbClr val="FF0000"/>
                </a:solidFill>
              </a:rPr>
              <a:t>strdí</a:t>
            </a:r>
            <a:r>
              <a:rPr lang="cs-CZ" sz="2800" b="1" dirty="0" smtClean="0"/>
              <a:t> </a:t>
            </a:r>
            <a:r>
              <a:rPr lang="cs-CZ" sz="2000" b="1" dirty="0" smtClean="0"/>
              <a:t>(střední rod, to strdí, původně nesklonné, též ta </a:t>
            </a:r>
            <a:r>
              <a:rPr lang="cs-CZ" sz="2000" b="1" i="1" dirty="0" err="1" smtClean="0"/>
              <a:t>stred</a:t>
            </a:r>
            <a:r>
              <a:rPr lang="cs-CZ" sz="2000" b="1" dirty="0" smtClean="0"/>
              <a:t>, ten </a:t>
            </a:r>
            <a:r>
              <a:rPr lang="cs-CZ" sz="2000" b="1" i="1" dirty="0" err="1" smtClean="0"/>
              <a:t>strda</a:t>
            </a:r>
            <a:r>
              <a:rPr lang="cs-CZ" sz="2000" b="1" baseline="30000" dirty="0" smtClean="0">
                <a:hlinkClick r:id="rId4"/>
              </a:rPr>
              <a:t>[4]</a:t>
            </a:r>
            <a:r>
              <a:rPr lang="cs-CZ" sz="2000" b="1" dirty="0" smtClean="0"/>
              <a:t>) které je všeslovanského původu. V odborné včelařské terminologii se jako strdí označuje </a:t>
            </a:r>
            <a:r>
              <a:rPr lang="cs-CZ" sz="2400" b="1" dirty="0" smtClean="0">
                <a:solidFill>
                  <a:srgbClr val="FF0000"/>
                </a:solidFill>
              </a:rPr>
              <a:t>medem zanesené </a:t>
            </a:r>
            <a:r>
              <a:rPr lang="cs-CZ" sz="2400" b="1" dirty="0" smtClean="0">
                <a:solidFill>
                  <a:srgbClr val="FF0000"/>
                </a:solidFill>
                <a:hlinkClick r:id="rId5" tooltip="Včelí vosk"/>
              </a:rPr>
              <a:t>včelí dílo</a:t>
            </a:r>
            <a:r>
              <a:rPr lang="cs-CZ" sz="2400" b="1" dirty="0" smtClean="0">
                <a:solidFill>
                  <a:srgbClr val="FF0000"/>
                </a:solidFill>
              </a:rPr>
              <a:t> (plástev z včelího vosku) volně žijících včel.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Nadpis 9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VČELÍ VOSK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5536" y="3789040"/>
            <a:ext cx="8496944" cy="240065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Mezi známé hrdiny antické mytologie, kteří se se Sirénami setkali, patří </a:t>
            </a:r>
            <a:r>
              <a:rPr lang="cs-CZ" b="1" dirty="0" err="1" smtClean="0">
                <a:hlinkClick r:id="rId6" tooltip="Odysseus"/>
              </a:rPr>
              <a:t>Odysseus</a:t>
            </a:r>
            <a:r>
              <a:rPr lang="cs-CZ" b="1" dirty="0" smtClean="0"/>
              <a:t> a </a:t>
            </a:r>
            <a:r>
              <a:rPr lang="cs-CZ" b="1" dirty="0" smtClean="0">
                <a:hlinkClick r:id="rId7" tooltip="Argonauti"/>
              </a:rPr>
              <a:t>Argonauti</a:t>
            </a:r>
            <a:r>
              <a:rPr lang="cs-CZ" b="1" dirty="0" smtClean="0"/>
              <a:t>. </a:t>
            </a:r>
            <a:r>
              <a:rPr lang="cs-CZ" b="1" dirty="0" err="1" smtClean="0"/>
              <a:t>Odysseus</a:t>
            </a:r>
            <a:r>
              <a:rPr lang="cs-CZ" b="1" dirty="0" smtClean="0"/>
              <a:t> při své dlouhé plavbě z </a:t>
            </a:r>
            <a:r>
              <a:rPr lang="cs-CZ" b="1" dirty="0" smtClean="0">
                <a:hlinkClick r:id="rId8" tooltip="Trojská válka"/>
              </a:rPr>
              <a:t>trojské války</a:t>
            </a:r>
            <a:r>
              <a:rPr lang="cs-CZ" b="1" dirty="0" smtClean="0"/>
              <a:t> poznal ostrov Sirén dříve, než se dostali na doslech, a proto nařídil svým mužům, aby si </a:t>
            </a:r>
            <a:r>
              <a:rPr lang="cs-CZ" sz="2400" b="1" dirty="0" smtClean="0">
                <a:solidFill>
                  <a:srgbClr val="FF0000"/>
                </a:solidFill>
              </a:rPr>
              <a:t>zalepili uši voskem (včelím) </a:t>
            </a:r>
            <a:r>
              <a:rPr lang="cs-CZ" b="1" dirty="0" smtClean="0"/>
              <a:t>a nemohli tak být přilákáni jejich zpěvem. On sám se však neohlušil, pouze se nechal připoutat ke stěžni, a tak jako jediný mohl slyšet jejich líbezný zpěv.</a:t>
            </a:r>
          </a:p>
          <a:p>
            <a:pPr algn="just"/>
            <a:r>
              <a:rPr lang="cs-CZ" b="1" dirty="0" smtClean="0"/>
              <a:t>Argonauti byli rovněž lákáni zpěvem Sirén, ale měli s sebou velkého pěvce </a:t>
            </a:r>
            <a:r>
              <a:rPr lang="cs-CZ" b="1" dirty="0" smtClean="0">
                <a:hlinkClick r:id="rId9" tooltip="Orfeus"/>
              </a:rPr>
              <a:t>Orfea</a:t>
            </a:r>
            <a:r>
              <a:rPr lang="cs-CZ" b="1" dirty="0" smtClean="0"/>
              <a:t>, který je ochránil před Sirénami tak, že je svým zpěvem přehlušil.</a:t>
            </a: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13" name="Obrázek 12" descr="img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51735" y="1152921"/>
            <a:ext cx="6033018" cy="4104456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51520" y="33265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  <a:latin typeface="Arial Black" pitchFamily="34" charset="0"/>
              </a:rPr>
              <a:t>VČELÍ VOSK</a:t>
            </a:r>
            <a:endParaRPr lang="cs-CZ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1340768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PATRNĚ NEJDŮLEŽITĚJŠÍ PŘÍRODNÍ VOSK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Do nedávna jsme na jeho kvalitu měli i ČSN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 VYUŽÍVANÝ UŽ TISÍCE LET &gt; báje o </a:t>
            </a:r>
            <a:r>
              <a:rPr lang="cs-CZ" sz="2400" b="1" dirty="0" err="1" smtClean="0">
                <a:solidFill>
                  <a:srgbClr val="FF0000"/>
                </a:solidFill>
              </a:rPr>
              <a:t>Odysseovi</a:t>
            </a:r>
            <a:r>
              <a:rPr lang="cs-CZ" sz="2400" b="1" dirty="0" smtClean="0">
                <a:solidFill>
                  <a:srgbClr val="FF0000"/>
                </a:solidFill>
              </a:rPr>
              <a:t> a sirénách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10" name="Obrázek 9" descr="img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9566" y="1151114"/>
            <a:ext cx="5805683" cy="4168768"/>
          </a:xfrm>
          <a:prstGeom prst="rect">
            <a:avLst/>
          </a:prstGeom>
        </p:spPr>
      </p:pic>
      <p:pic>
        <p:nvPicPr>
          <p:cNvPr id="11" name="Obrázek 10" descr="img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98697" y="1082873"/>
            <a:ext cx="6036938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 VOSK</a:t>
            </a:r>
            <a:endParaRPr lang="cs-CZ" sz="3200" dirty="0"/>
          </a:p>
        </p:txBody>
      </p:sp>
      <p:pic>
        <p:nvPicPr>
          <p:cNvPr id="12" name="Zástupný symbol pro obsah 11" descr="Triacontanyl_palmita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875793" cy="1152128"/>
          </a:xfr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4" name="Obdélník 13"/>
          <p:cNvSpPr/>
          <p:nvPr/>
        </p:nvSpPr>
        <p:spPr>
          <a:xfrm>
            <a:off x="539552" y="2492896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err="1" smtClean="0">
                <a:hlinkClick r:id="rId3" tooltip="Palmitate"/>
              </a:rPr>
              <a:t>triacontanyl</a:t>
            </a:r>
            <a:r>
              <a:rPr lang="cs-CZ" sz="2200" b="1" dirty="0" smtClean="0">
                <a:hlinkClick r:id="rId3" tooltip="Palmitate"/>
              </a:rPr>
              <a:t> (</a:t>
            </a:r>
            <a:r>
              <a:rPr lang="cs-CZ" sz="2200" b="1" dirty="0" err="1" smtClean="0">
                <a:solidFill>
                  <a:srgbClr val="C00000"/>
                </a:solidFill>
                <a:hlinkClick r:id="rId3" tooltip="Palmitate"/>
              </a:rPr>
              <a:t>myricyl</a:t>
            </a:r>
            <a:r>
              <a:rPr lang="cs-CZ" sz="2200" b="1" dirty="0" smtClean="0">
                <a:hlinkClick r:id="rId3" tooltip="Palmitate"/>
              </a:rPr>
              <a:t>) </a:t>
            </a:r>
            <a:r>
              <a:rPr lang="cs-CZ" sz="2200" b="1" dirty="0" err="1" smtClean="0">
                <a:solidFill>
                  <a:srgbClr val="7030A0"/>
                </a:solidFill>
                <a:hlinkClick r:id="rId3" tooltip="Palmitate"/>
              </a:rPr>
              <a:t>palmitate</a:t>
            </a:r>
            <a:r>
              <a:rPr lang="cs-CZ" sz="2200" b="1" dirty="0" smtClean="0"/>
              <a:t> CH</a:t>
            </a:r>
            <a:r>
              <a:rPr lang="cs-CZ" sz="2200" b="1" baseline="-25000" dirty="0" smtClean="0"/>
              <a:t>3</a:t>
            </a:r>
            <a:r>
              <a:rPr lang="cs-CZ" sz="2200" b="1" dirty="0" smtClean="0"/>
              <a:t>(CH</a:t>
            </a:r>
            <a:r>
              <a:rPr lang="cs-CZ" sz="2200" b="1" baseline="-25000" dirty="0" smtClean="0"/>
              <a:t>2</a:t>
            </a:r>
            <a:r>
              <a:rPr lang="cs-CZ" sz="2200" b="1" dirty="0" smtClean="0"/>
              <a:t>)</a:t>
            </a:r>
            <a:r>
              <a:rPr lang="cs-CZ" sz="2200" b="1" baseline="-25000" dirty="0" smtClean="0"/>
              <a:t>29</a:t>
            </a:r>
            <a:r>
              <a:rPr lang="cs-CZ" sz="2200" b="1" dirty="0" smtClean="0"/>
              <a:t>O-CO-(CH</a:t>
            </a:r>
            <a:r>
              <a:rPr lang="cs-CZ" sz="2200" b="1" baseline="-25000" dirty="0" smtClean="0"/>
              <a:t>2</a:t>
            </a:r>
            <a:r>
              <a:rPr lang="cs-CZ" sz="2200" b="1" dirty="0" smtClean="0"/>
              <a:t>)</a:t>
            </a:r>
            <a:r>
              <a:rPr lang="cs-CZ" sz="2200" b="1" baseline="-25000" dirty="0" smtClean="0"/>
              <a:t>14</a:t>
            </a:r>
            <a:r>
              <a:rPr lang="cs-CZ" sz="2200" b="1" dirty="0" smtClean="0"/>
              <a:t>CH</a:t>
            </a:r>
            <a:r>
              <a:rPr lang="cs-CZ" sz="2200" b="1" baseline="-25000" dirty="0" smtClean="0"/>
              <a:t>3</a:t>
            </a:r>
            <a:endParaRPr lang="cs-CZ" sz="2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9552" y="314096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Považován za HLAVNÍ SLOŽKU  z dosud cca. 285 nalezených složek, </a:t>
            </a:r>
            <a:r>
              <a:rPr lang="cs-CZ" sz="2400" b="1" dirty="0" smtClean="0">
                <a:solidFill>
                  <a:srgbClr val="FF0000"/>
                </a:solidFill>
              </a:rPr>
              <a:t>cca.</a:t>
            </a:r>
            <a:r>
              <a:rPr lang="cs-CZ" sz="2400" b="1" dirty="0" smtClean="0">
                <a:solidFill>
                  <a:srgbClr val="008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111 dosud  </a:t>
            </a:r>
            <a:r>
              <a:rPr lang="cs-CZ" sz="2400" b="1" dirty="0" err="1" smtClean="0">
                <a:solidFill>
                  <a:srgbClr val="FF0000"/>
                </a:solidFill>
              </a:rPr>
              <a:t>NEidentifikovaných</a:t>
            </a:r>
            <a:r>
              <a:rPr lang="cs-CZ" sz="2400" b="1" dirty="0" smtClean="0">
                <a:solidFill>
                  <a:srgbClr val="FF0000"/>
                </a:solidFill>
              </a:rPr>
              <a:t> složek čeká na vás! 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u="sng" dirty="0" smtClean="0">
                <a:solidFill>
                  <a:srgbClr val="FF0000"/>
                </a:solidFill>
              </a:rPr>
              <a:t> </a:t>
            </a:r>
            <a:r>
              <a:rPr lang="cs-CZ" sz="2400" b="1" i="1" u="sng" dirty="0" smtClean="0">
                <a:solidFill>
                  <a:srgbClr val="C00000"/>
                </a:solidFill>
              </a:rPr>
              <a:t>(Údaje z různých zdrojů se liší, berte to jen jako ukázku složitosti přírodního produktu)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Může se lišit podle místa původu a druhu včel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Některé složky jsou těkavé </a:t>
            </a:r>
          </a:p>
          <a:p>
            <a:endParaRPr lang="cs-CZ" sz="2400" b="1" dirty="0">
              <a:solidFill>
                <a:srgbClr val="008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6588224" y="1772816"/>
            <a:ext cx="115212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3131840" y="1268760"/>
            <a:ext cx="1296144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251520" y="188639"/>
          <a:ext cx="8496944" cy="6108357"/>
        </p:xfrm>
        <a:graphic>
          <a:graphicData uri="http://schemas.openxmlformats.org/drawingml/2006/table">
            <a:tbl>
              <a:tblPr/>
              <a:tblGrid>
                <a:gridCol w="2001898"/>
                <a:gridCol w="950430"/>
                <a:gridCol w="5544616"/>
              </a:tblGrid>
              <a:tr h="34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FRAKCE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PODÍL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Hydrocarbon"/>
                        </a:rPr>
                        <a:t>Hydrocarbons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Hlavně nasycené uhlovodíky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 – 39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a cis alkeny C 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31 - 33</a:t>
                      </a:r>
                      <a:endParaRPr lang="cs-CZ" sz="1600" b="1" baseline="-25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Monoesters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Hlavně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kys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Palmitová s alkoholy C 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24 – 32</a:t>
                      </a:r>
                      <a:endParaRPr lang="cs-CZ" sz="1600" b="1" baseline="-25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Diesters</a:t>
                      </a:r>
                      <a:endParaRPr lang="cs-CZ"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obsahují 15-</a:t>
                      </a:r>
                      <a:r>
                        <a:rPr lang="cs-CZ" sz="1600" b="1" dirty="0" err="1" smtClean="0">
                          <a:solidFill>
                            <a:srgbClr val="FF0000"/>
                          </a:solidFill>
                        </a:rPr>
                        <a:t>hydroxypalmitovou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 kyselinu vázanou α, ω 1-dioly s palmitovou nebo nenasycenou kyselinou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Triesters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Times New Roman"/>
                        </a:rPr>
                        <a:t>Odvozeno od triolů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Hydroxy monoesters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Polyester"/>
                        </a:rPr>
                        <a:t>Hydroxy polyesters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Acid 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Polyester"/>
                        </a:rPr>
                        <a:t>Acid polyesters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Fatty acid"/>
                        </a:rPr>
                        <a:t>Free </a:t>
                      </a:r>
                      <a:r>
                        <a:rPr lang="cs-CZ" sz="1800" b="1" u="sng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Fatty acid"/>
                        </a:rPr>
                        <a:t>acids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hlavně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, méně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 a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</a:rPr>
                        <a:t>28, 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</a:rPr>
                        <a:t>ale někde je uváděna jako hlavní „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</a:rPr>
                        <a:t>Cerotic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</a:rPr>
                        <a:t>acid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</a:rPr>
                        <a:t>“ – kyselina 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</a:rPr>
                        <a:t>hexakosanová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Fatty alcohol"/>
                        </a:rPr>
                        <a:t>Free alcohols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0000FF"/>
                          </a:solidFill>
                        </a:rPr>
                        <a:t>Myricylalkohol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 &amp; </a:t>
                      </a:r>
                      <a:r>
                        <a:rPr lang="en-US" sz="1600" b="1" i="1" dirty="0" smtClean="0">
                          <a:solidFill>
                            <a:srgbClr val="008000"/>
                          </a:solidFill>
                        </a:rPr>
                        <a:t>CERYL ALCOHOL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Unidentified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3568" y="476672"/>
          <a:ext cx="7776864" cy="1463040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/>
                        <a:t>Cerotic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 err="1" smtClean="0"/>
                        <a:t>acid</a:t>
                      </a:r>
                      <a:r>
                        <a:rPr lang="cs-CZ" sz="2800" b="1" dirty="0" smtClean="0"/>
                        <a:t> = </a:t>
                      </a:r>
                      <a:r>
                        <a:rPr lang="cs-CZ" sz="2800" b="1" baseline="0" dirty="0" smtClean="0">
                          <a:solidFill>
                            <a:srgbClr val="FF0000"/>
                          </a:solidFill>
                        </a:rPr>
                        <a:t>kyselina </a:t>
                      </a:r>
                      <a:r>
                        <a:rPr lang="cs-CZ" sz="2800" b="1" baseline="0" dirty="0" err="1" smtClean="0">
                          <a:solidFill>
                            <a:srgbClr val="FF0000"/>
                          </a:solidFill>
                        </a:rPr>
                        <a:t>hexakosanová</a:t>
                      </a:r>
                      <a:r>
                        <a:rPr lang="cs-CZ" sz="2800" b="1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kyselina </a:t>
                      </a:r>
                      <a:r>
                        <a:rPr lang="cs-CZ" sz="2800" b="1" i="1" baseline="0" dirty="0" err="1" smtClean="0">
                          <a:solidFill>
                            <a:srgbClr val="FF0000"/>
                          </a:solidFill>
                        </a:rPr>
                        <a:t>cerotová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 (C</a:t>
                      </a:r>
                      <a:r>
                        <a:rPr lang="cs-CZ" sz="2800" b="1" i="1" baseline="-250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cs-CZ" sz="2800" b="1" i="1" baseline="-25000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cs-CZ" sz="2800" b="1" i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endParaRPr lang="cs-CZ" sz="28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AB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cs-CZ" sz="2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73" name="Picture 1" descr="http://upload.wikimedia.org/wikipedia/commons/thumb/3/3f/Cerotic_acid.svg/200px-Cerotic_aci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848" cy="1697229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899592" y="350100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0000FF"/>
                </a:solidFill>
              </a:rPr>
              <a:t>myricylalkohol</a:t>
            </a:r>
            <a:r>
              <a:rPr lang="cs-CZ" sz="2800" b="1" dirty="0" smtClean="0">
                <a:solidFill>
                  <a:srgbClr val="0000FF"/>
                </a:solidFill>
              </a:rPr>
              <a:t> (</a:t>
            </a:r>
            <a:r>
              <a:rPr lang="cs-CZ" sz="2800" b="1" dirty="0" err="1" smtClean="0">
                <a:solidFill>
                  <a:srgbClr val="0000FF"/>
                </a:solidFill>
              </a:rPr>
              <a:t>triakontan</a:t>
            </a:r>
            <a:r>
              <a:rPr lang="cs-CZ" sz="2800" b="1" dirty="0" smtClean="0">
                <a:solidFill>
                  <a:srgbClr val="0000FF"/>
                </a:solidFill>
              </a:rPr>
              <a:t>-1-</a:t>
            </a:r>
            <a:r>
              <a:rPr lang="cs-CZ" sz="2800" b="1" dirty="0" err="1" smtClean="0">
                <a:solidFill>
                  <a:srgbClr val="0000FF"/>
                </a:solidFill>
              </a:rPr>
              <a:t>ol</a:t>
            </a:r>
            <a:r>
              <a:rPr lang="cs-CZ" sz="2800" b="1" dirty="0" smtClean="0">
                <a:solidFill>
                  <a:srgbClr val="0000FF"/>
                </a:solidFill>
              </a:rPr>
              <a:t>)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30</a:t>
            </a:r>
            <a:r>
              <a:rPr lang="cs-CZ" sz="2800" b="1" dirty="0" smtClean="0">
                <a:solidFill>
                  <a:srgbClr val="0000FF"/>
                </a:solidFill>
              </a:rPr>
              <a:t>H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61</a:t>
            </a:r>
            <a:r>
              <a:rPr lang="cs-CZ" sz="2800" b="1" dirty="0" smtClean="0">
                <a:solidFill>
                  <a:srgbClr val="0000FF"/>
                </a:solidFill>
              </a:rPr>
              <a:t>OH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15616" y="4437112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i="1" dirty="0" smtClean="0">
                <a:solidFill>
                  <a:srgbClr val="008000"/>
                </a:solidFill>
              </a:rPr>
              <a:t>CERYL ALCOHOL</a:t>
            </a:r>
            <a:endParaRPr lang="en-US" sz="2800" b="1" dirty="0" smtClean="0">
              <a:solidFill>
                <a:srgbClr val="008000"/>
              </a:solidFill>
            </a:endParaRPr>
          </a:p>
          <a:p>
            <a:pPr fontAlgn="t"/>
            <a:r>
              <a:rPr lang="en-US" sz="2800" dirty="0" smtClean="0">
                <a:solidFill>
                  <a:srgbClr val="008000"/>
                </a:solidFill>
              </a:rPr>
              <a:t>white crystalline alcohol C</a:t>
            </a:r>
            <a:r>
              <a:rPr lang="cs-CZ" sz="2800" baseline="-25000" dirty="0" smtClean="0">
                <a:solidFill>
                  <a:srgbClr val="008000"/>
                </a:solidFill>
              </a:rPr>
              <a:t>27</a:t>
            </a:r>
            <a:r>
              <a:rPr lang="en-US" sz="2800" dirty="0" smtClean="0">
                <a:solidFill>
                  <a:srgbClr val="008000"/>
                </a:solidFill>
              </a:rPr>
              <a:t>H</a:t>
            </a:r>
            <a:r>
              <a:rPr lang="cs-CZ" sz="2800" baseline="-25000" dirty="0" smtClean="0">
                <a:solidFill>
                  <a:srgbClr val="008000"/>
                </a:solidFill>
              </a:rPr>
              <a:t>55</a:t>
            </a:r>
            <a:r>
              <a:rPr lang="en-US" sz="2800" dirty="0" smtClean="0">
                <a:solidFill>
                  <a:srgbClr val="008000"/>
                </a:solidFill>
              </a:rPr>
              <a:t>OH occurring as an ester in waxes (as beeswax)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 VLASTNOSTI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latin typeface="Arial Black" pitchFamily="34" charset="0"/>
              </a:rPr>
              <a:t>Bod tání 61 – 70 °C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Rozpustnost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Terpentýn,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Amylalkohol,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Toluen,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Benzin,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Chloroform,  </a:t>
            </a:r>
          </a:p>
          <a:p>
            <a:r>
              <a:rPr lang="cs-CZ" dirty="0" smtClean="0">
                <a:solidFill>
                  <a:srgbClr val="008000"/>
                </a:solidFill>
              </a:rPr>
              <a:t>Za normální teploty plastický, po ochlazení tvrdý a křehký</a:t>
            </a:r>
            <a:endParaRPr lang="cs-CZ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modifikace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FALŠOVÁNÍ</a:t>
            </a:r>
            <a:r>
              <a:rPr lang="cs-CZ" dirty="0" smtClean="0"/>
              <a:t> – přídavek parafínů, </a:t>
            </a:r>
            <a:r>
              <a:rPr lang="cs-CZ" dirty="0" err="1" smtClean="0"/>
              <a:t>kys</a:t>
            </a:r>
            <a:r>
              <a:rPr lang="cs-CZ" dirty="0" smtClean="0"/>
              <a:t>. Stearové, …</a:t>
            </a:r>
          </a:p>
          <a:p>
            <a:r>
              <a:rPr lang="cs-CZ" b="1" dirty="0" smtClean="0"/>
              <a:t>ČIŠTĚNÍ</a:t>
            </a:r>
            <a:r>
              <a:rPr lang="cs-CZ" dirty="0" smtClean="0"/>
              <a:t> – přetavení v horké vodě, oxidace, ………..</a:t>
            </a:r>
          </a:p>
          <a:p>
            <a:r>
              <a:rPr lang="cs-CZ" b="1" dirty="0" smtClean="0"/>
              <a:t>Zvýšení lepivosti </a:t>
            </a:r>
            <a:r>
              <a:rPr lang="cs-CZ" dirty="0" smtClean="0"/>
              <a:t>&gt; + pryskyřice, např. kalafuna</a:t>
            </a:r>
          </a:p>
          <a:p>
            <a:r>
              <a:rPr lang="cs-CZ" b="1" dirty="0" smtClean="0"/>
              <a:t>Zvýšení tuhosti &gt; </a:t>
            </a:r>
            <a:r>
              <a:rPr lang="cs-CZ" dirty="0" smtClean="0"/>
              <a:t>+ tvrdší vosky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Vaření s roztoky alkálií </a:t>
            </a:r>
            <a:r>
              <a:rPr lang="cs-CZ" dirty="0" smtClean="0"/>
              <a:t>&gt; </a:t>
            </a:r>
            <a:r>
              <a:rPr lang="cs-CZ" b="1" dirty="0" smtClean="0"/>
              <a:t>PUNSKÝ VOSK </a:t>
            </a:r>
            <a:r>
              <a:rPr lang="cs-CZ" dirty="0" smtClean="0"/>
              <a:t>(mýdla Na</a:t>
            </a:r>
            <a:r>
              <a:rPr lang="cs-CZ" baseline="30000" dirty="0" smtClean="0"/>
              <a:t>+</a:t>
            </a:r>
            <a:r>
              <a:rPr lang="cs-CZ" dirty="0" smtClean="0"/>
              <a:t>, K</a:t>
            </a:r>
            <a:r>
              <a:rPr lang="cs-CZ" baseline="30000" dirty="0" smtClean="0"/>
              <a:t>+</a:t>
            </a:r>
            <a:r>
              <a:rPr lang="cs-CZ" dirty="0" smtClean="0"/>
              <a:t>) s vyšším bodem tání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 v historii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/>
              <a:t>Odlévání  kovů „na ztracený vosk“</a:t>
            </a:r>
          </a:p>
          <a:p>
            <a:r>
              <a:rPr lang="cs-CZ" b="1" dirty="0" smtClean="0"/>
              <a:t>Svíčky – </a:t>
            </a:r>
            <a:r>
              <a:rPr lang="cs-CZ" dirty="0" smtClean="0"/>
              <a:t>dnes snad jen u východních křesťanů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Impregnace – </a:t>
            </a:r>
            <a:r>
              <a:rPr lang="cs-CZ" dirty="0" smtClean="0">
                <a:solidFill>
                  <a:srgbClr val="008000"/>
                </a:solidFill>
              </a:rPr>
              <a:t>díky nasycenosti kyselin neoxiduje</a:t>
            </a:r>
          </a:p>
          <a:p>
            <a:r>
              <a:rPr lang="cs-CZ" b="1" dirty="0" smtClean="0"/>
              <a:t>Pečetě</a:t>
            </a:r>
          </a:p>
          <a:p>
            <a:r>
              <a:rPr lang="cs-CZ" b="1" dirty="0" smtClean="0"/>
              <a:t>………..</a:t>
            </a:r>
          </a:p>
          <a:p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8. 10. 2015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3 2015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32656"/>
          <a:ext cx="8712968" cy="5852536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5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36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cs-CZ" sz="36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8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–  ŠKROBÁRNA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, VÝROBA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 A 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ZPRACOVÁNÍ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ŠKROBŮ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– KOŽELUŽNA, VÝROBA KLIHU 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ŽELATINY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522611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67544" y="3501008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From the 16th century it was</a:t>
            </a:r>
            <a:r>
              <a:rPr lang="cs-CZ" dirty="0" smtClean="0"/>
              <a:t> </a:t>
            </a:r>
            <a:r>
              <a:rPr lang="en-US" dirty="0" smtClean="0"/>
              <a:t>compounded of various proportions </a:t>
            </a:r>
            <a:r>
              <a:rPr lang="en-US" b="1" dirty="0" smtClean="0">
                <a:solidFill>
                  <a:srgbClr val="FF0000"/>
                </a:solidFill>
              </a:rPr>
              <a:t>of shellac, turpentine,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resin, chalk or plaster, and coloring matter </a:t>
            </a:r>
            <a:r>
              <a:rPr lang="en-US" dirty="0" smtClean="0"/>
              <a:t>(often vermilion, or</a:t>
            </a:r>
            <a:r>
              <a:rPr lang="cs-CZ" dirty="0" smtClean="0"/>
              <a:t> </a:t>
            </a:r>
            <a:r>
              <a:rPr lang="en-US" dirty="0" smtClean="0"/>
              <a:t>red lead), but not necessarily beeswax. The proportion of</a:t>
            </a:r>
            <a:r>
              <a:rPr lang="cs-CZ" dirty="0" smtClean="0"/>
              <a:t> </a:t>
            </a:r>
            <a:r>
              <a:rPr lang="en-US" dirty="0" smtClean="0"/>
              <a:t>chalk varied; coarser grades are used to seal wine bottles and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preserves</a:t>
            </a:r>
            <a:r>
              <a:rPr lang="cs-CZ" dirty="0" smtClean="0"/>
              <a:t>, </a:t>
            </a:r>
            <a:r>
              <a:rPr lang="cs-CZ" dirty="0" err="1" smtClean="0"/>
              <a:t>finer</a:t>
            </a:r>
            <a:r>
              <a:rPr lang="cs-CZ" dirty="0" smtClean="0"/>
              <a:t> </a:t>
            </a:r>
            <a:r>
              <a:rPr lang="cs-CZ" dirty="0" err="1" smtClean="0"/>
              <a:t>grades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documents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008000"/>
                </a:solidFill>
              </a:rPr>
              <a:t>In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some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situations</a:t>
            </a:r>
            <a:r>
              <a:rPr lang="cs-CZ" b="1" dirty="0" smtClean="0">
                <a:solidFill>
                  <a:srgbClr val="008000"/>
                </a:solidFill>
              </a:rPr>
              <a:t>, </a:t>
            </a:r>
            <a:r>
              <a:rPr lang="en-US" b="1" dirty="0" smtClean="0">
                <a:solidFill>
                  <a:srgbClr val="008000"/>
                </a:solidFill>
              </a:rPr>
              <a:t>such as large seals on public documents, beeswax was used.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96136" y="404664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0000FF"/>
                </a:solidFill>
              </a:rPr>
              <a:t>JINÉ SLOŽENÍ</a:t>
            </a:r>
            <a:r>
              <a:rPr lang="cs-CZ" sz="2800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VČELÍ VOSK,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KARNAUBSKÝ VOSK,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KALAFUNA,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KŘÍDA,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Pigmenty anorganické </a:t>
            </a:r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cs-CZ" sz="2800" b="1" u="sng" dirty="0" smtClean="0">
                <a:solidFill>
                  <a:srgbClr val="FF0000"/>
                </a:solidFill>
              </a:rPr>
              <a:t>PROČ?</a:t>
            </a:r>
            <a:r>
              <a:rPr lang="cs-CZ" sz="2800" b="1" dirty="0" smtClean="0">
                <a:solidFill>
                  <a:srgbClr val="FF0000"/>
                </a:solidFill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37112"/>
            <a:ext cx="2160240" cy="218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67544" y="18864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Pečetě</a:t>
            </a:r>
            <a:endParaRPr lang="cs-CZ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 v moderním světě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5658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7030A0"/>
                </a:solidFill>
              </a:rPr>
              <a:t>Odlévání  kovů </a:t>
            </a:r>
            <a:r>
              <a:rPr lang="cs-CZ" sz="2800" dirty="0" smtClean="0"/>
              <a:t>„na ztracený vosk“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Impregnace – díky nasycenosti kyselin neoxiduje</a:t>
            </a:r>
            <a:endParaRPr lang="cs-CZ" sz="2800" dirty="0" smtClean="0"/>
          </a:p>
          <a:p>
            <a:r>
              <a:rPr lang="cs-CZ" sz="2800" b="1" dirty="0" smtClean="0"/>
              <a:t>Leštidla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Potravinářství &amp; farmacie </a:t>
            </a:r>
            <a:r>
              <a:rPr lang="cs-CZ" sz="2800" dirty="0" smtClean="0"/>
              <a:t>– lesklý povrch bonbónů a tablet  </a:t>
            </a:r>
          </a:p>
          <a:p>
            <a:r>
              <a:rPr lang="cs-CZ" sz="2800" b="1" dirty="0" smtClean="0"/>
              <a:t>Konzervace kovů a dřeva </a:t>
            </a:r>
            <a:r>
              <a:rPr lang="cs-CZ" sz="2800" dirty="0" smtClean="0"/>
              <a:t>– zůstává rozpustným po staletí, nízká propustnost pro vodní páry &gt; </a:t>
            </a:r>
            <a:r>
              <a:rPr lang="cs-CZ" sz="2800" b="1" dirty="0" smtClean="0">
                <a:latin typeface="Arial Black" pitchFamily="34" charset="0"/>
              </a:rPr>
              <a:t>politury na nábytek &gt; </a:t>
            </a:r>
            <a:r>
              <a:rPr lang="cs-CZ" sz="2800" b="1" u="sng" dirty="0" smtClean="0">
                <a:solidFill>
                  <a:srgbClr val="FFC000"/>
                </a:solidFill>
                <a:latin typeface="Arial Black" pitchFamily="34" charset="0"/>
              </a:rPr>
              <a:t>pošlu jako samostatný soubor</a:t>
            </a:r>
          </a:p>
          <a:p>
            <a:r>
              <a:rPr lang="cs-CZ" sz="2800" b="1" dirty="0" smtClean="0"/>
              <a:t>Rentoaláž 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- kontrola pravosti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Poměr esterového čísla a čísla  kyselosti </a:t>
            </a:r>
            <a:r>
              <a:rPr lang="cs-CZ" dirty="0" smtClean="0">
                <a:solidFill>
                  <a:srgbClr val="008000"/>
                </a:solidFill>
              </a:rPr>
              <a:t>má být 3,6 – 4,3 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Poměr hlavních složek </a:t>
            </a:r>
            <a:r>
              <a:rPr lang="cs-CZ" dirty="0" err="1" smtClean="0">
                <a:solidFill>
                  <a:srgbClr val="0000FF"/>
                </a:solidFill>
              </a:rPr>
              <a:t>triacontanyl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palmitate</a:t>
            </a:r>
            <a:r>
              <a:rPr lang="en-US" dirty="0" smtClean="0">
                <a:solidFill>
                  <a:srgbClr val="0000FF"/>
                </a:solidFill>
              </a:rPr>
              <a:t> CH3(CH2)29O-CO-(CH2)14CH3 to cerotic acid CH3(CH2)24COOH, the two principal components, being</a:t>
            </a:r>
            <a:r>
              <a:rPr lang="cs-CZ" dirty="0" smtClean="0">
                <a:solidFill>
                  <a:srgbClr val="0000FF"/>
                </a:solidFill>
              </a:rPr>
              <a:t> 6:1 &gt; </a:t>
            </a:r>
            <a:r>
              <a:rPr lang="cs-CZ" b="1" u="sng" dirty="0" smtClean="0">
                <a:solidFill>
                  <a:srgbClr val="0000FF"/>
                </a:solidFill>
              </a:rPr>
              <a:t>METODA?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Plynová chromatografie (GC) </a:t>
            </a:r>
            <a:r>
              <a:rPr lang="cs-CZ" dirty="0" smtClean="0">
                <a:solidFill>
                  <a:srgbClr val="C00000"/>
                </a:solidFill>
              </a:rPr>
              <a:t>po převedení na </a:t>
            </a:r>
            <a:r>
              <a:rPr lang="cs-CZ" dirty="0" err="1" smtClean="0">
                <a:solidFill>
                  <a:srgbClr val="C00000"/>
                </a:solidFill>
              </a:rPr>
              <a:t>metylestery</a:t>
            </a:r>
            <a:r>
              <a:rPr lang="cs-CZ" dirty="0" smtClean="0">
                <a:solidFill>
                  <a:srgbClr val="C00000"/>
                </a:solidFill>
              </a:rPr>
              <a:t> kyselin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Teď prudce změníme směr zájmu!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11560" y="472514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produkty &gt; </a:t>
            </a:r>
            <a:r>
              <a:rPr lang="cs-CZ" sz="2800" b="1" dirty="0" smtClean="0">
                <a:solidFill>
                  <a:srgbClr val="C00000"/>
                </a:solidFill>
              </a:rPr>
              <a:t>NEOBNOVITELNÉ ZDROJE &gt; </a:t>
            </a:r>
            <a:r>
              <a:rPr lang="cs-CZ" sz="2800" b="1" dirty="0" smtClean="0">
                <a:solidFill>
                  <a:srgbClr val="008000"/>
                </a:solidFill>
              </a:rPr>
              <a:t>OZOKERIT (ZEMNÍ VOSK – MINERÁLNÍ VOSK – PŘÍRODNÍ </a:t>
            </a:r>
            <a:r>
              <a:rPr lang="cs-CZ" sz="2800" b="1" u="sng" dirty="0" smtClean="0">
                <a:solidFill>
                  <a:srgbClr val="008000"/>
                </a:solidFill>
              </a:rPr>
              <a:t>PARAFÍN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  <a:endParaRPr lang="cs-CZ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Ozokerit v historii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Čištění přetavením a filtrací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Čištění H</a:t>
            </a:r>
            <a:r>
              <a:rPr lang="cs-CZ" b="1" baseline="-25000" dirty="0" smtClean="0">
                <a:solidFill>
                  <a:srgbClr val="0000FF"/>
                </a:solidFill>
              </a:rPr>
              <a:t>2</a:t>
            </a:r>
            <a:r>
              <a:rPr lang="cs-CZ" b="1" dirty="0" smtClean="0">
                <a:solidFill>
                  <a:srgbClr val="0000FF"/>
                </a:solidFill>
              </a:rPr>
              <a:t>SO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dirty="0" smtClean="0">
                <a:solidFill>
                  <a:srgbClr val="0000FF"/>
                </a:solidFill>
              </a:rPr>
              <a:t> a pak aktivním uhlím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Zlepšení barvy a odstranění netavitelných příměsí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008000"/>
                </a:solidFill>
              </a:rPr>
              <a:t>ROZDESTILOVÁNÍ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CERESIN &gt; svíčky, ŘEDĚNÍ VČELÍHO VOSKU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VAZELÍNA &gt; mazivo, báze mastí,</a:t>
            </a:r>
          </a:p>
          <a:p>
            <a:endParaRPr lang="cs-CZ" b="1" dirty="0" smtClean="0">
              <a:solidFill>
                <a:srgbClr val="008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Ozokerit v současnosti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Spíše mineralogická kuriozita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Nahrazen většinou výrobky z ropy  - levné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Nahrazen </a:t>
            </a:r>
            <a:r>
              <a:rPr lang="cs-CZ" b="1" dirty="0" err="1" smtClean="0">
                <a:solidFill>
                  <a:srgbClr val="008000"/>
                </a:solidFill>
              </a:rPr>
              <a:t>metallocenovými</a:t>
            </a:r>
            <a:r>
              <a:rPr lang="cs-CZ" b="1" dirty="0" smtClean="0">
                <a:solidFill>
                  <a:srgbClr val="008000"/>
                </a:solidFill>
              </a:rPr>
              <a:t> vosky – možnost přesného nastavení vlastností, ale dražší 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CERESIN 1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b="1" dirty="0" smtClean="0"/>
              <a:t>Původně vyráběn přečištěním (chemické &amp; fyzikální) OZOKERITU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NYNÍ hlavně mísením různých produktů z ropy &gt;levné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Na rozdíl od parafínu obsahuje rozvětvené a cyklické struktury &gt; plasticita </a:t>
            </a:r>
            <a:r>
              <a:rPr lang="cs-CZ" b="1" u="sng" dirty="0" smtClean="0">
                <a:solidFill>
                  <a:srgbClr val="008000"/>
                </a:solidFill>
              </a:rPr>
              <a:t>za zvýšené teploty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CERESIN 2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/>
          <a:lstStyle/>
          <a:p>
            <a:r>
              <a:rPr lang="cs-CZ" sz="3000" b="1" dirty="0" smtClean="0"/>
              <a:t>Bobtnání v rozpouštědlech a olejích &gt;  VOSKOVÉ PASTY</a:t>
            </a:r>
          </a:p>
          <a:p>
            <a:r>
              <a:rPr lang="cs-CZ" sz="3000" b="1" dirty="0" smtClean="0"/>
              <a:t>BOD TÁNÍ cca. 60 – 70 °C</a:t>
            </a:r>
          </a:p>
          <a:p>
            <a:pPr algn="ctr">
              <a:buNone/>
            </a:pP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ROZPUSTNOST</a:t>
            </a:r>
            <a:endParaRPr lang="cs-CZ" sz="3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3000" b="1" dirty="0" smtClean="0">
                <a:solidFill>
                  <a:srgbClr val="FF0000"/>
                </a:solidFill>
              </a:rPr>
              <a:t>Terpentýn,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Benzen (nyní „na indexu“), </a:t>
            </a:r>
            <a:r>
              <a:rPr lang="cs-CZ" sz="3000" b="1" u="sng" dirty="0" smtClean="0">
                <a:solidFill>
                  <a:srgbClr val="FF0000"/>
                </a:solidFill>
              </a:rPr>
              <a:t>snad</a:t>
            </a:r>
            <a:r>
              <a:rPr lang="cs-CZ" sz="3000" b="1" dirty="0" smtClean="0">
                <a:solidFill>
                  <a:srgbClr val="FF0000"/>
                </a:solidFill>
              </a:rPr>
              <a:t> i toluen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Chloroform,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Benzín,</a:t>
            </a:r>
          </a:p>
          <a:p>
            <a:r>
              <a:rPr lang="cs-CZ" sz="3000" b="1" u="sng" dirty="0" err="1" smtClean="0">
                <a:solidFill>
                  <a:srgbClr val="0000FF"/>
                </a:solidFill>
              </a:rPr>
              <a:t>Petroléter</a:t>
            </a:r>
            <a:r>
              <a:rPr lang="cs-CZ" sz="3000" b="1" dirty="0" smtClean="0">
                <a:solidFill>
                  <a:srgbClr val="0000FF"/>
                </a:solidFill>
              </a:rPr>
              <a:t> (</a:t>
            </a:r>
            <a:r>
              <a:rPr lang="cs-CZ" sz="2800" b="1" dirty="0" smtClean="0">
                <a:solidFill>
                  <a:srgbClr val="0000FF"/>
                </a:solidFill>
              </a:rPr>
              <a:t>uhlovodíky s délkou řetězce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5–7</a:t>
            </a:r>
            <a:r>
              <a:rPr lang="cs-CZ" sz="2800" b="1" dirty="0" smtClean="0">
                <a:solidFill>
                  <a:srgbClr val="0000FF"/>
                </a:solidFill>
              </a:rPr>
              <a:t> (</a:t>
            </a:r>
            <a:r>
              <a:rPr lang="cs-CZ" sz="2800" b="1" i="1" dirty="0" err="1" smtClean="0">
                <a:solidFill>
                  <a:srgbClr val="0000FF"/>
                </a:solidFill>
              </a:rPr>
              <a:t>t</a:t>
            </a:r>
            <a:r>
              <a:rPr lang="cs-CZ" sz="2800" b="1" i="1" baseline="-25000" dirty="0" err="1" smtClean="0">
                <a:solidFill>
                  <a:srgbClr val="0000FF"/>
                </a:solidFill>
              </a:rPr>
              <a:t>v</a:t>
            </a:r>
            <a:r>
              <a:rPr lang="cs-CZ" sz="2800" b="1" dirty="0" smtClean="0">
                <a:solidFill>
                  <a:srgbClr val="0000FF"/>
                </a:solidFill>
              </a:rPr>
              <a:t> asi 30–70 °C)</a:t>
            </a:r>
            <a:endParaRPr lang="cs-CZ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CERESIN 3 - použití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Konzervování (</a:t>
            </a:r>
            <a:r>
              <a:rPr lang="cs-CZ" b="1" dirty="0" err="1" smtClean="0"/>
              <a:t>tukování</a:t>
            </a:r>
            <a:r>
              <a:rPr lang="cs-CZ" b="1" dirty="0" smtClean="0"/>
              <a:t>) usní</a:t>
            </a:r>
            <a:endParaRPr lang="cs-CZ" b="1" dirty="0" smtClean="0"/>
          </a:p>
          <a:p>
            <a:r>
              <a:rPr lang="cs-CZ" b="1" dirty="0" smtClean="0">
                <a:solidFill>
                  <a:srgbClr val="0000FF"/>
                </a:solidFill>
              </a:rPr>
              <a:t>Všeobecně jako prostředek povrchové ochrany, a to nejen kovů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Voskové pasty na modelování atd.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Náhrada včelího vosku nebo jeho ředění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124744"/>
            <a:ext cx="421082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39552" y="458112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hydrocarbon C31H64 is a typical component of paraffin wax.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11" name="Obrázek 10" descr="Paraffin wax 774px-Hentriacontane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013176"/>
            <a:ext cx="7848872" cy="115252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76056" y="141277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</a:rPr>
              <a:t>Podobně ale vypadá i HDPE a LDPE &gt; PROČ?</a:t>
            </a:r>
            <a:endParaRPr lang="cs-CZ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99"/>
          </a:solidFill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Tuky – jen pro oživení paměti z minulé přednášky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4800" b="1" dirty="0" smtClean="0">
                <a:solidFill>
                  <a:srgbClr val="0000FF"/>
                </a:solidFill>
                <a:latin typeface="Arial Black" pitchFamily="34" charset="0"/>
              </a:rPr>
              <a:t>Rostlinné tuky (oleje)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</a:rPr>
              <a:t>Glyceridy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</a:rPr>
              <a:t>Vyšší mastné kyseliny (&gt; 10 C)</a:t>
            </a:r>
          </a:p>
          <a:p>
            <a:pPr lvl="2"/>
            <a:r>
              <a:rPr lang="cs-CZ" b="1" dirty="0" smtClean="0">
                <a:solidFill>
                  <a:srgbClr val="FF0000"/>
                </a:solidFill>
              </a:rPr>
              <a:t>Nasycené</a:t>
            </a:r>
          </a:p>
          <a:p>
            <a:pPr lvl="2"/>
            <a:r>
              <a:rPr lang="cs-CZ" b="1" u="sng" dirty="0" smtClean="0">
                <a:solidFill>
                  <a:srgbClr val="008000"/>
                </a:solidFill>
              </a:rPr>
              <a:t>Nenasycené</a:t>
            </a:r>
          </a:p>
          <a:p>
            <a:pPr lvl="3"/>
            <a:r>
              <a:rPr lang="cs-CZ" b="1" dirty="0" smtClean="0">
                <a:solidFill>
                  <a:srgbClr val="008000"/>
                </a:solidFill>
              </a:rPr>
              <a:t>Jedna dvojná vazba</a:t>
            </a:r>
          </a:p>
          <a:p>
            <a:pPr lvl="3"/>
            <a:r>
              <a:rPr lang="cs-CZ" b="1" dirty="0" smtClean="0">
                <a:solidFill>
                  <a:srgbClr val="008000"/>
                </a:solidFill>
              </a:rPr>
              <a:t>Více dvojných vazeb</a:t>
            </a:r>
          </a:p>
          <a:p>
            <a:pPr lvl="4"/>
            <a:r>
              <a:rPr lang="cs-CZ" b="1" dirty="0" smtClean="0">
                <a:solidFill>
                  <a:srgbClr val="008000"/>
                </a:solidFill>
              </a:rPr>
              <a:t>Izolované</a:t>
            </a:r>
          </a:p>
          <a:p>
            <a:pPr lvl="4"/>
            <a:r>
              <a:rPr lang="cs-CZ" b="1" dirty="0" smtClean="0">
                <a:solidFill>
                  <a:srgbClr val="008000"/>
                </a:solidFill>
              </a:rPr>
              <a:t>Konjugované</a:t>
            </a:r>
          </a:p>
          <a:p>
            <a:pPr lvl="4"/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13" name="Obrázek 12" descr="img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616116" y="3104964"/>
            <a:ext cx="324036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2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Obsahuje hlavně LINEÁRNÍ STRUKTURY</a:t>
            </a:r>
          </a:p>
          <a:p>
            <a:r>
              <a:rPr lang="cs-CZ" sz="2800" b="1" u="sng" dirty="0" smtClean="0">
                <a:solidFill>
                  <a:srgbClr val="008000"/>
                </a:solidFill>
              </a:rPr>
              <a:t>PARAFÍN = vyšší </a:t>
            </a:r>
            <a:r>
              <a:rPr lang="cs-CZ" sz="2800" b="1" u="sng" dirty="0" err="1" smtClean="0">
                <a:solidFill>
                  <a:srgbClr val="008000"/>
                </a:solidFill>
              </a:rPr>
              <a:t>alkan</a:t>
            </a:r>
            <a:r>
              <a:rPr lang="cs-CZ" sz="2800" b="1" u="sng" dirty="0" smtClean="0">
                <a:solidFill>
                  <a:srgbClr val="008000"/>
                </a:solidFill>
              </a:rPr>
              <a:t>, </a:t>
            </a:r>
            <a:r>
              <a:rPr lang="cs-CZ" sz="2800" b="1" dirty="0" smtClean="0">
                <a:solidFill>
                  <a:srgbClr val="008000"/>
                </a:solidFill>
              </a:rPr>
              <a:t>cca. Od C</a:t>
            </a:r>
            <a:r>
              <a:rPr lang="cs-CZ" sz="2800" b="1" baseline="-25000" dirty="0" smtClean="0">
                <a:solidFill>
                  <a:srgbClr val="008000"/>
                </a:solidFill>
              </a:rPr>
              <a:t>26</a:t>
            </a:r>
            <a:r>
              <a:rPr lang="cs-CZ" sz="2800" b="1" dirty="0" smtClean="0">
                <a:solidFill>
                  <a:srgbClr val="008000"/>
                </a:solidFill>
              </a:rPr>
              <a:t> výše 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Body tání jsou cca. 45 – 70 °C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Body varu okolo 300 °C &gt; vakuová destilace produktů z ropy &gt; krystalizace ze směsi s oleji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Hustota cca. 900 kg/m</a:t>
            </a:r>
            <a:r>
              <a:rPr lang="cs-CZ" sz="2800" b="1" baseline="-25000" dirty="0" smtClean="0">
                <a:solidFill>
                  <a:srgbClr val="008000"/>
                </a:solidFill>
              </a:rPr>
              <a:t>3</a:t>
            </a:r>
            <a:r>
              <a:rPr lang="cs-CZ" sz="2800" b="1" dirty="0" smtClean="0">
                <a:solidFill>
                  <a:srgbClr val="008000"/>
                </a:solidFill>
              </a:rPr>
              <a:t>, podobně jako HDPE &gt; PROČ?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VÝBORNÉ ELEKTROIZOLAČNÍ VLASTNOSTI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Výborná chemická odolnost i proti HF &gt; preparace skleněných lahví na </a:t>
            </a:r>
            <a:r>
              <a:rPr lang="cs-CZ" sz="2800" b="1" dirty="0" err="1" smtClean="0">
                <a:solidFill>
                  <a:srgbClr val="008000"/>
                </a:solidFill>
              </a:rPr>
              <a:t>kys</a:t>
            </a:r>
            <a:r>
              <a:rPr lang="cs-CZ" sz="2800" b="1" dirty="0" smtClean="0">
                <a:solidFill>
                  <a:srgbClr val="008000"/>
                </a:solidFill>
              </a:rPr>
              <a:t>. HF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3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Výborná chemická odolnost proti povětrnostním vlivům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Vodoodpudivé nánosy &gt; dříve kelímky na Pribináček, pivo a limo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Ředění dražších přírodních vosků, ale nebezpečí rozfázování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Leštící pasty,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Svíčky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Lyžařské vosky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Součást odstraňovačů starých nátěrů &gt; brání rychlému odpaření rozpouštědla</a:t>
            </a:r>
          </a:p>
          <a:p>
            <a:endParaRPr lang="cs-CZ" sz="28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4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300" b="1" dirty="0" smtClean="0"/>
              <a:t>používá se jako přísada do otrávených návnad pro </a:t>
            </a:r>
            <a:r>
              <a:rPr lang="cs-CZ" sz="2300" b="1" dirty="0" smtClean="0">
                <a:hlinkClick r:id="rId2" tooltip="Hlodavci"/>
              </a:rPr>
              <a:t>hlodavce</a:t>
            </a:r>
            <a:r>
              <a:rPr lang="cs-CZ" sz="2300" b="1" dirty="0" smtClean="0"/>
              <a:t> - (návnadu nadnáší ve vodě)</a:t>
            </a:r>
            <a:r>
              <a:rPr lang="cs-CZ" sz="2300" b="1" baseline="30000" dirty="0" smtClean="0">
                <a:hlinkClick r:id="rId3"/>
              </a:rPr>
              <a:t>[3]</a:t>
            </a:r>
            <a:endParaRPr lang="cs-CZ" sz="2300" b="1" dirty="0" smtClean="0"/>
          </a:p>
          <a:p>
            <a:r>
              <a:rPr lang="cs-CZ" sz="2300" b="1" dirty="0" smtClean="0">
                <a:hlinkClick r:id="rId4" tooltip="Kosmetika"/>
              </a:rPr>
              <a:t>kosmetika</a:t>
            </a:r>
            <a:r>
              <a:rPr lang="cs-CZ" sz="2300" b="1" dirty="0" smtClean="0"/>
              <a:t> - krémy, masti, rtěnky, líčidla</a:t>
            </a:r>
          </a:p>
          <a:p>
            <a:r>
              <a:rPr lang="cs-CZ" sz="2300" b="1" dirty="0" smtClean="0">
                <a:hlinkClick r:id="rId5" tooltip="Lázeňství"/>
              </a:rPr>
              <a:t>lázeňství</a:t>
            </a:r>
            <a:r>
              <a:rPr lang="cs-CZ" sz="2300" b="1" dirty="0" smtClean="0"/>
              <a:t> - zábaly</a:t>
            </a:r>
          </a:p>
          <a:p>
            <a:r>
              <a:rPr lang="cs-CZ" sz="2300" b="1" dirty="0" smtClean="0"/>
              <a:t>výroba hydroizolačních či kluzných </a:t>
            </a:r>
            <a:r>
              <a:rPr lang="cs-CZ" sz="2300" b="1" dirty="0" smtClean="0">
                <a:hlinkClick r:id="rId6" tooltip="Vosk"/>
              </a:rPr>
              <a:t>vosků</a:t>
            </a:r>
            <a:r>
              <a:rPr lang="cs-CZ" sz="2300" b="1" dirty="0" smtClean="0"/>
              <a:t> či krémů (</a:t>
            </a:r>
            <a:r>
              <a:rPr lang="cs-CZ" sz="2300" b="1" dirty="0" smtClean="0">
                <a:hlinkClick r:id="rId7" tooltip="Lyžařský vosk (stránka neexistuje)"/>
              </a:rPr>
              <a:t>lyžařských</a:t>
            </a:r>
            <a:r>
              <a:rPr lang="cs-CZ" sz="2300" b="1" dirty="0" smtClean="0"/>
              <a:t>, </a:t>
            </a:r>
            <a:r>
              <a:rPr lang="cs-CZ" sz="2300" b="1" dirty="0" smtClean="0">
                <a:hlinkClick r:id="rId8" tooltip="Automobil"/>
              </a:rPr>
              <a:t>automobilových</a:t>
            </a:r>
            <a:r>
              <a:rPr lang="cs-CZ" sz="2300" b="1" dirty="0" smtClean="0"/>
              <a:t>, na </a:t>
            </a:r>
            <a:r>
              <a:rPr lang="cs-CZ" sz="2300" b="1" dirty="0" smtClean="0">
                <a:hlinkClick r:id="rId9" tooltip="Bota"/>
              </a:rPr>
              <a:t>obuv</a:t>
            </a:r>
            <a:r>
              <a:rPr lang="cs-CZ" sz="2300" b="1" dirty="0" smtClean="0"/>
              <a:t>, </a:t>
            </a:r>
            <a:r>
              <a:rPr lang="cs-CZ" sz="2300" b="1" dirty="0" err="1" smtClean="0"/>
              <a:t>štěpařských</a:t>
            </a:r>
            <a:r>
              <a:rPr lang="cs-CZ" sz="2300" b="1" dirty="0" smtClean="0"/>
              <a:t>,</a:t>
            </a:r>
          </a:p>
          <a:p>
            <a:r>
              <a:rPr lang="cs-CZ" sz="2300" b="1" dirty="0" smtClean="0"/>
              <a:t>přesné odlévání kovů či jiných materiálů</a:t>
            </a:r>
          </a:p>
          <a:p>
            <a:r>
              <a:rPr lang="cs-CZ" sz="2300" b="1" dirty="0" smtClean="0">
                <a:hlinkClick r:id="rId10" tooltip="Impregnace dřeva (stránka neexistuje)"/>
              </a:rPr>
              <a:t>impregnace dřeva</a:t>
            </a:r>
            <a:endParaRPr lang="cs-CZ" sz="2300" b="1" dirty="0" smtClean="0"/>
          </a:p>
          <a:p>
            <a:r>
              <a:rPr lang="cs-CZ" sz="2300" b="1" dirty="0" err="1" smtClean="0">
                <a:hlinkClick r:id="rId11" tooltip="Stavebnicví (stránka neexistuje)"/>
              </a:rPr>
              <a:t>stavebnicví</a:t>
            </a:r>
            <a:r>
              <a:rPr lang="cs-CZ" sz="2300" b="1" dirty="0" smtClean="0"/>
              <a:t> - </a:t>
            </a:r>
            <a:r>
              <a:rPr lang="cs-CZ" sz="2300" b="1" dirty="0" smtClean="0">
                <a:hlinkClick r:id="rId12" tooltip="Injektáž (stránka neexistuje)"/>
              </a:rPr>
              <a:t>injektáže</a:t>
            </a:r>
            <a:r>
              <a:rPr lang="cs-CZ" sz="2300" b="1" dirty="0" smtClean="0"/>
              <a:t> do zdiva, impregnace stavebních prvků</a:t>
            </a:r>
          </a:p>
          <a:p>
            <a:r>
              <a:rPr lang="cs-CZ" sz="2300" b="1" dirty="0" smtClean="0"/>
              <a:t>ochrana </a:t>
            </a:r>
            <a:r>
              <a:rPr lang="cs-CZ" sz="2300" b="1" dirty="0" smtClean="0">
                <a:hlinkClick r:id="rId13" tooltip="Střelivo"/>
              </a:rPr>
              <a:t>střeliva</a:t>
            </a:r>
            <a:r>
              <a:rPr lang="cs-CZ" sz="2300" b="1" dirty="0" smtClean="0"/>
              <a:t> například </a:t>
            </a:r>
            <a:r>
              <a:rPr lang="cs-CZ" sz="2300" b="1" dirty="0" smtClean="0">
                <a:hlinkClick r:id="rId14" tooltip="Dynamit"/>
              </a:rPr>
              <a:t>dynamitových</a:t>
            </a:r>
            <a:r>
              <a:rPr lang="cs-CZ" sz="2300" b="1" dirty="0" smtClean="0"/>
              <a:t> patron před </a:t>
            </a:r>
            <a:r>
              <a:rPr lang="cs-CZ" sz="2300" b="1" dirty="0" smtClean="0">
                <a:hlinkClick r:id="rId15" tooltip="Vlhkost"/>
              </a:rPr>
              <a:t>vlhkostí</a:t>
            </a:r>
            <a:r>
              <a:rPr lang="cs-CZ" sz="2300" b="1" baseline="30000" dirty="0" smtClean="0">
                <a:hlinkClick r:id="rId3"/>
              </a:rPr>
              <a:t>[3]</a:t>
            </a:r>
            <a:endParaRPr lang="cs-CZ" sz="2300" b="1" dirty="0" smtClean="0"/>
          </a:p>
          <a:p>
            <a:r>
              <a:rPr lang="cs-CZ" sz="2300" b="1" dirty="0" smtClean="0"/>
              <a:t>zalévání do tkání při přípravě preparátu v </a:t>
            </a:r>
            <a:r>
              <a:rPr lang="cs-CZ" sz="2300" b="1" dirty="0" smtClean="0">
                <a:hlinkClick r:id="rId16" tooltip="Histologie"/>
              </a:rPr>
              <a:t>histologii</a:t>
            </a:r>
            <a:endParaRPr lang="cs-CZ" sz="2300" b="1" dirty="0" smtClean="0"/>
          </a:p>
          <a:p>
            <a:endParaRPr lang="cs-CZ" sz="23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5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Parafín se dodává buď ve formě šupinek, pecek anebo desek. 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Cena obyčejného parafínu se dlouhodobě pohybuje kolem 30 Kč/kg (</a:t>
            </a:r>
            <a:r>
              <a:rPr lang="cs-CZ" sz="2400" dirty="0" smtClean="0">
                <a:solidFill>
                  <a:srgbClr val="FF0000"/>
                </a:solidFill>
                <a:hlinkClick r:id="rId2" tooltip="2006"/>
              </a:rPr>
              <a:t>2006</a:t>
            </a:r>
            <a:r>
              <a:rPr lang="cs-CZ" sz="2400" dirty="0" smtClean="0">
                <a:solidFill>
                  <a:srgbClr val="FF0000"/>
                </a:solidFill>
              </a:rPr>
              <a:t> - </a:t>
            </a:r>
            <a:r>
              <a:rPr lang="cs-CZ" sz="2400" dirty="0" smtClean="0">
                <a:solidFill>
                  <a:srgbClr val="FF0000"/>
                </a:solidFill>
                <a:hlinkClick r:id="rId3" tooltip="2008"/>
              </a:rPr>
              <a:t>2008</a:t>
            </a:r>
            <a:r>
              <a:rPr lang="cs-CZ" sz="2400" dirty="0" smtClean="0">
                <a:solidFill>
                  <a:srgbClr val="FF0000"/>
                </a:solidFill>
              </a:rPr>
              <a:t>). </a:t>
            </a:r>
            <a:r>
              <a:rPr lang="cs-CZ" sz="2400" b="1" dirty="0" smtClean="0">
                <a:solidFill>
                  <a:srgbClr val="FF0000"/>
                </a:solidFill>
              </a:rPr>
              <a:t>HDPE i LDPE jsou nyní za cca. 35 Kč/kg</a:t>
            </a:r>
          </a:p>
          <a:p>
            <a:r>
              <a:rPr lang="cs-CZ" sz="2400" dirty="0" smtClean="0"/>
              <a:t>Označení parafínu (např. </a:t>
            </a:r>
            <a:r>
              <a:rPr lang="cs-CZ" sz="2400" b="1" dirty="0" smtClean="0">
                <a:solidFill>
                  <a:srgbClr val="0000FF"/>
                </a:solidFill>
              </a:rPr>
              <a:t>60/62</a:t>
            </a:r>
            <a:r>
              <a:rPr lang="cs-CZ" sz="2400" dirty="0" smtClean="0"/>
              <a:t> nebo </a:t>
            </a:r>
            <a:r>
              <a:rPr lang="cs-CZ" sz="2400" b="1" dirty="0" smtClean="0">
                <a:solidFill>
                  <a:srgbClr val="0000FF"/>
                </a:solidFill>
              </a:rPr>
              <a:t>50/52</a:t>
            </a:r>
            <a:r>
              <a:rPr lang="cs-CZ" sz="2400" dirty="0" smtClean="0"/>
              <a:t>) značí teplotu </a:t>
            </a:r>
            <a:r>
              <a:rPr lang="cs-CZ" sz="2400" b="1" dirty="0" smtClean="0">
                <a:solidFill>
                  <a:srgbClr val="0000FF"/>
                </a:solidFill>
              </a:rPr>
              <a:t>TUHNUTÍ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00FF"/>
                </a:solidFill>
              </a:rPr>
              <a:t>KROUŽEK – KULIČKA</a:t>
            </a:r>
            <a:r>
              <a:rPr lang="cs-CZ" sz="2400" dirty="0" smtClean="0"/>
              <a:t>,  nikoli bod tání!.</a:t>
            </a:r>
          </a:p>
          <a:p>
            <a:pPr algn="ctr"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VÝROBCE PARAFÍNŮ V TUZEMSKU</a:t>
            </a:r>
          </a:p>
          <a:p>
            <a:r>
              <a:rPr lang="cs-CZ" sz="2400" dirty="0" smtClean="0"/>
              <a:t>PARAMO, a.s., Pardubice </a:t>
            </a:r>
            <a:r>
              <a:rPr lang="cs-CZ" sz="2400" dirty="0" smtClean="0">
                <a:hlinkClick r:id="rId4"/>
              </a:rPr>
              <a:t>www.</a:t>
            </a:r>
            <a:r>
              <a:rPr lang="cs-CZ" sz="2400" dirty="0" err="1" smtClean="0">
                <a:hlinkClick r:id="rId4"/>
              </a:rPr>
              <a:t>paramo.cz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Sedm typů s teplotou </a:t>
            </a:r>
            <a:r>
              <a:rPr lang="cs-CZ" sz="2400" b="1" dirty="0" smtClean="0">
                <a:solidFill>
                  <a:srgbClr val="0000FF"/>
                </a:solidFill>
              </a:rPr>
              <a:t>TUHNUTÍ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00FF"/>
                </a:solidFill>
              </a:rPr>
              <a:t>KROUŽEK – KULIČKA 50/52 až 62/64 °C (ČSN 65 7115)</a:t>
            </a:r>
          </a:p>
          <a:p>
            <a:r>
              <a:rPr lang="cs-CZ" sz="2400" b="1" dirty="0" smtClean="0">
                <a:solidFill>
                  <a:srgbClr val="008000"/>
                </a:solidFill>
              </a:rPr>
              <a:t>Popel cca. 0,02 % hmot. &gt; velmi čisté</a:t>
            </a:r>
            <a:endParaRPr lang="cs-CZ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6 </a:t>
            </a:r>
            <a:r>
              <a:rPr lang="cs-CZ" sz="3600" b="1" dirty="0" smtClean="0">
                <a:solidFill>
                  <a:srgbClr val="0000FF"/>
                </a:solidFill>
              </a:rPr>
              <a:t>ČSN 65 7115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Parafiny a </a:t>
            </a:r>
            <a:r>
              <a:rPr lang="cs-CZ" sz="2800" b="1" dirty="0" err="1" smtClean="0">
                <a:solidFill>
                  <a:srgbClr val="0000FF"/>
                </a:solidFill>
              </a:rPr>
              <a:t>cereziny</a:t>
            </a:r>
            <a:r>
              <a:rPr lang="cs-CZ" sz="2800" b="1" dirty="0" smtClean="0">
                <a:solidFill>
                  <a:srgbClr val="0000FF"/>
                </a:solidFill>
              </a:rPr>
              <a:t> - Stanovení teploty tuhnutí na otáčejícím se teploměru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Anotace obsahu</a:t>
            </a:r>
          </a:p>
          <a:p>
            <a:r>
              <a:rPr lang="cs-CZ" sz="2800" dirty="0" smtClean="0"/>
              <a:t>Tato norma určuje postup pro stanovení teploty tuhnutí pevných uhlovodíků, parafinů, </a:t>
            </a:r>
            <a:r>
              <a:rPr lang="cs-CZ" sz="2800" dirty="0" err="1" smtClean="0"/>
              <a:t>cerezinů</a:t>
            </a:r>
            <a:r>
              <a:rPr lang="cs-CZ" sz="2800" dirty="0" smtClean="0"/>
              <a:t>, vosků a jiných podobných výrobků.</a:t>
            </a:r>
            <a:br>
              <a:rPr lang="cs-CZ" sz="2800" dirty="0" smtClean="0"/>
            </a:br>
            <a:r>
              <a:rPr lang="cs-CZ" sz="2800" b="1" dirty="0" smtClean="0"/>
              <a:t>Z roztaveného vzorku se teploměrovou nádobkou nabere kapka vzorku. Vzorek se ochlazuje na otáčejícím se teploměru a zaznamená se teplota, při které se kapka začne otáčet s teploměrovou nádobkou.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Mikrokrystalický vosk</a:t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Opět produkt získávaný při destilaci ropy</a:t>
            </a: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4040188" cy="63976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Parafín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539552" y="2636912"/>
            <a:ext cx="4040188" cy="3273227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Obsahuje hlavně LINEÁRNÍ STRUKTURY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Bezbarvý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Od C</a:t>
            </a:r>
            <a:r>
              <a:rPr lang="cs-CZ" b="1" baseline="-25000" dirty="0" smtClean="0">
                <a:solidFill>
                  <a:srgbClr val="0000FF"/>
                </a:solidFill>
              </a:rPr>
              <a:t>26</a:t>
            </a:r>
            <a:r>
              <a:rPr lang="cs-CZ" b="1" dirty="0" smtClean="0">
                <a:solidFill>
                  <a:srgbClr val="0000FF"/>
                </a:solidFill>
              </a:rPr>
              <a:t> výše</a:t>
            </a:r>
          </a:p>
          <a:p>
            <a:r>
              <a:rPr lang="cs-CZ" b="1" smtClean="0">
                <a:solidFill>
                  <a:srgbClr val="0000FF"/>
                </a:solidFill>
              </a:rPr>
              <a:t>Téměř transparentní</a:t>
            </a:r>
            <a:endParaRPr lang="cs-CZ" dirty="0" smtClean="0">
              <a:solidFill>
                <a:srgbClr val="0000FF"/>
              </a:solidFill>
            </a:endParaRPr>
          </a:p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716016" y="1988840"/>
            <a:ext cx="4041775" cy="63976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Mikrokrystalický vosk</a:t>
            </a:r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quarter" idx="4"/>
          </p:nvPr>
        </p:nvSpPr>
        <p:spPr>
          <a:xfrm>
            <a:off x="4645025" y="2564905"/>
            <a:ext cx="4041775" cy="3561258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Obsahuje hlavně LINEÁRNÍ, rozvětvené i cyklické STRUKTURY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Většinou nažloutlý až nahnědlý, bezbarvý jen po rafinaci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Od C</a:t>
            </a:r>
            <a:r>
              <a:rPr lang="cs-CZ" b="1" baseline="-25000" dirty="0" smtClean="0">
                <a:solidFill>
                  <a:srgbClr val="FF0000"/>
                </a:solidFill>
              </a:rPr>
              <a:t>50</a:t>
            </a:r>
            <a:r>
              <a:rPr lang="cs-CZ" b="1" dirty="0" smtClean="0">
                <a:solidFill>
                  <a:srgbClr val="FF0000"/>
                </a:solidFill>
              </a:rPr>
              <a:t> výše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Opalescentní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Mikrokrystalický vosk</a:t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použití – podobné jako parafín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lepivější &gt; lepší na nánosy</a:t>
            </a:r>
          </a:p>
          <a:p>
            <a:r>
              <a:rPr lang="cs-CZ" dirty="0" smtClean="0"/>
              <a:t>Směsi s jinými vosky, kterým dodává tvárnost</a:t>
            </a:r>
          </a:p>
          <a:p>
            <a:r>
              <a:rPr lang="cs-CZ" dirty="0" smtClean="0"/>
              <a:t>Ostatní podobně jako parafín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cs-CZ" sz="4800" b="1" dirty="0" smtClean="0">
                <a:solidFill>
                  <a:srgbClr val="FF0000"/>
                </a:solidFill>
                <a:latin typeface="Arial Black" pitchFamily="34" charset="0"/>
              </a:rPr>
              <a:t>MŮJ OBLÍBENÝ VOSK </a:t>
            </a: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6000" b="1" dirty="0" smtClean="0">
                <a:solidFill>
                  <a:srgbClr val="0000FF"/>
                </a:solidFill>
                <a:latin typeface="Arial Black" pitchFamily="34" charset="0"/>
              </a:rPr>
              <a:t>MONTÁNNÍ VOSK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produkty &gt; </a:t>
            </a:r>
            <a:r>
              <a:rPr lang="cs-CZ" b="1" dirty="0" smtClean="0">
                <a:solidFill>
                  <a:srgbClr val="C00000"/>
                </a:solidFill>
              </a:rPr>
              <a:t>NEOBNOVITELNÉ ZDROJE &gt; </a:t>
            </a:r>
            <a:r>
              <a:rPr lang="cs-CZ" b="1" dirty="0" smtClean="0">
                <a:solidFill>
                  <a:srgbClr val="008000"/>
                </a:solidFill>
              </a:rPr>
              <a:t>EXTRAKCE LIGNITU NEBO HNĚDÉHO UHLÍ</a:t>
            </a:r>
          </a:p>
          <a:p>
            <a:r>
              <a:rPr lang="cs-CZ" dirty="0" smtClean="0"/>
              <a:t>Montánní pryskyřice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Montánní vosk</a:t>
            </a:r>
          </a:p>
          <a:p>
            <a:r>
              <a:rPr lang="cs-CZ" dirty="0" smtClean="0"/>
              <a:t>Asfalt 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1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9" name="Obrázek 8" descr="512px-Montanic_acid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208912" cy="172819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39552" y="285293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err="1" smtClean="0">
                <a:solidFill>
                  <a:srgbClr val="0000FF"/>
                </a:solidFill>
              </a:rPr>
              <a:t>Montanic</a:t>
            </a:r>
            <a:r>
              <a:rPr lang="cs-CZ" sz="2800" b="1" u="sng" dirty="0" smtClean="0">
                <a:solidFill>
                  <a:srgbClr val="0000FF"/>
                </a:solidFill>
              </a:rPr>
              <a:t> </a:t>
            </a:r>
            <a:r>
              <a:rPr lang="cs-CZ" sz="2800" b="1" u="sng" dirty="0" err="1" smtClean="0">
                <a:solidFill>
                  <a:srgbClr val="0000FF"/>
                </a:solidFill>
              </a:rPr>
              <a:t>acid</a:t>
            </a:r>
            <a:r>
              <a:rPr lang="cs-CZ" sz="2800" b="1" u="sng" dirty="0" smtClean="0">
                <a:solidFill>
                  <a:srgbClr val="0000FF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(C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28</a:t>
            </a:r>
            <a:r>
              <a:rPr lang="cs-CZ" sz="2800" b="1" dirty="0" smtClean="0">
                <a:solidFill>
                  <a:srgbClr val="0000FF"/>
                </a:solidFill>
              </a:rPr>
              <a:t>H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56</a:t>
            </a:r>
            <a:r>
              <a:rPr lang="cs-CZ" sz="2800" b="1" dirty="0" smtClean="0">
                <a:solidFill>
                  <a:srgbClr val="0000FF"/>
                </a:solidFill>
              </a:rPr>
              <a:t>O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2</a:t>
            </a:r>
            <a:r>
              <a:rPr lang="cs-CZ" sz="2800" b="1" dirty="0" smtClean="0">
                <a:solidFill>
                  <a:srgbClr val="0000FF"/>
                </a:solidFill>
              </a:rPr>
              <a:t>)&gt; estery &gt; Montánní vosk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Je udáváno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24</a:t>
            </a:r>
            <a:r>
              <a:rPr lang="cs-CZ" sz="2800" b="1" dirty="0" smtClean="0">
                <a:solidFill>
                  <a:srgbClr val="0000FF"/>
                </a:solidFill>
              </a:rPr>
              <a:t> –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30</a:t>
            </a:r>
            <a:r>
              <a:rPr lang="cs-CZ" sz="2800" b="1" dirty="0" smtClean="0">
                <a:solidFill>
                  <a:srgbClr val="0000FF"/>
                </a:solidFill>
              </a:rPr>
              <a:t> pro „</a:t>
            </a:r>
            <a:r>
              <a:rPr lang="cs-CZ" sz="2800" b="1" dirty="0" err="1" smtClean="0">
                <a:solidFill>
                  <a:srgbClr val="0000FF"/>
                </a:solidFill>
              </a:rPr>
              <a:t>Montánové</a:t>
            </a:r>
            <a:r>
              <a:rPr lang="cs-CZ" sz="2800" b="1" dirty="0" smtClean="0">
                <a:solidFill>
                  <a:srgbClr val="0000FF"/>
                </a:solidFill>
              </a:rPr>
              <a:t> kyseliny“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221088"/>
            <a:ext cx="77768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>Obsažena v těchto voscích: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Montánní vosk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 Čínský vosk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 Včelí vosk</a:t>
            </a:r>
            <a:endParaRPr lang="cs-CZ" sz="28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2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539552" y="1196752"/>
            <a:ext cx="79381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Estery – cca. 62- 68 % hmot.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Volná kyselina </a:t>
            </a:r>
            <a:r>
              <a:rPr lang="cs-CZ" sz="3200" b="1" dirty="0" err="1" smtClean="0">
                <a:solidFill>
                  <a:srgbClr val="0000FF"/>
                </a:solidFill>
              </a:rPr>
              <a:t>montánová</a:t>
            </a:r>
            <a:r>
              <a:rPr lang="cs-CZ" sz="3200" b="1" dirty="0" smtClean="0">
                <a:solidFill>
                  <a:srgbClr val="0000FF"/>
                </a:solidFill>
              </a:rPr>
              <a:t> – cca. 22-26 % hmot.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Parafíny – 0,5 % hmot.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</a:t>
            </a:r>
            <a:r>
              <a:rPr lang="cs-CZ" sz="3200" b="1" dirty="0" smtClean="0">
                <a:solidFill>
                  <a:srgbClr val="008000"/>
                </a:solidFill>
              </a:rPr>
              <a:t>Volné vyšší alkoholy, ketony, pryskyřice – zbytek do 100 % hmot.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1560" y="443711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Vyšší bod tání – cca. 82 – 95 °C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Dosti tvrdý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Jak liší </a:t>
            </a:r>
            <a:r>
              <a:rPr lang="cs-CZ" sz="3200" b="1" dirty="0" smtClean="0">
                <a:solidFill>
                  <a:srgbClr val="0000FF"/>
                </a:solidFill>
              </a:rPr>
              <a:t>oleje</a:t>
            </a:r>
            <a:r>
              <a:rPr lang="cs-CZ" sz="3200" b="1" dirty="0" smtClean="0">
                <a:solidFill>
                  <a:srgbClr val="FF0000"/>
                </a:solidFill>
              </a:rPr>
              <a:t> a vosky?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4040188" cy="639762"/>
          </a:xfrm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0000FF"/>
                </a:solidFill>
              </a:rPr>
              <a:t>Oleje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040188" cy="3951288"/>
          </a:xfrm>
          <a:ln w="38100">
            <a:solidFill>
              <a:srgbClr val="0000FF"/>
            </a:solidFill>
          </a:ln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</a:rPr>
              <a:t>Glyceridy</a:t>
            </a:r>
          </a:p>
          <a:p>
            <a:r>
              <a:rPr lang="cs-CZ" sz="3200" b="1" dirty="0" smtClean="0">
                <a:solidFill>
                  <a:srgbClr val="0000FF"/>
                </a:solidFill>
              </a:rPr>
              <a:t>Vyšší mastné kyseliny (&gt; 10 C)</a:t>
            </a:r>
          </a:p>
          <a:p>
            <a:r>
              <a:rPr lang="cs-CZ" sz="3200" b="1" u="sng" dirty="0" smtClean="0">
                <a:solidFill>
                  <a:srgbClr val="008000"/>
                </a:solidFill>
                <a:latin typeface="Arial Black" pitchFamily="34" charset="0"/>
              </a:rPr>
              <a:t>Nenasycené</a:t>
            </a:r>
            <a:endParaRPr lang="cs-CZ" b="1" u="sng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Jedna dvojná vazba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Více dvojných vazeb</a:t>
            </a:r>
          </a:p>
          <a:p>
            <a:pPr lvl="2"/>
            <a:r>
              <a:rPr lang="cs-CZ" sz="2400" b="1" dirty="0" smtClean="0">
                <a:solidFill>
                  <a:srgbClr val="008000"/>
                </a:solidFill>
              </a:rPr>
              <a:t>Izolované</a:t>
            </a:r>
          </a:p>
          <a:p>
            <a:pPr lvl="2"/>
            <a:r>
              <a:rPr lang="cs-CZ" sz="2400" b="1" dirty="0" smtClean="0">
                <a:solidFill>
                  <a:srgbClr val="008000"/>
                </a:solidFill>
              </a:rPr>
              <a:t>Konjugované</a:t>
            </a:r>
            <a:endParaRPr lang="cs-CZ" sz="4000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3"/>
          </p:nvPr>
        </p:nvSpPr>
        <p:spPr>
          <a:xfrm>
            <a:off x="4283968" y="1052736"/>
            <a:ext cx="4680520" cy="639762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Vosky 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4"/>
          </p:nvPr>
        </p:nvSpPr>
        <p:spPr>
          <a:xfrm>
            <a:off x="4283969" y="1700808"/>
            <a:ext cx="4680520" cy="4608512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Alkoholy s delším alifatickým řetězcem (cca. C &gt; 15)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Vyskytují se i vosky na bázi DIOLŮ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Vyšší mastné kyseliny (cca. &gt; 15 C), většinou 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NASYCENÉ</a:t>
            </a:r>
            <a:endParaRPr lang="cs-CZ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3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539552" y="1196752"/>
            <a:ext cx="79381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Možnosti přípravy MODIFIKOVANÝCH PRODUKTŮ</a:t>
            </a:r>
            <a:endParaRPr lang="cs-CZ" sz="32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Estery – ZMÝDELNĚNÍ  i částečné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Volná kyselina </a:t>
            </a:r>
            <a:r>
              <a:rPr lang="cs-CZ" sz="3200" b="1" dirty="0" err="1" smtClean="0">
                <a:solidFill>
                  <a:srgbClr val="0000FF"/>
                </a:solidFill>
              </a:rPr>
              <a:t>montánová</a:t>
            </a:r>
            <a:r>
              <a:rPr lang="cs-CZ" sz="3200" b="1" dirty="0" smtClean="0">
                <a:solidFill>
                  <a:srgbClr val="0000FF"/>
                </a:solidFill>
              </a:rPr>
              <a:t> – vznik solí </a:t>
            </a:r>
            <a:r>
              <a:rPr lang="cs-CZ" sz="3200" b="1" dirty="0" err="1" smtClean="0">
                <a:solidFill>
                  <a:srgbClr val="0000FF"/>
                </a:solidFill>
              </a:rPr>
              <a:t>Me</a:t>
            </a:r>
            <a:r>
              <a:rPr lang="cs-CZ" sz="3200" b="1" baseline="30000" dirty="0" smtClean="0">
                <a:solidFill>
                  <a:srgbClr val="0000FF"/>
                </a:solidFill>
              </a:rPr>
              <a:t>+</a:t>
            </a:r>
            <a:r>
              <a:rPr lang="cs-CZ" sz="3200" b="1" dirty="0" smtClean="0">
                <a:solidFill>
                  <a:srgbClr val="0000FF"/>
                </a:solidFill>
              </a:rPr>
              <a:t> či </a:t>
            </a:r>
            <a:r>
              <a:rPr lang="cs-CZ" sz="3200" b="1" dirty="0" err="1" smtClean="0">
                <a:solidFill>
                  <a:srgbClr val="0000FF"/>
                </a:solidFill>
              </a:rPr>
              <a:t>Me</a:t>
            </a:r>
            <a:r>
              <a:rPr lang="cs-CZ" sz="3200" b="1" baseline="30000" dirty="0" smtClean="0">
                <a:solidFill>
                  <a:srgbClr val="0000FF"/>
                </a:solidFill>
              </a:rPr>
              <a:t>+2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Volná kyselina </a:t>
            </a:r>
            <a:r>
              <a:rPr lang="cs-CZ" sz="3200" b="1" dirty="0" err="1" smtClean="0">
                <a:solidFill>
                  <a:srgbClr val="0000FF"/>
                </a:solidFill>
              </a:rPr>
              <a:t>montánová</a:t>
            </a:r>
            <a:r>
              <a:rPr lang="cs-CZ" sz="3200" b="1" dirty="0" smtClean="0">
                <a:solidFill>
                  <a:srgbClr val="0000FF"/>
                </a:solidFill>
              </a:rPr>
              <a:t> – esterifikace s dioly (</a:t>
            </a:r>
            <a:r>
              <a:rPr lang="cs-CZ" sz="3200" b="1" dirty="0" err="1" smtClean="0">
                <a:solidFill>
                  <a:srgbClr val="0000FF"/>
                </a:solidFill>
              </a:rPr>
              <a:t>etylénglykol</a:t>
            </a:r>
            <a:r>
              <a:rPr lang="cs-CZ" sz="3200" b="1" dirty="0" smtClean="0">
                <a:solidFill>
                  <a:srgbClr val="0000FF"/>
                </a:solidFill>
              </a:rPr>
              <a:t>) a trioly (glycerin)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</a:t>
            </a:r>
            <a:r>
              <a:rPr lang="cs-CZ" sz="3200" b="1" dirty="0" smtClean="0">
                <a:solidFill>
                  <a:srgbClr val="008000"/>
                </a:solidFill>
              </a:rPr>
              <a:t>Řada vosků LICOWAX  firmy </a:t>
            </a:r>
            <a:r>
              <a:rPr lang="cs-CZ" sz="3200" b="1" dirty="0" err="1" smtClean="0">
                <a:solidFill>
                  <a:srgbClr val="008000"/>
                </a:solidFill>
              </a:rPr>
              <a:t>Clariant</a:t>
            </a:r>
            <a:endParaRPr lang="cs-CZ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4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8" name="Obrázek 7" descr="img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3528" y="836712"/>
            <a:ext cx="8642218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5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7" name="Obrázek 6" descr="img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70575" y="830826"/>
            <a:ext cx="8449896" cy="519046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6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073427"/>
          </a:xfrm>
        </p:spPr>
        <p:txBody>
          <a:bodyPr/>
          <a:lstStyle/>
          <a:p>
            <a:r>
              <a:rPr lang="cs-CZ" b="1" dirty="0" smtClean="0"/>
              <a:t>Obecně tam, kde je potřeba lesklý a relativně tvrdý nános (povrch)</a:t>
            </a:r>
          </a:p>
          <a:p>
            <a:pPr lvl="1" algn="just"/>
            <a:r>
              <a:rPr lang="cs-CZ" dirty="0" smtClean="0"/>
              <a:t>Leštěnky na auta – cca. třetina světové spotřeby </a:t>
            </a:r>
          </a:p>
          <a:p>
            <a:pPr lvl="1" algn="just"/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Krémy na boty</a:t>
            </a:r>
          </a:p>
          <a:p>
            <a:pPr lvl="1" algn="just"/>
            <a:r>
              <a:rPr lang="cs-CZ" sz="4000" dirty="0" smtClean="0">
                <a:solidFill>
                  <a:srgbClr val="008000"/>
                </a:solidFill>
                <a:latin typeface="Arial Black" pitchFamily="34" charset="0"/>
              </a:rPr>
              <a:t>Mazivo při zpracování plastů</a:t>
            </a:r>
          </a:p>
          <a:p>
            <a:pPr lvl="1" algn="just"/>
            <a:r>
              <a:rPr lang="cs-CZ" dirty="0" smtClean="0"/>
              <a:t>Náhrada či modifikace včelího vosku</a:t>
            </a:r>
          </a:p>
          <a:p>
            <a:pPr lvl="1" algn="just"/>
            <a:r>
              <a:rPr lang="cs-CZ" dirty="0" smtClean="0"/>
              <a:t>……………….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ZPÁTKY K ROSTLINÁM!</a:t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Karnaubský vosk 1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produkty &gt; </a:t>
            </a:r>
            <a:r>
              <a:rPr lang="cs-CZ" b="1" dirty="0" smtClean="0">
                <a:solidFill>
                  <a:srgbClr val="C00000"/>
                </a:solidFill>
              </a:rPr>
              <a:t>OBNOVITELNÉ ZDROJE &gt; </a:t>
            </a:r>
            <a:r>
              <a:rPr lang="cs-CZ" b="1" dirty="0" smtClean="0">
                <a:solidFill>
                  <a:srgbClr val="008000"/>
                </a:solidFill>
              </a:rPr>
              <a:t>voskovitý povlak na karnaubské palmě, rostoucí v Brazílii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Usušené listy &gt; mechanické oddělení &gt; přetavení</a:t>
            </a:r>
          </a:p>
          <a:p>
            <a:r>
              <a:rPr lang="cs-CZ" b="1" dirty="0" err="1" smtClean="0">
                <a:solidFill>
                  <a:srgbClr val="0000FF"/>
                </a:solidFill>
              </a:rPr>
              <a:t>Myricil</a:t>
            </a:r>
            <a:r>
              <a:rPr lang="cs-CZ" b="1" dirty="0" err="1" smtClean="0">
                <a:solidFill>
                  <a:srgbClr val="FF0000"/>
                </a:solidFill>
              </a:rPr>
              <a:t>cerotát</a:t>
            </a:r>
            <a:r>
              <a:rPr lang="cs-CZ" b="1" dirty="0" smtClean="0">
                <a:solidFill>
                  <a:srgbClr val="C00000"/>
                </a:solidFill>
              </a:rPr>
              <a:t> – hlavní složka (cca. 80 % hmot.)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C</a:t>
            </a:r>
            <a:r>
              <a:rPr lang="cs-CZ" b="1" baseline="-25000" dirty="0" smtClean="0">
                <a:solidFill>
                  <a:srgbClr val="0000FF"/>
                </a:solidFill>
              </a:rPr>
              <a:t>30</a:t>
            </a:r>
            <a:r>
              <a:rPr lang="cs-CZ" b="1" dirty="0" smtClean="0">
                <a:solidFill>
                  <a:srgbClr val="0000FF"/>
                </a:solidFill>
              </a:rPr>
              <a:t>H</a:t>
            </a:r>
            <a:r>
              <a:rPr lang="cs-CZ" b="1" baseline="-25000" dirty="0" smtClean="0">
                <a:solidFill>
                  <a:srgbClr val="0000FF"/>
                </a:solidFill>
              </a:rPr>
              <a:t>61</a:t>
            </a:r>
            <a:r>
              <a:rPr lang="cs-CZ" b="1" dirty="0" smtClean="0">
                <a:solidFill>
                  <a:srgbClr val="0000FF"/>
                </a:solidFill>
              </a:rPr>
              <a:t>OO</a:t>
            </a:r>
            <a:r>
              <a:rPr lang="cs-CZ" b="1" i="1" dirty="0" smtClean="0">
                <a:solidFill>
                  <a:srgbClr val="FF0000"/>
                </a:solidFill>
              </a:rPr>
              <a:t>C</a:t>
            </a:r>
            <a:r>
              <a:rPr lang="cs-CZ" b="1" i="1" baseline="-25000" dirty="0" smtClean="0">
                <a:solidFill>
                  <a:srgbClr val="FF0000"/>
                </a:solidFill>
              </a:rPr>
              <a:t>25</a:t>
            </a:r>
            <a:r>
              <a:rPr lang="cs-CZ" b="1" i="1" dirty="0" smtClean="0">
                <a:solidFill>
                  <a:srgbClr val="FF0000"/>
                </a:solidFill>
              </a:rPr>
              <a:t>H</a:t>
            </a:r>
            <a:r>
              <a:rPr lang="cs-CZ" b="1" i="1" baseline="-25000" dirty="0" smtClean="0">
                <a:solidFill>
                  <a:srgbClr val="FF0000"/>
                </a:solidFill>
              </a:rPr>
              <a:t>51</a:t>
            </a:r>
            <a:r>
              <a:rPr lang="cs-CZ" b="1" i="1" dirty="0" smtClean="0">
                <a:solidFill>
                  <a:srgbClr val="FF0000"/>
                </a:solidFill>
              </a:rPr>
              <a:t>O </a:t>
            </a:r>
            <a:r>
              <a:rPr lang="cs-CZ" b="1" i="1" u="sng" dirty="0" smtClean="0">
                <a:solidFill>
                  <a:srgbClr val="7030A0"/>
                </a:solidFill>
              </a:rPr>
              <a:t>(ve VČELÍM VOSKU je udávána jak tato kyselina, tak alkohol)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 </a:t>
            </a:r>
            <a:endParaRPr lang="cs-CZ" b="1" dirty="0" smtClean="0">
              <a:solidFill>
                <a:srgbClr val="008000"/>
              </a:solidFill>
            </a:endParaRPr>
          </a:p>
          <a:p>
            <a:endParaRPr lang="cs-CZ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Karnaubský vosk 2 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400" b="1" dirty="0" smtClean="0"/>
              <a:t>Vysoký bod tání, cca. 81 – 86 °C</a:t>
            </a:r>
          </a:p>
          <a:p>
            <a:r>
              <a:rPr lang="cs-CZ" sz="2400" b="1" dirty="0" smtClean="0"/>
              <a:t>Přídavek zvyšuje </a:t>
            </a:r>
            <a:r>
              <a:rPr lang="cs-CZ" sz="2400" b="1" dirty="0" err="1" smtClean="0"/>
              <a:t>b.t</a:t>
            </a:r>
            <a:r>
              <a:rPr lang="cs-CZ" sz="2400" b="1" dirty="0" smtClean="0"/>
              <a:t>. a tvrdost jiných vosků, podobně jako montánní vosk</a:t>
            </a:r>
          </a:p>
          <a:p>
            <a:r>
              <a:rPr lang="cs-CZ" sz="2400" b="1" dirty="0" smtClean="0"/>
              <a:t>Za normální teploty rozpustný v </a:t>
            </a:r>
            <a:r>
              <a:rPr lang="cs-CZ" sz="2400" b="1" dirty="0" err="1" smtClean="0"/>
              <a:t>diisopropyléteru</a:t>
            </a:r>
            <a:r>
              <a:rPr lang="cs-CZ" sz="2400" b="1" dirty="0" smtClean="0"/>
              <a:t> a chloroformu, za horka v </a:t>
            </a:r>
            <a:r>
              <a:rPr lang="cs-CZ" sz="2400" b="1" dirty="0" err="1" smtClean="0"/>
              <a:t>EtOH</a:t>
            </a:r>
            <a:r>
              <a:rPr lang="cs-CZ" sz="2400" b="1" dirty="0" smtClean="0"/>
              <a:t>, terpentýnu, ketonech, …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Použití pro zvýšení tvrdosti a tepelné odolnosti jiných vosků, např. včelího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Leštidla 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Potahy na léčiva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Separační prostředek při zpracování plastů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Karnaubský vosk 3 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17344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292" y="1124744"/>
            <a:ext cx="551833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Další látky řazené mezi vosky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Lanolín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– z odpadu po čištění ovčí vlny</a:t>
            </a:r>
          </a:p>
          <a:p>
            <a:r>
              <a:rPr lang="cs-CZ" b="1" dirty="0" smtClean="0"/>
              <a:t>Japonský vosk </a:t>
            </a:r>
            <a:r>
              <a:rPr lang="cs-CZ" dirty="0" smtClean="0"/>
              <a:t>– z plodů stromu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Čínský vosk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– sekret hmyzu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Vorvanina</a:t>
            </a:r>
            <a:r>
              <a:rPr lang="cs-CZ" dirty="0" smtClean="0">
                <a:solidFill>
                  <a:srgbClr val="C00000"/>
                </a:solidFill>
              </a:rPr>
              <a:t> – lebeční dutina vorvaně obrovského</a:t>
            </a:r>
          </a:p>
          <a:p>
            <a:r>
              <a:rPr lang="cs-CZ" b="1" dirty="0" err="1" smtClean="0">
                <a:solidFill>
                  <a:srgbClr val="0000FF"/>
                </a:solidFill>
              </a:rPr>
              <a:t>Espartový</a:t>
            </a:r>
            <a:r>
              <a:rPr lang="cs-CZ" b="1" dirty="0" smtClean="0">
                <a:solidFill>
                  <a:srgbClr val="0000FF"/>
                </a:solidFill>
              </a:rPr>
              <a:t> vosk </a:t>
            </a:r>
            <a:r>
              <a:rPr lang="cs-CZ" dirty="0" smtClean="0">
                <a:solidFill>
                  <a:srgbClr val="0000FF"/>
                </a:solidFill>
              </a:rPr>
              <a:t>– ochranný povlak na trávě </a:t>
            </a:r>
            <a:r>
              <a:rPr lang="cs-CZ" dirty="0" err="1" smtClean="0">
                <a:solidFill>
                  <a:srgbClr val="0000FF"/>
                </a:solidFill>
              </a:rPr>
              <a:t>espartové</a:t>
            </a:r>
            <a:endParaRPr lang="cs-CZ" dirty="0" smtClean="0">
              <a:solidFill>
                <a:srgbClr val="0000FF"/>
              </a:solidFill>
            </a:endParaRPr>
          </a:p>
          <a:p>
            <a:r>
              <a:rPr lang="cs-CZ" dirty="0" smtClean="0"/>
              <a:t>………………..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Proč jsou asi </a:t>
            </a:r>
            <a:r>
              <a:rPr lang="cs-CZ" sz="3200" b="1" dirty="0" smtClean="0">
                <a:solidFill>
                  <a:srgbClr val="0000FF"/>
                </a:solidFill>
              </a:rPr>
              <a:t>oleje kapalné </a:t>
            </a:r>
            <a:r>
              <a:rPr lang="cs-CZ" sz="3200" b="1" dirty="0" smtClean="0">
                <a:solidFill>
                  <a:srgbClr val="FF0000"/>
                </a:solidFill>
              </a:rPr>
              <a:t>a vosky tuhé </a:t>
            </a:r>
            <a:r>
              <a:rPr lang="cs-CZ" sz="3200" b="1" dirty="0" smtClean="0">
                <a:solidFill>
                  <a:schemeClr val="tx1"/>
                </a:solidFill>
              </a:rPr>
              <a:t>(za normální teploty)?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0000FF"/>
                </a:solidFill>
              </a:rPr>
              <a:t>Oleje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r>
              <a:rPr lang="cs-CZ" b="1" u="sng" dirty="0" smtClean="0">
                <a:solidFill>
                  <a:srgbClr val="0000FF"/>
                </a:solidFill>
              </a:rPr>
              <a:t>Nenasycené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Jedna dvojná vazba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Více dvojných vazeb</a:t>
            </a:r>
          </a:p>
          <a:p>
            <a:pPr lvl="2"/>
            <a:r>
              <a:rPr lang="cs-CZ" sz="2400" b="1" dirty="0" smtClean="0">
                <a:solidFill>
                  <a:srgbClr val="0000FF"/>
                </a:solidFill>
              </a:rPr>
              <a:t>Izolované</a:t>
            </a:r>
          </a:p>
          <a:p>
            <a:pPr lvl="2"/>
            <a:r>
              <a:rPr lang="cs-CZ" sz="2400" b="1" dirty="0" smtClean="0">
                <a:solidFill>
                  <a:srgbClr val="0000FF"/>
                </a:solidFill>
              </a:rPr>
              <a:t>Konjugované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Jaká je pohyblivost okolo DVOJNÉ vazby?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Jak toto ovlivní možnost krystalizace?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Vosky 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4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Vyšší mastné kyseliny (cca. &gt; 15 C), většinou NASYCENÉ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Jaká je pohyblivost okolo JEDNODUCHÉ vazby?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Jak toto ovlivní možnost krystalizace?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JAK KRYSTALIZUJÍ POLYOLEFINY ?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Od </a:t>
            </a:r>
            <a:r>
              <a:rPr lang="cs-CZ" sz="3200" b="1" dirty="0" smtClean="0">
                <a:solidFill>
                  <a:srgbClr val="0000FF"/>
                </a:solidFill>
              </a:rPr>
              <a:t>OLEJE</a:t>
            </a:r>
            <a:r>
              <a:rPr lang="cs-CZ" sz="3200" b="1" dirty="0" smtClean="0">
                <a:solidFill>
                  <a:srgbClr val="FF0000"/>
                </a:solidFill>
              </a:rPr>
              <a:t> k </a:t>
            </a:r>
            <a:r>
              <a:rPr lang="cs-CZ" sz="3200" b="1" dirty="0" smtClean="0">
                <a:solidFill>
                  <a:srgbClr val="C00000"/>
                </a:solidFill>
              </a:rPr>
              <a:t>VOSKU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RICINOVÝ OLEJ </a:t>
            </a:r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eng</a:t>
            </a:r>
            <a:r>
              <a:rPr lang="sk-SK" sz="2800" b="1" i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. 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Castor</a:t>
            </a:r>
            <a:r>
              <a:rPr lang="sk-SK" sz="2800" b="1" i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 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Oil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87824" y="176473"/>
            <a:ext cx="2063709" cy="453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76056" y="141277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TŘI DVOJNÉ VAZBY</a:t>
            </a:r>
            <a:endParaRPr lang="cs-CZ" sz="2800" b="1" dirty="0">
              <a:solidFill>
                <a:srgbClr val="0000FF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6804248" y="1988840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292080" y="328498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HYDROGENACE</a:t>
            </a:r>
            <a:endParaRPr lang="cs-CZ" sz="3200" b="1" dirty="0">
              <a:solidFill>
                <a:srgbClr val="008000"/>
              </a:solidFill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6804248" y="3789040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75856" y="501317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VOSK </a:t>
            </a:r>
            <a:r>
              <a:rPr lang="sk-SK" sz="3600" b="1" i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eng</a:t>
            </a:r>
            <a:r>
              <a:rPr lang="sk-SK" sz="3600" b="1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. </a:t>
            </a:r>
            <a:r>
              <a:rPr lang="sk-SK" sz="3600" b="1" i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Castor</a:t>
            </a:r>
            <a:r>
              <a:rPr lang="sk-SK" sz="3600" b="1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  </a:t>
            </a:r>
            <a:r>
              <a:rPr lang="sk-SK" sz="3600" b="1" i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Wax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endParaRPr lang="cs-CZ" sz="3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3568" y="378904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Volné –OH skupiny zůstávají </a:t>
            </a:r>
            <a:endParaRPr lang="cs-CZ" sz="2000" b="1" dirty="0">
              <a:solidFill>
                <a:srgbClr val="008000"/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V="1">
            <a:off x="4355976" y="3717032"/>
            <a:ext cx="93610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Něco mezi  </a:t>
            </a:r>
            <a:r>
              <a:rPr lang="cs-CZ" sz="3200" b="1" dirty="0" smtClean="0">
                <a:solidFill>
                  <a:srgbClr val="0000FF"/>
                </a:solidFill>
              </a:rPr>
              <a:t>OLEJEM</a:t>
            </a:r>
            <a:r>
              <a:rPr lang="cs-CZ" sz="3200" b="1" dirty="0" smtClean="0">
                <a:solidFill>
                  <a:srgbClr val="FF0000"/>
                </a:solidFill>
              </a:rPr>
              <a:t> a </a:t>
            </a:r>
            <a:r>
              <a:rPr lang="cs-CZ" sz="3200" b="1" dirty="0" smtClean="0">
                <a:solidFill>
                  <a:srgbClr val="C00000"/>
                </a:solidFill>
              </a:rPr>
              <a:t>VOSKEM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LŮJ </a:t>
            </a:r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eng.Tallow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141277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JEDNA DVOJNÁ VAZBA ( </a:t>
            </a:r>
            <a:r>
              <a:rPr lang="cs-CZ" sz="2800" b="1" dirty="0" err="1" smtClean="0">
                <a:solidFill>
                  <a:srgbClr val="0000FF"/>
                </a:solidFill>
              </a:rPr>
              <a:t>kys</a:t>
            </a:r>
            <a:r>
              <a:rPr lang="cs-CZ" sz="2800" b="1" dirty="0" smtClean="0">
                <a:solidFill>
                  <a:srgbClr val="0000FF"/>
                </a:solidFill>
              </a:rPr>
              <a:t>. Olejová) + dvě nasycené mastné kyseliny (</a:t>
            </a:r>
            <a:r>
              <a:rPr lang="cs-CZ" sz="2800" b="1" dirty="0" err="1" smtClean="0">
                <a:solidFill>
                  <a:srgbClr val="0000FF"/>
                </a:solidFill>
              </a:rPr>
              <a:t>kys</a:t>
            </a:r>
            <a:r>
              <a:rPr lang="cs-CZ" sz="2800" b="1" dirty="0" smtClean="0">
                <a:solidFill>
                  <a:srgbClr val="0000FF"/>
                </a:solidFill>
              </a:rPr>
              <a:t>. Stearová)</a:t>
            </a:r>
            <a:endParaRPr lang="cs-CZ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128792" cy="291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395536" y="5301208"/>
            <a:ext cx="849694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Na co byl používán v minulosti a na co lze použít dnes?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800" b="1" dirty="0" smtClean="0">
                <a:solidFill>
                  <a:srgbClr val="FF0000"/>
                </a:solidFill>
                <a:latin typeface="Arial Black" pitchFamily="34" charset="0"/>
              </a:rPr>
              <a:t>Produkty</a:t>
            </a:r>
            <a:endParaRPr lang="cs-CZ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produkty 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Obnovitelné zdroje</a:t>
            </a:r>
          </a:p>
          <a:p>
            <a:pPr lvl="2"/>
            <a:r>
              <a:rPr lang="cs-CZ" b="1" i="1" dirty="0" smtClean="0">
                <a:solidFill>
                  <a:srgbClr val="FF0000"/>
                </a:solidFill>
              </a:rPr>
              <a:t>Živočišný původ (výjimečně) </a:t>
            </a:r>
          </a:p>
          <a:p>
            <a:pPr lvl="2"/>
            <a:r>
              <a:rPr lang="cs-CZ" b="1" u="sng" dirty="0" smtClean="0">
                <a:solidFill>
                  <a:srgbClr val="FF0000"/>
                </a:solidFill>
              </a:rPr>
              <a:t>Rostlinný původ (převažuje)</a:t>
            </a:r>
          </a:p>
          <a:p>
            <a:pPr lvl="1"/>
            <a:r>
              <a:rPr lang="cs-CZ" b="1" dirty="0" smtClean="0">
                <a:solidFill>
                  <a:srgbClr val="7030A0"/>
                </a:solidFill>
              </a:rPr>
              <a:t>NEOBNOVITELNÉ ZDROJE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Modifikované přírodní produkty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Syntetické produkty</a:t>
            </a:r>
          </a:p>
          <a:p>
            <a:pPr algn="ctr">
              <a:buNone/>
            </a:pPr>
            <a:r>
              <a:rPr lang="cs-CZ" sz="2600" b="1" u="sng" dirty="0" smtClean="0">
                <a:solidFill>
                  <a:srgbClr val="C00000"/>
                </a:solidFill>
              </a:rPr>
              <a:t>Proč zařazujeme i vosky?</a:t>
            </a:r>
          </a:p>
          <a:p>
            <a:pPr algn="ctr">
              <a:buNone/>
            </a:pPr>
            <a:r>
              <a:rPr lang="cs-CZ" sz="2600" b="1" dirty="0" smtClean="0">
                <a:solidFill>
                  <a:srgbClr val="C00000"/>
                </a:solidFill>
              </a:rPr>
              <a:t>Řada z nich má </a:t>
            </a:r>
            <a:r>
              <a:rPr lang="cs-CZ" sz="2600" b="1" u="sng" dirty="0" smtClean="0">
                <a:solidFill>
                  <a:srgbClr val="C00000"/>
                </a:solidFill>
              </a:rPr>
              <a:t>molekulovou hmotnost v oligomerní oblasti </a:t>
            </a:r>
            <a:r>
              <a:rPr lang="cs-CZ" sz="2600" b="1" dirty="0" smtClean="0">
                <a:solidFill>
                  <a:srgbClr val="C00000"/>
                </a:solidFill>
              </a:rPr>
              <a:t>a řadu z nich lze vyrobit </a:t>
            </a:r>
            <a:r>
              <a:rPr lang="cs-CZ" sz="2600" b="1" u="sng" dirty="0" smtClean="0">
                <a:solidFill>
                  <a:srgbClr val="C00000"/>
                </a:solidFill>
              </a:rPr>
              <a:t>polymerací alkenů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img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8208912" cy="5960285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4572000" y="548680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508104" y="476672"/>
            <a:ext cx="936104" cy="86409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95536" y="4509120"/>
            <a:ext cx="8280920" cy="720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580112" y="4581128"/>
            <a:ext cx="1008112" cy="1512168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572000" y="5013176"/>
            <a:ext cx="936104" cy="10801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2571</Words>
  <Application>Microsoft Office PowerPoint</Application>
  <PresentationFormat>Předvádění na obrazovce (4:3)</PresentationFormat>
  <Paragraphs>474</Paragraphs>
  <Slides>47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Default Design</vt:lpstr>
      <vt:lpstr>PŘÍRODNÍ POLYMERY Vosky </vt:lpstr>
      <vt:lpstr>Snímek 2</vt:lpstr>
      <vt:lpstr>Tuky – jen pro oživení paměti z minulé přednášky</vt:lpstr>
      <vt:lpstr>Jak liší oleje a vosky?</vt:lpstr>
      <vt:lpstr>Proč jsou asi oleje kapalné a vosky tuhé (za normální teploty)?</vt:lpstr>
      <vt:lpstr>Od OLEJE k VOSKU RICINOVÝ OLEJ (eng. Castor Oil)</vt:lpstr>
      <vt:lpstr>Něco mezi  OLEJEM a VOSKEM LŮJ (eng.Tallow)</vt:lpstr>
      <vt:lpstr>Produkty</vt:lpstr>
      <vt:lpstr>Snímek 9</vt:lpstr>
      <vt:lpstr>VČELÍ VOSK</vt:lpstr>
      <vt:lpstr>Snímek 11</vt:lpstr>
      <vt:lpstr>Snímek 12</vt:lpstr>
      <vt:lpstr>Snímek 13</vt:lpstr>
      <vt:lpstr>VČELÍ VOSK</vt:lpstr>
      <vt:lpstr>Snímek 15</vt:lpstr>
      <vt:lpstr>Snímek 16</vt:lpstr>
      <vt:lpstr>VČELÍ VOSK  VLASTNOSTI</vt:lpstr>
      <vt:lpstr>VČELÍ VOSK modifikace</vt:lpstr>
      <vt:lpstr>VČELÍ VOSK  v historii</vt:lpstr>
      <vt:lpstr>Snímek 20</vt:lpstr>
      <vt:lpstr>VČELÍ VOSK  v moderním světě</vt:lpstr>
      <vt:lpstr>VČELÍ VOSK - kontrola pravosti</vt:lpstr>
      <vt:lpstr>Teď prudce změníme směr zájmu!</vt:lpstr>
      <vt:lpstr>Ozokerit v historii</vt:lpstr>
      <vt:lpstr>Ozokerit v současnosti</vt:lpstr>
      <vt:lpstr>CERESIN 1</vt:lpstr>
      <vt:lpstr>CERESIN 2</vt:lpstr>
      <vt:lpstr>CERESIN 3 - použití</vt:lpstr>
      <vt:lpstr>PARAFÍN </vt:lpstr>
      <vt:lpstr>PARAFÍN 2</vt:lpstr>
      <vt:lpstr>PARAFÍN 3</vt:lpstr>
      <vt:lpstr>PARAFÍN 4</vt:lpstr>
      <vt:lpstr>PARAFÍN 5</vt:lpstr>
      <vt:lpstr>PARAFÍN 6 ČSN 65 7115</vt:lpstr>
      <vt:lpstr>Mikrokrystalický vosk Opět produkt získávaný při destilaci ropy  </vt:lpstr>
      <vt:lpstr>Mikrokrystalický vosk použití – podobné jako parafín</vt:lpstr>
      <vt:lpstr>MŮJ OBLÍBENÝ VOSK  MONTÁNNÍ VOSK</vt:lpstr>
      <vt:lpstr>MONTÁNNÍ VOSK 1</vt:lpstr>
      <vt:lpstr>MONTÁNNÍ VOSK 2</vt:lpstr>
      <vt:lpstr>MONTÁNNÍ VOSK 3</vt:lpstr>
      <vt:lpstr>MONTÁNNÍ VOSK 4</vt:lpstr>
      <vt:lpstr>MONTÁNNÍ VOSK 5</vt:lpstr>
      <vt:lpstr>MONTÁNNÍ VOSK 6</vt:lpstr>
      <vt:lpstr>ZPÁTKY K ROSTLINÁM! Karnaubský vosk 1</vt:lpstr>
      <vt:lpstr>Karnaubský vosk 2 </vt:lpstr>
      <vt:lpstr>Karnaubský vosk 3 </vt:lpstr>
      <vt:lpstr>Další látky řazené mezi vosky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278</cp:revision>
  <dcterms:created xsi:type="dcterms:W3CDTF">2008-02-10T16:41:08Z</dcterms:created>
  <dcterms:modified xsi:type="dcterms:W3CDTF">2015-10-07T16:57:41Z</dcterms:modified>
</cp:coreProperties>
</file>